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6" r:id="rId31"/>
    <p:sldId id="284" r:id="rId3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6ACD8-6A60-4BEB-8F1D-C2E24422C268}" type="datetimeFigureOut">
              <a:rPr lang="pl-PL" smtClean="0"/>
              <a:pPr/>
              <a:t>2011-04-03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2050E-F85C-491B-874F-2DD2C3C1ACC0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2050E-F85C-491B-874F-2DD2C3C1ACC0}" type="slidenum">
              <a:rPr lang="pl-PL" smtClean="0"/>
              <a:pPr/>
              <a:t>7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ójkąt równoramienny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9EC3874C-E054-417A-945C-309CFCCD9D82}" type="datetimeFigureOut">
              <a:rPr lang="pl-PL" smtClean="0"/>
              <a:pPr/>
              <a:t>2011-04-03</a:t>
            </a:fld>
            <a:endParaRPr lang="pl-PL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pl-PL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907EF638-D1BB-4729-9A77-BE5BC7AC24F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3874C-E054-417A-945C-309CFCCD9D82}" type="datetimeFigureOut">
              <a:rPr lang="pl-PL" smtClean="0"/>
              <a:pPr/>
              <a:t>2011-04-03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F638-D1BB-4729-9A77-BE5BC7AC24F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3874C-E054-417A-945C-309CFCCD9D82}" type="datetimeFigureOut">
              <a:rPr lang="pl-PL" smtClean="0"/>
              <a:pPr/>
              <a:t>2011-04-03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F638-D1BB-4729-9A77-BE5BC7AC24F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9EC3874C-E054-417A-945C-309CFCCD9D82}" type="datetimeFigureOut">
              <a:rPr lang="pl-PL" smtClean="0"/>
              <a:pPr/>
              <a:t>2011-04-03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F638-D1BB-4729-9A77-BE5BC7AC24F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ójkąt prostokątny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ójkąt równoramienny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9EC3874C-E054-417A-945C-309CFCCD9D82}" type="datetimeFigureOut">
              <a:rPr lang="pl-PL" smtClean="0"/>
              <a:pPr/>
              <a:t>2011-04-03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907EF638-D1BB-4729-9A77-BE5BC7AC24FE}" type="slidenum">
              <a:rPr lang="pl-PL" smtClean="0"/>
              <a:pPr/>
              <a:t>‹#›</a:t>
            </a:fld>
            <a:endParaRPr lang="pl-PL"/>
          </a:p>
        </p:txBody>
      </p:sp>
      <p:cxnSp>
        <p:nvCxnSpPr>
          <p:cNvPr id="11" name="Łącznik prosty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EC3874C-E054-417A-945C-309CFCCD9D82}" type="datetimeFigureOut">
              <a:rPr lang="pl-PL" smtClean="0"/>
              <a:pPr/>
              <a:t>2011-04-03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07EF638-D1BB-4729-9A77-BE5BC7AC24F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9EC3874C-E054-417A-945C-309CFCCD9D82}" type="datetimeFigureOut">
              <a:rPr lang="pl-PL" smtClean="0"/>
              <a:pPr/>
              <a:t>2011-04-03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907EF638-D1BB-4729-9A77-BE5BC7AC24F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3874C-E054-417A-945C-309CFCCD9D82}" type="datetimeFigureOut">
              <a:rPr lang="pl-PL" smtClean="0"/>
              <a:pPr/>
              <a:t>2011-04-03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F638-D1BB-4729-9A77-BE5BC7AC24F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EC3874C-E054-417A-945C-309CFCCD9D82}" type="datetimeFigureOut">
              <a:rPr lang="pl-PL" smtClean="0"/>
              <a:pPr/>
              <a:t>2011-04-03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07EF638-D1BB-4729-9A77-BE5BC7AC24F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9EC3874C-E054-417A-945C-309CFCCD9D82}" type="datetimeFigureOut">
              <a:rPr lang="pl-PL" smtClean="0"/>
              <a:pPr/>
              <a:t>2011-04-03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907EF638-D1BB-4729-9A77-BE5BC7AC24F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9EC3874C-E054-417A-945C-309CFCCD9D82}" type="datetimeFigureOut">
              <a:rPr lang="pl-PL" smtClean="0"/>
              <a:pPr/>
              <a:t>2011-04-03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907EF638-D1BB-4729-9A77-BE5BC7AC24F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ójkąt prostokątny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Łącznik prosty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9EC3874C-E054-417A-945C-309CFCCD9D82}" type="datetimeFigureOut">
              <a:rPr lang="pl-PL" smtClean="0"/>
              <a:pPr/>
              <a:t>2011-04-03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pl-PL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07EF638-D1BB-4729-9A77-BE5BC7AC24FE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lifoska.pl/" TargetMode="External"/><Relationship Id="rId2" Type="http://schemas.openxmlformats.org/officeDocument/2006/relationships/hyperlink" Target="http://www.zchpolice.pl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-603448"/>
            <a:ext cx="7772400" cy="432048"/>
          </a:xfrm>
        </p:spPr>
        <p:txBody>
          <a:bodyPr>
            <a:normAutofit fontScale="90000"/>
          </a:bodyPr>
          <a:lstStyle/>
          <a:p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32656"/>
            <a:ext cx="6400800" cy="5306144"/>
          </a:xfrm>
        </p:spPr>
        <p:txBody>
          <a:bodyPr>
            <a:normAutofit lnSpcReduction="10000"/>
          </a:bodyPr>
          <a:lstStyle/>
          <a:p>
            <a:endParaRPr lang="pl-PL" b="1" dirty="0" smtClean="0">
              <a:solidFill>
                <a:schemeClr val="tx1"/>
              </a:solidFill>
            </a:endParaRPr>
          </a:p>
          <a:p>
            <a:endParaRPr lang="pl-PL" b="1" dirty="0">
              <a:solidFill>
                <a:schemeClr val="tx1"/>
              </a:solidFill>
            </a:endParaRPr>
          </a:p>
          <a:p>
            <a:endParaRPr lang="pl-PL" b="1" dirty="0" smtClean="0">
              <a:solidFill>
                <a:schemeClr val="tx1"/>
              </a:solidFill>
            </a:endParaRPr>
          </a:p>
          <a:p>
            <a:r>
              <a:rPr lang="pl-PL" b="1" dirty="0" smtClean="0">
                <a:solidFill>
                  <a:schemeClr val="tx1"/>
                </a:solidFill>
              </a:rPr>
              <a:t>Techniczno-organizacyjne </a:t>
            </a:r>
            <a:r>
              <a:rPr lang="pl-PL" b="1" dirty="0">
                <a:solidFill>
                  <a:schemeClr val="tx1"/>
                </a:solidFill>
              </a:rPr>
              <a:t>przygotowanie prac </a:t>
            </a:r>
            <a:r>
              <a:rPr lang="pl-PL" b="1" dirty="0" smtClean="0">
                <a:solidFill>
                  <a:schemeClr val="tx1"/>
                </a:solidFill>
              </a:rPr>
              <a:t>remontowych.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pl-PL" b="1" dirty="0">
                <a:solidFill>
                  <a:schemeClr val="tx1"/>
                </a:solidFill>
              </a:rPr>
              <a:t>Organizacja stanowiska naprawczego</a:t>
            </a:r>
            <a:r>
              <a:rPr lang="pl-PL" b="1" dirty="0" smtClean="0">
                <a:solidFill>
                  <a:schemeClr val="tx1"/>
                </a:solidFill>
              </a:rPr>
              <a:t>.</a:t>
            </a:r>
          </a:p>
          <a:p>
            <a:endParaRPr lang="pl-PL" b="1" dirty="0" smtClean="0">
              <a:solidFill>
                <a:schemeClr val="tx1"/>
              </a:solidFill>
            </a:endParaRPr>
          </a:p>
          <a:p>
            <a:endParaRPr lang="pl-PL" b="1" dirty="0" smtClean="0">
              <a:solidFill>
                <a:schemeClr val="tx1"/>
              </a:solidFill>
            </a:endParaRPr>
          </a:p>
          <a:p>
            <a:r>
              <a:rPr lang="pl-PL" sz="2400" b="1" dirty="0" smtClean="0">
                <a:solidFill>
                  <a:schemeClr val="accent2"/>
                </a:solidFill>
              </a:rPr>
              <a:t>Wojciech Szalkiewicz </a:t>
            </a:r>
          </a:p>
          <a:p>
            <a:r>
              <a:rPr lang="pl-PL" sz="2400" b="1" dirty="0" smtClean="0">
                <a:solidFill>
                  <a:schemeClr val="accent2"/>
                </a:solidFill>
              </a:rPr>
              <a:t>ZiP1n-33</a:t>
            </a:r>
            <a:endParaRPr lang="pl-PL" sz="2400" b="1" dirty="0">
              <a:solidFill>
                <a:schemeClr val="accent2"/>
              </a:solidFill>
            </a:endParaRPr>
          </a:p>
          <a:p>
            <a:endParaRPr lang="pl-PL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-603448"/>
            <a:ext cx="8229600" cy="360040"/>
          </a:xfrm>
        </p:spPr>
        <p:txBody>
          <a:bodyPr>
            <a:normAutofit fontScale="90000"/>
          </a:bodyPr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>
              <a:buNone/>
            </a:pPr>
            <a:r>
              <a:rPr lang="pl-PL" i="1" dirty="0" smtClean="0"/>
              <a:t>    </a:t>
            </a:r>
          </a:p>
          <a:p>
            <a:pPr algn="just">
              <a:buNone/>
            </a:pPr>
            <a:r>
              <a:rPr lang="pl-PL" i="1" dirty="0"/>
              <a:t> </a:t>
            </a:r>
            <a:r>
              <a:rPr lang="pl-PL" i="1" dirty="0" smtClean="0"/>
              <a:t>   </a:t>
            </a:r>
            <a:r>
              <a:rPr lang="pl-PL" i="1" u="sng" dirty="0" smtClean="0">
                <a:solidFill>
                  <a:schemeClr val="accent1"/>
                </a:solidFill>
              </a:rPr>
              <a:t>W </a:t>
            </a:r>
            <a:r>
              <a:rPr lang="pl-PL" i="1" u="sng" dirty="0">
                <a:solidFill>
                  <a:schemeClr val="accent1"/>
                </a:solidFill>
              </a:rPr>
              <a:t>instrukcjach o charakterze ogólnym</a:t>
            </a:r>
            <a:r>
              <a:rPr lang="pl-PL" dirty="0">
                <a:solidFill>
                  <a:schemeClr val="accent1"/>
                </a:solidFill>
              </a:rPr>
              <a:t> </a:t>
            </a:r>
            <a:r>
              <a:rPr lang="pl-PL" dirty="0"/>
              <a:t>określa się warunki przechowywania maszyn przed rozpoczęciem prac remontowych i po ich zakończeniu, czynności w zakresie prac pomocniczych i obsługowych podczas przebiegu procesu technologicznego oraz ewentualne inne dane o charakterze techniczno – organizacyjnym. </a:t>
            </a:r>
          </a:p>
          <a:p>
            <a:endParaRPr lang="pl-PL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-891480"/>
            <a:ext cx="8229600" cy="432048"/>
          </a:xfrm>
        </p:spPr>
        <p:txBody>
          <a:bodyPr>
            <a:normAutofit fontScale="90000"/>
          </a:bodyPr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b="1" dirty="0" smtClean="0"/>
              <a:t>    </a:t>
            </a:r>
          </a:p>
          <a:p>
            <a:pPr algn="ctr">
              <a:buNone/>
            </a:pPr>
            <a:r>
              <a:rPr lang="pl-PL" b="1" dirty="0"/>
              <a:t> </a:t>
            </a:r>
            <a:r>
              <a:rPr lang="pl-PL" b="1" dirty="0" smtClean="0"/>
              <a:t>   </a:t>
            </a:r>
            <a:r>
              <a:rPr lang="pl-PL" b="1" dirty="0" smtClean="0">
                <a:solidFill>
                  <a:schemeClr val="accent1"/>
                </a:solidFill>
              </a:rPr>
              <a:t>Organizacyjne </a:t>
            </a:r>
            <a:r>
              <a:rPr lang="pl-PL" b="1" dirty="0">
                <a:solidFill>
                  <a:schemeClr val="accent1"/>
                </a:solidFill>
              </a:rPr>
              <a:t>przygotowanie remontów realizowana w  Zakładach Chemicznych "POLICE" SA, zgodnie z procedurą Zintegrowanego Systemu Zarządzania.</a:t>
            </a:r>
            <a:endParaRPr lang="pl-PL" dirty="0">
              <a:solidFill>
                <a:schemeClr val="accent1"/>
              </a:solidFill>
            </a:endParaRPr>
          </a:p>
          <a:p>
            <a:endParaRPr lang="pl-PL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 flipV="1">
            <a:off x="457200" y="-747464"/>
            <a:ext cx="8229600" cy="144016"/>
          </a:xfrm>
        </p:spPr>
        <p:txBody>
          <a:bodyPr>
            <a:normAutofit fontScale="90000"/>
          </a:bodyPr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algn="ctr">
              <a:buNone/>
            </a:pPr>
            <a:r>
              <a:rPr lang="pl-PL" b="1" dirty="0" smtClean="0"/>
              <a:t>    </a:t>
            </a:r>
            <a:r>
              <a:rPr lang="pl-PL" b="1" dirty="0" smtClean="0">
                <a:solidFill>
                  <a:schemeClr val="accent1"/>
                </a:solidFill>
              </a:rPr>
              <a:t>Celem </a:t>
            </a:r>
            <a:r>
              <a:rPr lang="pl-PL" b="1" dirty="0">
                <a:solidFill>
                  <a:schemeClr val="accent1"/>
                </a:solidFill>
              </a:rPr>
              <a:t>procedury</a:t>
            </a:r>
            <a:r>
              <a:rPr lang="pl-PL" dirty="0">
                <a:solidFill>
                  <a:schemeClr val="accent1"/>
                </a:solidFill>
              </a:rPr>
              <a:t> </a:t>
            </a:r>
            <a:r>
              <a:rPr lang="pl-PL" dirty="0"/>
              <a:t>jest zapewnienie właściwych działań prowadzących do bieżącego przywracania sprawności zasobów technicznych </a:t>
            </a:r>
            <a:r>
              <a:rPr lang="pl-PL" dirty="0" smtClean="0"/>
              <a:t>Z.CH. </a:t>
            </a:r>
            <a:r>
              <a:rPr lang="pl-PL" dirty="0"/>
              <a:t>„POLICE” SA. </a:t>
            </a:r>
          </a:p>
          <a:p>
            <a:pPr algn="ctr">
              <a:buNone/>
            </a:pPr>
            <a:r>
              <a:rPr lang="pl-PL" b="1" dirty="0">
                <a:solidFill>
                  <a:schemeClr val="accent1"/>
                </a:solidFill>
              </a:rPr>
              <a:t>Przedmiotem procedury</a:t>
            </a:r>
            <a:r>
              <a:rPr lang="pl-PL" dirty="0">
                <a:solidFill>
                  <a:schemeClr val="accent1"/>
                </a:solidFill>
              </a:rPr>
              <a:t> </a:t>
            </a:r>
            <a:r>
              <a:rPr lang="pl-PL" dirty="0"/>
              <a:t>jest tok postępowania przy zgłaszaniu potrzeb remontowych, opracowywaniu planu remontów, realizacji procesu remontowego, odbiorów zrealizowanych robót oraz ich rozliczaniem w Zakładach Chemicznych „POLICE” SA. </a:t>
            </a:r>
          </a:p>
          <a:p>
            <a:pPr>
              <a:buNone/>
            </a:pPr>
            <a:endParaRPr lang="pl-PL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-1251520"/>
            <a:ext cx="8229600" cy="1008112"/>
          </a:xfrm>
        </p:spPr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 algn="ctr">
              <a:buNone/>
            </a:pPr>
            <a:endParaRPr lang="pl-PL" b="1" dirty="0" smtClean="0"/>
          </a:p>
          <a:p>
            <a:pPr algn="ctr">
              <a:buNone/>
            </a:pPr>
            <a:endParaRPr lang="pl-PL" b="1" dirty="0"/>
          </a:p>
          <a:p>
            <a:pPr algn="ctr">
              <a:buNone/>
            </a:pPr>
            <a:r>
              <a:rPr lang="pl-PL" b="1" dirty="0" smtClean="0">
                <a:solidFill>
                  <a:schemeClr val="accent1"/>
                </a:solidFill>
              </a:rPr>
              <a:t>Zasady </a:t>
            </a:r>
            <a:r>
              <a:rPr lang="pl-PL" b="1" dirty="0">
                <a:solidFill>
                  <a:schemeClr val="accent1"/>
                </a:solidFill>
              </a:rPr>
              <a:t>identyfikacji potrzeb remontowych</a:t>
            </a:r>
            <a:r>
              <a:rPr lang="pl-PL" b="1" dirty="0" smtClean="0">
                <a:solidFill>
                  <a:schemeClr val="accent1"/>
                </a:solidFill>
              </a:rPr>
              <a:t>.</a:t>
            </a:r>
            <a:r>
              <a:rPr lang="pl-PL" dirty="0">
                <a:solidFill>
                  <a:schemeClr val="accent1"/>
                </a:solidFill>
              </a:rPr>
              <a:t> </a:t>
            </a:r>
            <a:r>
              <a:rPr lang="pl-PL" dirty="0"/>
              <a:t>Identyfikacja potrzeb remontowych  i opracowanie planu finansowo-rzeczowego na  remonty na dany rok oparte jest o </a:t>
            </a:r>
            <a:r>
              <a:rPr lang="pl-PL" dirty="0" smtClean="0"/>
              <a:t>analizy </a:t>
            </a:r>
            <a:r>
              <a:rPr lang="pl-PL" dirty="0"/>
              <a:t>stanu technicznego instalacji, maszyn, urządzeń, budynków i </a:t>
            </a:r>
            <a:r>
              <a:rPr lang="pl-PL" dirty="0" smtClean="0"/>
              <a:t>budowli.</a:t>
            </a:r>
            <a:endParaRPr lang="pl-PL" dirty="0"/>
          </a:p>
          <a:p>
            <a:endParaRPr lang="pl-PL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-45719"/>
            <a:ext cx="8229600" cy="45719"/>
          </a:xfrm>
        </p:spPr>
        <p:txBody>
          <a:bodyPr>
            <a:normAutofit fontScale="90000"/>
          </a:bodyPr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pl-PL" dirty="0" smtClean="0"/>
              <a:t>    </a:t>
            </a:r>
            <a:r>
              <a:rPr lang="pl-PL" b="1" dirty="0" smtClean="0">
                <a:solidFill>
                  <a:schemeClr val="accent1"/>
                </a:solidFill>
              </a:rPr>
              <a:t>Kierownik </a:t>
            </a:r>
            <a:r>
              <a:rPr lang="pl-PL" b="1" dirty="0">
                <a:solidFill>
                  <a:schemeClr val="accent1"/>
                </a:solidFill>
              </a:rPr>
              <a:t>komórki organizacyjnej </a:t>
            </a:r>
            <a:r>
              <a:rPr lang="pl-PL" dirty="0"/>
              <a:t>na podstawie: </a:t>
            </a:r>
          </a:p>
          <a:p>
            <a:pPr lvl="0" algn="ctr"/>
            <a:r>
              <a:rPr lang="pl-PL" dirty="0"/>
              <a:t>planu produkcji </a:t>
            </a:r>
          </a:p>
          <a:p>
            <a:pPr lvl="0" algn="ctr"/>
            <a:r>
              <a:rPr lang="pl-PL" dirty="0"/>
              <a:t>zidentyfikowanych potrzeb remontowych,</a:t>
            </a:r>
          </a:p>
          <a:p>
            <a:pPr lvl="0" algn="ctr"/>
            <a:r>
              <a:rPr lang="pl-PL" dirty="0"/>
              <a:t>informacji z Biura Techniczno-Inwestycyjnego,</a:t>
            </a:r>
          </a:p>
          <a:p>
            <a:pPr lvl="0" algn="ctr"/>
            <a:r>
              <a:rPr lang="pl-PL" dirty="0"/>
              <a:t>analizy wykonania planu finansowo-rzeczowego z ostatnich trzech lat, </a:t>
            </a:r>
          </a:p>
          <a:p>
            <a:pPr lvl="0" algn="ctr"/>
            <a:r>
              <a:rPr lang="pl-PL" dirty="0"/>
              <a:t>wartości nakładów planowanych na rok bieżący,</a:t>
            </a:r>
          </a:p>
          <a:p>
            <a:pPr algn="ctr">
              <a:buNone/>
            </a:pPr>
            <a:r>
              <a:rPr lang="pl-PL" dirty="0"/>
              <a:t>(...) opracowuje, właściwymi dla siebie służbami, zestawienie potrzeb remontowych na najbliższy rok i następne dwa lata. </a:t>
            </a:r>
          </a:p>
          <a:p>
            <a:endParaRPr lang="pl-PL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-603448"/>
            <a:ext cx="8229600" cy="72008"/>
          </a:xfrm>
        </p:spPr>
        <p:txBody>
          <a:bodyPr>
            <a:normAutofit fontScale="90000"/>
          </a:bodyPr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pl-PL" b="1" dirty="0" smtClean="0">
                <a:solidFill>
                  <a:schemeClr val="accent1"/>
                </a:solidFill>
              </a:rPr>
              <a:t>  Hierarchię </a:t>
            </a:r>
            <a:r>
              <a:rPr lang="pl-PL" b="1" dirty="0">
                <a:solidFill>
                  <a:schemeClr val="accent1"/>
                </a:solidFill>
              </a:rPr>
              <a:t>wykonania  remontu  </a:t>
            </a:r>
            <a:r>
              <a:rPr lang="pl-PL" dirty="0" smtClean="0"/>
              <a:t>określając priorytet </a:t>
            </a:r>
            <a:r>
              <a:rPr lang="pl-PL" dirty="0"/>
              <a:t>ich </a:t>
            </a:r>
            <a:r>
              <a:rPr lang="pl-PL" dirty="0" smtClean="0"/>
              <a:t>wykonania:</a:t>
            </a:r>
          </a:p>
          <a:p>
            <a:pPr algn="ctr">
              <a:buNone/>
            </a:pPr>
            <a:endParaRPr lang="pl-PL" dirty="0" smtClean="0"/>
          </a:p>
          <a:p>
            <a:pPr algn="ctr">
              <a:buNone/>
            </a:pPr>
            <a:r>
              <a:rPr lang="pl-PL" dirty="0" smtClean="0">
                <a:solidFill>
                  <a:schemeClr val="accent1"/>
                </a:solidFill>
              </a:rPr>
              <a:t>• </a:t>
            </a:r>
            <a:r>
              <a:rPr lang="pl-PL" b="1" i="1" dirty="0">
                <a:solidFill>
                  <a:schemeClr val="accent1"/>
                </a:solidFill>
              </a:rPr>
              <a:t>Priorytet I </a:t>
            </a:r>
            <a:r>
              <a:rPr lang="pl-PL" dirty="0" smtClean="0"/>
              <a:t>– </a:t>
            </a:r>
            <a:r>
              <a:rPr lang="pl-PL" dirty="0"/>
              <a:t>remonty tzw. „roczne”  o określonych kilku lub  kilkunastomiesięcznych cyklach, czyli  remont urządzeń i obiektów wchodzących w  skład danego  węzła, który bezwzględnie musi zostać przeprowadzony w danym roku kalendarzowym  ze względu na zagrożenie ciągłości produkcji,  obejmujący okres planowania; </a:t>
            </a:r>
          </a:p>
          <a:p>
            <a:pPr algn="ctr">
              <a:buNone/>
            </a:pPr>
            <a:endParaRPr lang="pl-PL" dirty="0" smtClean="0"/>
          </a:p>
          <a:p>
            <a:pPr algn="ctr">
              <a:buNone/>
            </a:pPr>
            <a:endParaRPr lang="pl-PL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-963488"/>
            <a:ext cx="8229600" cy="648072"/>
          </a:xfrm>
        </p:spPr>
        <p:txBody>
          <a:bodyPr>
            <a:normAutofit fontScale="90000"/>
          </a:bodyPr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 algn="ctr">
              <a:buNone/>
            </a:pPr>
            <a:r>
              <a:rPr lang="pl-PL" dirty="0" smtClean="0"/>
              <a:t> </a:t>
            </a:r>
          </a:p>
          <a:p>
            <a:pPr algn="ctr">
              <a:buNone/>
            </a:pPr>
            <a:endParaRPr lang="pl-PL" dirty="0"/>
          </a:p>
          <a:p>
            <a:pPr algn="ctr">
              <a:buNone/>
            </a:pPr>
            <a:r>
              <a:rPr lang="pl-PL" dirty="0" smtClean="0">
                <a:solidFill>
                  <a:schemeClr val="accent1"/>
                </a:solidFill>
              </a:rPr>
              <a:t>  </a:t>
            </a:r>
            <a:r>
              <a:rPr lang="pl-PL" b="1" i="1" dirty="0" smtClean="0">
                <a:solidFill>
                  <a:schemeClr val="accent1"/>
                </a:solidFill>
              </a:rPr>
              <a:t>• </a:t>
            </a:r>
            <a:r>
              <a:rPr lang="pl-PL" b="1" i="1" dirty="0">
                <a:solidFill>
                  <a:schemeClr val="accent1"/>
                </a:solidFill>
              </a:rPr>
              <a:t>Priorytet II </a:t>
            </a:r>
            <a:r>
              <a:rPr lang="pl-PL" dirty="0" smtClean="0"/>
              <a:t>– </a:t>
            </a:r>
            <a:r>
              <a:rPr lang="pl-PL" dirty="0"/>
              <a:t>remonty mandatowe, czyli remont urządzeń i obiektów  wchodzących w skład danego  węzła, który bezwzględnie musi zostać przeprowadzony w danym roku kalendarzowym ze względu na nakazy  instytucji i organów państwowych; obejmujący okres planowania; </a:t>
            </a:r>
          </a:p>
          <a:p>
            <a:endParaRPr lang="pl-PL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-963488"/>
            <a:ext cx="8229600" cy="144016"/>
          </a:xfrm>
        </p:spPr>
        <p:txBody>
          <a:bodyPr>
            <a:normAutofit fontScale="90000"/>
          </a:bodyPr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pl-PL" dirty="0">
                <a:solidFill>
                  <a:schemeClr val="accent1"/>
                </a:solidFill>
              </a:rPr>
              <a:t>• </a:t>
            </a:r>
            <a:r>
              <a:rPr lang="pl-PL" dirty="0" smtClean="0">
                <a:solidFill>
                  <a:schemeClr val="accent1"/>
                </a:solidFill>
              </a:rPr>
              <a:t> </a:t>
            </a:r>
            <a:r>
              <a:rPr lang="pl-PL" b="1" i="1" dirty="0" smtClean="0">
                <a:solidFill>
                  <a:schemeClr val="accent1"/>
                </a:solidFill>
              </a:rPr>
              <a:t>Priorytet </a:t>
            </a:r>
            <a:r>
              <a:rPr lang="pl-PL" b="1" i="1" dirty="0">
                <a:solidFill>
                  <a:schemeClr val="accent1"/>
                </a:solidFill>
              </a:rPr>
              <a:t>III </a:t>
            </a:r>
            <a:r>
              <a:rPr lang="pl-PL" dirty="0"/>
              <a:t>– remonty bieżące - remont pozostałych urządzeń i obiektów wchodzących w skład danego węzła, których stan techniczny wskazuje na konieczność przeprowadzenia  remontu/ów w roku obejmującym okres planowania; </a:t>
            </a:r>
          </a:p>
          <a:p>
            <a:pPr>
              <a:buNone/>
            </a:pPr>
            <a:r>
              <a:rPr lang="pl-PL" dirty="0" smtClean="0"/>
              <a:t> </a:t>
            </a:r>
            <a:r>
              <a:rPr lang="pl-PL" dirty="0" smtClean="0">
                <a:solidFill>
                  <a:schemeClr val="accent1"/>
                </a:solidFill>
              </a:rPr>
              <a:t>• </a:t>
            </a:r>
            <a:r>
              <a:rPr lang="pl-PL" b="1" i="1" dirty="0">
                <a:solidFill>
                  <a:schemeClr val="accent1"/>
                </a:solidFill>
              </a:rPr>
              <a:t>Priorytet IV </a:t>
            </a:r>
            <a:r>
              <a:rPr lang="pl-PL" dirty="0"/>
              <a:t>– warunkowe  - remont urządzeń wchodzących w skład danego  węzła, który warunkowo może zostać przeprowadzony w następnym roku kalendarzowym po obejmującym okres planowania.</a:t>
            </a:r>
          </a:p>
          <a:p>
            <a:endParaRPr lang="pl-PL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315416"/>
          </a:xfrm>
        </p:spPr>
        <p:txBody>
          <a:bodyPr>
            <a:normAutofit fontScale="90000"/>
          </a:bodyPr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5793507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pl-PL" sz="3800" b="1" dirty="0" smtClean="0"/>
              <a:t>   </a:t>
            </a:r>
            <a:r>
              <a:rPr lang="pl-PL" sz="3800" b="1" dirty="0" smtClean="0">
                <a:solidFill>
                  <a:schemeClr val="accent1"/>
                </a:solidFill>
              </a:rPr>
              <a:t>Podział </a:t>
            </a:r>
            <a:r>
              <a:rPr lang="pl-PL" sz="3800" b="1" dirty="0">
                <a:solidFill>
                  <a:schemeClr val="accent1"/>
                </a:solidFill>
              </a:rPr>
              <a:t>remontów</a:t>
            </a:r>
            <a:r>
              <a:rPr lang="pl-PL" sz="3800" b="1" dirty="0" smtClean="0">
                <a:solidFill>
                  <a:schemeClr val="accent1"/>
                </a:solidFill>
              </a:rPr>
              <a:t>.</a:t>
            </a:r>
          </a:p>
          <a:p>
            <a:pPr algn="ctr">
              <a:buNone/>
            </a:pPr>
            <a:endParaRPr lang="pl-PL" sz="3800" dirty="0"/>
          </a:p>
          <a:p>
            <a:pPr algn="ctr">
              <a:buNone/>
            </a:pPr>
            <a:r>
              <a:rPr lang="pl-PL" dirty="0" smtClean="0"/>
              <a:t>    W </a:t>
            </a:r>
            <a:r>
              <a:rPr lang="pl-PL" dirty="0"/>
              <a:t>związku z różnym trybem postępowania w procesach planowania, realizacji, </a:t>
            </a:r>
            <a:r>
              <a:rPr lang="pl-PL" dirty="0" smtClean="0"/>
              <a:t>odbiorów i </a:t>
            </a:r>
            <a:r>
              <a:rPr lang="pl-PL" dirty="0" smtClean="0"/>
              <a:t>rozliczania </a:t>
            </a:r>
            <a:r>
              <a:rPr lang="pl-PL" dirty="0"/>
              <a:t>wprowadza się następujący podział remontów: </a:t>
            </a:r>
          </a:p>
          <a:p>
            <a:pPr algn="ctr">
              <a:buNone/>
            </a:pPr>
            <a:r>
              <a:rPr lang="pl-PL" b="1" dirty="0" smtClean="0"/>
              <a:t>a</a:t>
            </a:r>
            <a:r>
              <a:rPr lang="pl-PL" b="1" dirty="0"/>
              <a:t>) ze względu na zakres rzeczowy: </a:t>
            </a:r>
          </a:p>
          <a:p>
            <a:pPr lvl="0" algn="ctr"/>
            <a:r>
              <a:rPr lang="pl-PL" dirty="0"/>
              <a:t> Remonty kapitalne, </a:t>
            </a:r>
          </a:p>
          <a:p>
            <a:pPr lvl="0" algn="ctr"/>
            <a:r>
              <a:rPr lang="pl-PL" dirty="0"/>
              <a:t> Znaczące remonty i Przeglądy okresowe, </a:t>
            </a:r>
          </a:p>
          <a:p>
            <a:pPr lvl="0" algn="ctr"/>
            <a:r>
              <a:rPr lang="pl-PL" dirty="0"/>
              <a:t> Remonty średnie, </a:t>
            </a:r>
          </a:p>
          <a:p>
            <a:pPr lvl="0" algn="ctr"/>
            <a:r>
              <a:rPr lang="pl-PL" dirty="0"/>
              <a:t> Remonty bieżące, </a:t>
            </a:r>
          </a:p>
          <a:p>
            <a:endParaRPr lang="pl-PL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-963488"/>
            <a:ext cx="8229600" cy="360040"/>
          </a:xfrm>
        </p:spPr>
        <p:txBody>
          <a:bodyPr>
            <a:normAutofit fontScale="90000"/>
          </a:bodyPr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 algn="ctr">
              <a:buNone/>
            </a:pPr>
            <a:r>
              <a:rPr lang="pl-PL" dirty="0" smtClean="0"/>
              <a:t>  </a:t>
            </a:r>
          </a:p>
          <a:p>
            <a:pPr algn="ctr">
              <a:buNone/>
            </a:pPr>
            <a:endParaRPr lang="pl-PL" dirty="0"/>
          </a:p>
          <a:p>
            <a:pPr algn="ctr">
              <a:buNone/>
            </a:pPr>
            <a:r>
              <a:rPr lang="pl-PL" dirty="0" smtClean="0"/>
              <a:t>  </a:t>
            </a:r>
            <a:r>
              <a:rPr lang="pl-PL" b="1" dirty="0" smtClean="0"/>
              <a:t>b</a:t>
            </a:r>
            <a:r>
              <a:rPr lang="pl-PL" b="1" dirty="0"/>
              <a:t>) ze względu na przedmiot: </a:t>
            </a:r>
          </a:p>
          <a:p>
            <a:pPr lvl="0" algn="ctr"/>
            <a:r>
              <a:rPr lang="pl-PL" dirty="0"/>
              <a:t> Remonty aparatów i urządzeń technicznych biorących udział w procesach </a:t>
            </a:r>
            <a:r>
              <a:rPr lang="pl-PL" dirty="0" smtClean="0"/>
              <a:t>produkcyjnych</a:t>
            </a:r>
            <a:r>
              <a:rPr lang="pl-PL" dirty="0"/>
              <a:t>, </a:t>
            </a:r>
          </a:p>
          <a:p>
            <a:pPr lvl="0" algn="ctr"/>
            <a:r>
              <a:rPr lang="pl-PL" dirty="0"/>
              <a:t> Remonty maszyn, urządzeń, wyposażenia technicznego niezwiązanych z procesami </a:t>
            </a:r>
            <a:r>
              <a:rPr lang="pl-PL" dirty="0" smtClean="0"/>
              <a:t>produkcyjnymi</a:t>
            </a:r>
            <a:r>
              <a:rPr lang="pl-PL" dirty="0"/>
              <a:t>, </a:t>
            </a:r>
          </a:p>
          <a:p>
            <a:pPr lvl="0" algn="ctr"/>
            <a:r>
              <a:rPr lang="pl-PL" dirty="0"/>
              <a:t> Remonty budowli i budynków, </a:t>
            </a:r>
          </a:p>
          <a:p>
            <a:pPr algn="ctr">
              <a:buNone/>
            </a:pPr>
            <a:endParaRPr lang="pl-PL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-747464"/>
            <a:ext cx="8229600" cy="504056"/>
          </a:xfrm>
        </p:spPr>
        <p:txBody>
          <a:bodyPr>
            <a:normAutofit fontScale="90000"/>
          </a:bodyPr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>
              <a:buNone/>
            </a:pPr>
            <a:endParaRPr lang="pl-PL" b="1" dirty="0" smtClean="0"/>
          </a:p>
          <a:p>
            <a:pPr algn="ctr">
              <a:buNone/>
            </a:pPr>
            <a:r>
              <a:rPr lang="pl-PL" b="1" dirty="0" smtClean="0">
                <a:solidFill>
                  <a:schemeClr val="accent1"/>
                </a:solidFill>
              </a:rPr>
              <a:t>Techniczne </a:t>
            </a:r>
            <a:r>
              <a:rPr lang="pl-PL" b="1" dirty="0">
                <a:solidFill>
                  <a:schemeClr val="accent1"/>
                </a:solidFill>
              </a:rPr>
              <a:t>przygotowanie prac remontowych.</a:t>
            </a:r>
            <a:endParaRPr lang="pl-PL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pl-PL" b="1" dirty="0"/>
              <a:t> </a:t>
            </a:r>
            <a:endParaRPr lang="pl-PL" dirty="0"/>
          </a:p>
          <a:p>
            <a:pPr algn="ctr">
              <a:buNone/>
            </a:pPr>
            <a:r>
              <a:rPr lang="pl-PL" dirty="0" smtClean="0"/>
              <a:t>   Techniczne </a:t>
            </a:r>
            <a:r>
              <a:rPr lang="pl-PL" dirty="0"/>
              <a:t>przygotowanie prac remontowych zapewnia osiągnięcie koniecznej jakości w remontach maszyn</a:t>
            </a:r>
            <a:r>
              <a:rPr lang="pl-PL" dirty="0" smtClean="0"/>
              <a:t>.</a:t>
            </a:r>
            <a:r>
              <a:rPr lang="pl-PL" dirty="0"/>
              <a:t> </a:t>
            </a:r>
            <a:endParaRPr lang="pl-PL" dirty="0" smtClean="0"/>
          </a:p>
          <a:p>
            <a:pPr algn="ctr">
              <a:buNone/>
            </a:pPr>
            <a:r>
              <a:rPr lang="pl-PL" dirty="0" smtClean="0"/>
              <a:t>Przygotowanie </a:t>
            </a:r>
            <a:r>
              <a:rPr lang="pl-PL" dirty="0"/>
              <a:t>techniczne składa się z prac konstrukcyjnych i prac technologicznych.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-1251520"/>
            <a:ext cx="8229600" cy="720080"/>
          </a:xfrm>
        </p:spPr>
        <p:txBody>
          <a:bodyPr>
            <a:normAutofit fontScale="90000"/>
          </a:bodyPr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77500" lnSpcReduction="20000"/>
          </a:bodyPr>
          <a:lstStyle/>
          <a:p>
            <a:pPr algn="ctr">
              <a:buNone/>
            </a:pPr>
            <a:r>
              <a:rPr lang="pl-PL" b="1" dirty="0" smtClean="0"/>
              <a:t>     c</a:t>
            </a:r>
            <a:r>
              <a:rPr lang="pl-PL" b="1" dirty="0"/>
              <a:t>) ze względu na termin realizacji: </a:t>
            </a:r>
          </a:p>
          <a:p>
            <a:pPr lvl="0" algn="ctr"/>
            <a:r>
              <a:rPr lang="pl-PL" dirty="0"/>
              <a:t> Remonty realizowane w postojach rocznych tzw. remonty roczne </a:t>
            </a:r>
            <a:r>
              <a:rPr lang="pl-PL" dirty="0" smtClean="0"/>
              <a:t>,</a:t>
            </a:r>
            <a:endParaRPr lang="pl-PL" dirty="0"/>
          </a:p>
          <a:p>
            <a:pPr lvl="0" algn="ctr"/>
            <a:r>
              <a:rPr lang="pl-PL" dirty="0"/>
              <a:t> Remonty realizowane w postojach technologicznych, </a:t>
            </a:r>
          </a:p>
          <a:p>
            <a:pPr lvl="0" algn="ctr"/>
            <a:r>
              <a:rPr lang="pl-PL" dirty="0"/>
              <a:t> Remonty realizowane w postojach awaryjnych, </a:t>
            </a:r>
          </a:p>
          <a:p>
            <a:pPr lvl="0" algn="ctr"/>
            <a:r>
              <a:rPr lang="pl-PL" dirty="0"/>
              <a:t> Remonty niewymagające postojów linii technologicznych. </a:t>
            </a:r>
          </a:p>
          <a:p>
            <a:pPr algn="ctr">
              <a:buNone/>
            </a:pPr>
            <a:r>
              <a:rPr lang="pl-PL" b="1" dirty="0"/>
              <a:t>d) ze względu na wykonawcę</a:t>
            </a:r>
            <a:r>
              <a:rPr lang="pl-PL" dirty="0"/>
              <a:t>: </a:t>
            </a:r>
          </a:p>
          <a:p>
            <a:pPr lvl="0" algn="ctr"/>
            <a:r>
              <a:rPr lang="pl-PL" dirty="0"/>
              <a:t> Remonty realizowane przez służby własne, </a:t>
            </a:r>
          </a:p>
          <a:p>
            <a:pPr lvl="0" algn="ctr"/>
            <a:r>
              <a:rPr lang="pl-PL" dirty="0"/>
              <a:t> Remonty realizowane przez podmioty grupy kapitałowej </a:t>
            </a:r>
            <a:r>
              <a:rPr lang="pl-PL" dirty="0" smtClean="0"/>
              <a:t>Z.CH. </a:t>
            </a:r>
            <a:r>
              <a:rPr lang="pl-PL" dirty="0"/>
              <a:t>„POLICE” SA, </a:t>
            </a:r>
          </a:p>
          <a:p>
            <a:pPr lvl="0" algn="ctr"/>
            <a:r>
              <a:rPr lang="pl-PL" dirty="0"/>
              <a:t> Remonty realizowane przez inne podmioty zewnętrzne. </a:t>
            </a:r>
          </a:p>
          <a:p>
            <a:pPr algn="ctr">
              <a:buNone/>
            </a:pPr>
            <a:r>
              <a:rPr lang="pl-PL" dirty="0"/>
              <a:t> </a:t>
            </a:r>
          </a:p>
          <a:p>
            <a:endParaRPr lang="pl-PL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-1035496"/>
            <a:ext cx="8229600" cy="504056"/>
          </a:xfrm>
        </p:spPr>
        <p:txBody>
          <a:bodyPr>
            <a:normAutofit fontScale="90000"/>
          </a:bodyPr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pl-PL" b="1" dirty="0">
                <a:solidFill>
                  <a:schemeClr val="accent1"/>
                </a:solidFill>
              </a:rPr>
              <a:t>Opracowanie dokumentacji </a:t>
            </a:r>
            <a:endParaRPr lang="pl-PL" dirty="0">
              <a:solidFill>
                <a:schemeClr val="accent1"/>
              </a:solidFill>
            </a:endParaRPr>
          </a:p>
          <a:p>
            <a:pPr algn="ctr">
              <a:buNone/>
            </a:pPr>
            <a:r>
              <a:rPr lang="pl-PL" dirty="0" smtClean="0"/>
              <a:t>    Użytkownik </a:t>
            </a:r>
            <a:r>
              <a:rPr lang="pl-PL" dirty="0"/>
              <a:t>opracowuje szczegółowy zakres remontu i przygotowuje wymaganą dokumentację techniczną biorąc pod uwagę zatwierdzony  plan postojów remontowych. Przygotowana dokumentacja remontu zawiera: </a:t>
            </a:r>
          </a:p>
          <a:p>
            <a:pPr lvl="0" algn="ctr"/>
            <a:r>
              <a:rPr lang="pl-PL" dirty="0"/>
              <a:t>szczegółowy zakres remontu z wykazem potrzebnych części zamiennych i materiałów do realizacji remontu, </a:t>
            </a:r>
          </a:p>
          <a:p>
            <a:pPr lvl="0" algn="ctr"/>
            <a:r>
              <a:rPr lang="pl-PL" dirty="0"/>
              <a:t>harmonogram dostaw i robót, </a:t>
            </a:r>
          </a:p>
          <a:p>
            <a:pPr lvl="0" algn="ctr"/>
            <a:r>
              <a:rPr lang="pl-PL" dirty="0"/>
              <a:t>niezbędną dokumentację techniczną do realizacji remontu, </a:t>
            </a:r>
          </a:p>
          <a:p>
            <a:pPr lvl="0" algn="ctr"/>
            <a:r>
              <a:rPr lang="pl-PL" dirty="0"/>
              <a:t>kosztorys nakładów rzeczowych i kosztorys inwestorski lub kalkulację kosztów. </a:t>
            </a:r>
          </a:p>
          <a:p>
            <a:pPr algn="ctr">
              <a:buNone/>
            </a:pPr>
            <a:r>
              <a:rPr lang="pl-PL" dirty="0"/>
              <a:t> </a:t>
            </a:r>
          </a:p>
          <a:p>
            <a:endParaRPr lang="pl-PL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-1395536"/>
            <a:ext cx="8229600" cy="1008112"/>
          </a:xfrm>
        </p:spPr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pl-PL" b="1" dirty="0" smtClean="0">
                <a:solidFill>
                  <a:schemeClr val="accent1"/>
                </a:solidFill>
              </a:rPr>
              <a:t>    Zlecenia </a:t>
            </a:r>
            <a:r>
              <a:rPr lang="pl-PL" b="1" dirty="0">
                <a:solidFill>
                  <a:schemeClr val="accent1"/>
                </a:solidFill>
              </a:rPr>
              <a:t>remontowe do służb własnych </a:t>
            </a:r>
            <a:r>
              <a:rPr lang="pl-PL" b="1" dirty="0" smtClean="0">
                <a:solidFill>
                  <a:schemeClr val="accent1"/>
                </a:solidFill>
              </a:rPr>
              <a:t>Z.CH. </a:t>
            </a:r>
            <a:r>
              <a:rPr lang="pl-PL" b="1" dirty="0">
                <a:solidFill>
                  <a:schemeClr val="accent1"/>
                </a:solidFill>
              </a:rPr>
              <a:t>„POLICE” SA</a:t>
            </a:r>
            <a:r>
              <a:rPr lang="pl-PL" dirty="0">
                <a:solidFill>
                  <a:schemeClr val="accent1"/>
                </a:solidFill>
              </a:rPr>
              <a:t>. </a:t>
            </a:r>
            <a:endParaRPr lang="pl-PL" dirty="0" smtClean="0">
              <a:solidFill>
                <a:schemeClr val="accent1"/>
              </a:solidFill>
            </a:endParaRPr>
          </a:p>
          <a:p>
            <a:pPr algn="ctr">
              <a:buNone/>
            </a:pPr>
            <a:endParaRPr lang="pl-PL" dirty="0"/>
          </a:p>
          <a:p>
            <a:pPr algn="ctr">
              <a:buNone/>
            </a:pPr>
            <a:r>
              <a:rPr lang="pl-PL" dirty="0" smtClean="0"/>
              <a:t>    Zlecający </a:t>
            </a:r>
            <a:r>
              <a:rPr lang="pl-PL" dirty="0"/>
              <a:t>(użytkownik) w oparciu o plan finansowo – rzeczowy na remonty  </a:t>
            </a:r>
            <a:r>
              <a:rPr lang="pl-PL" dirty="0" smtClean="0"/>
              <a:t>wewnętrzne wystawia </a:t>
            </a:r>
            <a:r>
              <a:rPr lang="pl-PL" dirty="0"/>
              <a:t>zlecenie, które dostarcza </a:t>
            </a:r>
            <a:r>
              <a:rPr lang="pl-PL" dirty="0" smtClean="0"/>
              <a:t>wraz z </a:t>
            </a:r>
            <a:r>
              <a:rPr lang="pl-PL" dirty="0"/>
              <a:t>załączonymi wymaganymi dokumentami wykonawcy wewnętrznemu zwanemu warsztatem wewnętrznym. </a:t>
            </a:r>
          </a:p>
          <a:p>
            <a:endParaRPr lang="pl-PL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-387424"/>
            <a:ext cx="8229600" cy="144016"/>
          </a:xfrm>
        </p:spPr>
        <p:txBody>
          <a:bodyPr>
            <a:normAutofit fontScale="90000"/>
          </a:bodyPr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pl-PL" b="1" dirty="0" smtClean="0">
                <a:solidFill>
                  <a:schemeClr val="accent1"/>
                </a:solidFill>
              </a:rPr>
              <a:t>   Uczestnicy procesu</a:t>
            </a:r>
          </a:p>
          <a:p>
            <a:pPr algn="ctr">
              <a:buNone/>
            </a:pPr>
            <a:r>
              <a:rPr lang="pl-PL" b="1" dirty="0" smtClean="0"/>
              <a:t> </a:t>
            </a:r>
            <a:endParaRPr lang="pl-PL" dirty="0"/>
          </a:p>
          <a:p>
            <a:pPr algn="ctr">
              <a:buNone/>
            </a:pPr>
            <a:r>
              <a:rPr lang="pl-PL" dirty="0"/>
              <a:t>W zależności od  specyfiki remontu,  w jego  przygotowaniu, realizacji oraz odbiorach uczestniczą odpowiednio:</a:t>
            </a:r>
          </a:p>
          <a:p>
            <a:pPr algn="ctr">
              <a:buNone/>
            </a:pPr>
            <a:r>
              <a:rPr lang="pl-PL" dirty="0"/>
              <a:t>1. Przedstawiciele Zlecającego: </a:t>
            </a:r>
          </a:p>
          <a:p>
            <a:pPr algn="ctr">
              <a:buNone/>
            </a:pPr>
            <a:r>
              <a:rPr lang="pl-PL" dirty="0" smtClean="0"/>
              <a:t>a. Użytkownik</a:t>
            </a:r>
            <a:r>
              <a:rPr lang="pl-PL" dirty="0"/>
              <a:t>, </a:t>
            </a:r>
            <a:endParaRPr lang="pl-PL" dirty="0" smtClean="0"/>
          </a:p>
          <a:p>
            <a:pPr algn="ctr">
              <a:buNone/>
            </a:pPr>
            <a:r>
              <a:rPr lang="pl-PL" dirty="0" smtClean="0"/>
              <a:t>b</a:t>
            </a:r>
            <a:r>
              <a:rPr lang="pl-PL" dirty="0"/>
              <a:t>. Koordynator robót, </a:t>
            </a:r>
          </a:p>
          <a:p>
            <a:pPr algn="ctr">
              <a:buNone/>
            </a:pPr>
            <a:r>
              <a:rPr lang="pl-PL" dirty="0"/>
              <a:t>c. Inspektor nadzoru,</a:t>
            </a:r>
          </a:p>
          <a:p>
            <a:pPr algn="ctr">
              <a:buNone/>
            </a:pPr>
            <a:r>
              <a:rPr lang="pl-PL" dirty="0"/>
              <a:t>2. Przedstawiciele Wykonawcy. </a:t>
            </a:r>
          </a:p>
          <a:p>
            <a:pPr algn="ctr">
              <a:buNone/>
            </a:pPr>
            <a:r>
              <a:rPr lang="pl-PL" dirty="0" smtClean="0"/>
              <a:t>3</a:t>
            </a:r>
            <a:r>
              <a:rPr lang="pl-PL" dirty="0"/>
              <a:t>.  Projektant. </a:t>
            </a:r>
          </a:p>
          <a:p>
            <a:pPr algn="ctr">
              <a:buNone/>
            </a:pPr>
            <a:r>
              <a:rPr lang="pl-PL" dirty="0"/>
              <a:t>Szczegółowe postanowienia dotyczące udziału wymienionych przedstawicieli stron </a:t>
            </a:r>
            <a:r>
              <a:rPr lang="pl-PL" dirty="0" smtClean="0"/>
              <a:t>określają odpowiednie </a:t>
            </a:r>
            <a:r>
              <a:rPr lang="pl-PL" dirty="0"/>
              <a:t>zapisy w zamówieniu jednostkowym lub umowie.</a:t>
            </a:r>
          </a:p>
          <a:p>
            <a:endParaRPr lang="pl-PL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-891480"/>
            <a:ext cx="8229600" cy="648072"/>
          </a:xfrm>
        </p:spPr>
        <p:txBody>
          <a:bodyPr>
            <a:normAutofit fontScale="90000"/>
          </a:bodyPr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algn="ctr">
              <a:buNone/>
            </a:pPr>
            <a:r>
              <a:rPr lang="pl-PL" sz="4000" b="1" dirty="0">
                <a:solidFill>
                  <a:schemeClr val="accent1"/>
                </a:solidFill>
              </a:rPr>
              <a:t>Organizacja stanowiska naprawczego.</a:t>
            </a:r>
            <a:endParaRPr lang="pl-PL" sz="4000" dirty="0">
              <a:solidFill>
                <a:schemeClr val="accent1"/>
              </a:solidFill>
            </a:endParaRPr>
          </a:p>
          <a:p>
            <a:pPr algn="ctr">
              <a:buNone/>
            </a:pPr>
            <a:endParaRPr lang="pl-PL" dirty="0" smtClean="0"/>
          </a:p>
          <a:p>
            <a:pPr algn="ctr">
              <a:buNone/>
            </a:pPr>
            <a:endParaRPr lang="pl-PL" dirty="0"/>
          </a:p>
          <a:p>
            <a:pPr algn="ctr">
              <a:buNone/>
            </a:pPr>
            <a:r>
              <a:rPr lang="pl-PL" dirty="0" smtClean="0"/>
              <a:t>Podstawowym </a:t>
            </a:r>
            <a:r>
              <a:rPr lang="pl-PL" dirty="0"/>
              <a:t>ogniwem wydziału remontowego, analogicznie jak i wydziału produkcyjnego, jest stanowisko robocze.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-433143"/>
            <a:ext cx="8229600" cy="45719"/>
          </a:xfrm>
        </p:spPr>
        <p:txBody>
          <a:bodyPr>
            <a:normAutofit fontScale="90000"/>
          </a:bodyPr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algn="ctr">
              <a:buNone/>
            </a:pPr>
            <a:endParaRPr lang="pl-PL" dirty="0" smtClean="0"/>
          </a:p>
          <a:p>
            <a:pPr algn="ctr">
              <a:buNone/>
            </a:pPr>
            <a:endParaRPr lang="pl-PL" dirty="0"/>
          </a:p>
          <a:p>
            <a:pPr algn="ctr">
              <a:buNone/>
            </a:pPr>
            <a:r>
              <a:rPr lang="pl-PL" dirty="0" smtClean="0"/>
              <a:t>Według </a:t>
            </a:r>
            <a:r>
              <a:rPr lang="pl-PL" dirty="0"/>
              <a:t>charakteru wykonywania robót stanowiska robocze kwalifikuje się na: </a:t>
            </a:r>
            <a:endParaRPr lang="pl-PL" dirty="0" smtClean="0"/>
          </a:p>
          <a:p>
            <a:pPr algn="ctr"/>
            <a:r>
              <a:rPr lang="pl-PL" dirty="0" smtClean="0"/>
              <a:t>ręczne</a:t>
            </a:r>
            <a:r>
              <a:rPr lang="pl-PL" dirty="0"/>
              <a:t>, </a:t>
            </a:r>
            <a:endParaRPr lang="pl-PL" dirty="0" smtClean="0"/>
          </a:p>
          <a:p>
            <a:pPr algn="ctr"/>
            <a:r>
              <a:rPr lang="pl-PL" dirty="0"/>
              <a:t>m</a:t>
            </a:r>
            <a:r>
              <a:rPr lang="pl-PL" dirty="0" smtClean="0"/>
              <a:t>aszynowo - ręczne,</a:t>
            </a:r>
          </a:p>
          <a:p>
            <a:pPr algn="ctr"/>
            <a:r>
              <a:rPr lang="pl-PL" dirty="0" smtClean="0"/>
              <a:t> </a:t>
            </a:r>
            <a:r>
              <a:rPr lang="pl-PL" dirty="0"/>
              <a:t>maszynowe, </a:t>
            </a:r>
            <a:endParaRPr lang="pl-PL" dirty="0" smtClean="0"/>
          </a:p>
          <a:p>
            <a:pPr algn="ctr"/>
            <a:r>
              <a:rPr lang="pl-PL" dirty="0" smtClean="0"/>
              <a:t>aparaturowe</a:t>
            </a:r>
            <a:r>
              <a:rPr lang="pl-PL" dirty="0"/>
              <a:t>. </a:t>
            </a:r>
          </a:p>
          <a:p>
            <a:pPr algn="ctr"/>
            <a:endParaRPr lang="pl-PL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-891480"/>
            <a:ext cx="8229600" cy="720080"/>
          </a:xfrm>
        </p:spPr>
        <p:txBody>
          <a:bodyPr>
            <a:normAutofit fontScale="90000"/>
          </a:bodyPr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algn="ctr">
              <a:buNone/>
            </a:pPr>
            <a:endParaRPr lang="pl-PL" dirty="0" smtClean="0"/>
          </a:p>
          <a:p>
            <a:pPr algn="ctr">
              <a:buNone/>
            </a:pPr>
            <a:endParaRPr lang="pl-PL" dirty="0"/>
          </a:p>
          <a:p>
            <a:pPr algn="ctr">
              <a:buNone/>
            </a:pPr>
            <a:r>
              <a:rPr lang="pl-PL" dirty="0" smtClean="0"/>
              <a:t>W </a:t>
            </a:r>
            <a:r>
              <a:rPr lang="pl-PL" dirty="0"/>
              <a:t>zależności od ilości pracowników pracujących na jednym stanowisku wyróżnia się </a:t>
            </a:r>
            <a:r>
              <a:rPr lang="pl-PL" dirty="0" smtClean="0"/>
              <a:t>stanowiska:</a:t>
            </a:r>
          </a:p>
          <a:p>
            <a:pPr algn="ctr"/>
            <a:r>
              <a:rPr lang="pl-PL" dirty="0" smtClean="0"/>
              <a:t> jednoosobowe,</a:t>
            </a:r>
          </a:p>
          <a:p>
            <a:pPr algn="ctr"/>
            <a:r>
              <a:rPr lang="pl-PL" dirty="0" smtClean="0"/>
              <a:t>wieloosobowe </a:t>
            </a:r>
            <a:r>
              <a:rPr lang="pl-PL" dirty="0"/>
              <a:t>(brygadowe). </a:t>
            </a:r>
          </a:p>
          <a:p>
            <a:endParaRPr lang="pl-PL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-963488"/>
            <a:ext cx="8229600" cy="288032"/>
          </a:xfrm>
        </p:spPr>
        <p:txBody>
          <a:bodyPr>
            <a:normAutofit fontScale="90000"/>
          </a:bodyPr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70000" lnSpcReduction="20000"/>
          </a:bodyPr>
          <a:lstStyle/>
          <a:p>
            <a:pPr algn="ctr">
              <a:buNone/>
            </a:pPr>
            <a:r>
              <a:rPr lang="pl-PL" b="1" dirty="0" smtClean="0"/>
              <a:t>     </a:t>
            </a:r>
            <a:r>
              <a:rPr lang="pl-PL" b="1" dirty="0" smtClean="0">
                <a:solidFill>
                  <a:schemeClr val="accent1"/>
                </a:solidFill>
              </a:rPr>
              <a:t>Prawidłowo </a:t>
            </a:r>
            <a:r>
              <a:rPr lang="pl-PL" b="1" dirty="0">
                <a:solidFill>
                  <a:schemeClr val="accent1"/>
                </a:solidFill>
              </a:rPr>
              <a:t>zorganizowane stanowisko robocze brygady remontowej powinno odpowiadać następującym warunkom</a:t>
            </a:r>
            <a:r>
              <a:rPr lang="pl-PL" b="1" dirty="0" smtClean="0">
                <a:solidFill>
                  <a:schemeClr val="accent1"/>
                </a:solidFill>
              </a:rPr>
              <a:t>:</a:t>
            </a:r>
          </a:p>
          <a:p>
            <a:pPr algn="ctr">
              <a:buNone/>
            </a:pPr>
            <a:endParaRPr lang="pl-PL" dirty="0"/>
          </a:p>
          <a:p>
            <a:pPr algn="ctr">
              <a:buNone/>
            </a:pPr>
            <a:r>
              <a:rPr lang="pl-PL" dirty="0"/>
              <a:t>- mieć odpowiednio dużą powierzchnię określoną rodzajem i wielkością remontowanych obiektów;</a:t>
            </a:r>
          </a:p>
          <a:p>
            <a:pPr algn="ctr">
              <a:buNone/>
            </a:pPr>
            <a:r>
              <a:rPr lang="pl-PL" dirty="0"/>
              <a:t>- być wyposażone w odpowiednie urządzenia techniczne i oprzyrządowania specjalne, zapewniające optymalny stopień mechanizacji wykonywanych operacji remontowych;</a:t>
            </a:r>
          </a:p>
          <a:p>
            <a:pPr algn="ctr">
              <a:buNone/>
            </a:pPr>
            <a:r>
              <a:rPr lang="pl-PL" dirty="0"/>
              <a:t>- być wyposażone w odpowiednia ilość technicznie przystosowanych regałów i stołów demontażowych na odkładanie części zamiennych i zespołów;</a:t>
            </a:r>
          </a:p>
          <a:p>
            <a:pPr algn="ctr">
              <a:buNone/>
            </a:pPr>
            <a:r>
              <a:rPr lang="pl-PL" dirty="0"/>
              <a:t>- być wyposażone w środki transportowo – dźwigowe;</a:t>
            </a:r>
          </a:p>
          <a:p>
            <a:pPr algn="ctr">
              <a:buNone/>
            </a:pPr>
            <a:r>
              <a:rPr lang="pl-PL" dirty="0"/>
              <a:t>- mieć odpowiednie oświetlenie naturalne i sztuczne;</a:t>
            </a:r>
          </a:p>
          <a:p>
            <a:pPr algn="ctr">
              <a:buNone/>
            </a:pPr>
            <a:r>
              <a:rPr lang="pl-PL" dirty="0"/>
              <a:t>- być klimatyzowane;</a:t>
            </a:r>
          </a:p>
          <a:p>
            <a:pPr algn="ctr">
              <a:buNone/>
            </a:pPr>
            <a:r>
              <a:rPr lang="pl-PL" dirty="0"/>
              <a:t>- być wyposażone w urządzenia zapewniające odpowiednie warunki przeciwpożarowe i BHP;</a:t>
            </a:r>
          </a:p>
          <a:p>
            <a:pPr algn="ctr">
              <a:buNone/>
            </a:pPr>
            <a:r>
              <a:rPr lang="pl-PL" dirty="0"/>
              <a:t>- mieć zapewnioną odpowiednią usługę organizacyjną.</a:t>
            </a:r>
          </a:p>
          <a:p>
            <a:pPr algn="ctr"/>
            <a:endParaRPr lang="pl-PL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-747464"/>
            <a:ext cx="8229600" cy="504056"/>
          </a:xfrm>
        </p:spPr>
        <p:txBody>
          <a:bodyPr>
            <a:normAutofit fontScale="90000"/>
          </a:bodyPr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pl-PL" dirty="0"/>
              <a:t>Załogę wydziału remontowego lub brygady remontowej realizującej zadania w zakresie remontów urządzeń energetycznych dzieli się na:</a:t>
            </a:r>
          </a:p>
          <a:p>
            <a:pPr algn="ctr">
              <a:buNone/>
            </a:pPr>
            <a:r>
              <a:rPr lang="pl-PL" dirty="0"/>
              <a:t>- pracowników wykonujących roboty bezpośrednio związane z remontem i montażem urządzeń energetycznych;</a:t>
            </a:r>
          </a:p>
          <a:p>
            <a:pPr algn="ctr">
              <a:buNone/>
            </a:pPr>
            <a:r>
              <a:rPr lang="pl-PL" dirty="0"/>
              <a:t>- pracowników warsztatowych zajmujących się wykonywaniem nowych lub remontem starych części zamiennych do urządzeń energetycznych.</a:t>
            </a:r>
          </a:p>
          <a:p>
            <a:endParaRPr lang="pl-PL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 flipV="1">
            <a:off x="395536" y="-1323528"/>
            <a:ext cx="8229600" cy="360040"/>
          </a:xfrm>
        </p:spPr>
        <p:txBody>
          <a:bodyPr>
            <a:normAutofit fontScale="90000"/>
          </a:bodyPr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050144"/>
          </a:xfrm>
        </p:spPr>
        <p:txBody>
          <a:bodyPr/>
          <a:lstStyle/>
          <a:p>
            <a:pPr algn="ctr">
              <a:buNone/>
            </a:pPr>
            <a:r>
              <a:rPr lang="pl-PL" b="1" dirty="0" smtClean="0">
                <a:solidFill>
                  <a:schemeClr val="accent1"/>
                </a:solidFill>
              </a:rPr>
              <a:t>Organizacja stanowisko remontowego </a:t>
            </a:r>
          </a:p>
          <a:p>
            <a:pPr algn="ctr">
              <a:buNone/>
            </a:pPr>
            <a:r>
              <a:rPr lang="pl-PL" b="1" dirty="0" smtClean="0">
                <a:solidFill>
                  <a:schemeClr val="accent1"/>
                </a:solidFill>
              </a:rPr>
              <a:t>(techniczne warunki pracy): </a:t>
            </a:r>
          </a:p>
          <a:p>
            <a:pPr algn="ctr">
              <a:buNone/>
            </a:pPr>
            <a:r>
              <a:rPr lang="pl-PL" b="1" dirty="0" smtClean="0"/>
              <a:t> </a:t>
            </a:r>
          </a:p>
          <a:p>
            <a:pPr algn="ctr"/>
            <a:r>
              <a:rPr lang="pl-PL" dirty="0" smtClean="0"/>
              <a:t> Przestrzeń na stanowisku pracy </a:t>
            </a:r>
          </a:p>
          <a:p>
            <a:pPr algn="ctr"/>
            <a:r>
              <a:rPr lang="pl-PL" dirty="0" smtClean="0"/>
              <a:t>Ergonomiczność (funkcjonalność, przydatność)stanowiska pracy </a:t>
            </a:r>
          </a:p>
          <a:p>
            <a:pPr algn="ctr"/>
            <a:r>
              <a:rPr lang="pl-PL" dirty="0" smtClean="0"/>
              <a:t>Czystość i higiena stanowiska pracy </a:t>
            </a:r>
          </a:p>
          <a:p>
            <a:pPr algn="ctr"/>
            <a:r>
              <a:rPr lang="pl-PL" dirty="0" smtClean="0"/>
              <a:t>Rozplanowanie przedmiotów pracy </a:t>
            </a:r>
          </a:p>
          <a:p>
            <a:pPr algn="ctr"/>
            <a:r>
              <a:rPr lang="pl-PL" dirty="0" smtClean="0"/>
              <a:t>Rozmieszczenie stanowisk</a:t>
            </a:r>
            <a:endParaRPr lang="pl-PL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-387424"/>
            <a:ext cx="8229600" cy="387424"/>
          </a:xfrm>
        </p:spPr>
        <p:txBody>
          <a:bodyPr>
            <a:normAutofit fontScale="90000"/>
          </a:bodyPr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79512" y="332656"/>
            <a:ext cx="8964488" cy="579350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pl-PL" b="1" dirty="0" smtClean="0">
                <a:solidFill>
                  <a:schemeClr val="accent1"/>
                </a:solidFill>
              </a:rPr>
              <a:t>Konstrukcyjne </a:t>
            </a:r>
            <a:r>
              <a:rPr lang="pl-PL" b="1" dirty="0">
                <a:solidFill>
                  <a:schemeClr val="accent1"/>
                </a:solidFill>
              </a:rPr>
              <a:t>przygotowanie </a:t>
            </a:r>
            <a:r>
              <a:rPr lang="pl-PL" b="1" dirty="0" smtClean="0">
                <a:solidFill>
                  <a:schemeClr val="accent1"/>
                </a:solidFill>
              </a:rPr>
              <a:t>prac remontowych</a:t>
            </a:r>
            <a:r>
              <a:rPr lang="pl-PL" dirty="0" smtClean="0">
                <a:solidFill>
                  <a:schemeClr val="accent1"/>
                </a:solidFill>
              </a:rPr>
              <a:t> </a:t>
            </a:r>
            <a:r>
              <a:rPr lang="pl-PL" dirty="0">
                <a:solidFill>
                  <a:schemeClr val="accent1"/>
                </a:solidFill>
              </a:rPr>
              <a:t>obejmuje sporządzenie</a:t>
            </a:r>
            <a:r>
              <a:rPr lang="pl-PL" dirty="0" smtClean="0">
                <a:solidFill>
                  <a:schemeClr val="accent1"/>
                </a:solidFill>
              </a:rPr>
              <a:t>:</a:t>
            </a:r>
          </a:p>
          <a:p>
            <a:pPr algn="ctr">
              <a:buNone/>
            </a:pPr>
            <a:endParaRPr lang="pl-PL" dirty="0"/>
          </a:p>
          <a:p>
            <a:pPr>
              <a:buNone/>
            </a:pPr>
            <a:r>
              <a:rPr lang="pl-PL" dirty="0"/>
              <a:t>- niektórych rysunków remontowanej maszyny;</a:t>
            </a:r>
          </a:p>
          <a:p>
            <a:pPr>
              <a:buNone/>
            </a:pPr>
            <a:r>
              <a:rPr lang="pl-PL" dirty="0"/>
              <a:t>- schematów kinematycznych, hydraulicznych </a:t>
            </a:r>
            <a:r>
              <a:rPr lang="pl-PL" dirty="0" smtClean="0"/>
              <a:t>i elektrycznych</a:t>
            </a:r>
            <a:r>
              <a:rPr lang="pl-PL" dirty="0"/>
              <a:t>;</a:t>
            </a:r>
          </a:p>
          <a:p>
            <a:pPr>
              <a:buNone/>
            </a:pPr>
            <a:r>
              <a:rPr lang="pl-PL" dirty="0"/>
              <a:t>- schematów smarowania;</a:t>
            </a:r>
          </a:p>
          <a:p>
            <a:pPr>
              <a:buNone/>
            </a:pPr>
            <a:r>
              <a:rPr lang="pl-PL" dirty="0"/>
              <a:t>- specyfikacji części wymiennych;</a:t>
            </a:r>
          </a:p>
          <a:p>
            <a:pPr>
              <a:buNone/>
            </a:pPr>
            <a:r>
              <a:rPr lang="pl-PL" dirty="0"/>
              <a:t>- ogólnego rysunku maszyny.</a:t>
            </a:r>
          </a:p>
          <a:p>
            <a:endParaRPr lang="pl-PL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-747464"/>
            <a:ext cx="8229600" cy="216024"/>
          </a:xfrm>
        </p:spPr>
        <p:txBody>
          <a:bodyPr>
            <a:normAutofit fontScale="90000"/>
          </a:bodyPr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834120"/>
          </a:xfrm>
        </p:spPr>
        <p:txBody>
          <a:bodyPr/>
          <a:lstStyle/>
          <a:p>
            <a:pPr algn="ctr">
              <a:buNone/>
            </a:pPr>
            <a:r>
              <a:rPr lang="pl-PL" dirty="0" smtClean="0"/>
              <a:t>   </a:t>
            </a:r>
            <a:r>
              <a:rPr lang="pl-PL" b="1" dirty="0" smtClean="0">
                <a:solidFill>
                  <a:schemeClr val="accent1"/>
                </a:solidFill>
              </a:rPr>
              <a:t>Organizacyjne parametry higieniczne  stanowiska pracy:</a:t>
            </a:r>
          </a:p>
          <a:p>
            <a:r>
              <a:rPr lang="pl-PL" dirty="0" smtClean="0"/>
              <a:t>Oświetlenie </a:t>
            </a:r>
          </a:p>
          <a:p>
            <a:r>
              <a:rPr lang="pl-PL" dirty="0" smtClean="0"/>
              <a:t>Hałas </a:t>
            </a:r>
          </a:p>
          <a:p>
            <a:r>
              <a:rPr lang="pl-PL" dirty="0" smtClean="0"/>
              <a:t>Drgania mechaniczne </a:t>
            </a:r>
          </a:p>
          <a:p>
            <a:r>
              <a:rPr lang="pl-PL" dirty="0" smtClean="0"/>
              <a:t>Promieniowanie </a:t>
            </a:r>
          </a:p>
          <a:p>
            <a:r>
              <a:rPr lang="pl-PL" dirty="0" smtClean="0"/>
              <a:t>Komfort cieplny </a:t>
            </a:r>
          </a:p>
          <a:p>
            <a:r>
              <a:rPr lang="pl-PL" dirty="0" smtClean="0"/>
              <a:t>Zanieczyszczenia powietrza </a:t>
            </a:r>
          </a:p>
          <a:p>
            <a:r>
              <a:rPr lang="pl-PL" dirty="0" smtClean="0"/>
              <a:t>Estetyka pomieszczenia pracy </a:t>
            </a:r>
            <a:endParaRPr lang="pl-PL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-963488"/>
            <a:ext cx="8229600" cy="288032"/>
          </a:xfrm>
        </p:spPr>
        <p:txBody>
          <a:bodyPr>
            <a:normAutofit fontScale="90000"/>
          </a:bodyPr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0612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pl-PL" sz="3400" dirty="0" smtClean="0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Bibliografia: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pl-PL" sz="2400" b="1" dirty="0" smtClean="0"/>
              <a:t>    </a:t>
            </a:r>
            <a:r>
              <a:rPr lang="pl-PL" sz="2400" b="1" dirty="0" err="1" smtClean="0"/>
              <a:t>E.Górska</a:t>
            </a:r>
            <a:r>
              <a:rPr lang="pl-PL" sz="2400" b="1" dirty="0" smtClean="0"/>
              <a:t>, </a:t>
            </a:r>
            <a:r>
              <a:rPr lang="pl-PL" sz="2400" b="1" dirty="0" err="1" smtClean="0"/>
              <a:t>J.Lewandowski</a:t>
            </a:r>
            <a:r>
              <a:rPr lang="pl-PL" sz="2400" b="1" dirty="0" smtClean="0"/>
              <a:t>: Zarządzanie i organizacja środowiska pracy; Politechnika Warszawska,2007.</a:t>
            </a:r>
          </a:p>
          <a:p>
            <a:pPr>
              <a:buNone/>
            </a:pPr>
            <a:endParaRPr lang="pl-PL" sz="2400" b="1" dirty="0" smtClean="0"/>
          </a:p>
          <a:p>
            <a:pPr>
              <a:buNone/>
            </a:pPr>
            <a:r>
              <a:rPr lang="pl-PL" sz="2400" b="1" dirty="0" smtClean="0"/>
              <a:t>    </a:t>
            </a:r>
            <a:r>
              <a:rPr lang="pl-PL" sz="2400" b="1" dirty="0" err="1" smtClean="0"/>
              <a:t>E.Górska</a:t>
            </a:r>
            <a:r>
              <a:rPr lang="pl-PL" sz="2400" b="1" dirty="0" smtClean="0"/>
              <a:t>, H. </a:t>
            </a:r>
            <a:r>
              <a:rPr lang="pl-PL" sz="2400" b="1" dirty="0" err="1" smtClean="0"/>
              <a:t>Juchelko</a:t>
            </a:r>
            <a:r>
              <a:rPr lang="pl-PL" sz="2400" b="1" dirty="0" smtClean="0"/>
              <a:t>: Środowisko pracy jako czynnik integracji załogi z organizacją. (Red. Krupa T., Siudak ML): Aktualne problemy w organizacji i zarządzaniu przedsiębiorstwem, Warszawa 2000. </a:t>
            </a:r>
          </a:p>
          <a:p>
            <a:pPr>
              <a:buNone/>
            </a:pPr>
            <a:r>
              <a:rPr lang="pl-PL" sz="2400" b="1" dirty="0" smtClean="0"/>
              <a:t>    </a:t>
            </a:r>
          </a:p>
          <a:p>
            <a:pPr>
              <a:buNone/>
            </a:pPr>
            <a:r>
              <a:rPr lang="pl-PL" sz="2400" b="1" dirty="0" smtClean="0"/>
              <a:t>    </a:t>
            </a:r>
            <a:r>
              <a:rPr lang="pl-PL" sz="2400" b="1" dirty="0" err="1" smtClean="0"/>
              <a:t>J.Lewandowski</a:t>
            </a:r>
            <a:r>
              <a:rPr lang="pl-PL" sz="2400" b="1" dirty="0" smtClean="0"/>
              <a:t>: Zarządzanie bezpieczeństwem pracy w przedsiębiorstwie. Wydawnictwo Politechniki Łódzkiej, Łódź 2000.</a:t>
            </a:r>
          </a:p>
          <a:p>
            <a:pPr>
              <a:buNone/>
            </a:pPr>
            <a:endParaRPr lang="pl-PL" sz="2400" b="1" dirty="0" smtClean="0"/>
          </a:p>
          <a:p>
            <a:pPr>
              <a:buNone/>
            </a:pPr>
            <a:r>
              <a:rPr lang="pl-PL" sz="2400" b="1" dirty="0" smtClean="0"/>
              <a:t>    </a:t>
            </a:r>
            <a:r>
              <a:rPr lang="pl-PL" sz="2400" b="1" dirty="0" err="1" smtClean="0"/>
              <a:t>W.Soboniak</a:t>
            </a:r>
            <a:r>
              <a:rPr lang="pl-PL" sz="2400" b="1" dirty="0" smtClean="0"/>
              <a:t>: Organizacja wydziału remontowego.</a:t>
            </a:r>
            <a:r>
              <a:rPr lang="pl-PL" sz="2400" b="1" dirty="0"/>
              <a:t> Wydawnictwa Naukowo </a:t>
            </a:r>
            <a:r>
              <a:rPr lang="pl-PL" sz="2400" b="1" dirty="0" smtClean="0"/>
              <a:t>Techniczne, </a:t>
            </a:r>
            <a:r>
              <a:rPr lang="pl-PL" sz="2400" b="1" dirty="0"/>
              <a:t>Warszawa </a:t>
            </a:r>
            <a:r>
              <a:rPr lang="pl-PL" sz="2400" b="1" dirty="0" smtClean="0"/>
              <a:t>1973.</a:t>
            </a:r>
          </a:p>
          <a:p>
            <a:pPr>
              <a:buNone/>
            </a:pPr>
            <a:endParaRPr lang="pl-PL" sz="2400" b="1" dirty="0" smtClean="0"/>
          </a:p>
          <a:p>
            <a:pPr>
              <a:buNone/>
            </a:pPr>
            <a:r>
              <a:rPr lang="pl-PL" sz="2400" b="1" dirty="0" smtClean="0"/>
              <a:t>    J. </a:t>
            </a:r>
            <a:r>
              <a:rPr lang="pl-PL" sz="2400" b="1" dirty="0" err="1" smtClean="0"/>
              <a:t>Wrotkowski</a:t>
            </a:r>
            <a:r>
              <a:rPr lang="pl-PL" sz="2400" b="1" dirty="0" smtClean="0"/>
              <a:t>: Gospodarka </a:t>
            </a:r>
            <a:r>
              <a:rPr lang="pl-PL" sz="2400" b="1" dirty="0" err="1" smtClean="0"/>
              <a:t>remontowa.Pojęcia</a:t>
            </a:r>
            <a:r>
              <a:rPr lang="pl-PL" sz="2400" b="1" dirty="0" smtClean="0"/>
              <a:t> i zasady ogólne. Wydawnictwo</a:t>
            </a:r>
            <a:r>
              <a:rPr lang="pl-PL" sz="2400" b="1" dirty="0"/>
              <a:t>: </a:t>
            </a:r>
            <a:r>
              <a:rPr lang="pl-PL" sz="2400" b="1" dirty="0" err="1"/>
              <a:t>Wydawnictwo</a:t>
            </a:r>
            <a:r>
              <a:rPr lang="pl-PL" sz="2400" b="1" dirty="0"/>
              <a:t> Naukowo-Techniczne. Warszawa </a:t>
            </a:r>
            <a:r>
              <a:rPr lang="pl-PL" sz="2400" b="1" dirty="0" smtClean="0"/>
              <a:t>1969.</a:t>
            </a:r>
            <a:r>
              <a:rPr lang="pl-PL" sz="2400" b="1" dirty="0"/>
              <a:t> </a:t>
            </a:r>
            <a:endParaRPr lang="pl-PL" sz="2400" b="1" dirty="0" smtClean="0"/>
          </a:p>
          <a:p>
            <a:pPr>
              <a:buNone/>
            </a:pPr>
            <a:endParaRPr lang="pl-PL" sz="2400" b="1" dirty="0" smtClean="0"/>
          </a:p>
          <a:p>
            <a:pPr>
              <a:buNone/>
            </a:pPr>
            <a:r>
              <a:rPr lang="pl-PL" sz="2400" b="1" dirty="0" smtClean="0"/>
              <a:t>    </a:t>
            </a:r>
            <a:r>
              <a:rPr lang="pl-PL" sz="2400" b="1" dirty="0" err="1" smtClean="0">
                <a:hlinkClick r:id="rId2"/>
              </a:rPr>
              <a:t>www.zchpolice.pl</a:t>
            </a:r>
            <a:r>
              <a:rPr lang="pl-PL" sz="2400" b="1" dirty="0" smtClean="0"/>
              <a:t> </a:t>
            </a:r>
          </a:p>
          <a:p>
            <a:pPr>
              <a:buNone/>
            </a:pPr>
            <a:r>
              <a:rPr lang="pl-PL" sz="2400" b="1" dirty="0" smtClean="0"/>
              <a:t> </a:t>
            </a:r>
          </a:p>
          <a:p>
            <a:pPr>
              <a:buNone/>
            </a:pPr>
            <a:r>
              <a:rPr lang="pl-PL" sz="2400" b="1" dirty="0"/>
              <a:t> </a:t>
            </a:r>
            <a:r>
              <a:rPr lang="pl-PL" sz="2400" b="1" dirty="0" smtClean="0"/>
              <a:t>   </a:t>
            </a:r>
            <a:r>
              <a:rPr lang="pl-PL" sz="2400" b="1" dirty="0" err="1" smtClean="0">
                <a:hlinkClick r:id="rId3"/>
              </a:rPr>
              <a:t>www.polifoska.pl</a:t>
            </a:r>
            <a:endParaRPr lang="pl-PL" sz="2400" b="1" dirty="0" smtClean="0"/>
          </a:p>
          <a:p>
            <a:pPr>
              <a:buNone/>
            </a:pPr>
            <a:endParaRPr lang="pl-PL" sz="2400" b="1" dirty="0" smtClean="0"/>
          </a:p>
          <a:p>
            <a:pPr>
              <a:buNone/>
            </a:pPr>
            <a:r>
              <a:rPr lang="pl-PL" sz="2400" b="1" dirty="0" smtClean="0"/>
              <a:t> </a:t>
            </a:r>
          </a:p>
          <a:p>
            <a:pPr>
              <a:buNone/>
            </a:pPr>
            <a:endParaRPr lang="pl-PL" sz="2400" b="1" dirty="0" smtClean="0"/>
          </a:p>
          <a:p>
            <a:pPr>
              <a:buNone/>
            </a:pPr>
            <a:endParaRPr lang="pl-PL" sz="2400" b="1" dirty="0" smtClean="0"/>
          </a:p>
          <a:p>
            <a:pPr>
              <a:buNone/>
            </a:pPr>
            <a:endParaRPr lang="pl-PL" sz="2400" b="1" dirty="0" smtClean="0"/>
          </a:p>
          <a:p>
            <a:pPr>
              <a:buNone/>
            </a:pPr>
            <a:endParaRPr lang="pl-PL" sz="2400" b="1" dirty="0" smtClean="0"/>
          </a:p>
          <a:p>
            <a:pPr>
              <a:buNone/>
            </a:pPr>
            <a:endParaRPr lang="pl-PL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-819472"/>
            <a:ext cx="8229600" cy="144016"/>
          </a:xfrm>
        </p:spPr>
        <p:txBody>
          <a:bodyPr>
            <a:normAutofit fontScale="90000"/>
          </a:bodyPr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pl-PL" b="1" dirty="0" smtClean="0">
                <a:solidFill>
                  <a:schemeClr val="accent1"/>
                </a:solidFill>
              </a:rPr>
              <a:t>   Technologiczne </a:t>
            </a:r>
            <a:r>
              <a:rPr lang="pl-PL" b="1" dirty="0">
                <a:solidFill>
                  <a:schemeClr val="accent1"/>
                </a:solidFill>
              </a:rPr>
              <a:t>przygotowanie prac remontowych </a:t>
            </a:r>
            <a:r>
              <a:rPr lang="pl-PL" dirty="0">
                <a:solidFill>
                  <a:schemeClr val="accent1"/>
                </a:solidFill>
              </a:rPr>
              <a:t>obejmuje opracowanie:</a:t>
            </a:r>
          </a:p>
          <a:p>
            <a:pPr>
              <a:buNone/>
            </a:pPr>
            <a:r>
              <a:rPr lang="pl-PL" dirty="0" smtClean="0"/>
              <a:t>    - </a:t>
            </a:r>
            <a:r>
              <a:rPr lang="pl-PL" dirty="0"/>
              <a:t>projektu procesu technologicznego;</a:t>
            </a:r>
          </a:p>
          <a:p>
            <a:pPr>
              <a:buNone/>
            </a:pPr>
            <a:r>
              <a:rPr lang="pl-PL" dirty="0" smtClean="0"/>
              <a:t>    - </a:t>
            </a:r>
            <a:r>
              <a:rPr lang="pl-PL" dirty="0"/>
              <a:t>instrukcji weryfikacji części zespołów i kontroli technicznej;</a:t>
            </a:r>
          </a:p>
          <a:p>
            <a:pPr>
              <a:buNone/>
            </a:pPr>
            <a:r>
              <a:rPr lang="pl-PL" dirty="0" smtClean="0"/>
              <a:t>    - </a:t>
            </a:r>
            <a:r>
              <a:rPr lang="pl-PL" dirty="0"/>
              <a:t>konstrukcji oprzyrządowania remontowego;</a:t>
            </a:r>
          </a:p>
          <a:p>
            <a:pPr>
              <a:buNone/>
            </a:pPr>
            <a:r>
              <a:rPr lang="pl-PL" dirty="0" smtClean="0"/>
              <a:t>    - </a:t>
            </a:r>
            <a:r>
              <a:rPr lang="pl-PL" dirty="0"/>
              <a:t>norm zużycia materiałów;</a:t>
            </a:r>
          </a:p>
          <a:p>
            <a:pPr>
              <a:buNone/>
            </a:pPr>
            <a:r>
              <a:rPr lang="pl-PL" dirty="0" smtClean="0"/>
              <a:t>    - </a:t>
            </a:r>
            <a:r>
              <a:rPr lang="pl-PL" dirty="0"/>
              <a:t>przestrzennego rozplanowania procesu technologicznego;</a:t>
            </a:r>
          </a:p>
          <a:p>
            <a:pPr>
              <a:buNone/>
            </a:pPr>
            <a:r>
              <a:rPr lang="pl-PL" dirty="0" smtClean="0"/>
              <a:t>    - </a:t>
            </a:r>
            <a:r>
              <a:rPr lang="pl-PL" dirty="0"/>
              <a:t>instrukcji o charakterze ogólnym.</a:t>
            </a:r>
          </a:p>
          <a:p>
            <a:endParaRPr lang="pl-PL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-747464"/>
            <a:ext cx="8229600" cy="576064"/>
          </a:xfrm>
        </p:spPr>
        <p:txBody>
          <a:bodyPr>
            <a:normAutofit fontScale="90000"/>
          </a:bodyPr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pPr>
              <a:buNone/>
            </a:pPr>
            <a:r>
              <a:rPr lang="pl-PL" i="1" dirty="0" smtClean="0"/>
              <a:t>  </a:t>
            </a:r>
          </a:p>
          <a:p>
            <a:pPr>
              <a:buNone/>
            </a:pPr>
            <a:r>
              <a:rPr lang="pl-PL" i="1" dirty="0" smtClean="0"/>
              <a:t>  </a:t>
            </a:r>
            <a:r>
              <a:rPr lang="pl-PL" i="1" u="sng" dirty="0" smtClean="0">
                <a:solidFill>
                  <a:schemeClr val="accent1"/>
                </a:solidFill>
              </a:rPr>
              <a:t>Projekt </a:t>
            </a:r>
            <a:r>
              <a:rPr lang="pl-PL" i="1" u="sng" dirty="0">
                <a:solidFill>
                  <a:schemeClr val="accent1"/>
                </a:solidFill>
              </a:rPr>
              <a:t>procesu technologicznego</a:t>
            </a:r>
            <a:r>
              <a:rPr lang="pl-PL" dirty="0">
                <a:solidFill>
                  <a:schemeClr val="accent1"/>
                </a:solidFill>
              </a:rPr>
              <a:t> </a:t>
            </a:r>
            <a:r>
              <a:rPr lang="pl-PL" dirty="0" smtClean="0"/>
              <a:t>zawiera:</a:t>
            </a:r>
          </a:p>
          <a:p>
            <a:pPr>
              <a:buNone/>
            </a:pPr>
            <a:endParaRPr lang="pl-PL" dirty="0" smtClean="0"/>
          </a:p>
          <a:p>
            <a:r>
              <a:rPr lang="pl-PL" dirty="0" smtClean="0"/>
              <a:t>opis przebiegu </a:t>
            </a:r>
            <a:r>
              <a:rPr lang="pl-PL" dirty="0"/>
              <a:t>prac demontażowych</a:t>
            </a:r>
            <a:r>
              <a:rPr lang="pl-PL" dirty="0" smtClean="0"/>
              <a:t>,</a:t>
            </a:r>
          </a:p>
          <a:p>
            <a:r>
              <a:rPr lang="pl-PL" dirty="0" smtClean="0"/>
              <a:t>zabiegów </a:t>
            </a:r>
            <a:r>
              <a:rPr lang="pl-PL" dirty="0"/>
              <a:t>mycia, regeneracji części, </a:t>
            </a:r>
            <a:endParaRPr lang="pl-PL" dirty="0" smtClean="0"/>
          </a:p>
          <a:p>
            <a:r>
              <a:rPr lang="pl-PL" dirty="0" smtClean="0"/>
              <a:t>naprawy </a:t>
            </a:r>
            <a:r>
              <a:rPr lang="pl-PL" dirty="0"/>
              <a:t>zespołów, </a:t>
            </a:r>
            <a:endParaRPr lang="pl-PL" dirty="0" smtClean="0"/>
          </a:p>
          <a:p>
            <a:r>
              <a:rPr lang="pl-PL" dirty="0" smtClean="0"/>
              <a:t>montażu</a:t>
            </a:r>
            <a:r>
              <a:rPr lang="pl-PL" dirty="0"/>
              <a:t>, prób, docierania</a:t>
            </a:r>
            <a:r>
              <a:rPr lang="pl-PL" dirty="0" smtClean="0"/>
              <a:t>,</a:t>
            </a:r>
          </a:p>
          <a:p>
            <a:r>
              <a:rPr lang="pl-PL" dirty="0" smtClean="0"/>
              <a:t> </a:t>
            </a:r>
            <a:r>
              <a:rPr lang="pl-PL" dirty="0"/>
              <a:t>regulacji i zabiegów ochrony antykorozyjnej.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-603448"/>
            <a:ext cx="8229600" cy="603448"/>
          </a:xfrm>
        </p:spPr>
        <p:txBody>
          <a:bodyPr>
            <a:normAutofit fontScale="90000"/>
          </a:bodyPr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pl-PL" i="1" dirty="0" smtClean="0"/>
              <a:t>    </a:t>
            </a:r>
            <a:r>
              <a:rPr lang="pl-PL" i="1" u="sng" dirty="0" smtClean="0">
                <a:solidFill>
                  <a:schemeClr val="accent1"/>
                </a:solidFill>
              </a:rPr>
              <a:t>Instrukcja </a:t>
            </a:r>
            <a:r>
              <a:rPr lang="pl-PL" i="1" u="sng" dirty="0">
                <a:solidFill>
                  <a:schemeClr val="accent1"/>
                </a:solidFill>
              </a:rPr>
              <a:t>weryfikacji</a:t>
            </a:r>
            <a:r>
              <a:rPr lang="pl-PL" dirty="0">
                <a:solidFill>
                  <a:schemeClr val="accent1"/>
                </a:solidFill>
              </a:rPr>
              <a:t> </a:t>
            </a:r>
            <a:r>
              <a:rPr lang="pl-PL" dirty="0"/>
              <a:t>dzieli się </a:t>
            </a:r>
            <a:r>
              <a:rPr lang="pl-PL" dirty="0" smtClean="0"/>
              <a:t>na:</a:t>
            </a:r>
          </a:p>
          <a:p>
            <a:r>
              <a:rPr lang="pl-PL" dirty="0" smtClean="0"/>
              <a:t>część ogólną;</a:t>
            </a:r>
          </a:p>
          <a:p>
            <a:r>
              <a:rPr lang="pl-PL" dirty="0" smtClean="0"/>
              <a:t>część </a:t>
            </a:r>
            <a:r>
              <a:rPr lang="pl-PL" dirty="0"/>
              <a:t>szczegółową. </a:t>
            </a:r>
            <a:endParaRPr lang="pl-PL" dirty="0" smtClean="0"/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pl-PL" dirty="0"/>
              <a:t> </a:t>
            </a:r>
            <a:r>
              <a:rPr lang="pl-PL" dirty="0" smtClean="0"/>
              <a:t>   </a:t>
            </a:r>
            <a:r>
              <a:rPr lang="pl-PL" b="1" dirty="0" smtClean="0">
                <a:solidFill>
                  <a:schemeClr val="accent1"/>
                </a:solidFill>
              </a:rPr>
              <a:t>W </a:t>
            </a:r>
            <a:r>
              <a:rPr lang="pl-PL" b="1" dirty="0">
                <a:solidFill>
                  <a:schemeClr val="accent1"/>
                </a:solidFill>
              </a:rPr>
              <a:t>części ogólnej </a:t>
            </a:r>
            <a:r>
              <a:rPr lang="pl-PL" dirty="0"/>
              <a:t>podaje się informacje ogólne, jak przebieg procesu zużywania się części </a:t>
            </a:r>
            <a:r>
              <a:rPr lang="pl-PL" dirty="0" smtClean="0"/>
              <a:t>maszynowych oraz </a:t>
            </a:r>
            <a:r>
              <a:rPr lang="pl-PL" dirty="0"/>
              <a:t>zasady weryfikacji części znormalizowanych powszechnego </a:t>
            </a:r>
            <a:r>
              <a:rPr lang="pl-PL" dirty="0" smtClean="0"/>
              <a:t>użytku.</a:t>
            </a:r>
            <a:r>
              <a:rPr lang="pl-PL" dirty="0"/>
              <a:t> </a:t>
            </a:r>
            <a:endParaRPr lang="pl-PL" dirty="0" smtClean="0"/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pl-PL" dirty="0"/>
              <a:t> </a:t>
            </a:r>
            <a:r>
              <a:rPr lang="pl-PL" dirty="0" smtClean="0"/>
              <a:t>   </a:t>
            </a:r>
            <a:r>
              <a:rPr lang="pl-PL" b="1" dirty="0" smtClean="0">
                <a:solidFill>
                  <a:schemeClr val="accent1"/>
                </a:solidFill>
              </a:rPr>
              <a:t>Część </a:t>
            </a:r>
            <a:r>
              <a:rPr lang="pl-PL" b="1" dirty="0">
                <a:solidFill>
                  <a:schemeClr val="accent1"/>
                </a:solidFill>
              </a:rPr>
              <a:t>szczegółowa </a:t>
            </a:r>
            <a:r>
              <a:rPr lang="pl-PL" dirty="0"/>
              <a:t>zawiera opis zużycia poszczególnych elementów maszyn i jego ocenę z punktu widzenia dalszej przydatności tych elementów. </a:t>
            </a:r>
            <a:endParaRPr lang="pl-PL" dirty="0" smtClean="0"/>
          </a:p>
          <a:p>
            <a:pPr>
              <a:buNone/>
            </a:pPr>
            <a:r>
              <a:rPr lang="pl-PL" dirty="0" smtClean="0"/>
              <a:t> </a:t>
            </a:r>
          </a:p>
          <a:p>
            <a:pPr>
              <a:buNone/>
            </a:pPr>
            <a:endParaRPr lang="pl-PL" dirty="0"/>
          </a:p>
          <a:p>
            <a:endParaRPr lang="pl-PL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 flipV="1">
            <a:off x="457200" y="-891480"/>
            <a:ext cx="8229600" cy="360040"/>
          </a:xfrm>
        </p:spPr>
        <p:txBody>
          <a:bodyPr>
            <a:normAutofit fontScale="90000"/>
          </a:bodyPr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>
              <a:buNone/>
            </a:pPr>
            <a:r>
              <a:rPr lang="pl-PL" i="1" dirty="0" smtClean="0"/>
              <a:t>   </a:t>
            </a:r>
          </a:p>
          <a:p>
            <a:pPr>
              <a:buNone/>
            </a:pPr>
            <a:endParaRPr lang="pl-PL" i="1" dirty="0"/>
          </a:p>
          <a:p>
            <a:pPr>
              <a:buNone/>
            </a:pPr>
            <a:endParaRPr lang="pl-PL" i="1" dirty="0" smtClean="0"/>
          </a:p>
          <a:p>
            <a:pPr algn="just">
              <a:buNone/>
            </a:pPr>
            <a:r>
              <a:rPr lang="pl-PL" i="1" dirty="0"/>
              <a:t> </a:t>
            </a:r>
            <a:r>
              <a:rPr lang="pl-PL" i="1" dirty="0" smtClean="0"/>
              <a:t>   </a:t>
            </a:r>
            <a:r>
              <a:rPr lang="pl-PL" i="1" u="sng" dirty="0" smtClean="0">
                <a:solidFill>
                  <a:schemeClr val="accent1"/>
                </a:solidFill>
              </a:rPr>
              <a:t>W </a:t>
            </a:r>
            <a:r>
              <a:rPr lang="pl-PL" i="1" u="sng" dirty="0">
                <a:solidFill>
                  <a:schemeClr val="accent1"/>
                </a:solidFill>
              </a:rPr>
              <a:t>instrukcji kontroli technicznej</a:t>
            </a:r>
            <a:r>
              <a:rPr lang="pl-PL" dirty="0">
                <a:solidFill>
                  <a:schemeClr val="accent1"/>
                </a:solidFill>
              </a:rPr>
              <a:t> </a:t>
            </a:r>
            <a:r>
              <a:rPr lang="pl-PL" dirty="0"/>
              <a:t>podaje się zazwyczaj warunki odbioru po naprawie poszczególnych zespołów oraz warunki odbioru technicznego całej maszyny, po wykonaniu całości prac remontowych.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 flipV="1">
            <a:off x="457200" y="-603448"/>
            <a:ext cx="8229600" cy="432048"/>
          </a:xfrm>
        </p:spPr>
        <p:txBody>
          <a:bodyPr>
            <a:normAutofit fontScale="90000"/>
          </a:bodyPr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pPr>
              <a:buNone/>
            </a:pPr>
            <a:r>
              <a:rPr lang="pl-PL" i="1" dirty="0" smtClean="0"/>
              <a:t>    </a:t>
            </a:r>
          </a:p>
          <a:p>
            <a:pPr>
              <a:buNone/>
            </a:pPr>
            <a:endParaRPr lang="pl-PL" i="1" u="sng" dirty="0"/>
          </a:p>
          <a:p>
            <a:pPr>
              <a:buNone/>
            </a:pPr>
            <a:r>
              <a:rPr lang="pl-PL" i="1" dirty="0" smtClean="0"/>
              <a:t>  </a:t>
            </a:r>
          </a:p>
          <a:p>
            <a:pPr>
              <a:buNone/>
            </a:pPr>
            <a:r>
              <a:rPr lang="pl-PL" i="1" dirty="0"/>
              <a:t> </a:t>
            </a:r>
            <a:r>
              <a:rPr lang="pl-PL" i="1" dirty="0" smtClean="0"/>
              <a:t>   </a:t>
            </a:r>
            <a:r>
              <a:rPr lang="pl-PL" i="1" u="sng" dirty="0" smtClean="0">
                <a:solidFill>
                  <a:schemeClr val="accent1"/>
                </a:solidFill>
              </a:rPr>
              <a:t>Scalone </a:t>
            </a:r>
            <a:r>
              <a:rPr lang="pl-PL" i="1" u="sng" dirty="0">
                <a:solidFill>
                  <a:schemeClr val="accent1"/>
                </a:solidFill>
              </a:rPr>
              <a:t>normy materiałowe</a:t>
            </a:r>
            <a:r>
              <a:rPr lang="pl-PL" dirty="0">
                <a:solidFill>
                  <a:schemeClr val="accent1"/>
                </a:solidFill>
              </a:rPr>
              <a:t> </a:t>
            </a:r>
            <a:r>
              <a:rPr lang="pl-PL" dirty="0"/>
              <a:t>są podawane w postaci odpowiednich wykazów wraz ze współczynnikiem zużycia, określonym na podstawie założeń teoretycznych i danych statystycznych. </a:t>
            </a:r>
          </a:p>
          <a:p>
            <a:endParaRPr lang="pl-PL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-459432"/>
            <a:ext cx="8229600" cy="216024"/>
          </a:xfrm>
        </p:spPr>
        <p:txBody>
          <a:bodyPr>
            <a:normAutofit fontScale="90000"/>
          </a:bodyPr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pl-PL" b="1" dirty="0" smtClean="0">
                <a:solidFill>
                  <a:schemeClr val="accent1"/>
                </a:solidFill>
              </a:rPr>
              <a:t>    Przestrzenna </a:t>
            </a:r>
            <a:r>
              <a:rPr lang="pl-PL" b="1" dirty="0">
                <a:solidFill>
                  <a:schemeClr val="accent1"/>
                </a:solidFill>
              </a:rPr>
              <a:t>organizacja </a:t>
            </a:r>
            <a:r>
              <a:rPr lang="pl-PL" b="1" dirty="0" smtClean="0">
                <a:solidFill>
                  <a:schemeClr val="accent1"/>
                </a:solidFill>
              </a:rPr>
              <a:t>procesu technologicznego </a:t>
            </a:r>
            <a:r>
              <a:rPr lang="pl-PL" b="1" dirty="0">
                <a:solidFill>
                  <a:schemeClr val="accent1"/>
                </a:solidFill>
              </a:rPr>
              <a:t>remontu </a:t>
            </a:r>
            <a:r>
              <a:rPr lang="pl-PL" dirty="0">
                <a:solidFill>
                  <a:schemeClr val="accent1"/>
                </a:solidFill>
              </a:rPr>
              <a:t>obejmuje</a:t>
            </a:r>
            <a:r>
              <a:rPr lang="pl-PL" dirty="0" smtClean="0">
                <a:solidFill>
                  <a:schemeClr val="accent1"/>
                </a:solidFill>
              </a:rPr>
              <a:t>:</a:t>
            </a:r>
          </a:p>
          <a:p>
            <a:pPr algn="ctr">
              <a:buNone/>
            </a:pPr>
            <a:endParaRPr lang="pl-PL" dirty="0"/>
          </a:p>
          <a:p>
            <a:pPr algn="ctr">
              <a:buNone/>
            </a:pPr>
            <a:r>
              <a:rPr lang="pl-PL" dirty="0"/>
              <a:t>- przestrzenne rozplanowanie stanowisk roboczych wraz z ich wyposażeniem oraz schemat przemieszczania remontowanej maszyny i jej zespołów;</a:t>
            </a:r>
          </a:p>
          <a:p>
            <a:pPr algn="ctr">
              <a:buNone/>
            </a:pPr>
            <a:r>
              <a:rPr lang="pl-PL" dirty="0"/>
              <a:t>- warunki koordynacji i synchronizacji stanowisk roboczych objętych wspólnym celem w zakresie prac podstawowych;</a:t>
            </a:r>
          </a:p>
          <a:p>
            <a:pPr algn="ctr">
              <a:buNone/>
            </a:pPr>
            <a:r>
              <a:rPr lang="pl-PL" dirty="0"/>
              <a:t>- fundusz czasu i zatrudnienia na tych stanowiskach.</a:t>
            </a:r>
          </a:p>
          <a:p>
            <a:pPr>
              <a:buNone/>
            </a:pPr>
            <a:endParaRPr lang="pl-PL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nergetyczny">
  <a:themeElements>
    <a:clrScheme name="Energetyczny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Energetyczny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Energetyczny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310</TotalTime>
  <Words>1340</Words>
  <Application>Microsoft Office PowerPoint</Application>
  <PresentationFormat>Pokaz na ekranie (4:3)</PresentationFormat>
  <Paragraphs>191</Paragraphs>
  <Slides>31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31</vt:i4>
      </vt:variant>
    </vt:vector>
  </HeadingPairs>
  <TitlesOfParts>
    <vt:vector size="32" baseType="lpstr">
      <vt:lpstr>Energetyczny</vt:lpstr>
      <vt:lpstr>Slajd 1</vt:lpstr>
      <vt:lpstr>Slajd 2</vt:lpstr>
      <vt:lpstr>Slajd 3</vt:lpstr>
      <vt:lpstr>Slajd 4</vt:lpstr>
      <vt:lpstr>Slajd 5</vt:lpstr>
      <vt:lpstr>Slajd 6</vt:lpstr>
      <vt:lpstr>Slajd 7</vt:lpstr>
      <vt:lpstr>Slajd 8</vt:lpstr>
      <vt:lpstr>Slajd 9</vt:lpstr>
      <vt:lpstr>Slajd 10</vt:lpstr>
      <vt:lpstr>Slajd 11</vt:lpstr>
      <vt:lpstr>Slajd 12</vt:lpstr>
      <vt:lpstr>Slajd 13</vt:lpstr>
      <vt:lpstr>Slajd 14</vt:lpstr>
      <vt:lpstr>Slajd 15</vt:lpstr>
      <vt:lpstr>Slajd 16</vt:lpstr>
      <vt:lpstr>Slajd 17</vt:lpstr>
      <vt:lpstr>Slajd 18</vt:lpstr>
      <vt:lpstr>Slajd 19</vt:lpstr>
      <vt:lpstr>Slajd 20</vt:lpstr>
      <vt:lpstr>Slajd 21</vt:lpstr>
      <vt:lpstr>Slajd 22</vt:lpstr>
      <vt:lpstr>Slajd 23</vt:lpstr>
      <vt:lpstr>Slajd 24</vt:lpstr>
      <vt:lpstr>Slajd 25</vt:lpstr>
      <vt:lpstr>Slajd 26</vt:lpstr>
      <vt:lpstr>Slajd 27</vt:lpstr>
      <vt:lpstr>Slajd 28</vt:lpstr>
      <vt:lpstr>Slajd 29</vt:lpstr>
      <vt:lpstr>Slajd 30</vt:lpstr>
      <vt:lpstr>Slajd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wojszal</dc:creator>
  <cp:lastModifiedBy>wojszal</cp:lastModifiedBy>
  <cp:revision>28</cp:revision>
  <dcterms:created xsi:type="dcterms:W3CDTF">2011-03-19T08:06:22Z</dcterms:created>
  <dcterms:modified xsi:type="dcterms:W3CDTF">2011-04-03T03:39:45Z</dcterms:modified>
</cp:coreProperties>
</file>