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bg>
      <p:bgRef idx="1003">
        <a:schemeClr val="bg1"/>
      </p:bgRef>
    </p:bg>
    <p:spTree>
      <p:nvGrpSpPr>
        <p:cNvPr id="1" name=""/>
        <p:cNvGrpSpPr/>
        <p:nvPr/>
      </p:nvGrpSpPr>
      <p:grpSpPr>
        <a:xfrm>
          <a:off x="0" y="0"/>
          <a:ext cx="0" cy="0"/>
          <a:chOff x="0" y="0"/>
          <a:chExt cx="0" cy="0"/>
        </a:xfrm>
      </p:grpSpPr>
      <p:sp>
        <p:nvSpPr>
          <p:cNvPr id="12" name="Prostokąt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Prostokąt zaokrąglony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Podtytuł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17" name="Symbol zastępczy stopki 16"/>
          <p:cNvSpPr>
            <a:spLocks noGrp="1"/>
          </p:cNvSpPr>
          <p:nvPr>
            <p:ph type="ftr" sz="quarter" idx="11"/>
          </p:nvPr>
        </p:nvSpPr>
        <p:spPr/>
        <p:txBody>
          <a:bodyPr/>
          <a:lstStyle/>
          <a:p>
            <a:endParaRPr lang="pl-PL"/>
          </a:p>
        </p:txBody>
      </p:sp>
      <p:sp>
        <p:nvSpPr>
          <p:cNvPr id="29" name="Symbol zastępczy numeru slajdu 28"/>
          <p:cNvSpPr>
            <a:spLocks noGrp="1"/>
          </p:cNvSpPr>
          <p:nvPr>
            <p:ph type="sldNum" sz="quarter" idx="12"/>
          </p:nvPr>
        </p:nvSpPr>
        <p:spPr/>
        <p:txBody>
          <a:bodyPr lIns="0" tIns="0" rIns="0" bIns="0">
            <a:noAutofit/>
          </a:bodyPr>
          <a:lstStyle>
            <a:lvl1pPr>
              <a:defRPr sz="1400">
                <a:solidFill>
                  <a:srgbClr val="FFFFFF"/>
                </a:solidFill>
              </a:defRPr>
            </a:lvl1pPr>
          </a:lstStyle>
          <a:p>
            <a:fld id="{792E6A25-F5D0-4251-9470-2FB362D9CD28}" type="slidenum">
              <a:rPr lang="pl-PL" smtClean="0"/>
              <a:pPr/>
              <a:t>‹#›</a:t>
            </a:fld>
            <a:endParaRPr lang="pl-PL"/>
          </a:p>
        </p:txBody>
      </p:sp>
      <p:sp>
        <p:nvSpPr>
          <p:cNvPr id="7" name="Prostokąt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stokąt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Prostokąt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ytuł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pl-PL" smtClean="0"/>
              <a:t>Kliknij, aby edytować styl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92E6A25-F5D0-4251-9470-2FB362D9CD28}"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41"/>
            <a:ext cx="201168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914400" y="274640"/>
            <a:ext cx="55626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92E6A25-F5D0-4251-9470-2FB362D9CD28}"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4" name="Symbol zastępczy daty 3"/>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92E6A25-F5D0-4251-9470-2FB362D9CD28}" type="slidenum">
              <a:rPr lang="pl-PL" smtClean="0"/>
              <a:pPr/>
              <a:t>‹#›</a:t>
            </a:fld>
            <a:endParaRPr lang="pl-PL"/>
          </a:p>
        </p:txBody>
      </p:sp>
      <p:sp>
        <p:nvSpPr>
          <p:cNvPr id="8" name="Symbol zastępczy zawartości 7"/>
          <p:cNvSpPr>
            <a:spLocks noGrp="1"/>
          </p:cNvSpPr>
          <p:nvPr>
            <p:ph sz="quarter" idx="1"/>
          </p:nvPr>
        </p:nvSpPr>
        <p:spPr>
          <a:xfrm>
            <a:off x="914400" y="1447800"/>
            <a:ext cx="7772400" cy="4572000"/>
          </a:xfrm>
        </p:spPr>
        <p:txBody>
          <a:bodyPr vert="horz"/>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3">
        <a:schemeClr val="bg1"/>
      </p:bgRef>
    </p:bg>
    <p:spTree>
      <p:nvGrpSpPr>
        <p:cNvPr id="1" name=""/>
        <p:cNvGrpSpPr/>
        <p:nvPr/>
      </p:nvGrpSpPr>
      <p:grpSpPr>
        <a:xfrm>
          <a:off x="0" y="0"/>
          <a:ext cx="0" cy="0"/>
          <a:chOff x="0" y="0"/>
          <a:chExt cx="0" cy="0"/>
        </a:xfrm>
      </p:grpSpPr>
      <p:sp>
        <p:nvSpPr>
          <p:cNvPr id="11" name="Prostokąt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Prostokąt zaokrąglony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722313" y="952500"/>
            <a:ext cx="7772400" cy="1362075"/>
          </a:xfrm>
        </p:spPr>
        <p:txBody>
          <a:bodyPr anchor="b" anchorCtr="0"/>
          <a:lstStyle>
            <a:lvl1pPr algn="l">
              <a:buNone/>
              <a:defRPr sz="4000" b="0" cap="none"/>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5" name="Symbol zastępczy stopki 4"/>
          <p:cNvSpPr>
            <a:spLocks noGrp="1"/>
          </p:cNvSpPr>
          <p:nvPr>
            <p:ph type="ftr" sz="quarter" idx="11"/>
          </p:nvPr>
        </p:nvSpPr>
        <p:spPr>
          <a:xfrm>
            <a:off x="800100" y="6172200"/>
            <a:ext cx="4000500" cy="457200"/>
          </a:xfrm>
        </p:spPr>
        <p:txBody>
          <a:bodyPr/>
          <a:lstStyle/>
          <a:p>
            <a:endParaRPr lang="pl-PL"/>
          </a:p>
        </p:txBody>
      </p:sp>
      <p:sp>
        <p:nvSpPr>
          <p:cNvPr id="7" name="Prostokąt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Prostokąt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Prostokąt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ymbol zastępczy numeru slajdu 5"/>
          <p:cNvSpPr>
            <a:spLocks noGrp="1"/>
          </p:cNvSpPr>
          <p:nvPr>
            <p:ph type="sldNum" sz="quarter" idx="12"/>
          </p:nvPr>
        </p:nvSpPr>
        <p:spPr>
          <a:xfrm>
            <a:off x="146304" y="6208776"/>
            <a:ext cx="457200" cy="457200"/>
          </a:xfrm>
        </p:spPr>
        <p:txBody>
          <a:bodyPr/>
          <a:lstStyle/>
          <a:p>
            <a:fld id="{792E6A25-F5D0-4251-9470-2FB362D9CD28}" type="slidenum">
              <a:rPr lang="pl-PL" smtClean="0"/>
              <a:pPr/>
              <a:t>‹#›</a:t>
            </a:fld>
            <a:endParaRPr lang="pl-PL"/>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5" name="Symbol zastępczy daty 4"/>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92E6A25-F5D0-4251-9470-2FB362D9CD28}" type="slidenum">
              <a:rPr lang="pl-PL" smtClean="0"/>
              <a:pPr/>
              <a:t>‹#›</a:t>
            </a:fld>
            <a:endParaRPr lang="pl-PL"/>
          </a:p>
        </p:txBody>
      </p:sp>
      <p:sp>
        <p:nvSpPr>
          <p:cNvPr id="9" name="Symbol zastępczy zawartości 8"/>
          <p:cNvSpPr>
            <a:spLocks noGrp="1"/>
          </p:cNvSpPr>
          <p:nvPr>
            <p:ph sz="quarter" idx="1"/>
          </p:nvPr>
        </p:nvSpPr>
        <p:spPr>
          <a:xfrm>
            <a:off x="914400" y="1447800"/>
            <a:ext cx="3749040" cy="4572000"/>
          </a:xfrm>
        </p:spPr>
        <p:txBody>
          <a:bodyPr vert="horz"/>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1" name="Symbol zastępczy zawartości 10"/>
          <p:cNvSpPr>
            <a:spLocks noGrp="1"/>
          </p:cNvSpPr>
          <p:nvPr>
            <p:ph sz="quarter" idx="2"/>
          </p:nvPr>
        </p:nvSpPr>
        <p:spPr>
          <a:xfrm>
            <a:off x="4933950" y="1447800"/>
            <a:ext cx="3749040" cy="4572000"/>
          </a:xfrm>
        </p:spPr>
        <p:txBody>
          <a:bodyPr vert="horz"/>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914400" y="273050"/>
            <a:ext cx="7772400" cy="1143000"/>
          </a:xfrm>
        </p:spPr>
        <p:txBody>
          <a:bodyPr anchor="b" anchorCtr="0"/>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7" name="Symbol zastępczy daty 6"/>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792E6A25-F5D0-4251-9470-2FB362D9CD28}" type="slidenum">
              <a:rPr lang="pl-PL" smtClean="0"/>
              <a:pPr/>
              <a:t>‹#›</a:t>
            </a:fld>
            <a:endParaRPr lang="pl-PL"/>
          </a:p>
        </p:txBody>
      </p:sp>
      <p:sp>
        <p:nvSpPr>
          <p:cNvPr id="11" name="Symbol zastępczy zawartości 10"/>
          <p:cNvSpPr>
            <a:spLocks noGrp="1"/>
          </p:cNvSpPr>
          <p:nvPr>
            <p:ph sz="half" idx="2"/>
          </p:nvPr>
        </p:nvSpPr>
        <p:spPr>
          <a:xfrm>
            <a:off x="914400" y="2247900"/>
            <a:ext cx="3733800" cy="3886200"/>
          </a:xfrm>
        </p:spPr>
        <p:txBody>
          <a:bodyPr vert="horz"/>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3" name="Symbol zastępczy zawartości 12"/>
          <p:cNvSpPr>
            <a:spLocks noGrp="1"/>
          </p:cNvSpPr>
          <p:nvPr>
            <p:ph sz="half" idx="4"/>
          </p:nvPr>
        </p:nvSpPr>
        <p:spPr>
          <a:xfrm>
            <a:off x="4953000" y="2247900"/>
            <a:ext cx="3733800" cy="3886200"/>
          </a:xfrm>
        </p:spPr>
        <p:txBody>
          <a:bodyPr vert="horz"/>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792E6A25-F5D0-4251-9470-2FB362D9CD28}"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792E6A25-F5D0-4251-9470-2FB362D9CD28}"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Prostokąt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Prostokąt zaokrąglony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ytuł 1"/>
          <p:cNvSpPr>
            <a:spLocks noGrp="1"/>
          </p:cNvSpPr>
          <p:nvPr>
            <p:ph type="title"/>
          </p:nvPr>
        </p:nvSpPr>
        <p:spPr>
          <a:xfrm>
            <a:off x="914400" y="273050"/>
            <a:ext cx="7772400" cy="1143000"/>
          </a:xfrm>
        </p:spPr>
        <p:txBody>
          <a:bodyPr anchor="b" anchorCtr="0"/>
          <a:lstStyle>
            <a:lvl1pPr algn="l">
              <a:buNone/>
              <a:defRPr sz="4000" b="0"/>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92E6A25-F5D0-4251-9470-2FB362D9CD28}" type="slidenum">
              <a:rPr lang="pl-PL" smtClean="0"/>
              <a:pPr/>
              <a:t>‹#›</a:t>
            </a:fld>
            <a:endParaRPr lang="pl-PL"/>
          </a:p>
        </p:txBody>
      </p:sp>
      <p:sp>
        <p:nvSpPr>
          <p:cNvPr id="11" name="Symbol zastępczy zawartości 10"/>
          <p:cNvSpPr>
            <a:spLocks noGrp="1"/>
          </p:cNvSpPr>
          <p:nvPr>
            <p:ph sz="quarter" idx="1"/>
          </p:nvPr>
        </p:nvSpPr>
        <p:spPr>
          <a:xfrm>
            <a:off x="2971800" y="1600200"/>
            <a:ext cx="5715000" cy="4495800"/>
          </a:xfrm>
        </p:spPr>
        <p:txBody>
          <a:bodyPr vert="horz"/>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pl-PL" smtClean="0"/>
              <a:t>Kliknij, aby edytować styl</a:t>
            </a:r>
            <a:endParaRPr kumimoji="0" lang="en-US"/>
          </a:p>
        </p:txBody>
      </p:sp>
      <p:sp>
        <p:nvSpPr>
          <p:cNvPr id="4" name="Symbol zastępczy tekstu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AF14573E-050A-4C35-8826-C494AD498AF2}" type="datetimeFigureOut">
              <a:rPr lang="pl-PL" smtClean="0"/>
              <a:pPr/>
              <a:t>2011-03-19</a:t>
            </a:fld>
            <a:endParaRPr lang="pl-PL"/>
          </a:p>
        </p:txBody>
      </p:sp>
      <p:sp>
        <p:nvSpPr>
          <p:cNvPr id="6" name="Symbol zastępczy stopki 5"/>
          <p:cNvSpPr>
            <a:spLocks noGrp="1"/>
          </p:cNvSpPr>
          <p:nvPr>
            <p:ph type="ftr" sz="quarter" idx="11"/>
          </p:nvPr>
        </p:nvSpPr>
        <p:spPr>
          <a:xfrm>
            <a:off x="914400" y="6172200"/>
            <a:ext cx="3886200" cy="457200"/>
          </a:xfrm>
        </p:spPr>
        <p:txBody>
          <a:bodyPr/>
          <a:lstStyle/>
          <a:p>
            <a:endParaRPr lang="pl-PL"/>
          </a:p>
        </p:txBody>
      </p:sp>
      <p:sp>
        <p:nvSpPr>
          <p:cNvPr id="7" name="Symbol zastępczy numeru slajdu 6"/>
          <p:cNvSpPr>
            <a:spLocks noGrp="1"/>
          </p:cNvSpPr>
          <p:nvPr>
            <p:ph type="sldNum" sz="quarter" idx="12"/>
          </p:nvPr>
        </p:nvSpPr>
        <p:spPr>
          <a:xfrm>
            <a:off x="146304" y="6208776"/>
            <a:ext cx="457200" cy="457200"/>
          </a:xfrm>
        </p:spPr>
        <p:txBody>
          <a:bodyPr/>
          <a:lstStyle/>
          <a:p>
            <a:fld id="{792E6A25-F5D0-4251-9470-2FB362D9CD28}" type="slidenum">
              <a:rPr lang="pl-PL" smtClean="0"/>
              <a:pPr/>
              <a:t>‹#›</a:t>
            </a:fld>
            <a:endParaRPr lang="pl-PL"/>
          </a:p>
        </p:txBody>
      </p:sp>
      <p:sp>
        <p:nvSpPr>
          <p:cNvPr id="11" name="Prostokąt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Prostokąt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Prostokąt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Symbol zastępczy obrazu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pl-PL" smtClean="0"/>
              <a:t>Kliknij ikonę, aby dodać obraz</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Prostokąt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Prostokąt zaokrąglony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Symbol zastępczy tytułu 21"/>
          <p:cNvSpPr>
            <a:spLocks noGrp="1"/>
          </p:cNvSpPr>
          <p:nvPr>
            <p:ph type="title"/>
          </p:nvPr>
        </p:nvSpPr>
        <p:spPr>
          <a:xfrm>
            <a:off x="914400" y="274638"/>
            <a:ext cx="7772400" cy="1143000"/>
          </a:xfrm>
          <a:prstGeom prst="rect">
            <a:avLst/>
          </a:prstGeom>
        </p:spPr>
        <p:txBody>
          <a:bodyPr bIns="91440" anchor="b" anchorCtr="0">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4" name="Symbol zastępczy daty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F14573E-050A-4C35-8826-C494AD498AF2}" type="datetimeFigureOut">
              <a:rPr lang="pl-PL" smtClean="0"/>
              <a:pPr/>
              <a:t>2011-03-19</a:t>
            </a:fld>
            <a:endParaRPr lang="pl-PL"/>
          </a:p>
        </p:txBody>
      </p:sp>
      <p:sp>
        <p:nvSpPr>
          <p:cNvPr id="3" name="Symbol zastępczy stopki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pl-PL"/>
          </a:p>
        </p:txBody>
      </p:sp>
      <p:sp>
        <p:nvSpPr>
          <p:cNvPr id="23" name="Symbol zastępczy numeru slajdu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92E6A25-F5D0-4251-9470-2FB362D9CD28}"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tytuł 2"/>
          <p:cNvSpPr>
            <a:spLocks noGrp="1"/>
          </p:cNvSpPr>
          <p:nvPr>
            <p:ph type="subTitle" idx="1"/>
          </p:nvPr>
        </p:nvSpPr>
        <p:spPr/>
        <p:txBody>
          <a:bodyPr/>
          <a:lstStyle/>
          <a:p>
            <a:endParaRPr lang="pl-PL"/>
          </a:p>
        </p:txBody>
      </p:sp>
      <p:sp>
        <p:nvSpPr>
          <p:cNvPr id="2" name="Tytuł 1"/>
          <p:cNvSpPr>
            <a:spLocks noGrp="1"/>
          </p:cNvSpPr>
          <p:nvPr>
            <p:ph type="ctrTitle"/>
          </p:nvPr>
        </p:nvSpPr>
        <p:spPr/>
        <p:txBody>
          <a:bodyPr>
            <a:normAutofit fontScale="90000"/>
          </a:bodyPr>
          <a:lstStyle/>
          <a:p>
            <a:r>
              <a:rPr lang="pl-PL" b="1" dirty="0" smtClean="0"/>
              <a:t>SPOSOBY POZYSKIWANIA ŚRODKÓW TRWAŁYCH</a:t>
            </a:r>
            <a:r>
              <a:rPr lang="pl-PL" dirty="0" smtClean="0"/>
              <a:t/>
            </a:r>
            <a:br>
              <a:rPr lang="pl-PL" dirty="0" smtClean="0"/>
            </a:br>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dirty="0"/>
          </a:p>
        </p:txBody>
      </p:sp>
      <p:sp>
        <p:nvSpPr>
          <p:cNvPr id="3" name="Symbol zastępczy zawartości 2"/>
          <p:cNvSpPr>
            <a:spLocks noGrp="1"/>
          </p:cNvSpPr>
          <p:nvPr>
            <p:ph sz="quarter" idx="1"/>
          </p:nvPr>
        </p:nvSpPr>
        <p:spPr/>
        <p:txBody>
          <a:bodyPr/>
          <a:lstStyle/>
          <a:p>
            <a:r>
              <a:rPr lang="pl-PL" dirty="0" smtClean="0"/>
              <a:t>Środki trwałe w budowie obejmują również kupno gotowych środków trwałych wraz z robotami budowlano-montażowymi. Zakupiona maszyna może nie być zakwalifikowana do środków trwałych, jeżeli wymaga dodatkowych prac instalacyjnych.</a:t>
            </a:r>
          </a:p>
          <a:p>
            <a:r>
              <a:rPr lang="pl-PL" dirty="0" smtClean="0"/>
              <a:t>Przez środki trwałe w budowie zgodnie z art. 3 ust 1 </a:t>
            </a:r>
            <a:r>
              <a:rPr lang="pl-PL" dirty="0" err="1" smtClean="0"/>
              <a:t>pkt</a:t>
            </a:r>
            <a:r>
              <a:rPr lang="pl-PL" dirty="0" smtClean="0"/>
              <a:t> 16 ustawy o rachunkowości rozumie się zaliczane do aktywów trwałych środki trwałe w okresie ich budowy, montażu lub ulepszenia już istniejącego środka trwałego. </a:t>
            </a:r>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dirty="0"/>
          </a:p>
        </p:txBody>
      </p:sp>
      <p:sp>
        <p:nvSpPr>
          <p:cNvPr id="3" name="Symbol zastępczy zawartości 2"/>
          <p:cNvSpPr>
            <a:spLocks noGrp="1"/>
          </p:cNvSpPr>
          <p:nvPr>
            <p:ph sz="quarter" idx="1"/>
          </p:nvPr>
        </p:nvSpPr>
        <p:spPr/>
        <p:txBody>
          <a:bodyPr/>
          <a:lstStyle/>
          <a:p>
            <a:r>
              <a:rPr lang="pl-PL" dirty="0" smtClean="0"/>
              <a:t>Na koszty budowy środka trwałego składają się między innymi: cena dokumentacji projektowej, cena nabycia gruntów wraz z przygotowaniem terenu, koszty budowy budynków, koszty nadzoru budowlanego, odsetki, prowizje, różnice kursowe od zaciągniętych kredytów i zobowiązań w okresie realizacji budowy, naliczony podatek </a:t>
            </a:r>
            <a:r>
              <a:rPr lang="pl-PL" u="sng" dirty="0" smtClean="0"/>
              <a:t>VAT </a:t>
            </a:r>
            <a:endParaRPr lang="pl-PL" dirty="0" smtClean="0"/>
          </a:p>
          <a:p>
            <a:pPr lvl="1"/>
            <a:r>
              <a:rPr lang="pl-PL" dirty="0" smtClean="0"/>
              <a:t>jeśli nie może być odliczony. Możemy wymieniać tu jeszcze innego rodzaju koszty, w zależności od tego, jaki powstanie środek trwały. Są to koszty, które bezpośrednio lub pośrednio można przypisać do określonych działań jednostki, których celem jest stworzenie nowych środków trwałych.</a:t>
            </a:r>
          </a:p>
          <a:p>
            <a:pPr lvl="1">
              <a:buNone/>
            </a:pPr>
            <a:endParaRPr lang="pl-P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0"/>
            <a:r>
              <a:rPr lang="pl-PL" b="1" dirty="0" smtClean="0"/>
              <a:t>3) Środki </a:t>
            </a:r>
            <a:r>
              <a:rPr lang="pl-PL" b="1" dirty="0" smtClean="0"/>
              <a:t>trwałe w rozbudowie</a:t>
            </a:r>
            <a:endParaRPr lang="pl-PL" dirty="0"/>
          </a:p>
        </p:txBody>
      </p:sp>
      <p:sp>
        <p:nvSpPr>
          <p:cNvPr id="3" name="Symbol zastępczy zawartości 2"/>
          <p:cNvSpPr>
            <a:spLocks noGrp="1"/>
          </p:cNvSpPr>
          <p:nvPr>
            <p:ph sz="quarter" idx="1"/>
          </p:nvPr>
        </p:nvSpPr>
        <p:spPr/>
        <p:txBody>
          <a:bodyPr/>
          <a:lstStyle/>
          <a:p>
            <a:r>
              <a:rPr lang="pl-PL" dirty="0" smtClean="0"/>
              <a:t>Wydatki na remonty środków trwałych zaliczone są bezpośrednio do kosztów uzyskania przychodów. Należy jednak pamiętać, że potoczne znaczenie pojęcia remont nie zawsze idzie w parze z takim jego rozumieniem w myśl przepisów podatkowych. Jeżeli bowiem remont nosi znamiona zmiany niektórych cech użytkowych, będzie traktowany jak modernizacja, wydatki na którą co do zasady powiększają wartość początkową środka trwałego, od których są dokonywane odpisy amortyzacyjne.</a:t>
            </a:r>
          </a:p>
          <a:p>
            <a:pPr>
              <a:buNone/>
            </a:pPr>
            <a:endParaRPr lang="pl-PL"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smtClean="0"/>
              <a:t>Przykład:</a:t>
            </a:r>
            <a:endParaRPr lang="pl-PL" dirty="0"/>
          </a:p>
        </p:txBody>
      </p:sp>
      <p:sp>
        <p:nvSpPr>
          <p:cNvPr id="3" name="Symbol zastępczy zawartości 2"/>
          <p:cNvSpPr>
            <a:spLocks noGrp="1"/>
          </p:cNvSpPr>
          <p:nvPr>
            <p:ph sz="quarter" idx="1"/>
          </p:nvPr>
        </p:nvSpPr>
        <p:spPr/>
        <p:txBody>
          <a:bodyPr>
            <a:normAutofit fontScale="92500"/>
          </a:bodyPr>
          <a:lstStyle/>
          <a:p>
            <a:r>
              <a:rPr lang="pl-PL" dirty="0" smtClean="0"/>
              <a:t>Przedsiębiorca w 2009 roku zakupił budynek biurowy połączony z warsztatem, który zaliczył do środków trwałych i amortyzował. W roku 2010 poniósł nakłady na ten budynek w celu dostosowania go do swoich potrzeb. Oprócz wymiany okien czy drzwi zostały wstawione także nowe, rozbudowano ponadto instalację elektryczną i centralnego ogrzewania, przebudowane zostały ściany działowe itp. Łączna wartość poniesionych nakładów sięgnęła poziomu 70 tys. zł netto. Czy przedsiębiorca może zaliczyć je bezpośrednio do kosztów uzyskania przychodu, czy też powinien powiększyć o nie wartość początkową budynku, od której naliczane są odpisy amortyzacyjne?</a:t>
            </a:r>
            <a:br>
              <a:rPr lang="pl-PL" dirty="0" smtClean="0"/>
            </a:br>
            <a:endParaRPr lang="pl-PL"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normAutofit lnSpcReduction="10000"/>
          </a:bodyPr>
          <a:lstStyle/>
          <a:p>
            <a:r>
              <a:rPr lang="pl-PL" dirty="0" smtClean="0"/>
              <a:t>Jak już wskazano we wstępie, istotne jest tutaj określenie, czy wykonane prace miały charakter ulepszenia czy też remontu budynku. Pierwsze z wymienionych zwiększają wartość początkową tej nieruchomości, a co za tym idzie, ich odniesienie w ciężar kosztów jest rozłożone w czasie i następuje poprzez odpisy amortyzacyjne. Inaczej jest w przypadku remontu – tutaj wydatki od razu są odnoszone w ciężar kosztów uzyskania przychodu. Należy przy tym pamiętać, że z remontem mamy do czynienia wtedy, gdy zamiarem wykonanych prac jest przywrócenie (odtworzenie) stanu pierwotnego. Co do zasady nie ma natomiast większego znaczenia wysokość poniesionych wydatków</a:t>
            </a:r>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r>
              <a:rPr lang="pl-PL" dirty="0" smtClean="0"/>
              <a:t>Kwestia ulepszenia środków trwałych została zawarta w art. 22g ust. 17 ustawy o podatku dochodowym od osób fizycznych. Przepis ten stanowi, że jeżeli środki trwałe uległy ulepszeniu w wyniku przebudowy, rozbudowy, rekonstrukcji, adaptacji lub modernizacji, wartość początkową tych środków </a:t>
            </a:r>
            <a:r>
              <a:rPr lang="pl-PL" b="1" dirty="0" smtClean="0"/>
              <a:t>powiększa się o sumę wydatków na ich ulepszenie</a:t>
            </a:r>
            <a:r>
              <a:rPr lang="pl-PL" dirty="0" smtClean="0"/>
              <a:t>, w tym także o wydatki na nabycie części składowych lub peryferyjnych, których jednostkowa cena nabycia przekracza 3.500 zł. </a:t>
            </a:r>
            <a:br>
              <a:rPr lang="pl-PL" dirty="0" smtClean="0"/>
            </a:br>
            <a:endParaRPr lang="pl-PL"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r>
              <a:rPr lang="pl-PL" dirty="0" smtClean="0"/>
              <a:t>Należy przy tym pamiętać, że środki trwałe uważa się za ulepszone, gdy suma wydatków poniesionych na ich przebudowę, rozbudowę, rekonstrukcję, adaptację lub modernizację w danym roku podatkowym przekracza 3.500 zł i wydatki te powodują wzrost wartości użytkowej w stosunku do wartości z dnia przyjęcia środków trwałych do używania, mierzonej w szczególności okresem używania, zdolnością wytwórczą, jakością produktów uzyskiwanych za pomocą ulepszonych środków trwałych i kosztami ich eksploatacji</a:t>
            </a:r>
            <a:endParaRPr lang="pl-PL"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r>
              <a:rPr lang="pl-PL" dirty="0" smtClean="0"/>
              <a:t>Przedsiębiorca z przykładu poniósł wydatki na dostosowanie zakupionego budynku do potrzeb swojej firmy. Wskutek wykonanych czynności część budynku zyskała nową wartość użytkową dla przedsiębiorcy. Trudno zatem powyższe nazwać remontem. Co za tym idzie nakłady poniesione na adaptację nieruchomości należy potraktować jako ulepszenie. Ponieważ wartość tego ulepszenia przekroczyła w 2010 roku kwotę 3 500 zł, poczynione nakłady zwiększają wartość początkową tego środka trwałego.</a:t>
            </a:r>
            <a:endParaRPr lang="pl-P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dirty="0"/>
          </a:p>
        </p:txBody>
      </p:sp>
      <p:sp>
        <p:nvSpPr>
          <p:cNvPr id="3" name="Symbol zastępczy zawartości 2"/>
          <p:cNvSpPr>
            <a:spLocks noGrp="1"/>
          </p:cNvSpPr>
          <p:nvPr>
            <p:ph sz="quarter" idx="1"/>
          </p:nvPr>
        </p:nvSpPr>
        <p:spPr/>
        <p:txBody>
          <a:bodyPr/>
          <a:lstStyle/>
          <a:p>
            <a:pPr lvl="0"/>
            <a:endParaRPr lang="pl-PL" dirty="0" smtClean="0"/>
          </a:p>
          <a:p>
            <a:pPr lvl="0">
              <a:buNone/>
            </a:pPr>
            <a:r>
              <a:rPr lang="pl-PL" dirty="0" smtClean="0"/>
              <a:t>1) Środki </a:t>
            </a:r>
            <a:r>
              <a:rPr lang="pl-PL" dirty="0" smtClean="0"/>
              <a:t>trwałe w budowie</a:t>
            </a:r>
          </a:p>
          <a:p>
            <a:pPr lvl="0">
              <a:buNone/>
            </a:pPr>
            <a:r>
              <a:rPr lang="pl-PL" dirty="0" smtClean="0"/>
              <a:t>2) Środki </a:t>
            </a:r>
            <a:r>
              <a:rPr lang="pl-PL" dirty="0" smtClean="0"/>
              <a:t>trwałe w rozbudowie</a:t>
            </a:r>
          </a:p>
          <a:p>
            <a:pPr lvl="0">
              <a:buNone/>
            </a:pPr>
            <a:r>
              <a:rPr lang="pl-PL" dirty="0" smtClean="0"/>
              <a:t>3) Leasing </a:t>
            </a:r>
            <a:endParaRPr lang="pl-PL" dirty="0" smtClean="0"/>
          </a:p>
          <a:p>
            <a:pPr lvl="0"/>
            <a:endParaRPr lang="pl-PL" dirty="0" smtClean="0"/>
          </a:p>
          <a:p>
            <a:pPr lvl="2"/>
            <a:r>
              <a:rPr lang="pl-PL" dirty="0" smtClean="0"/>
              <a:t>Klasyfikacja Środków Trwałych (KŚT) została opublikowana w </a:t>
            </a:r>
            <a:r>
              <a:rPr lang="pl-PL" b="1" dirty="0" smtClean="0"/>
              <a:t>rozporządzeniu Rady Ministrów z dnia 30 grudnia 1999 r. w sprawie Klasyfikacji Środków Trwałych (KŚT)</a:t>
            </a:r>
            <a:r>
              <a:rPr lang="pl-PL" dirty="0" smtClean="0"/>
              <a:t> (Dz. U. nr 112, poz. 1317, </a:t>
            </a:r>
            <a:r>
              <a:rPr lang="pl-PL" dirty="0" err="1" smtClean="0"/>
              <a:t>ost</a:t>
            </a:r>
            <a:r>
              <a:rPr lang="pl-PL" dirty="0" smtClean="0"/>
              <a:t>. zm. w Dz. U. z 2004 r. nr 260, poz. 2589)*</a:t>
            </a:r>
            <a:r>
              <a:rPr lang="pl-PL" baseline="30000" dirty="0" smtClean="0"/>
              <a:t>)</a:t>
            </a:r>
            <a:r>
              <a:rPr lang="pl-PL" dirty="0" smtClean="0"/>
              <a:t>.</a:t>
            </a:r>
          </a:p>
          <a:p>
            <a:pPr lvl="2"/>
            <a:endParaRPr lang="pl-PL" dirty="0" smtClean="0"/>
          </a:p>
          <a:p>
            <a:pPr>
              <a:buNone/>
            </a:pPr>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0"/>
            <a:r>
              <a:rPr lang="pl-PL" b="1" smtClean="0"/>
              <a:t>1) Leasing</a:t>
            </a:r>
            <a:endParaRPr lang="pl-PL" dirty="0"/>
          </a:p>
        </p:txBody>
      </p:sp>
      <p:sp>
        <p:nvSpPr>
          <p:cNvPr id="3" name="Symbol zastępczy zawartości 2"/>
          <p:cNvSpPr>
            <a:spLocks noGrp="1"/>
          </p:cNvSpPr>
          <p:nvPr>
            <p:ph sz="quarter" idx="1"/>
          </p:nvPr>
        </p:nvSpPr>
        <p:spPr/>
        <p:txBody>
          <a:bodyPr/>
          <a:lstStyle/>
          <a:p>
            <a:pPr>
              <a:buNone/>
            </a:pPr>
            <a:r>
              <a:rPr lang="pl-PL" b="1" dirty="0" smtClean="0"/>
              <a:t>Elastyczna i szybka forma pozyskiwania środków trwałych</a:t>
            </a:r>
            <a:endParaRPr lang="pl-PL" dirty="0" smtClean="0"/>
          </a:p>
          <a:p>
            <a:r>
              <a:rPr lang="pl-PL" sz="2800" dirty="0" smtClean="0"/>
              <a:t>Planując nowe zakupy warto </a:t>
            </a:r>
            <a:r>
              <a:rPr lang="pl-PL" sz="2800" dirty="0" smtClean="0"/>
              <a:t>zastanowić </a:t>
            </a:r>
            <a:r>
              <a:rPr lang="pl-PL" sz="2800" dirty="0" smtClean="0"/>
              <a:t>sie nad leasingiem, jako jedną z najbezpieczniejszych i wysoce wygodnych form finansowania inwestycji. Formalności związane z zakupami w leasingu trwają tylko 2 dni.  </a:t>
            </a:r>
            <a:endParaRPr lang="pl-PL" sz="2400" dirty="0" smtClean="0"/>
          </a:p>
          <a:p>
            <a:r>
              <a:rPr lang="pl-PL" sz="2800" dirty="0" smtClean="0"/>
              <a:t>Ze względu na możliwość dostosowania oferty oraz modelu leasingu czy finansowania do potrzeb klienta - dla wielu staje się on doskonałą alternatywą kredytów konsumenckich. </a:t>
            </a:r>
            <a:endParaRPr lang="pl-PL" sz="2400" dirty="0" smtClean="0"/>
          </a:p>
          <a:p>
            <a:pPr lvl="1"/>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smtClean="0"/>
              <a:t>Korzyści płynące z leasingu jako formy finansowania inwestycji:</a:t>
            </a:r>
            <a:endParaRPr lang="pl-PL" dirty="0"/>
          </a:p>
        </p:txBody>
      </p:sp>
      <p:sp>
        <p:nvSpPr>
          <p:cNvPr id="3" name="Symbol zastępczy zawartości 2"/>
          <p:cNvSpPr>
            <a:spLocks noGrp="1"/>
          </p:cNvSpPr>
          <p:nvPr>
            <p:ph sz="quarter" idx="1"/>
          </p:nvPr>
        </p:nvSpPr>
        <p:spPr/>
        <p:txBody>
          <a:bodyPr>
            <a:normAutofit fontScale="92500"/>
          </a:bodyPr>
          <a:lstStyle/>
          <a:p>
            <a:pPr lvl="0"/>
            <a:r>
              <a:rPr lang="pl-PL" sz="2800" dirty="0" smtClean="0"/>
              <a:t>krótki czas realizacji zakup </a:t>
            </a:r>
            <a:endParaRPr lang="pl-PL" sz="2400" dirty="0" smtClean="0"/>
          </a:p>
          <a:p>
            <a:pPr lvl="0"/>
            <a:r>
              <a:rPr lang="pl-PL" sz="2800" dirty="0" smtClean="0"/>
              <a:t>minimum formalności </a:t>
            </a:r>
            <a:endParaRPr lang="pl-PL" sz="2400" dirty="0" smtClean="0"/>
          </a:p>
          <a:p>
            <a:pPr lvl="0"/>
            <a:r>
              <a:rPr lang="pl-PL" sz="2800" dirty="0" smtClean="0"/>
              <a:t>preferencje podatkowe (w tym możliwość zaliczenia całości raty leasingowej do kosztów uzyskania przychodu) </a:t>
            </a:r>
            <a:endParaRPr lang="pl-PL" sz="2400" dirty="0" smtClean="0"/>
          </a:p>
          <a:p>
            <a:pPr lvl="0"/>
            <a:r>
              <a:rPr lang="pl-PL" sz="2800" dirty="0" smtClean="0"/>
              <a:t>charakter pozabilansowy zobowiązania, nie zmniejszają one zdolności kredytowej przedsiębiorstwa </a:t>
            </a:r>
            <a:endParaRPr lang="pl-PL" sz="2400" dirty="0" smtClean="0"/>
          </a:p>
          <a:p>
            <a:pPr lvl="0"/>
            <a:r>
              <a:rPr lang="pl-PL" sz="2800" dirty="0" smtClean="0"/>
              <a:t>stałe warunki kontraktu (zabezpieczeniem przed ewentualnymi niekorzystnymi posunięciami rządu, inflacją, </a:t>
            </a:r>
            <a:r>
              <a:rPr lang="pl-PL" sz="2800" dirty="0" err="1" smtClean="0"/>
              <a:t>itp</a:t>
            </a:r>
            <a:r>
              <a:rPr lang="pl-PL" sz="2800" dirty="0" smtClean="0"/>
              <a:t>) </a:t>
            </a:r>
            <a:endParaRPr lang="pl-PL" sz="2400" dirty="0" smtClean="0"/>
          </a:p>
          <a:p>
            <a:pPr lvl="0"/>
            <a:r>
              <a:rPr lang="pl-PL" sz="2800" dirty="0" smtClean="0"/>
              <a:t>możliwość dostosowania wielkość i harmonogram spłat </a:t>
            </a:r>
            <a:endParaRPr lang="pl-PL" sz="2400" dirty="0" smtClean="0"/>
          </a:p>
          <a:p>
            <a:pPr lvl="1"/>
            <a:endParaRPr lang="pl-P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b="1" dirty="0" smtClean="0"/>
              <a:t>Symulacja leasingu - przykładowy zakup </a:t>
            </a:r>
            <a:r>
              <a:rPr lang="pl-PL" b="1" dirty="0" err="1" smtClean="0"/>
              <a:t>AutoCADa</a:t>
            </a:r>
            <a:r>
              <a:rPr lang="pl-PL" b="1" dirty="0" smtClean="0"/>
              <a:t> 2005</a:t>
            </a:r>
            <a:endParaRPr lang="pl-PL" dirty="0"/>
          </a:p>
        </p:txBody>
      </p:sp>
      <p:sp>
        <p:nvSpPr>
          <p:cNvPr id="3" name="Symbol zastępczy zawartości 2"/>
          <p:cNvSpPr>
            <a:spLocks noGrp="1"/>
          </p:cNvSpPr>
          <p:nvPr>
            <p:ph sz="quarter" idx="1"/>
          </p:nvPr>
        </p:nvSpPr>
        <p:spPr/>
        <p:txBody>
          <a:bodyPr/>
          <a:lstStyle/>
          <a:p>
            <a:r>
              <a:rPr lang="pl-PL" dirty="0" smtClean="0"/>
              <a:t>Zakup w leasingu oprogramowania o wartości 16.000 PLN netto układa się w następujący harmonogram finansowy (zakładając 30% wpłatę własną klienta, oraz 18 miesięczny okres kredytowania):</a:t>
            </a:r>
          </a:p>
          <a:p>
            <a:pPr algn="ctr">
              <a:buNone/>
            </a:pPr>
            <a:r>
              <a:rPr lang="pl-PL" b="1" dirty="0" smtClean="0"/>
              <a:t>Wpłata klienta</a:t>
            </a:r>
            <a:r>
              <a:rPr lang="pl-PL" dirty="0" smtClean="0"/>
              <a:t>: 4800.00 PLN netto, w tym:</a:t>
            </a:r>
            <a:br>
              <a:rPr lang="pl-PL" dirty="0" smtClean="0"/>
            </a:br>
            <a:r>
              <a:rPr lang="pl-PL" dirty="0" smtClean="0"/>
              <a:t>  - </a:t>
            </a:r>
            <a:r>
              <a:rPr lang="pl-PL" b="1" dirty="0" smtClean="0"/>
              <a:t>czynsz inicjalny wraz z opłatą manipulacyjną: 4800.00 PLN netto, co stanowi 30.00% wartości ofertowej</a:t>
            </a:r>
            <a:endParaRPr lang="pl-PL" dirty="0" smtClean="0"/>
          </a:p>
          <a:p>
            <a:pPr>
              <a:buNone/>
            </a:pPr>
            <a:endParaRPr lang="pl-PL"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251520" y="2326524"/>
            <a:ext cx="8640960" cy="170582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a:xfrm>
            <a:off x="899592" y="1268760"/>
            <a:ext cx="7772400" cy="4572000"/>
          </a:xfrm>
        </p:spPr>
        <p:txBody>
          <a:bodyPr/>
          <a:lstStyle/>
          <a:p>
            <a:r>
              <a:rPr lang="pl-PL" b="1" dirty="0" smtClean="0"/>
              <a:t>Koszt całkowity</a:t>
            </a:r>
            <a:r>
              <a:rPr lang="pl-PL" dirty="0" smtClean="0"/>
              <a:t> </a:t>
            </a:r>
            <a:r>
              <a:rPr lang="pl-PL" b="1" dirty="0" smtClean="0"/>
              <a:t>oferty netto: 18576.66 PLN , brutto: 22663.53 PLN co stanowi 116.10% wartości ofertowej.</a:t>
            </a:r>
            <a:endParaRPr lang="pl-PL" dirty="0" smtClean="0"/>
          </a:p>
          <a:p>
            <a:pPr>
              <a:buNone/>
            </a:pPr>
            <a:r>
              <a:rPr lang="pl-PL" dirty="0" smtClean="0"/>
              <a:t>*Depozyt płatny z ostatnią ratą kredytową to nic innego, jak wykup na własność przedmiotu leasingu.</a:t>
            </a:r>
          </a:p>
          <a:p>
            <a:endParaRPr lang="pl-P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smtClean="0"/>
              <a:t>Wymagane dokumenty:</a:t>
            </a:r>
            <a:endParaRPr lang="pl-PL" dirty="0"/>
          </a:p>
        </p:txBody>
      </p:sp>
      <p:sp>
        <p:nvSpPr>
          <p:cNvPr id="3" name="Symbol zastępczy zawartości 2"/>
          <p:cNvSpPr>
            <a:spLocks noGrp="1"/>
          </p:cNvSpPr>
          <p:nvPr>
            <p:ph sz="quarter" idx="1"/>
          </p:nvPr>
        </p:nvSpPr>
        <p:spPr/>
        <p:txBody>
          <a:bodyPr/>
          <a:lstStyle/>
          <a:p>
            <a:pPr lvl="0"/>
            <a:r>
              <a:rPr lang="pl-PL" dirty="0" smtClean="0"/>
              <a:t>zaświadczenie o wpisie do ewidencji działalności gospodarczej lub odpis z rejestru sądowego </a:t>
            </a:r>
          </a:p>
          <a:p>
            <a:pPr lvl="0"/>
            <a:r>
              <a:rPr lang="pl-PL" dirty="0" smtClean="0"/>
              <a:t>umowa spółki lub statut wraz z dokonanymi aneksami (dot. spółek cywilnych, handlowych spółek osobowych oraz komunalnych zakładów budżetowych) </a:t>
            </a:r>
          </a:p>
          <a:p>
            <a:pPr lvl="0"/>
            <a:r>
              <a:rPr lang="pl-PL" dirty="0" smtClean="0"/>
              <a:t>zaświadczenie o numerze statystycznym REGON </a:t>
            </a:r>
          </a:p>
          <a:p>
            <a:pPr lvl="0"/>
            <a:r>
              <a:rPr lang="pl-PL" dirty="0" smtClean="0"/>
              <a:t>zaświadczenie o numerze identyfikacji podatkowej NIP </a:t>
            </a:r>
          </a:p>
          <a:p>
            <a:pPr lvl="0"/>
            <a:r>
              <a:rPr lang="pl-PL" dirty="0" smtClean="0"/>
              <a:t> zaświadczenie z urzędu skarbowego o braku zaległości wobec budżetu </a:t>
            </a:r>
          </a:p>
          <a:p>
            <a:pPr lvl="0"/>
            <a:r>
              <a:rPr lang="pl-PL" dirty="0" smtClean="0"/>
              <a:t>deklaracje PIT lub CIT </a:t>
            </a:r>
          </a:p>
          <a:p>
            <a:endParaRPr lang="pl-PL"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lvl="0"/>
            <a:r>
              <a:rPr lang="pl-PL" b="1" dirty="0" smtClean="0"/>
              <a:t>2) Środki </a:t>
            </a:r>
            <a:r>
              <a:rPr lang="pl-PL" b="1" dirty="0" smtClean="0"/>
              <a:t>trwałe w budowie</a:t>
            </a:r>
            <a:endParaRPr lang="pl-PL" dirty="0"/>
          </a:p>
        </p:txBody>
      </p:sp>
      <p:sp>
        <p:nvSpPr>
          <p:cNvPr id="3" name="Symbol zastępczy zawartości 2"/>
          <p:cNvSpPr>
            <a:spLocks noGrp="1"/>
          </p:cNvSpPr>
          <p:nvPr>
            <p:ph sz="quarter" idx="1"/>
          </p:nvPr>
        </p:nvSpPr>
        <p:spPr/>
        <p:txBody>
          <a:bodyPr>
            <a:normAutofit lnSpcReduction="10000"/>
          </a:bodyPr>
          <a:lstStyle/>
          <a:p>
            <a:r>
              <a:rPr lang="pl-PL" dirty="0" smtClean="0"/>
              <a:t>Środki trwale w budowie to ogół kosztów pozostających w bezpośrednim związku z wytworzeniem, nabyciem i adaptacją środków trwałych. Kategoria ta obejmuje środki trwałe w okresie budowy i montażu oraz ulepszania. Do kosztów budowy możemy zaliczyć przykładowo koszty:</a:t>
            </a:r>
          </a:p>
          <a:p>
            <a:pPr lvl="1"/>
            <a:r>
              <a:rPr lang="pl-PL" dirty="0" smtClean="0"/>
              <a:t>nabycia gruntów i innych składników aktywów trwałych oraz koszty związanych z tym prac budowlano-montażowych;</a:t>
            </a:r>
          </a:p>
          <a:p>
            <a:pPr lvl="1"/>
            <a:r>
              <a:rPr lang="pl-PL" dirty="0" smtClean="0"/>
              <a:t>dokumentacji projektowo-kosztorysowej;</a:t>
            </a:r>
          </a:p>
          <a:p>
            <a:pPr lvl="1"/>
            <a:r>
              <a:rPr lang="pl-PL" dirty="0" smtClean="0"/>
              <a:t> nadzoru inwestycyjnego;</a:t>
            </a:r>
          </a:p>
          <a:p>
            <a:pPr lvl="1"/>
            <a:r>
              <a:rPr lang="pl-PL" dirty="0" smtClean="0"/>
              <a:t>odszkodowania z tytułu przesiedlenia osób z terenów przeznaczonych pod inwestycję;</a:t>
            </a:r>
          </a:p>
          <a:p>
            <a:pPr lvl="1"/>
            <a:r>
              <a:rPr lang="pl-PL" dirty="0" smtClean="0"/>
              <a:t>założenia pierwszej zieleni.</a:t>
            </a:r>
          </a:p>
          <a:p>
            <a:pPr lvl="1">
              <a:buNone/>
            </a:pPr>
            <a:endParaRPr lang="pl-PL" dirty="0" smtClean="0"/>
          </a:p>
          <a:p>
            <a:pPr lvl="1"/>
            <a:endParaRPr lang="pl-P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pitał">
  <a:themeElements>
    <a:clrScheme name="Kapitał">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Kapitał">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apitał">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20</TotalTime>
  <Words>971</Words>
  <Application>Microsoft Office PowerPoint</Application>
  <PresentationFormat>Pokaz na ekranie (4:3)</PresentationFormat>
  <Paragraphs>49</Paragraphs>
  <Slides>17</Slides>
  <Notes>0</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Kapitał</vt:lpstr>
      <vt:lpstr>SPOSOBY POZYSKIWANIA ŚRODKÓW TRWAŁYCH </vt:lpstr>
      <vt:lpstr>Slajd 2</vt:lpstr>
      <vt:lpstr>1) Leasing</vt:lpstr>
      <vt:lpstr>Korzyści płynące z leasingu jako formy finansowania inwestycji:</vt:lpstr>
      <vt:lpstr>Symulacja leasingu - przykładowy zakup AutoCADa 2005</vt:lpstr>
      <vt:lpstr>Slajd 6</vt:lpstr>
      <vt:lpstr>Slajd 7</vt:lpstr>
      <vt:lpstr>Wymagane dokumenty:</vt:lpstr>
      <vt:lpstr>2) Środki trwałe w budowie</vt:lpstr>
      <vt:lpstr>Slajd 10</vt:lpstr>
      <vt:lpstr>Slajd 11</vt:lpstr>
      <vt:lpstr>3) Środki trwałe w rozbudowie</vt:lpstr>
      <vt:lpstr>Przykład:</vt:lpstr>
      <vt:lpstr>Slajd 14</vt:lpstr>
      <vt:lpstr>Slajd 15</vt:lpstr>
      <vt:lpstr>Slajd 16</vt:lpstr>
      <vt:lpstr>Slajd 17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SPOSOBY POZYSKIWANIA ŚRODKÓW TRWAŁYCH</dc:title>
  <dc:creator>TeDe</dc:creator>
  <cp:lastModifiedBy>TeDe</cp:lastModifiedBy>
  <cp:revision>7</cp:revision>
  <dcterms:created xsi:type="dcterms:W3CDTF">2011-03-19T07:27:51Z</dcterms:created>
  <dcterms:modified xsi:type="dcterms:W3CDTF">2011-03-19T09:49:07Z</dcterms:modified>
</cp:coreProperties>
</file>