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B5FF3B5-8D5D-40FD-A9FE-09B2807326F7}" type="datetimeFigureOut">
              <a:rPr lang="pl-PL" smtClean="0"/>
              <a:pPr/>
              <a:t>2011-03-28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8B8DD7B-9B75-4E69-9F04-461B1D24EC7F}"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FF3B5-8D5D-40FD-A9FE-09B2807326F7}" type="datetimeFigureOut">
              <a:rPr lang="pl-PL" smtClean="0"/>
              <a:pPr/>
              <a:t>2011-03-28</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8DD7B-9B75-4E69-9F04-461B1D24EC7F}"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STRATEGIE NAPRAWCZE ŚRODKÓW TRWAŁYCH</a:t>
            </a:r>
            <a:endParaRPr lang="pl-PL" dirty="0"/>
          </a:p>
        </p:txBody>
      </p:sp>
      <p:sp>
        <p:nvSpPr>
          <p:cNvPr id="3" name="Podtytuł 2"/>
          <p:cNvSpPr>
            <a:spLocks noGrp="1"/>
          </p:cNvSpPr>
          <p:nvPr>
            <p:ph type="subTitle" idx="1"/>
          </p:nvPr>
        </p:nvSpPr>
        <p:spPr>
          <a:xfrm>
            <a:off x="1371600" y="4653136"/>
            <a:ext cx="6400800" cy="985664"/>
          </a:xfrm>
        </p:spPr>
        <p:txBody>
          <a:bodyPr>
            <a:normAutofit/>
          </a:bodyPr>
          <a:lstStyle/>
          <a:p>
            <a:pPr algn="r"/>
            <a:r>
              <a:rPr lang="pl-PL" sz="1600" dirty="0" smtClean="0">
                <a:solidFill>
                  <a:schemeClr val="tx1"/>
                </a:solidFill>
              </a:rPr>
              <a:t>Wojciech </a:t>
            </a:r>
            <a:r>
              <a:rPr lang="pl-PL" sz="1600" dirty="0" err="1" smtClean="0">
                <a:solidFill>
                  <a:schemeClr val="tx1"/>
                </a:solidFill>
              </a:rPr>
              <a:t>Chełminiak</a:t>
            </a:r>
            <a:endParaRPr lang="pl-PL" sz="1600" dirty="0" smtClean="0">
              <a:solidFill>
                <a:schemeClr val="tx1"/>
              </a:solidFill>
            </a:endParaRPr>
          </a:p>
          <a:p>
            <a:pPr algn="r"/>
            <a:r>
              <a:rPr lang="pl-PL" sz="1600" dirty="0" smtClean="0">
                <a:solidFill>
                  <a:schemeClr val="tx1"/>
                </a:solidFill>
              </a:rPr>
              <a:t>ZIP1N-33</a:t>
            </a:r>
            <a:endParaRPr lang="pl-PL"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dirty="0" smtClean="0"/>
              <a:t>KONCEPCJE WYMIAN PROFILAKTYCZNYCH PROSTYCH OBIEKTÓW</a:t>
            </a:r>
            <a:endParaRPr lang="pl-PL" sz="2400" dirty="0"/>
          </a:p>
        </p:txBody>
      </p:sp>
      <p:sp>
        <p:nvSpPr>
          <p:cNvPr id="3" name="Symbol zastępczy zawartości 2"/>
          <p:cNvSpPr>
            <a:spLocks noGrp="1"/>
          </p:cNvSpPr>
          <p:nvPr>
            <p:ph idx="1"/>
          </p:nvPr>
        </p:nvSpPr>
        <p:spPr/>
        <p:txBody>
          <a:bodyPr>
            <a:normAutofit fontScale="62500" lnSpcReduction="20000"/>
          </a:bodyPr>
          <a:lstStyle/>
          <a:p>
            <a:pPr algn="just"/>
            <a:r>
              <a:rPr lang="pl-PL" b="1" dirty="0"/>
              <a:t>Periodyczne wymiany profilaktyczne w skończonym </a:t>
            </a:r>
            <a:r>
              <a:rPr lang="pl-PL" b="1" dirty="0" smtClean="0"/>
              <a:t>przedziale czasowym</a:t>
            </a:r>
            <a:r>
              <a:rPr lang="pl-PL" dirty="0" smtClean="0"/>
              <a:t> Przedział </a:t>
            </a:r>
            <a:r>
              <a:rPr lang="pl-PL" dirty="0"/>
              <a:t>czasu, w którym mogą być przeprowadzane wymiany </a:t>
            </a:r>
            <a:r>
              <a:rPr lang="pl-PL" dirty="0" smtClean="0"/>
              <a:t>profilaktyczne </a:t>
            </a:r>
            <a:r>
              <a:rPr lang="pl-PL" dirty="0"/>
              <a:t>ma skończoną </a:t>
            </a:r>
            <a:r>
              <a:rPr lang="pl-PL" dirty="0" smtClean="0"/>
              <a:t>długość. </a:t>
            </a:r>
            <a:r>
              <a:rPr lang="pl-PL" dirty="0"/>
              <a:t>Dalej procedura wymian jest podobna do prostej </a:t>
            </a:r>
            <a:r>
              <a:rPr lang="pl-PL" dirty="0" smtClean="0"/>
              <a:t>periodycznej </a:t>
            </a:r>
            <a:r>
              <a:rPr lang="pl-PL" dirty="0"/>
              <a:t>strategii wymian </a:t>
            </a:r>
            <a:endParaRPr lang="pl-PL" dirty="0" smtClean="0"/>
          </a:p>
          <a:p>
            <a:pPr algn="just"/>
            <a:r>
              <a:rPr lang="pl-PL" b="1" dirty="0" smtClean="0"/>
              <a:t>Sekwencyjne wymiany profilaktyczne. </a:t>
            </a:r>
            <a:r>
              <a:rPr lang="pl-PL" dirty="0" smtClean="0"/>
              <a:t>Strategia ta polega na tym, że w chwili</a:t>
            </a:r>
            <a:r>
              <a:rPr lang="pl-PL" i="1" dirty="0" smtClean="0"/>
              <a:t> </a:t>
            </a:r>
            <a:r>
              <a:rPr lang="pl-PL" dirty="0" smtClean="0"/>
              <a:t>w której dokonuje się wymiany profilaktycznej zostaje określona chwila następnej wymiany z uwzględnieniem kosztu eksploatacji w pozostałym jeszcze przedziale czasu.</a:t>
            </a:r>
          </a:p>
          <a:p>
            <a:pPr algn="just"/>
            <a:r>
              <a:rPr lang="pl-PL" b="1" dirty="0"/>
              <a:t>Periodyczna strategia obsług uwzględniająca poziom gotowości </a:t>
            </a:r>
            <a:r>
              <a:rPr lang="pl-PL" b="1" dirty="0" smtClean="0"/>
              <a:t>obiektu </a:t>
            </a:r>
            <a:r>
              <a:rPr lang="pl-PL" dirty="0" smtClean="0"/>
              <a:t>Strategia </a:t>
            </a:r>
            <a:r>
              <a:rPr lang="pl-PL" dirty="0"/>
              <a:t>ta polega na przeprowadzeniu odpowiednich obsług w takich </a:t>
            </a:r>
            <a:r>
              <a:rPr lang="pl-PL" dirty="0" smtClean="0"/>
              <a:t>chwilach</a:t>
            </a:r>
            <a:r>
              <a:rPr lang="pl-PL" dirty="0"/>
              <a:t>, aby zapewnić pewien optymalny poziom ich gotowości przy </a:t>
            </a:r>
            <a:r>
              <a:rPr lang="pl-PL" dirty="0" smtClean="0"/>
              <a:t>jednoczesnym </a:t>
            </a:r>
            <a:r>
              <a:rPr lang="pl-PL" dirty="0"/>
              <a:t>uwzględnieniu kosztów związanych z wykonywaniem </a:t>
            </a:r>
            <a:r>
              <a:rPr lang="pl-PL" dirty="0" smtClean="0"/>
              <a:t>obsługi.</a:t>
            </a:r>
          </a:p>
          <a:p>
            <a:pPr algn="just"/>
            <a:r>
              <a:rPr lang="pl-PL" b="1" dirty="0"/>
              <a:t>Strategia przeglądów profilaktycznych z odnową obiektu po </a:t>
            </a:r>
            <a:r>
              <a:rPr lang="pl-PL" b="1" dirty="0" smtClean="0"/>
              <a:t>wykryciu uszkodzenia</a:t>
            </a:r>
            <a:r>
              <a:rPr lang="pl-PL" b="1" dirty="0"/>
              <a:t>. </a:t>
            </a:r>
            <a:r>
              <a:rPr lang="pl-PL" dirty="0"/>
              <a:t>Strategia ta polega na przeprowadzaniu przeglądów aż do </a:t>
            </a:r>
            <a:r>
              <a:rPr lang="pl-PL" dirty="0" smtClean="0"/>
              <a:t>wykrycia </a:t>
            </a:r>
            <a:r>
              <a:rPr lang="pl-PL" dirty="0"/>
              <a:t>uszkodzenia obiektu oraz dokonania napraw bądź wymiany uszkodzonych </a:t>
            </a:r>
            <a:r>
              <a:rPr lang="pl-PL" dirty="0" smtClean="0"/>
              <a:t>elementów</a:t>
            </a:r>
            <a:r>
              <a:rPr lang="pl-PL" dirty="0"/>
              <a:t>.</a:t>
            </a:r>
          </a:p>
          <a:p>
            <a:endParaRPr lang="pl-PL" dirty="0"/>
          </a:p>
          <a:p>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
            </a:r>
            <a:br>
              <a:rPr lang="pl-PL" dirty="0"/>
            </a:br>
            <a:r>
              <a:rPr lang="pl-PL" sz="2200" dirty="0" smtClean="0"/>
              <a:t>STRATEGIE NAPRAW PROFILAKTYCZNYCH ZŁOŻONYCH OBIEKTÓW TECHNICZNYCH</a:t>
            </a:r>
            <a:endParaRPr lang="pl-PL" dirty="0"/>
          </a:p>
        </p:txBody>
      </p:sp>
      <p:sp>
        <p:nvSpPr>
          <p:cNvPr id="3" name="Symbol zastępczy zawartości 2"/>
          <p:cNvSpPr>
            <a:spLocks noGrp="1"/>
          </p:cNvSpPr>
          <p:nvPr>
            <p:ph idx="1"/>
          </p:nvPr>
        </p:nvSpPr>
        <p:spPr/>
        <p:txBody>
          <a:bodyPr>
            <a:normAutofit fontScale="62500" lnSpcReduction="20000"/>
          </a:bodyPr>
          <a:lstStyle/>
          <a:p>
            <a:pPr algn="just">
              <a:buNone/>
            </a:pPr>
            <a:r>
              <a:rPr lang="pl-PL" dirty="0"/>
              <a:t>	</a:t>
            </a:r>
            <a:r>
              <a:rPr lang="pl-PL" dirty="0" smtClean="0"/>
              <a:t>Utrzymanie </a:t>
            </a:r>
            <a:r>
              <a:rPr lang="pl-PL" dirty="0"/>
              <a:t>ruchu maszyn wymaga stosowania elastycznych strategii </a:t>
            </a:r>
            <a:r>
              <a:rPr lang="pl-PL" dirty="0" smtClean="0"/>
              <a:t>naprawczych</a:t>
            </a:r>
            <a:r>
              <a:rPr lang="pl-PL" dirty="0"/>
              <a:t>, uwzględniających dynamikę zmian rozwojowych w systemach </a:t>
            </a:r>
            <a:r>
              <a:rPr lang="pl-PL" dirty="0" smtClean="0"/>
              <a:t>produkcyjnych</a:t>
            </a:r>
            <a:r>
              <a:rPr lang="pl-PL" dirty="0"/>
              <a:t>, a co za tym idzie </a:t>
            </a:r>
            <a:r>
              <a:rPr lang="pl-PL" dirty="0" smtClean="0"/>
              <a:t>zmian </a:t>
            </a:r>
            <a:r>
              <a:rPr lang="pl-PL" dirty="0"/>
              <a:t>w parku maszynowym, a także specyfikę i </a:t>
            </a:r>
            <a:r>
              <a:rPr lang="pl-PL" dirty="0" smtClean="0"/>
              <a:t>niektórych </a:t>
            </a:r>
            <a:r>
              <a:rPr lang="pl-PL" dirty="0"/>
              <a:t>różnorodność obiektów technicznych w tych systemach. Można </a:t>
            </a:r>
            <a:r>
              <a:rPr lang="pl-PL" dirty="0" smtClean="0"/>
              <a:t>wyodrębnić </a:t>
            </a:r>
            <a:r>
              <a:rPr lang="pl-PL" dirty="0"/>
              <a:t>strategie złożonych obiektów technicznych, które klasyfikuje się na ogół </a:t>
            </a:r>
            <a:r>
              <a:rPr lang="pl-PL" dirty="0" smtClean="0"/>
              <a:t>według </a:t>
            </a:r>
            <a:r>
              <a:rPr lang="pl-PL" dirty="0"/>
              <a:t>następujących kryteriów</a:t>
            </a:r>
            <a:r>
              <a:rPr lang="pl-PL" dirty="0" smtClean="0"/>
              <a:t>:</a:t>
            </a:r>
          </a:p>
          <a:p>
            <a:pPr algn="just"/>
            <a:r>
              <a:rPr lang="pl-PL" dirty="0"/>
              <a:t>ilości i wiarygodności informacji o obiektach naprawianych - pełna bądź nie­pełna informacja,</a:t>
            </a:r>
          </a:p>
          <a:p>
            <a:pPr algn="just"/>
            <a:r>
              <a:rPr lang="pl-PL" dirty="0"/>
              <a:t>rozpoznawalności stanu obiektu - prewencyjne i inspekcyjne, </a:t>
            </a:r>
            <a:endParaRPr lang="pl-PL" dirty="0" smtClean="0"/>
          </a:p>
          <a:p>
            <a:pPr algn="just"/>
            <a:r>
              <a:rPr lang="pl-PL" dirty="0" smtClean="0"/>
              <a:t>następstwa </a:t>
            </a:r>
            <a:r>
              <a:rPr lang="pl-PL" dirty="0"/>
              <a:t>działań napraw - periodyczne i sekwencyjne, </a:t>
            </a:r>
            <a:endParaRPr lang="pl-PL" dirty="0" smtClean="0"/>
          </a:p>
          <a:p>
            <a:pPr algn="just"/>
            <a:r>
              <a:rPr lang="pl-PL" dirty="0" smtClean="0"/>
              <a:t>rodzajów </a:t>
            </a:r>
            <a:r>
              <a:rPr lang="pl-PL" dirty="0"/>
              <a:t>współzależności między obiektami naprawianymi - proste i </a:t>
            </a:r>
            <a:r>
              <a:rPr lang="pl-PL" dirty="0" smtClean="0"/>
              <a:t>oportunistyczne</a:t>
            </a:r>
            <a:r>
              <a:rPr lang="pl-PL" dirty="0"/>
              <a:t>, </a:t>
            </a:r>
            <a:endParaRPr lang="pl-PL" dirty="0" smtClean="0"/>
          </a:p>
          <a:p>
            <a:pPr algn="just"/>
            <a:r>
              <a:rPr lang="pl-PL" dirty="0" smtClean="0"/>
              <a:t>liczby </a:t>
            </a:r>
            <a:r>
              <a:rPr lang="pl-PL" dirty="0"/>
              <a:t>wyróżnionych stanów obiektów: jedno- i wielostanowe</a:t>
            </a:r>
            <a:r>
              <a:rPr lang="pl-PL" dirty="0" smtClean="0"/>
              <a:t>.</a:t>
            </a:r>
          </a:p>
          <a:p>
            <a:pPr algn="just"/>
            <a:endParaRPr lang="pl-PL" dirty="0" smtClean="0"/>
          </a:p>
          <a:p>
            <a:pPr algn="just">
              <a:buNone/>
            </a:pPr>
            <a:r>
              <a:rPr lang="pl-PL" dirty="0" smtClean="0"/>
              <a:t>	Kryteria </a:t>
            </a:r>
            <a:r>
              <a:rPr lang="pl-PL" dirty="0"/>
              <a:t>te są wzajemnie niezależne i nie wykluczają się.</a:t>
            </a:r>
          </a:p>
          <a:p>
            <a:pPr algn="just"/>
            <a:endParaRPr lang="pl-PL" dirty="0"/>
          </a:p>
          <a:p>
            <a:endParaRPr lang="pl-PL" dirty="0"/>
          </a:p>
          <a:p>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solidFill>
                  <a:prstClr val="black"/>
                </a:solidFill>
              </a:rPr>
              <a:t/>
            </a:r>
            <a:br>
              <a:rPr lang="pl-PL" dirty="0">
                <a:solidFill>
                  <a:prstClr val="black"/>
                </a:solidFill>
              </a:rPr>
            </a:br>
            <a:r>
              <a:rPr lang="pl-PL" sz="2200" dirty="0">
                <a:solidFill>
                  <a:prstClr val="black"/>
                </a:solidFill>
              </a:rPr>
              <a:t>STRATEGIE NAPRAW PROFILAKTYCZNYCH ZŁOŻONYCH OBIEKTÓW TECHNICZNYCH</a:t>
            </a:r>
            <a:endParaRPr lang="pl-PL" dirty="0"/>
          </a:p>
        </p:txBody>
      </p:sp>
      <p:sp>
        <p:nvSpPr>
          <p:cNvPr id="3" name="Symbol zastępczy zawartości 2"/>
          <p:cNvSpPr>
            <a:spLocks noGrp="1"/>
          </p:cNvSpPr>
          <p:nvPr>
            <p:ph idx="1"/>
          </p:nvPr>
        </p:nvSpPr>
        <p:spPr/>
        <p:txBody>
          <a:bodyPr>
            <a:normAutofit fontScale="62500" lnSpcReduction="20000"/>
          </a:bodyPr>
          <a:lstStyle/>
          <a:p>
            <a:pPr algn="just">
              <a:buNone/>
            </a:pPr>
            <a:r>
              <a:rPr lang="pl-PL" dirty="0" smtClean="0"/>
              <a:t>	Biorąc </a:t>
            </a:r>
            <a:r>
              <a:rPr lang="pl-PL" dirty="0"/>
              <a:t>pod uwagę ilość informacji o obiektach naprawianych dostępną w </a:t>
            </a:r>
            <a:r>
              <a:rPr lang="pl-PL" dirty="0" smtClean="0"/>
              <a:t>systemie </a:t>
            </a:r>
            <a:r>
              <a:rPr lang="pl-PL" dirty="0"/>
              <a:t>utrzymania ruchu, całość możliwych strategii można podzielić na grupę strategii utrzymania ruchu, przy niepełnej informacji o obiektach oraz grupę </a:t>
            </a:r>
            <a:r>
              <a:rPr lang="pl-PL" dirty="0" smtClean="0"/>
              <a:t>strategii </a:t>
            </a:r>
            <a:r>
              <a:rPr lang="pl-PL" dirty="0"/>
              <a:t>przy pełnej informacji. Tę pierwszą grupę z kolei można podzielić z punktu widzenia metod szacowania nieznanych informacji o obiektach na strategie </a:t>
            </a:r>
            <a:r>
              <a:rPr lang="pl-PL" dirty="0" smtClean="0"/>
              <a:t>minimaksowe</a:t>
            </a:r>
            <a:r>
              <a:rPr lang="pl-PL" dirty="0"/>
              <a:t>. Druga grupa obejmuje strategie graniczne, w których na podstawie pewnych wielkości empirycznych, za pomocą klasycznych metod statystycznych, szacuje się interesujące wielkości, np. obszar, w którym rozkład awarii powinien być zlokalizowany oraz strategie adaptacyjne, w których estymacja nieznanych wielkości dokonywana jest ciągle </a:t>
            </a:r>
            <a:r>
              <a:rPr lang="pl-PL" dirty="0" smtClean="0"/>
              <a:t> </a:t>
            </a:r>
            <a:r>
              <a:rPr lang="pl-PL" dirty="0"/>
              <a:t>wykorzystaniem sukcesywnie narastającego materiału empirycznego</a:t>
            </a:r>
            <a:r>
              <a:rPr lang="pl-PL" dirty="0" smtClean="0"/>
              <a:t>.</a:t>
            </a:r>
          </a:p>
          <a:p>
            <a:pPr algn="just">
              <a:buNone/>
            </a:pPr>
            <a:r>
              <a:rPr lang="pl-PL" dirty="0" smtClean="0"/>
              <a:t>	Z </a:t>
            </a:r>
            <a:r>
              <a:rPr lang="pl-PL" dirty="0"/>
              <a:t>punktu widzenia rozpoznawalności stanu obiektu rozróżnia się strategie utrzymania ruchu typu inspekcyjnego, w których stan obiektu nie jest </a:t>
            </a:r>
            <a:r>
              <a:rPr lang="pl-PL" dirty="0" smtClean="0"/>
              <a:t>bezpośrednio </a:t>
            </a:r>
            <a:r>
              <a:rPr lang="pl-PL" dirty="0"/>
              <a:t>poznawalny i strategie prewencyjne, w których stan obiektu jest bezpośrednio widoczny. W systemach produkcyjnych występują strategie prewencyjne.</a:t>
            </a:r>
          </a:p>
          <a:p>
            <a:endParaRPr lang="pl-PL" dirty="0"/>
          </a:p>
          <a:p>
            <a:endParaRPr lang="pl-P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200" dirty="0">
                <a:solidFill>
                  <a:prstClr val="black"/>
                </a:solidFill>
              </a:rPr>
              <a:t>STRATEGIE NAPRAW PROFILAKTYCZNYCH ZŁOŻONYCH OBIEKTÓW TECHNICZNYCH</a:t>
            </a:r>
            <a:endParaRPr lang="pl-PL" dirty="0"/>
          </a:p>
        </p:txBody>
      </p:sp>
      <p:sp>
        <p:nvSpPr>
          <p:cNvPr id="3" name="Symbol zastępczy zawartości 2"/>
          <p:cNvSpPr>
            <a:spLocks noGrp="1"/>
          </p:cNvSpPr>
          <p:nvPr>
            <p:ph idx="1"/>
          </p:nvPr>
        </p:nvSpPr>
        <p:spPr/>
        <p:txBody>
          <a:bodyPr>
            <a:normAutofit fontScale="62500" lnSpcReduction="20000"/>
          </a:bodyPr>
          <a:lstStyle/>
          <a:p>
            <a:pPr algn="just">
              <a:buNone/>
            </a:pPr>
            <a:r>
              <a:rPr lang="pl-PL" dirty="0" smtClean="0"/>
              <a:t>	Następstwo </a:t>
            </a:r>
            <a:r>
              <a:rPr lang="pl-PL" dirty="0"/>
              <a:t>działań naprawczych jako kryterium klasyfikacyjne dzieli strategie utrzymania ruchu na: periodyczne, tj. takie, w którym okres między </a:t>
            </a:r>
            <a:r>
              <a:rPr lang="pl-PL" dirty="0" smtClean="0"/>
              <a:t>naprawczy</a:t>
            </a:r>
            <a:r>
              <a:rPr lang="pl-PL" dirty="0"/>
              <a:t>, </a:t>
            </a:r>
            <a:r>
              <a:rPr lang="pl-PL" dirty="0" smtClean="0"/>
              <a:t>mierzony </a:t>
            </a:r>
            <a:r>
              <a:rPr lang="pl-PL" dirty="0"/>
              <a:t>bądź czasem kalendarzowym, bądź też czasem efektywnej pracy obiektu, jest stały oraz strategie sekwencyjne, gdzie okres ten jest zmienny, zależny od </a:t>
            </a:r>
            <a:r>
              <a:rPr lang="pl-PL" dirty="0" smtClean="0"/>
              <a:t>określonych </a:t>
            </a:r>
            <a:r>
              <a:rPr lang="pl-PL" dirty="0"/>
              <a:t>zdarzeń w systemie utrzymania ruchu, np. od ilości informacji o obiektach naprawianych, będącej do dyspozycji w danym okresie planistycznym itp.</a:t>
            </a:r>
          </a:p>
          <a:p>
            <a:pPr algn="just">
              <a:buNone/>
            </a:pPr>
            <a:r>
              <a:rPr lang="pl-PL" dirty="0" smtClean="0"/>
              <a:t>	Istotne </a:t>
            </a:r>
            <a:r>
              <a:rPr lang="pl-PL" dirty="0"/>
              <a:t>znaczenie w wyborze strategii utrzymania ruchu ma charakter </a:t>
            </a:r>
            <a:r>
              <a:rPr lang="pl-PL" dirty="0" smtClean="0"/>
              <a:t>współzależności </a:t>
            </a:r>
            <a:r>
              <a:rPr lang="pl-PL" dirty="0"/>
              <a:t>między poszczególnymi obiektami. Dla systemów utrzymania ruchu ważne są dwa typy współzależności, mianowicie tzw. współzależność </a:t>
            </a:r>
            <a:r>
              <a:rPr lang="pl-PL" dirty="0" smtClean="0"/>
              <a:t>stochastyczna</a:t>
            </a:r>
            <a:r>
              <a:rPr lang="pl-PL" dirty="0"/>
              <a:t>, która występuje wtedy, gdy awaria jednego obiektu może prowadzić do awarii lub nadmiernego zużycia innego obiektu oraz tzw. współzależność </a:t>
            </a:r>
            <a:r>
              <a:rPr lang="pl-PL" dirty="0" smtClean="0"/>
              <a:t>ekonomiczna</a:t>
            </a:r>
            <a:r>
              <a:rPr lang="pl-PL" dirty="0"/>
              <a:t>, występująca w przypadkach, gdy koszty łącznych napraw </a:t>
            </a:r>
            <a:r>
              <a:rPr lang="pl-PL" dirty="0" smtClean="0"/>
              <a:t>współzależnych </a:t>
            </a:r>
            <a:r>
              <a:rPr lang="pl-PL" dirty="0"/>
              <a:t>obiektów są niższe od sumy kosztów napraw każdego z osobna.</a:t>
            </a:r>
          </a:p>
          <a:p>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200" dirty="0">
                <a:solidFill>
                  <a:prstClr val="black"/>
                </a:solidFill>
              </a:rPr>
              <a:t>STRATEGIE NAPRAW PROFILAKTYCZNYCH ZŁOŻONYCH OBIEKTÓW TECHNICZNYCH</a:t>
            </a:r>
            <a:endParaRPr lang="pl-PL" dirty="0"/>
          </a:p>
        </p:txBody>
      </p:sp>
      <p:sp>
        <p:nvSpPr>
          <p:cNvPr id="3" name="Symbol zastępczy zawartości 2"/>
          <p:cNvSpPr>
            <a:spLocks noGrp="1"/>
          </p:cNvSpPr>
          <p:nvPr>
            <p:ph idx="1"/>
          </p:nvPr>
        </p:nvSpPr>
        <p:spPr/>
        <p:txBody>
          <a:bodyPr>
            <a:normAutofit fontScale="70000" lnSpcReduction="20000"/>
          </a:bodyPr>
          <a:lstStyle/>
          <a:p>
            <a:pPr algn="just">
              <a:buNone/>
            </a:pPr>
            <a:r>
              <a:rPr lang="pl-PL" dirty="0" smtClean="0"/>
              <a:t>	Przy </a:t>
            </a:r>
            <a:r>
              <a:rPr lang="pl-PL" dirty="0"/>
              <a:t>istnieniu współzależności stochastycznej sensowne jest rozpatrywanie grup współzależnych obiektów jako jednego obiektu naprawczego i </a:t>
            </a:r>
            <a:r>
              <a:rPr lang="pl-PL" dirty="0" smtClean="0"/>
              <a:t>zastosowanie</a:t>
            </a:r>
            <a:r>
              <a:rPr lang="pl-PL" dirty="0"/>
              <a:t>, w odniesieniu do jednej grupy, jednej strategii utrzymania ruchu. W </a:t>
            </a:r>
            <a:r>
              <a:rPr lang="pl-PL" dirty="0" smtClean="0"/>
              <a:t>literaturze </a:t>
            </a:r>
            <a:r>
              <a:rPr lang="pl-PL" dirty="0"/>
              <a:t>mówi się w takich przypadkach o strategiach prostych</a:t>
            </a:r>
            <a:r>
              <a:rPr lang="pl-PL" dirty="0" smtClean="0"/>
              <a:t>.</a:t>
            </a:r>
          </a:p>
          <a:p>
            <a:pPr algn="just">
              <a:buNone/>
            </a:pPr>
            <a:r>
              <a:rPr lang="pl-PL" dirty="0" smtClean="0"/>
              <a:t> 	Do </a:t>
            </a:r>
            <a:r>
              <a:rPr lang="pl-PL" dirty="0"/>
              <a:t>utrzymania ruchu obiektów współzależnych ekonomicznie zaleca się </a:t>
            </a:r>
            <a:r>
              <a:rPr lang="pl-PL" dirty="0" smtClean="0"/>
              <a:t>stosowanie tzw</a:t>
            </a:r>
            <a:r>
              <a:rPr lang="pl-PL" dirty="0"/>
              <a:t>. strategii </a:t>
            </a:r>
            <a:r>
              <a:rPr lang="pl-PL" b="1" dirty="0"/>
              <a:t>oportunistycznych, </a:t>
            </a:r>
            <a:r>
              <a:rPr lang="pl-PL" dirty="0"/>
              <a:t>polegających na jednoczesnym </a:t>
            </a:r>
            <a:r>
              <a:rPr lang="pl-PL" dirty="0" smtClean="0"/>
              <a:t>naprawianiu </a:t>
            </a:r>
            <a:r>
              <a:rPr lang="pl-PL" dirty="0"/>
              <a:t>współzależnych obiektów w planowych okresach naprawczych lub w </a:t>
            </a:r>
            <a:r>
              <a:rPr lang="pl-PL" dirty="0" smtClean="0"/>
              <a:t>przypadku </a:t>
            </a:r>
            <a:r>
              <a:rPr lang="pl-PL" dirty="0"/>
              <a:t>awarii któregoś z nich. Strategie oportunistyczne stosuje się do utrzymania ruchu </a:t>
            </a:r>
            <a:r>
              <a:rPr lang="pl-PL" dirty="0" smtClean="0"/>
              <a:t>złożonych </a:t>
            </a:r>
            <a:r>
              <a:rPr lang="pl-PL" dirty="0"/>
              <a:t>obiektów wielozespołowych funkcjonalnie powiązanych linii produkcyjnych. Sens oportunistycznych strategii naprawczych polega więc na koordynowaniu terminów akcji napraw wielu różnych obiektów produkcyjnych. Oznacza to, że planuje się jednoczesne naprawy wielu obiektów bądź w </a:t>
            </a:r>
            <a:r>
              <a:rPr lang="pl-PL" dirty="0" smtClean="0"/>
              <a:t>przypadku </a:t>
            </a:r>
            <a:r>
              <a:rPr lang="pl-PL" dirty="0"/>
              <a:t>awarii któregokolwiek z obiektów naprawia się przy okazji inne.</a:t>
            </a:r>
          </a:p>
          <a:p>
            <a:pPr algn="just"/>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200" dirty="0">
                <a:solidFill>
                  <a:prstClr val="black"/>
                </a:solidFill>
              </a:rPr>
              <a:t>STRATEGIE NAPRAW PROFILAKTYCZNYCH ZŁOŻONYCH OBIEKTÓW TECHNICZNYCH</a:t>
            </a:r>
            <a:endParaRPr lang="pl-PL" dirty="0"/>
          </a:p>
        </p:txBody>
      </p:sp>
      <p:sp>
        <p:nvSpPr>
          <p:cNvPr id="3" name="Symbol zastępczy zawartości 2"/>
          <p:cNvSpPr>
            <a:spLocks noGrp="1"/>
          </p:cNvSpPr>
          <p:nvPr>
            <p:ph idx="1"/>
          </p:nvPr>
        </p:nvSpPr>
        <p:spPr/>
        <p:txBody>
          <a:bodyPr>
            <a:normAutofit fontScale="70000" lnSpcReduction="20000"/>
          </a:bodyPr>
          <a:lstStyle/>
          <a:p>
            <a:pPr algn="just">
              <a:buNone/>
            </a:pPr>
            <a:r>
              <a:rPr lang="pl-PL" dirty="0" smtClean="0"/>
              <a:t>	Duża </a:t>
            </a:r>
            <a:r>
              <a:rPr lang="pl-PL" dirty="0"/>
              <a:t>przydatność tych strategii wynika z efektów (oszczędności), jakie można uzyskać dzięki czasowej koordynacji terminów napraw.</a:t>
            </a:r>
          </a:p>
          <a:p>
            <a:pPr algn="just">
              <a:buNone/>
            </a:pPr>
            <a:r>
              <a:rPr lang="pl-PL" dirty="0" smtClean="0"/>
              <a:t>	W </a:t>
            </a:r>
            <a:r>
              <a:rPr lang="pl-PL" dirty="0"/>
              <a:t>systemach utrzymania ruchu procesów produkcyjnych stosuje się na ogół </a:t>
            </a:r>
            <a:r>
              <a:rPr lang="pl-PL" dirty="0" smtClean="0"/>
              <a:t>strategie </a:t>
            </a:r>
            <a:r>
              <a:rPr lang="pl-PL" dirty="0"/>
              <a:t>jednostopniowe. Strategie wielostopniowe, ze względu na stosunkowo złożoną identyfikację stanów pośrednich, są najczęściej strategiami inspekcyjnymi.</a:t>
            </a:r>
          </a:p>
          <a:p>
            <a:pPr algn="just">
              <a:buNone/>
            </a:pPr>
            <a:r>
              <a:rPr lang="pl-PL" dirty="0" smtClean="0"/>
              <a:t>	Inną </a:t>
            </a:r>
            <a:r>
              <a:rPr lang="pl-PL" dirty="0"/>
              <a:t>strategią, zdobywającą coraz większe zastosowanie w świecie, jest stra­tegia oparta na monitorowaniu stanu maszyny bądź urządzenia. W metodzie tej każda maszyna jest traktowana indywidualnie (</a:t>
            </a:r>
            <a:r>
              <a:rPr lang="pl-PL" dirty="0" smtClean="0"/>
              <a:t>dzięki </a:t>
            </a:r>
            <a:r>
              <a:rPr lang="pl-PL" dirty="0"/>
              <a:t>okresowemu wykonywaniu pomiarów) w celu uzyskania ilościowej oceny stanu maszyny. W efekcie, </a:t>
            </a:r>
            <a:r>
              <a:rPr lang="pl-PL" dirty="0" smtClean="0"/>
              <a:t>naprawa </a:t>
            </a:r>
            <a:r>
              <a:rPr lang="pl-PL" dirty="0"/>
              <a:t>dozwolona jest tylko wtedy, gdy wyniki pomiarów wskazują, że jest ona </a:t>
            </a:r>
            <a:r>
              <a:rPr lang="pl-PL" dirty="0" smtClean="0"/>
              <a:t>konieczna</a:t>
            </a:r>
            <a:r>
              <a:rPr lang="pl-PL" dirty="0"/>
              <a:t>. Jest to zgodne z intuicyjnym przeświadczeniem większości mechaników, że nic powinno się ingerować w sprawnie działającą maszynę.</a:t>
            </a:r>
          </a:p>
          <a:p>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700" dirty="0">
                <a:solidFill>
                  <a:prstClr val="black"/>
                </a:solidFill>
              </a:rPr>
              <a:t>ORGANIZACJA GOSPODARKI NAPRAWCZEJ ŚRODKÓW TRWAŁYCH</a:t>
            </a:r>
            <a:endParaRPr lang="pl-PL" dirty="0"/>
          </a:p>
        </p:txBody>
      </p:sp>
      <p:sp>
        <p:nvSpPr>
          <p:cNvPr id="3" name="Symbol zastępczy zawartości 2"/>
          <p:cNvSpPr>
            <a:spLocks noGrp="1"/>
          </p:cNvSpPr>
          <p:nvPr>
            <p:ph idx="1"/>
          </p:nvPr>
        </p:nvSpPr>
        <p:spPr/>
        <p:txBody>
          <a:bodyPr>
            <a:normAutofit lnSpcReduction="10000"/>
          </a:bodyPr>
          <a:lstStyle/>
          <a:p>
            <a:pPr algn="just">
              <a:buNone/>
            </a:pPr>
            <a:r>
              <a:rPr lang="pl-PL" dirty="0" smtClean="0"/>
              <a:t>	Obecnie</a:t>
            </a:r>
            <a:r>
              <a:rPr lang="pl-PL" dirty="0"/>
              <a:t>, do </a:t>
            </a:r>
            <a:r>
              <a:rPr lang="pl-PL" dirty="0" smtClean="0"/>
              <a:t>najbardziej </a:t>
            </a:r>
            <a:r>
              <a:rPr lang="pl-PL" dirty="0"/>
              <a:t>efektywnych strategii naprawczych złożonych </a:t>
            </a:r>
            <a:r>
              <a:rPr lang="pl-PL" dirty="0" smtClean="0"/>
              <a:t>obiektów technicznych</a:t>
            </a:r>
            <a:r>
              <a:rPr lang="pl-PL" dirty="0"/>
              <a:t>, możliwych do zastosowania w przedsiębiorstwach </a:t>
            </a:r>
            <a:r>
              <a:rPr lang="pl-PL" dirty="0" smtClean="0"/>
              <a:t>produkcyjnych </a:t>
            </a:r>
            <a:r>
              <a:rPr lang="pl-PL" dirty="0"/>
              <a:t>można zaliczyć strategię:</a:t>
            </a:r>
          </a:p>
          <a:p>
            <a:r>
              <a:rPr lang="pl-PL" dirty="0"/>
              <a:t>adaptacyjną,</a:t>
            </a:r>
          </a:p>
          <a:p>
            <a:r>
              <a:rPr lang="pl-PL" dirty="0" smtClean="0"/>
              <a:t>oportunistyczną</a:t>
            </a:r>
            <a:r>
              <a:rPr lang="pl-PL" dirty="0"/>
              <a:t>,</a:t>
            </a:r>
          </a:p>
          <a:p>
            <a:r>
              <a:rPr lang="pl-PL" dirty="0"/>
              <a:t>opartą na monitoringu stanu technicznego obiektów.</a:t>
            </a:r>
          </a:p>
          <a:p>
            <a:endParaRPr lang="pl-P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
            </a:r>
            <a:br>
              <a:rPr lang="pl-PL" dirty="0"/>
            </a:br>
            <a:r>
              <a:rPr lang="pl-PL" sz="2700" dirty="0" smtClean="0"/>
              <a:t>ORGANIZACJA GOSPODARKI NAPRAWCZEJ ŚRODKÓW TRWAŁYCH</a:t>
            </a:r>
            <a:endParaRPr lang="pl-PL" dirty="0"/>
          </a:p>
        </p:txBody>
      </p:sp>
      <p:sp>
        <p:nvSpPr>
          <p:cNvPr id="3" name="Symbol zastępczy zawartości 2"/>
          <p:cNvSpPr>
            <a:spLocks noGrp="1"/>
          </p:cNvSpPr>
          <p:nvPr>
            <p:ph idx="1"/>
          </p:nvPr>
        </p:nvSpPr>
        <p:spPr/>
        <p:txBody>
          <a:bodyPr>
            <a:normAutofit fontScale="70000" lnSpcReduction="20000"/>
          </a:bodyPr>
          <a:lstStyle/>
          <a:p>
            <a:pPr algn="just">
              <a:buNone/>
            </a:pPr>
            <a:r>
              <a:rPr lang="pl-PL" dirty="0" smtClean="0"/>
              <a:t>	Działania </a:t>
            </a:r>
            <a:r>
              <a:rPr lang="pl-PL" dirty="0"/>
              <a:t>związane z funkcjonowaniem gospodarki naprawczej sprowadza się do zapewnienia ciągłości pracy maszyn, urządzeń i innych środków technicznych wytwarzania i usług. Funkcjonowanie gospodarki naprawczej dotyczy </a:t>
            </a:r>
            <a:r>
              <a:rPr lang="pl-PL" dirty="0" smtClean="0"/>
              <a:t>następujących </a:t>
            </a:r>
            <a:r>
              <a:rPr lang="pl-PL" dirty="0"/>
              <a:t>obszarów:</a:t>
            </a:r>
          </a:p>
          <a:p>
            <a:pPr lvl="0" algn="just"/>
            <a:r>
              <a:rPr lang="pl-PL" dirty="0"/>
              <a:t>środków trwałych przedsiębiorstwa,</a:t>
            </a:r>
          </a:p>
          <a:p>
            <a:pPr lvl="0" algn="just"/>
            <a:r>
              <a:rPr lang="pl-PL" dirty="0"/>
              <a:t>budowy i działania systemu,</a:t>
            </a:r>
          </a:p>
          <a:p>
            <a:pPr lvl="0" algn="just"/>
            <a:r>
              <a:rPr lang="pl-PL" dirty="0"/>
              <a:t>podstawowych funkcji systemu.</a:t>
            </a:r>
          </a:p>
          <a:p>
            <a:pPr algn="just">
              <a:buNone/>
            </a:pPr>
            <a:r>
              <a:rPr lang="pl-PL" dirty="0"/>
              <a:t>	</a:t>
            </a:r>
            <a:r>
              <a:rPr lang="pl-PL" dirty="0" smtClean="0"/>
              <a:t>W </a:t>
            </a:r>
            <a:r>
              <a:rPr lang="pl-PL" dirty="0"/>
              <a:t>odniesieniu do środków trwałych działania są związane z:</a:t>
            </a:r>
          </a:p>
          <a:p>
            <a:pPr lvl="0" algn="just"/>
            <a:r>
              <a:rPr lang="pl-PL" dirty="0" smtClean="0"/>
              <a:t>klasyfikacją </a:t>
            </a:r>
            <a:r>
              <a:rPr lang="pl-PL" dirty="0"/>
              <a:t>strukturą środków trwałych,</a:t>
            </a:r>
          </a:p>
          <a:p>
            <a:pPr lvl="0" algn="just"/>
            <a:r>
              <a:rPr lang="pl-PL" dirty="0"/>
              <a:t>określeniem charakterystycznych cech środków trwałych (średni wiek, </a:t>
            </a:r>
            <a:r>
              <a:rPr lang="pl-PL" dirty="0" smtClean="0"/>
              <a:t>wartość</a:t>
            </a:r>
            <a:r>
              <a:rPr lang="pl-PL" dirty="0"/>
              <a:t>, nowoczesność itp.),</a:t>
            </a:r>
          </a:p>
          <a:p>
            <a:pPr lvl="0" algn="just"/>
            <a:r>
              <a:rPr lang="pl-PL" dirty="0"/>
              <a:t>określeniem stopnia wykorzystania środków trwałych,</a:t>
            </a:r>
          </a:p>
          <a:p>
            <a:pPr lvl="0" algn="just"/>
            <a:r>
              <a:rPr lang="pl-PL" dirty="0"/>
              <a:t>ewidencją i przemieszczaniem środków trwałych.</a:t>
            </a:r>
          </a:p>
          <a:p>
            <a:endParaRPr lang="pl-P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700" dirty="0">
                <a:solidFill>
                  <a:prstClr val="black"/>
                </a:solidFill>
              </a:rPr>
              <a:t>ORGANIZACJA GOSPODARKI NAPRAWCZEJ ŚRODKÓW TRWAŁYCH</a:t>
            </a:r>
            <a:endParaRPr lang="pl-PL" dirty="0"/>
          </a:p>
        </p:txBody>
      </p:sp>
      <p:sp>
        <p:nvSpPr>
          <p:cNvPr id="3" name="Symbol zastępczy zawartości 2"/>
          <p:cNvSpPr>
            <a:spLocks noGrp="1"/>
          </p:cNvSpPr>
          <p:nvPr>
            <p:ph idx="1"/>
          </p:nvPr>
        </p:nvSpPr>
        <p:spPr/>
        <p:txBody>
          <a:bodyPr>
            <a:normAutofit fontScale="70000" lnSpcReduction="20000"/>
          </a:bodyPr>
          <a:lstStyle/>
          <a:p>
            <a:pPr algn="just">
              <a:buNone/>
            </a:pPr>
            <a:r>
              <a:rPr lang="pl-PL" dirty="0" smtClean="0"/>
              <a:t>	Budowa </a:t>
            </a:r>
            <a:r>
              <a:rPr lang="pl-PL" dirty="0"/>
              <a:t>i działanie systemu obejmuje następujące zagadnienia:</a:t>
            </a:r>
          </a:p>
          <a:p>
            <a:pPr lvl="0" algn="just"/>
            <a:r>
              <a:rPr lang="pl-PL" dirty="0"/>
              <a:t>spełniane przez system funkcje,</a:t>
            </a:r>
          </a:p>
          <a:p>
            <a:pPr lvl="0" algn="just"/>
            <a:r>
              <a:rPr lang="pl-PL" dirty="0"/>
              <a:t>podział funkcji pomiędzy komórkami i służbami,</a:t>
            </a:r>
          </a:p>
          <a:p>
            <a:pPr lvl="0" algn="just"/>
            <a:r>
              <a:rPr lang="pl-PL" dirty="0"/>
              <a:t>współpracę z innymi systemami,</a:t>
            </a:r>
          </a:p>
          <a:p>
            <a:pPr lvl="0" algn="just"/>
            <a:r>
              <a:rPr lang="pl-PL" dirty="0"/>
              <a:t>przepływ informacji,</a:t>
            </a:r>
          </a:p>
          <a:p>
            <a:pPr lvl="0" algn="just"/>
            <a:r>
              <a:rPr lang="pl-PL" dirty="0"/>
              <a:t>zatrudnienie i płace,</a:t>
            </a:r>
          </a:p>
          <a:p>
            <a:pPr lvl="0" algn="just"/>
            <a:r>
              <a:rPr lang="pl-PL" dirty="0"/>
              <a:t>technikę zarządzania systemem,</a:t>
            </a:r>
          </a:p>
          <a:p>
            <a:pPr lvl="0" algn="just"/>
            <a:r>
              <a:rPr lang="pl-PL" dirty="0"/>
              <a:t>szkolenie pracowników</a:t>
            </a:r>
            <a:r>
              <a:rPr lang="pl-PL" dirty="0" smtClean="0"/>
              <a:t>.</a:t>
            </a:r>
          </a:p>
          <a:p>
            <a:pPr lvl="0" algn="just"/>
            <a:endParaRPr lang="pl-PL" dirty="0" smtClean="0"/>
          </a:p>
          <a:p>
            <a:pPr algn="just">
              <a:buNone/>
            </a:pPr>
            <a:r>
              <a:rPr lang="pl-PL" dirty="0" smtClean="0"/>
              <a:t>	Realizacja </a:t>
            </a:r>
            <a:r>
              <a:rPr lang="pl-PL" dirty="0"/>
              <a:t>podstawowych funkcji systemu dotyczy:</a:t>
            </a:r>
          </a:p>
          <a:p>
            <a:pPr algn="just">
              <a:buNone/>
            </a:pPr>
            <a:r>
              <a:rPr lang="pl-PL" dirty="0" smtClean="0"/>
              <a:t>	planowania </a:t>
            </a:r>
            <a:r>
              <a:rPr lang="pl-PL" dirty="0"/>
              <a:t>potrzeb w zakresie napraw i konserwacji, technicznego i organizacyjnego przygotowania napraw i </a:t>
            </a:r>
            <a:r>
              <a:rPr lang="pl-PL" dirty="0" smtClean="0"/>
              <a:t>konserwacji, wykonawstwa </a:t>
            </a:r>
            <a:r>
              <a:rPr lang="pl-PL" dirty="0"/>
              <a:t>napraw i modernizacji środków </a:t>
            </a:r>
            <a:r>
              <a:rPr lang="pl-PL" dirty="0" smtClean="0"/>
              <a:t>trwałych, </a:t>
            </a:r>
            <a:r>
              <a:rPr lang="pl-PL" dirty="0"/>
              <a:t>wykonawstwa konserwacji.</a:t>
            </a:r>
          </a:p>
          <a:p>
            <a:pPr lvl="0"/>
            <a:endParaRPr lang="pl-PL" dirty="0"/>
          </a:p>
          <a:p>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400" b="1" dirty="0" smtClean="0"/>
              <a:t>KLASYFIKACJA KONCEPCJI NAPRAW OBIEKTÓW TECHNICZNYCH</a:t>
            </a:r>
            <a:endParaRPr lang="pl-PL" sz="2400" b="1" dirty="0"/>
          </a:p>
        </p:txBody>
      </p:sp>
      <p:sp>
        <p:nvSpPr>
          <p:cNvPr id="3" name="Symbol zastępczy zawartości 2"/>
          <p:cNvSpPr>
            <a:spLocks noGrp="1"/>
          </p:cNvSpPr>
          <p:nvPr>
            <p:ph idx="1"/>
          </p:nvPr>
        </p:nvSpPr>
        <p:spPr/>
        <p:txBody>
          <a:bodyPr>
            <a:normAutofit lnSpcReduction="10000"/>
          </a:bodyPr>
          <a:lstStyle/>
          <a:p>
            <a:pPr algn="just">
              <a:buNone/>
            </a:pPr>
            <a:r>
              <a:rPr lang="pl-PL" dirty="0" smtClean="0"/>
              <a:t>	Strategia </a:t>
            </a:r>
            <a:r>
              <a:rPr lang="pl-PL" dirty="0"/>
              <a:t>napraw obiektów technicznych polega na określeniu zasad, które </a:t>
            </a:r>
            <a:r>
              <a:rPr lang="pl-PL" dirty="0" smtClean="0"/>
              <a:t>spełniają </a:t>
            </a:r>
            <a:r>
              <a:rPr lang="pl-PL" dirty="0"/>
              <a:t>kryterium działania systemu. Koncepcję naprawczą definiuje się zazwyczaj jako zbiór reguł umożliwiających określenie - dla każdego obiektu naprawianego - kiedy (tj. po jakim czasie) i jakie działania naprawcze (zakres napraw) należy podejmować. Koncepcje naprawcze można klasyfikować według następujących kryteriów: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smtClean="0"/>
              <a:t>KLASYFIKACJA KONCEPCJI NAPRAW OBIEKTÓW TECHNICZNYCH</a:t>
            </a:r>
            <a:endParaRPr lang="pl-PL" sz="2400" dirty="0"/>
          </a:p>
        </p:txBody>
      </p:sp>
      <p:sp>
        <p:nvSpPr>
          <p:cNvPr id="3" name="Symbol zastępczy zawartości 2"/>
          <p:cNvSpPr>
            <a:spLocks noGrp="1"/>
          </p:cNvSpPr>
          <p:nvPr>
            <p:ph idx="1"/>
          </p:nvPr>
        </p:nvSpPr>
        <p:spPr/>
        <p:txBody>
          <a:bodyPr>
            <a:normAutofit fontScale="92500" lnSpcReduction="20000"/>
          </a:bodyPr>
          <a:lstStyle/>
          <a:p>
            <a:r>
              <a:rPr lang="pl-PL" dirty="0"/>
              <a:t>liczby i wiarygodności informacji o naprawianych obiektach (pełne bądź </a:t>
            </a:r>
            <a:r>
              <a:rPr lang="pl-PL" dirty="0" smtClean="0"/>
              <a:t>niepełne </a:t>
            </a:r>
            <a:r>
              <a:rPr lang="pl-PL" dirty="0"/>
              <a:t>informacje) - adaptacyjne, rozpoznawalności stanu obiektu (inspekcyjne), następstwa działań naprawczych (periodyczne i sekwencyjne), rodzaju współzależności między obiektami naprawianymi (proste i </a:t>
            </a:r>
            <a:r>
              <a:rPr lang="pl-PL" dirty="0" smtClean="0"/>
              <a:t>oportunistyczne)</a:t>
            </a:r>
            <a:endParaRPr lang="pl-PL" dirty="0"/>
          </a:p>
          <a:p>
            <a:r>
              <a:rPr lang="pl-PL" dirty="0"/>
              <a:t>liczby wyróżnionych stanów obiektów (jedno- i wielostanowe</a:t>
            </a:r>
            <a:r>
              <a:rPr lang="pl-PL" dirty="0" smtClean="0"/>
              <a:t>)</a:t>
            </a:r>
          </a:p>
          <a:p>
            <a:r>
              <a:rPr lang="pl-PL" dirty="0" smtClean="0"/>
              <a:t>stanu </a:t>
            </a:r>
            <a:r>
              <a:rPr lang="pl-PL" dirty="0"/>
              <a:t>technicznego obiektu (monitoring </a:t>
            </a:r>
            <a:r>
              <a:rPr lang="pl-PL" dirty="0" smtClean="0"/>
              <a:t>stanu)</a:t>
            </a:r>
            <a:r>
              <a:rPr lang="pl-PL" dirty="0"/>
              <a:t/>
            </a:r>
            <a:br>
              <a:rPr lang="pl-PL" dirty="0"/>
            </a:b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smtClean="0"/>
              <a:t>KLASYFIKACJA KONCEPCJI NAPRAW OBIEKTÓW TECHNICZNYCH</a:t>
            </a:r>
            <a:endParaRPr lang="pl-PL" sz="2400" dirty="0"/>
          </a:p>
        </p:txBody>
      </p:sp>
      <p:sp>
        <p:nvSpPr>
          <p:cNvPr id="3" name="Symbol zastępczy zawartości 2"/>
          <p:cNvSpPr>
            <a:spLocks noGrp="1"/>
          </p:cNvSpPr>
          <p:nvPr>
            <p:ph idx="1"/>
          </p:nvPr>
        </p:nvSpPr>
        <p:spPr>
          <a:xfrm>
            <a:off x="457200" y="1600200"/>
            <a:ext cx="8229600" cy="4637112"/>
          </a:xfrm>
        </p:spPr>
        <p:txBody>
          <a:bodyPr>
            <a:normAutofit fontScale="25000" lnSpcReduction="20000"/>
          </a:bodyPr>
          <a:lstStyle/>
          <a:p>
            <a:pPr algn="just">
              <a:buNone/>
            </a:pPr>
            <a:r>
              <a:rPr lang="pl-PL" dirty="0" smtClean="0"/>
              <a:t>	</a:t>
            </a:r>
            <a:r>
              <a:rPr lang="pl-PL" sz="9600" dirty="0" smtClean="0"/>
              <a:t>W </a:t>
            </a:r>
            <a:r>
              <a:rPr lang="pl-PL" sz="9600" dirty="0"/>
              <a:t>teorii niezawodności wprowadzono umowny podział obiektów </a:t>
            </a:r>
            <a:r>
              <a:rPr lang="pl-PL" sz="9600" dirty="0" smtClean="0"/>
              <a:t>technicznych </a:t>
            </a:r>
            <a:r>
              <a:rPr lang="pl-PL" sz="9600" dirty="0"/>
              <a:t>na </a:t>
            </a:r>
            <a:r>
              <a:rPr lang="pl-PL" sz="9600" b="1" dirty="0"/>
              <a:t>obiekty proste i obiekty złożone </a:t>
            </a:r>
            <a:r>
              <a:rPr lang="pl-PL" sz="9600" dirty="0"/>
              <a:t>(systemy). Obiekt prosty jest </a:t>
            </a:r>
            <a:r>
              <a:rPr lang="pl-PL" sz="9600" dirty="0" smtClean="0"/>
              <a:t>traktowany  </a:t>
            </a:r>
            <a:r>
              <a:rPr lang="pl-PL" sz="9600" dirty="0"/>
              <a:t>w danych </a:t>
            </a:r>
            <a:r>
              <a:rPr lang="pl-PL" sz="9600" dirty="0" smtClean="0"/>
              <a:t>rozważaniach jako </a:t>
            </a:r>
            <a:r>
              <a:rPr lang="pl-PL" sz="9600" dirty="0"/>
              <a:t>niepodzielna całość (element). Tak rozumiany obiekt prosty często, z technicznego punktu widzenia, jest </a:t>
            </a:r>
            <a:r>
              <a:rPr lang="pl-PL" sz="9600" dirty="0" smtClean="0"/>
              <a:t>konstrukcją bardzo złożoną</a:t>
            </a:r>
            <a:r>
              <a:rPr lang="pl-PL" sz="9600" dirty="0"/>
              <a:t>. Przez obiekt złożony (system) rozumie się zorganizowany zbiór </a:t>
            </a:r>
            <a:r>
              <a:rPr lang="pl-PL" sz="9600" dirty="0" smtClean="0"/>
              <a:t>obiektów prostych </a:t>
            </a:r>
            <a:r>
              <a:rPr lang="pl-PL" sz="9600" dirty="0"/>
              <a:t>(elementów).</a:t>
            </a:r>
          </a:p>
          <a:p>
            <a:pPr algn="just">
              <a:buNone/>
            </a:pPr>
            <a:r>
              <a:rPr lang="pl-PL" sz="9600" dirty="0" smtClean="0"/>
              <a:t>	Przyjęty </a:t>
            </a:r>
            <a:r>
              <a:rPr lang="pl-PL" sz="9600" dirty="0"/>
              <a:t>podział obiektów jest związany z odpowiednimi koncepcjami napraw profilaktycznych. Dlatego koncepcje napraw profilaktycznych dzielą się na:</a:t>
            </a:r>
          </a:p>
          <a:p>
            <a:pPr algn="just"/>
            <a:r>
              <a:rPr lang="pl-PL" sz="9600" dirty="0" smtClean="0"/>
              <a:t>koncepcje </a:t>
            </a:r>
            <a:r>
              <a:rPr lang="pl-PL" sz="9600" dirty="0"/>
              <a:t>napraw profilaktycznych prostych obiektów </a:t>
            </a:r>
            <a:r>
              <a:rPr lang="pl-PL" sz="9600" dirty="0" smtClean="0"/>
              <a:t>technicznych,</a:t>
            </a:r>
          </a:p>
          <a:p>
            <a:pPr algn="just"/>
            <a:r>
              <a:rPr lang="pl-PL" sz="9600" dirty="0" smtClean="0"/>
              <a:t>koncepcje </a:t>
            </a:r>
            <a:r>
              <a:rPr lang="pl-PL" sz="9600" dirty="0"/>
              <a:t>napraw profilaktycznych złożonych obiektów technicznych.</a:t>
            </a:r>
          </a:p>
          <a:p>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smtClean="0"/>
              <a:t>KLASYFIKACJA KONCEPCJI NAPRAW OBIEKTÓW TECHNICZNYCH</a:t>
            </a:r>
            <a:endParaRPr lang="pl-PL" sz="2400" dirty="0"/>
          </a:p>
        </p:txBody>
      </p:sp>
      <p:sp>
        <p:nvSpPr>
          <p:cNvPr id="3" name="Symbol zastępczy zawartości 2"/>
          <p:cNvSpPr>
            <a:spLocks noGrp="1"/>
          </p:cNvSpPr>
          <p:nvPr>
            <p:ph idx="1"/>
          </p:nvPr>
        </p:nvSpPr>
        <p:spPr/>
        <p:txBody>
          <a:bodyPr/>
          <a:lstStyle/>
          <a:p>
            <a:pPr>
              <a:buNone/>
            </a:pPr>
            <a:r>
              <a:rPr lang="pl-PL" dirty="0" smtClean="0"/>
              <a:t>	Strategie </a:t>
            </a:r>
            <a:r>
              <a:rPr lang="pl-PL" dirty="0"/>
              <a:t>napraw profilaktycznych prostych obiektów technicznych są </a:t>
            </a:r>
            <a:r>
              <a:rPr lang="pl-PL" dirty="0" smtClean="0"/>
              <a:t>związane </a:t>
            </a:r>
            <a:r>
              <a:rPr lang="pl-PL" dirty="0"/>
              <a:t>w większości przypadków z wymianami tych obiektów. Natomiast naprawy profilaktyczne złożonych obiektów technicznych dotyczą, oprócz wymiany </a:t>
            </a:r>
            <a:r>
              <a:rPr lang="pl-PL" dirty="0" smtClean="0"/>
              <a:t>elementów</a:t>
            </a:r>
            <a:r>
              <a:rPr lang="pl-PL" dirty="0"/>
              <a:t>, również takich czynności, jak: kontrole, regulacje, regeneracje </a:t>
            </a:r>
            <a:r>
              <a:rPr lang="pl-PL" dirty="0" smtClean="0"/>
              <a:t>elementów </a:t>
            </a:r>
            <a:r>
              <a:rPr lang="pl-PL" dirty="0"/>
              <a:t>itp.</a:t>
            </a:r>
          </a:p>
          <a:p>
            <a:endParaRPr lang="pl-P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z="2700" dirty="0"/>
              <a:t>KONCEPCJE WYMIAN PROFILAKTYCZNYCH PROSTYCH OBIEKTÓW</a:t>
            </a:r>
            <a:r>
              <a:rPr lang="pl-PL" dirty="0"/>
              <a:t/>
            </a:r>
            <a:br>
              <a:rPr lang="pl-PL" dirty="0"/>
            </a:br>
            <a:endParaRPr lang="pl-PL" dirty="0"/>
          </a:p>
        </p:txBody>
      </p:sp>
      <p:sp>
        <p:nvSpPr>
          <p:cNvPr id="3" name="Symbol zastępczy zawartości 2"/>
          <p:cNvSpPr>
            <a:spLocks noGrp="1"/>
          </p:cNvSpPr>
          <p:nvPr>
            <p:ph idx="1"/>
          </p:nvPr>
        </p:nvSpPr>
        <p:spPr/>
        <p:txBody>
          <a:bodyPr>
            <a:normAutofit fontScale="62500" lnSpcReduction="20000"/>
          </a:bodyPr>
          <a:lstStyle/>
          <a:p>
            <a:pPr algn="just">
              <a:buNone/>
            </a:pPr>
            <a:r>
              <a:rPr lang="pl-PL" dirty="0"/>
              <a:t>Celowość wymian profilaktycznych związana jest następującymi warunkami:</a:t>
            </a:r>
          </a:p>
          <a:p>
            <a:pPr marL="514350" lvl="0" indent="-514350" algn="just">
              <a:buFont typeface="+mj-lt"/>
              <a:buAutoNum type="arabicPeriod"/>
            </a:pPr>
            <a:r>
              <a:rPr lang="pl-PL" dirty="0" smtClean="0"/>
              <a:t>Z </a:t>
            </a:r>
            <a:r>
              <a:rPr lang="pl-PL" dirty="0"/>
              <a:t>punktu widzenia profilaktyki obiektów technicznych interesujące są </a:t>
            </a:r>
            <a:r>
              <a:rPr lang="pl-PL" dirty="0" smtClean="0"/>
              <a:t>tylko takie </a:t>
            </a:r>
            <a:r>
              <a:rPr lang="pl-PL" dirty="0"/>
              <a:t>rozkłady czasu poprawnej pracy, którym odpowiada monotonicznie </a:t>
            </a:r>
            <a:r>
              <a:rPr lang="pl-PL" dirty="0" smtClean="0"/>
              <a:t>rosnąca </a:t>
            </a:r>
            <a:r>
              <a:rPr lang="pl-PL" dirty="0"/>
              <a:t>funkcja intensywności uszkodzeń </a:t>
            </a:r>
            <a:r>
              <a:rPr lang="pl-PL" dirty="0" smtClean="0"/>
              <a:t>(/)</a:t>
            </a:r>
          </a:p>
          <a:p>
            <a:pPr marL="514350" lvl="0" indent="-514350" algn="just">
              <a:buFont typeface="+mj-lt"/>
              <a:buAutoNum type="arabicPeriod"/>
            </a:pPr>
            <a:r>
              <a:rPr lang="pl-PL" dirty="0"/>
              <a:t>Z</a:t>
            </a:r>
            <a:r>
              <a:rPr lang="pl-PL" dirty="0" smtClean="0"/>
              <a:t>achowanie </a:t>
            </a:r>
            <a:r>
              <a:rPr lang="pl-PL" dirty="0"/>
              <a:t>odpowiedniej relacji kosztów </a:t>
            </a:r>
            <a:r>
              <a:rPr lang="pl-PL" dirty="0" smtClean="0"/>
              <a:t>C</a:t>
            </a:r>
            <a:r>
              <a:rPr lang="pl-PL" baseline="-25000" dirty="0" smtClean="0"/>
              <a:t>1 </a:t>
            </a:r>
            <a:r>
              <a:rPr lang="pl-PL" dirty="0" smtClean="0"/>
              <a:t>związanych </a:t>
            </a:r>
            <a:r>
              <a:rPr lang="pl-PL" dirty="0"/>
              <a:t>z wymianą </a:t>
            </a:r>
            <a:r>
              <a:rPr lang="pl-PL" dirty="0" smtClean="0"/>
              <a:t>wymuszoną </a:t>
            </a:r>
            <a:r>
              <a:rPr lang="pl-PL" dirty="0"/>
              <a:t>na skutek awarii, do kosztów C</a:t>
            </a:r>
            <a:r>
              <a:rPr lang="pl-PL" baseline="-25000" dirty="0"/>
              <a:t>2</a:t>
            </a:r>
            <a:r>
              <a:rPr lang="pl-PL" dirty="0"/>
              <a:t> związanych z przeprowadzeniem </a:t>
            </a:r>
            <a:r>
              <a:rPr lang="pl-PL" dirty="0" smtClean="0"/>
              <a:t>wymiany </a:t>
            </a:r>
            <a:r>
              <a:rPr lang="pl-PL" dirty="0"/>
              <a:t>profilaktycznej.</a:t>
            </a:r>
          </a:p>
          <a:p>
            <a:pPr algn="just">
              <a:buNone/>
            </a:pPr>
            <a:r>
              <a:rPr lang="pl-PL" dirty="0" smtClean="0"/>
              <a:t>	Efekty </a:t>
            </a:r>
            <a:r>
              <a:rPr lang="pl-PL" dirty="0"/>
              <a:t>ekonomiczne wymian profilaktycznych mają sens, gdy</a:t>
            </a:r>
          </a:p>
          <a:p>
            <a:pPr algn="ctr">
              <a:buNone/>
            </a:pPr>
            <a:r>
              <a:rPr lang="pl-PL" dirty="0" smtClean="0"/>
              <a:t>	C</a:t>
            </a:r>
            <a:r>
              <a:rPr lang="pl-PL" baseline="-25000" dirty="0" smtClean="0"/>
              <a:t> 1</a:t>
            </a:r>
            <a:r>
              <a:rPr lang="pl-PL" dirty="0" smtClean="0"/>
              <a:t> </a:t>
            </a:r>
            <a:r>
              <a:rPr lang="pl-PL" dirty="0"/>
              <a:t>» C </a:t>
            </a:r>
            <a:r>
              <a:rPr lang="pl-PL" baseline="-25000" dirty="0"/>
              <a:t>2 </a:t>
            </a:r>
            <a:endParaRPr lang="pl-PL" baseline="-25000" dirty="0" smtClean="0"/>
          </a:p>
          <a:p>
            <a:pPr algn="just">
              <a:buNone/>
            </a:pPr>
            <a:r>
              <a:rPr lang="pl-PL" baseline="-25000" dirty="0"/>
              <a:t>	</a:t>
            </a:r>
            <a:r>
              <a:rPr lang="pl-PL" dirty="0" smtClean="0"/>
              <a:t>Przyjmuje </a:t>
            </a:r>
            <a:r>
              <a:rPr lang="pl-PL" dirty="0"/>
              <a:t>się, że </a:t>
            </a:r>
            <a:r>
              <a:rPr lang="pl-PL" dirty="0" smtClean="0"/>
              <a:t>wyraźne </a:t>
            </a:r>
            <a:r>
              <a:rPr lang="pl-PL" dirty="0"/>
              <a:t>korzyści odnosi się, gdy</a:t>
            </a:r>
          </a:p>
          <a:p>
            <a:pPr algn="ctr">
              <a:buNone/>
            </a:pPr>
            <a:r>
              <a:rPr lang="pl-PL" dirty="0" smtClean="0"/>
              <a:t> C</a:t>
            </a:r>
            <a:r>
              <a:rPr lang="pl-PL" baseline="-25000" dirty="0" smtClean="0"/>
              <a:t> 1</a:t>
            </a:r>
            <a:r>
              <a:rPr lang="pl-PL" dirty="0" smtClean="0"/>
              <a:t> / C </a:t>
            </a:r>
            <a:r>
              <a:rPr lang="pl-PL" baseline="-25000" dirty="0" smtClean="0"/>
              <a:t>2 </a:t>
            </a:r>
            <a:r>
              <a:rPr lang="pl-PL" dirty="0" smtClean="0"/>
              <a:t> &gt;1</a:t>
            </a:r>
            <a:endParaRPr lang="pl-PL" dirty="0"/>
          </a:p>
          <a:p>
            <a:pPr algn="just">
              <a:buNone/>
            </a:pPr>
            <a:endParaRPr lang="pl-PL" dirty="0"/>
          </a:p>
          <a:p>
            <a:pPr algn="just">
              <a:buNone/>
            </a:pPr>
            <a:r>
              <a:rPr lang="pl-PL" dirty="0" smtClean="0"/>
              <a:t>	Przy </a:t>
            </a:r>
            <a:r>
              <a:rPr lang="pl-PL" dirty="0"/>
              <a:t>tak poczynionych założeniach można wyróżnić koncepcje napraw </a:t>
            </a:r>
            <a:r>
              <a:rPr lang="pl-PL" dirty="0" smtClean="0"/>
              <a:t>profilaktycznych </a:t>
            </a:r>
            <a:r>
              <a:rPr lang="pl-PL" dirty="0"/>
              <a:t>(wymian), opierające się na teorii niezawodności.</a:t>
            </a:r>
          </a:p>
          <a:p>
            <a:endParaRPr lang="pl-P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z="2700" dirty="0" smtClean="0"/>
              <a:t>KONCEPCJE WYMIAN PROFILAKTYCZNYCH PROSTYCH OBIEKTÓW</a:t>
            </a:r>
            <a:r>
              <a:rPr lang="pl-PL" dirty="0" smtClean="0"/>
              <a:t/>
            </a:r>
            <a:br>
              <a:rPr lang="pl-PL" dirty="0" smtClean="0"/>
            </a:br>
            <a:endParaRPr lang="pl-PL" dirty="0"/>
          </a:p>
        </p:txBody>
      </p:sp>
      <p:sp>
        <p:nvSpPr>
          <p:cNvPr id="3" name="Symbol zastępczy zawartości 2"/>
          <p:cNvSpPr>
            <a:spLocks noGrp="1"/>
          </p:cNvSpPr>
          <p:nvPr>
            <p:ph idx="1"/>
          </p:nvPr>
        </p:nvSpPr>
        <p:spPr/>
        <p:txBody>
          <a:bodyPr>
            <a:normAutofit fontScale="77500" lnSpcReduction="20000"/>
          </a:bodyPr>
          <a:lstStyle/>
          <a:p>
            <a:pPr algn="just"/>
            <a:r>
              <a:rPr lang="pl-PL" b="1" dirty="0" smtClean="0"/>
              <a:t>Koncepcja wymian wymuszonych. </a:t>
            </a:r>
            <a:r>
              <a:rPr lang="pl-PL" dirty="0" smtClean="0"/>
              <a:t>Strategia obsługi polega na wymianie obiektów na nowe tylko po wystąpieniu uszkodzenia.</a:t>
            </a:r>
          </a:p>
          <a:p>
            <a:pPr algn="just"/>
            <a:r>
              <a:rPr lang="pl-PL" b="1" dirty="0" smtClean="0"/>
              <a:t>Wymiany profilaktyczne według wieku obiektu. </a:t>
            </a:r>
            <a:r>
              <a:rPr lang="pl-PL" dirty="0" smtClean="0"/>
              <a:t>W myśl tej strategii wymianę przeprowadza się wtedy, gdy obiekt uległ uszkodzeniu (wymiana wymuszona albo przepracował pewien przedział czasu (wymiana profilaktyczna)  Okres X</a:t>
            </a:r>
            <a:br>
              <a:rPr lang="pl-PL" dirty="0" smtClean="0"/>
            </a:br>
            <a:r>
              <a:rPr lang="pl-PL" dirty="0" smtClean="0"/>
              <a:t>nosi nazwę okresu wymian profilaktycznych.</a:t>
            </a:r>
          </a:p>
          <a:p>
            <a:pPr algn="just"/>
            <a:r>
              <a:rPr lang="pl-PL" b="1" dirty="0" smtClean="0"/>
              <a:t>Periodyczna koncepcja wymian profilaktycznych w nieskończonym </a:t>
            </a:r>
            <a:r>
              <a:rPr lang="pl-PL" b="1" dirty="0" smtClean="0"/>
              <a:t>przedziale </a:t>
            </a:r>
            <a:r>
              <a:rPr lang="pl-PL" b="1" dirty="0" smtClean="0"/>
              <a:t>czasu. </a:t>
            </a:r>
            <a:r>
              <a:rPr lang="pl-PL" dirty="0" smtClean="0"/>
              <a:t>Polega ona na tym, że wymiany przeprowadza się wówczas, gdy obiekt się uszkodził (wymiana wymuszona) albo przepracował pewien ustalony przedział czasu Y (wymiana profilaktyczna).</a:t>
            </a:r>
          </a:p>
          <a:p>
            <a:endParaRPr lang="pl-PL" dirty="0" smtClean="0"/>
          </a:p>
          <a:p>
            <a:endParaRPr lang="pl-PL" dirty="0" smtClean="0"/>
          </a:p>
          <a:p>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dirty="0" smtClean="0"/>
              <a:t>KONCEPCJE WYMIAN PROFILAKTYCZNYCH PROSTYCH OBIEKTÓW</a:t>
            </a:r>
            <a:endParaRPr lang="pl-PL" sz="2400" dirty="0"/>
          </a:p>
        </p:txBody>
      </p:sp>
      <p:sp>
        <p:nvSpPr>
          <p:cNvPr id="3" name="Symbol zastępczy zawartości 2"/>
          <p:cNvSpPr>
            <a:spLocks noGrp="1"/>
          </p:cNvSpPr>
          <p:nvPr>
            <p:ph idx="1"/>
          </p:nvPr>
        </p:nvSpPr>
        <p:spPr/>
        <p:txBody>
          <a:bodyPr>
            <a:normAutofit fontScale="70000" lnSpcReduction="20000"/>
          </a:bodyPr>
          <a:lstStyle/>
          <a:p>
            <a:pPr algn="just"/>
            <a:r>
              <a:rPr lang="pl-PL" b="1" dirty="0"/>
              <a:t>Wymiany periodyczne z uwzględnieniem odzysku obiektów i przy </a:t>
            </a:r>
            <a:r>
              <a:rPr lang="pl-PL" b="1" dirty="0" smtClean="0"/>
              <a:t>stosowaniu </a:t>
            </a:r>
            <a:r>
              <a:rPr lang="pl-PL" b="1" dirty="0"/>
              <a:t>do wymian obiektów używanych. </a:t>
            </a:r>
            <a:r>
              <a:rPr lang="pl-PL" dirty="0"/>
              <a:t>Obiekty wymienione profilaktycznie, na ogół nie były już powtórnie wykorzystywane. Niekiedy mają one jeszcze </a:t>
            </a:r>
            <a:r>
              <a:rPr lang="pl-PL" dirty="0" smtClean="0"/>
              <a:t>znaczną </a:t>
            </a:r>
            <a:r>
              <a:rPr lang="pl-PL" dirty="0"/>
              <a:t>wartość i mogą być powtórnie użyte. Dlatego przy wyznaczaniu optymalnego okresu wymian profilaktycznych dla obiektów, które po wymianie profilaktycznej można w przyszłości powtórnie eksploatować, należy uwzględnić tzw. odzysk (równy aktualnej cenie obiektu wymienionego profilaktycznie</a:t>
            </a:r>
            <a:r>
              <a:rPr lang="pl-PL" dirty="0" smtClean="0"/>
              <a:t>).</a:t>
            </a:r>
          </a:p>
          <a:p>
            <a:pPr algn="just"/>
            <a:r>
              <a:rPr lang="pl-PL" b="1" dirty="0"/>
              <a:t>Koncepcja wymian grupowych. </a:t>
            </a:r>
            <a:r>
              <a:rPr lang="pl-PL" dirty="0"/>
              <a:t>W przypadku gdy jednocześnie eksploatuje się wiele takich samych obiektów, wygodnie jest stosować strategię grupową </a:t>
            </a:r>
            <a:r>
              <a:rPr lang="pl-PL" dirty="0" smtClean="0"/>
              <a:t>wymian </a:t>
            </a:r>
            <a:r>
              <a:rPr lang="pl-PL" dirty="0"/>
              <a:t>profilaktycznych. Polega ona na przeprowadzeniu jednoczesnej wymiany wszystkich rozpatrywanych obiektów w chwilach: </a:t>
            </a:r>
            <a:r>
              <a:rPr lang="en-US" i="1" dirty="0"/>
              <a:t>X, </a:t>
            </a:r>
            <a:r>
              <a:rPr lang="pl-PL" i="1" dirty="0" smtClean="0"/>
              <a:t>2</a:t>
            </a:r>
            <a:r>
              <a:rPr lang="en-US" i="1" dirty="0" smtClean="0"/>
              <a:t>X</a:t>
            </a:r>
            <a:r>
              <a:rPr lang="en-US" i="1" dirty="0"/>
              <a:t>, </a:t>
            </a:r>
            <a:r>
              <a:rPr lang="pl-PL" dirty="0" smtClean="0"/>
              <a:t>3X,..., </a:t>
            </a:r>
            <a:r>
              <a:rPr lang="pl-PL" dirty="0"/>
              <a:t>a w przypadku wcześniejszego uszkodzenia któregokolwiek obiektu wymienia się tylko obiekt uszkodzony.</a:t>
            </a:r>
          </a:p>
          <a:p>
            <a:endParaRPr lang="pl-PL" dirty="0"/>
          </a:p>
          <a:p>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dirty="0" smtClean="0"/>
              <a:t>KONCEPCJE WYMIAN PROFILAKTYCZNYCH PROSTYCH OBIEKTÓW</a:t>
            </a:r>
            <a:endParaRPr lang="pl-PL" sz="2400" dirty="0"/>
          </a:p>
        </p:txBody>
      </p:sp>
      <p:sp>
        <p:nvSpPr>
          <p:cNvPr id="3" name="Symbol zastępczy zawartości 2"/>
          <p:cNvSpPr>
            <a:spLocks noGrp="1"/>
          </p:cNvSpPr>
          <p:nvPr>
            <p:ph idx="1"/>
          </p:nvPr>
        </p:nvSpPr>
        <p:spPr/>
        <p:txBody>
          <a:bodyPr>
            <a:normAutofit fontScale="62500" lnSpcReduction="20000"/>
          </a:bodyPr>
          <a:lstStyle/>
          <a:p>
            <a:r>
              <a:rPr lang="pl-PL" b="1" dirty="0"/>
              <a:t>Wymiany grupowe z</a:t>
            </a:r>
            <a:r>
              <a:rPr lang="pl-PL" b="1" dirty="0" smtClean="0"/>
              <a:t> </a:t>
            </a:r>
            <a:r>
              <a:rPr lang="pl-PL" b="1" dirty="0"/>
              <a:t>uwzględnieniem czasu przestoju obiektu. </a:t>
            </a:r>
            <a:r>
              <a:rPr lang="pl-PL" dirty="0"/>
              <a:t>Przy </a:t>
            </a:r>
            <a:r>
              <a:rPr lang="pl-PL" dirty="0" smtClean="0"/>
              <a:t>stosowaniu </a:t>
            </a:r>
            <a:r>
              <a:rPr lang="pl-PL" dirty="0"/>
              <a:t>grupowych wymian profilaktycznych niekiedy jest wygodnie </a:t>
            </a:r>
            <a:r>
              <a:rPr lang="pl-PL" dirty="0" smtClean="0"/>
              <a:t>wprowadzić </a:t>
            </a:r>
            <a:r>
              <a:rPr lang="pl-PL" dirty="0"/>
              <a:t>pewne dodatkowe założenia. Jeśli uszkodzenie dowolnego obiektu nastąpiło bezpośrednio przed jedną z planowanych wymian: </a:t>
            </a:r>
            <a:r>
              <a:rPr lang="en-US" i="1" dirty="0"/>
              <a:t>X, </a:t>
            </a:r>
            <a:r>
              <a:rPr lang="pl-PL" i="1" dirty="0"/>
              <a:t>2X, 3X,..., </a:t>
            </a:r>
            <a:r>
              <a:rPr lang="pl-PL" dirty="0"/>
              <a:t>to może być </a:t>
            </a:r>
            <a:r>
              <a:rPr lang="pl-PL" dirty="0" smtClean="0"/>
              <a:t>korzystne </a:t>
            </a:r>
            <a:r>
              <a:rPr lang="pl-PL" dirty="0"/>
              <a:t>odłożenie wymiany wymuszonej do najbliższej chwili wymiany </a:t>
            </a:r>
            <a:r>
              <a:rPr lang="pl-PL" dirty="0" smtClean="0"/>
              <a:t>profilaktycznej</a:t>
            </a:r>
            <a:r>
              <a:rPr lang="pl-PL" dirty="0"/>
              <a:t>. W wyniku takiego postępowania uszkodzony obiekt będzie miał przestój przez krótki okres</a:t>
            </a:r>
            <a:r>
              <a:rPr lang="pl-PL" dirty="0" smtClean="0"/>
              <a:t>.</a:t>
            </a:r>
          </a:p>
          <a:p>
            <a:r>
              <a:rPr lang="pl-PL" b="1" dirty="0"/>
              <a:t>Koncepcje wymian profilaktycznych uwzględniające zużycie obiektów </a:t>
            </a:r>
            <a:r>
              <a:rPr lang="pl-PL" dirty="0"/>
              <a:t>(</a:t>
            </a:r>
            <a:r>
              <a:rPr lang="pl-PL" b="1" dirty="0"/>
              <a:t>ciągła obserwacja stanu obiektu). </a:t>
            </a:r>
            <a:r>
              <a:rPr lang="pl-PL" dirty="0"/>
              <a:t>Strategia wymian uwzględniająca zużycie obiektów jest następująca: obiekt wymienia się na nowy wtedy, gdy się uszkodził albo wtedy, gdy stopień zużycia jest równy jedności (wymiana profilaktyczna).</a:t>
            </a:r>
          </a:p>
          <a:p>
            <a:r>
              <a:rPr lang="pl-PL" b="1" dirty="0"/>
              <a:t>Wymiany profilaktyczne w przypadku dyskretnej obserwacji stanu </a:t>
            </a:r>
            <a:r>
              <a:rPr lang="pl-PL" b="1" dirty="0" smtClean="0"/>
              <a:t>obiektu</a:t>
            </a:r>
            <a:endParaRPr lang="pl-PL" dirty="0" smtClean="0"/>
          </a:p>
          <a:p>
            <a:pPr>
              <a:buNone/>
            </a:pPr>
            <a:r>
              <a:rPr lang="pl-PL" dirty="0"/>
              <a:t>	</a:t>
            </a:r>
            <a:r>
              <a:rPr lang="pl-PL" dirty="0" smtClean="0"/>
              <a:t>Załóżmy</a:t>
            </a:r>
            <a:r>
              <a:rPr lang="pl-PL" dirty="0"/>
              <a:t>, że obiekt poddawany jest przeglądowi w chwilach: </a:t>
            </a:r>
            <a:r>
              <a:rPr lang="en-US" i="1" dirty="0"/>
              <a:t>X, </a:t>
            </a:r>
            <a:r>
              <a:rPr lang="pl-PL" i="1" dirty="0"/>
              <a:t>2X, 3X,... </a:t>
            </a:r>
            <a:r>
              <a:rPr lang="pl-PL" dirty="0" smtClean="0"/>
              <a:t>jeżeli </a:t>
            </a:r>
            <a:r>
              <a:rPr lang="pl-PL" dirty="0"/>
              <a:t>stopień zużycia jest równy </a:t>
            </a:r>
            <a:r>
              <a:rPr lang="pl-PL" dirty="0" smtClean="0"/>
              <a:t>1, </a:t>
            </a:r>
            <a:r>
              <a:rPr lang="pl-PL" dirty="0"/>
              <a:t>obiekt wymienia się na nowy. Wymianę </a:t>
            </a:r>
            <a:r>
              <a:rPr lang="pl-PL" dirty="0" smtClean="0"/>
              <a:t>przeprowadza </a:t>
            </a:r>
            <a:r>
              <a:rPr lang="pl-PL" dirty="0"/>
              <a:t>się także wtedy, gdy obiekt się uszkodził.</a:t>
            </a:r>
          </a:p>
          <a:p>
            <a:endParaRPr lang="pl-PL" dirty="0"/>
          </a:p>
          <a:p>
            <a:endParaRPr lang="pl-PL" dirty="0"/>
          </a:p>
        </p:txBody>
      </p: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609</Words>
  <Application>Microsoft Office PowerPoint</Application>
  <PresentationFormat>Pokaz na ekranie (4:3)</PresentationFormat>
  <Paragraphs>94</Paragraphs>
  <Slides>18</Slides>
  <Notes>0</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Motyw pakietu Office</vt:lpstr>
      <vt:lpstr>STRATEGIE NAPRAWCZE ŚRODKÓW TRWAŁYCH</vt:lpstr>
      <vt:lpstr>KLASYFIKACJA KONCEPCJI NAPRAW OBIEKTÓW TECHNICZNYCH</vt:lpstr>
      <vt:lpstr>KLASYFIKACJA KONCEPCJI NAPRAW OBIEKTÓW TECHNICZNYCH</vt:lpstr>
      <vt:lpstr>KLASYFIKACJA KONCEPCJI NAPRAW OBIEKTÓW TECHNICZNYCH</vt:lpstr>
      <vt:lpstr>KLASYFIKACJA KONCEPCJI NAPRAW OBIEKTÓW TECHNICZNYCH</vt:lpstr>
      <vt:lpstr>KONCEPCJE WYMIAN PROFILAKTYCZNYCH PROSTYCH OBIEKTÓW </vt:lpstr>
      <vt:lpstr>KONCEPCJE WYMIAN PROFILAKTYCZNYCH PROSTYCH OBIEKTÓW </vt:lpstr>
      <vt:lpstr>KONCEPCJE WYMIAN PROFILAKTYCZNYCH PROSTYCH OBIEKTÓW</vt:lpstr>
      <vt:lpstr>KONCEPCJE WYMIAN PROFILAKTYCZNYCH PROSTYCH OBIEKTÓW</vt:lpstr>
      <vt:lpstr>KONCEPCJE WYMIAN PROFILAKTYCZNYCH PROSTYCH OBIEKTÓW</vt:lpstr>
      <vt:lpstr> STRATEGIE NAPRAW PROFILAKTYCZNYCH ZŁOŻONYCH OBIEKTÓW TECHNICZNYCH</vt:lpstr>
      <vt:lpstr> STRATEGIE NAPRAW PROFILAKTYCZNYCH ZŁOŻONYCH OBIEKTÓW TECHNICZNYCH</vt:lpstr>
      <vt:lpstr>STRATEGIE NAPRAW PROFILAKTYCZNYCH ZŁOŻONYCH OBIEKTÓW TECHNICZNYCH</vt:lpstr>
      <vt:lpstr>STRATEGIE NAPRAW PROFILAKTYCZNYCH ZŁOŻONYCH OBIEKTÓW TECHNICZNYCH</vt:lpstr>
      <vt:lpstr>STRATEGIE NAPRAW PROFILAKTYCZNYCH ZŁOŻONYCH OBIEKTÓW TECHNICZNYCH</vt:lpstr>
      <vt:lpstr>ORGANIZACJA GOSPODARKI NAPRAWCZEJ ŚRODKÓW TRWAŁYCH</vt:lpstr>
      <vt:lpstr> ORGANIZACJA GOSPODARKI NAPRAWCZEJ ŚRODKÓW TRWAŁYCH</vt:lpstr>
      <vt:lpstr>ORGANIZACJA GOSPODARKI NAPRAWCZEJ ŚRODKÓW TRWAŁYCH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 NAPRAWCZE ŚRODKÓW TRWAŁYCH</dc:title>
  <dc:creator>Wojtek</dc:creator>
  <cp:lastModifiedBy>Wojtek</cp:lastModifiedBy>
  <cp:revision>24</cp:revision>
  <dcterms:created xsi:type="dcterms:W3CDTF">2011-03-23T18:06:39Z</dcterms:created>
  <dcterms:modified xsi:type="dcterms:W3CDTF">2011-03-28T16:35:38Z</dcterms:modified>
</cp:coreProperties>
</file>