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2" r:id="rId3"/>
    <p:sldId id="260" r:id="rId4"/>
    <p:sldId id="257" r:id="rId5"/>
    <p:sldId id="258" r:id="rId6"/>
    <p:sldId id="259" r:id="rId7"/>
    <p:sldId id="263" r:id="rId8"/>
    <p:sldId id="266" r:id="rId9"/>
    <p:sldId id="265" r:id="rId10"/>
    <p:sldId id="264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05D1"/>
    <a:srgbClr val="B81E8C"/>
    <a:srgbClr val="0CCA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18" autoAdjust="0"/>
  </p:normalViewPr>
  <p:slideViewPr>
    <p:cSldViewPr>
      <p:cViewPr>
        <p:scale>
          <a:sx n="70" d="100"/>
          <a:sy n="70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E2108D-C9E5-4EC8-AD6A-AC416FC7CD18}" type="datetimeFigureOut">
              <a:rPr lang="pl-PL" smtClean="0"/>
              <a:pPr/>
              <a:t>2011-03-19</a:t>
            </a:fld>
            <a:endParaRPr lang="pl-P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8F6303-8DE1-4A82-8D85-574CADF89BDA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zut.edu.pl/index.php?id=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zut.edu.pl/index.php?id=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zut.edu.pl/index.php?id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zut.edu.pl/index.php?id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ut.edu.pl/index.php?id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zut.edu.pl/index.php?id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zut.edu.pl/index.php?id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gif"/><Relationship Id="rId4" Type="http://schemas.openxmlformats.org/officeDocument/2006/relationships/hyperlink" Target="http://www.zut.edu.pl/index.php?id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zut.edu.pl/index.php?id=1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www.zut.edu.pl/index.php?id=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851648" cy="2507704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Struktura Organizacyjna Gospodarki Naprawczej (remontowej)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653136"/>
            <a:ext cx="7854696" cy="1752600"/>
          </a:xfrm>
        </p:spPr>
        <p:txBody>
          <a:bodyPr anchor="b">
            <a:normAutofit/>
          </a:bodyPr>
          <a:lstStyle/>
          <a:p>
            <a:pPr algn="l"/>
            <a:r>
              <a:rPr lang="pl-PL" sz="1600" dirty="0" smtClean="0"/>
              <a:t>Ryszard Żołądek</a:t>
            </a:r>
            <a:endParaRPr lang="pl-PL" sz="1600" dirty="0"/>
          </a:p>
        </p:txBody>
      </p:sp>
      <p:pic>
        <p:nvPicPr>
          <p:cNvPr id="6146" name="Picture 2" descr="Zachodniopomorski Uniwersytet Technologiczny">
            <a:hlinkClick r:id="rId2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88640"/>
            <a:ext cx="2495550" cy="5143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996720"/>
          </a:xfrm>
        </p:spPr>
        <p:txBody>
          <a:bodyPr>
            <a:noAutofit/>
          </a:bodyPr>
          <a:lstStyle/>
          <a:p>
            <a:r>
              <a:rPr lang="pl-PL" sz="3200" dirty="0" smtClean="0"/>
              <a:t>Wymagania Przedsiębiorstwa i Gospodarki Remontowej</a:t>
            </a:r>
            <a:endParaRPr lang="pl-PL" sz="3200" dirty="0"/>
          </a:p>
        </p:txBody>
      </p:sp>
      <p:grpSp>
        <p:nvGrpSpPr>
          <p:cNvPr id="5" name="Group 178"/>
          <p:cNvGrpSpPr>
            <a:grpSpLocks/>
          </p:cNvGrpSpPr>
          <p:nvPr/>
        </p:nvGrpSpPr>
        <p:grpSpPr bwMode="auto">
          <a:xfrm>
            <a:off x="683568" y="1844824"/>
            <a:ext cx="7537450" cy="4832840"/>
            <a:chOff x="672" y="1167"/>
            <a:chExt cx="4416" cy="2637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672" y="1167"/>
              <a:ext cx="4416" cy="2385"/>
              <a:chOff x="897" y="1441"/>
              <a:chExt cx="4416" cy="2385"/>
            </a:xfrm>
          </p:grpSpPr>
          <p:sp>
            <p:nvSpPr>
              <p:cNvPr id="142" name="Freeform 9"/>
              <p:cNvSpPr>
                <a:spLocks/>
              </p:cNvSpPr>
              <p:nvPr/>
            </p:nvSpPr>
            <p:spPr bwMode="auto">
              <a:xfrm>
                <a:off x="897" y="1441"/>
                <a:ext cx="2197" cy="2385"/>
              </a:xfrm>
              <a:custGeom>
                <a:avLst/>
                <a:gdLst/>
                <a:ahLst/>
                <a:cxnLst>
                  <a:cxn ang="0">
                    <a:pos x="47" y="1169"/>
                  </a:cxn>
                  <a:cxn ang="0">
                    <a:pos x="616" y="929"/>
                  </a:cxn>
                  <a:cxn ang="0">
                    <a:pos x="844" y="763"/>
                  </a:cxn>
                  <a:cxn ang="0">
                    <a:pos x="977" y="557"/>
                  </a:cxn>
                  <a:cxn ang="0">
                    <a:pos x="1125" y="366"/>
                  </a:cxn>
                  <a:cxn ang="0">
                    <a:pos x="1212" y="266"/>
                  </a:cxn>
                  <a:cxn ang="0">
                    <a:pos x="1326" y="191"/>
                  </a:cxn>
                  <a:cxn ang="0">
                    <a:pos x="1453" y="136"/>
                  </a:cxn>
                  <a:cxn ang="0">
                    <a:pos x="1600" y="105"/>
                  </a:cxn>
                  <a:cxn ang="0">
                    <a:pos x="1734" y="0"/>
                  </a:cxn>
                  <a:cxn ang="0">
                    <a:pos x="2009" y="10"/>
                  </a:cxn>
                  <a:cxn ang="0">
                    <a:pos x="2163" y="341"/>
                  </a:cxn>
                  <a:cxn ang="0">
                    <a:pos x="2196" y="2344"/>
                  </a:cxn>
                  <a:cxn ang="0">
                    <a:pos x="1781" y="2384"/>
                  </a:cxn>
                  <a:cxn ang="0">
                    <a:pos x="1399" y="2334"/>
                  </a:cxn>
                  <a:cxn ang="0">
                    <a:pos x="1058" y="2364"/>
                  </a:cxn>
                  <a:cxn ang="0">
                    <a:pos x="1125" y="2128"/>
                  </a:cxn>
                  <a:cxn ang="0">
                    <a:pos x="1145" y="1993"/>
                  </a:cxn>
                  <a:cxn ang="0">
                    <a:pos x="1198" y="1792"/>
                  </a:cxn>
                  <a:cxn ang="0">
                    <a:pos x="1198" y="1656"/>
                  </a:cxn>
                  <a:cxn ang="0">
                    <a:pos x="1172" y="1455"/>
                  </a:cxn>
                  <a:cxn ang="0">
                    <a:pos x="1105" y="1345"/>
                  </a:cxn>
                  <a:cxn ang="0">
                    <a:pos x="951" y="1395"/>
                  </a:cxn>
                  <a:cxn ang="0">
                    <a:pos x="890" y="1395"/>
                  </a:cxn>
                  <a:cxn ang="0">
                    <a:pos x="817" y="1455"/>
                  </a:cxn>
                  <a:cxn ang="0">
                    <a:pos x="743" y="1511"/>
                  </a:cxn>
                  <a:cxn ang="0">
                    <a:pos x="670" y="1551"/>
                  </a:cxn>
                  <a:cxn ang="0">
                    <a:pos x="589" y="1581"/>
                  </a:cxn>
                  <a:cxn ang="0">
                    <a:pos x="489" y="1611"/>
                  </a:cxn>
                  <a:cxn ang="0">
                    <a:pos x="388" y="1606"/>
                  </a:cxn>
                  <a:cxn ang="0">
                    <a:pos x="295" y="1581"/>
                  </a:cxn>
                  <a:cxn ang="0">
                    <a:pos x="208" y="1551"/>
                  </a:cxn>
                  <a:cxn ang="0">
                    <a:pos x="47" y="1461"/>
                  </a:cxn>
                  <a:cxn ang="0">
                    <a:pos x="0" y="1305"/>
                  </a:cxn>
                  <a:cxn ang="0">
                    <a:pos x="47" y="1169"/>
                  </a:cxn>
                </a:cxnLst>
                <a:rect l="0" t="0" r="r" b="b"/>
                <a:pathLst>
                  <a:path w="2197" h="2385">
                    <a:moveTo>
                      <a:pt x="47" y="1169"/>
                    </a:moveTo>
                    <a:lnTo>
                      <a:pt x="616" y="929"/>
                    </a:lnTo>
                    <a:lnTo>
                      <a:pt x="844" y="763"/>
                    </a:lnTo>
                    <a:lnTo>
                      <a:pt x="977" y="557"/>
                    </a:lnTo>
                    <a:lnTo>
                      <a:pt x="1125" y="366"/>
                    </a:lnTo>
                    <a:lnTo>
                      <a:pt x="1212" y="266"/>
                    </a:lnTo>
                    <a:lnTo>
                      <a:pt x="1326" y="191"/>
                    </a:lnTo>
                    <a:lnTo>
                      <a:pt x="1453" y="136"/>
                    </a:lnTo>
                    <a:lnTo>
                      <a:pt x="1600" y="105"/>
                    </a:lnTo>
                    <a:lnTo>
                      <a:pt x="1734" y="0"/>
                    </a:lnTo>
                    <a:lnTo>
                      <a:pt x="2009" y="10"/>
                    </a:lnTo>
                    <a:lnTo>
                      <a:pt x="2163" y="341"/>
                    </a:lnTo>
                    <a:lnTo>
                      <a:pt x="2196" y="2344"/>
                    </a:lnTo>
                    <a:lnTo>
                      <a:pt x="1781" y="2384"/>
                    </a:lnTo>
                    <a:lnTo>
                      <a:pt x="1399" y="2334"/>
                    </a:lnTo>
                    <a:lnTo>
                      <a:pt x="1058" y="2364"/>
                    </a:lnTo>
                    <a:lnTo>
                      <a:pt x="1125" y="2128"/>
                    </a:lnTo>
                    <a:lnTo>
                      <a:pt x="1145" y="1993"/>
                    </a:lnTo>
                    <a:lnTo>
                      <a:pt x="1198" y="1792"/>
                    </a:lnTo>
                    <a:lnTo>
                      <a:pt x="1198" y="1656"/>
                    </a:lnTo>
                    <a:lnTo>
                      <a:pt x="1172" y="1455"/>
                    </a:lnTo>
                    <a:lnTo>
                      <a:pt x="1105" y="1345"/>
                    </a:lnTo>
                    <a:lnTo>
                      <a:pt x="951" y="1395"/>
                    </a:lnTo>
                    <a:lnTo>
                      <a:pt x="890" y="1395"/>
                    </a:lnTo>
                    <a:lnTo>
                      <a:pt x="817" y="1455"/>
                    </a:lnTo>
                    <a:lnTo>
                      <a:pt x="743" y="1511"/>
                    </a:lnTo>
                    <a:lnTo>
                      <a:pt x="670" y="1551"/>
                    </a:lnTo>
                    <a:lnTo>
                      <a:pt x="589" y="1581"/>
                    </a:lnTo>
                    <a:lnTo>
                      <a:pt x="489" y="1611"/>
                    </a:lnTo>
                    <a:lnTo>
                      <a:pt x="388" y="1606"/>
                    </a:lnTo>
                    <a:lnTo>
                      <a:pt x="295" y="1581"/>
                    </a:lnTo>
                    <a:lnTo>
                      <a:pt x="208" y="1551"/>
                    </a:lnTo>
                    <a:lnTo>
                      <a:pt x="47" y="1461"/>
                    </a:lnTo>
                    <a:lnTo>
                      <a:pt x="0" y="1305"/>
                    </a:lnTo>
                    <a:lnTo>
                      <a:pt x="47" y="1169"/>
                    </a:lnTo>
                  </a:path>
                </a:pathLst>
              </a:custGeom>
              <a:solidFill>
                <a:srgbClr val="C1CEFF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3" name="Freeform 10"/>
              <p:cNvSpPr>
                <a:spLocks/>
              </p:cNvSpPr>
              <p:nvPr/>
            </p:nvSpPr>
            <p:spPr bwMode="auto">
              <a:xfrm>
                <a:off x="1884" y="2533"/>
                <a:ext cx="286" cy="373"/>
              </a:xfrm>
              <a:custGeom>
                <a:avLst/>
                <a:gdLst/>
                <a:ahLst/>
                <a:cxnLst>
                  <a:cxn ang="0">
                    <a:pos x="177" y="0"/>
                  </a:cxn>
                  <a:cxn ang="0">
                    <a:pos x="239" y="65"/>
                  </a:cxn>
                  <a:cxn ang="0">
                    <a:pos x="248" y="145"/>
                  </a:cxn>
                  <a:cxn ang="0">
                    <a:pos x="182" y="216"/>
                  </a:cxn>
                  <a:cxn ang="0">
                    <a:pos x="122" y="222"/>
                  </a:cxn>
                  <a:cxn ang="0">
                    <a:pos x="0" y="280"/>
                  </a:cxn>
                  <a:cxn ang="0">
                    <a:pos x="125" y="248"/>
                  </a:cxn>
                  <a:cxn ang="0">
                    <a:pos x="156" y="284"/>
                  </a:cxn>
                  <a:cxn ang="0">
                    <a:pos x="183" y="342"/>
                  </a:cxn>
                  <a:cxn ang="0">
                    <a:pos x="193" y="372"/>
                  </a:cxn>
                  <a:cxn ang="0">
                    <a:pos x="216" y="343"/>
                  </a:cxn>
                  <a:cxn ang="0">
                    <a:pos x="213" y="314"/>
                  </a:cxn>
                  <a:cxn ang="0">
                    <a:pos x="173" y="258"/>
                  </a:cxn>
                  <a:cxn ang="0">
                    <a:pos x="222" y="217"/>
                  </a:cxn>
                  <a:cxn ang="0">
                    <a:pos x="271" y="173"/>
                  </a:cxn>
                  <a:cxn ang="0">
                    <a:pos x="285" y="120"/>
                  </a:cxn>
                  <a:cxn ang="0">
                    <a:pos x="271" y="56"/>
                  </a:cxn>
                  <a:cxn ang="0">
                    <a:pos x="177" y="0"/>
                  </a:cxn>
                </a:cxnLst>
                <a:rect l="0" t="0" r="r" b="b"/>
                <a:pathLst>
                  <a:path w="286" h="373">
                    <a:moveTo>
                      <a:pt x="177" y="0"/>
                    </a:moveTo>
                    <a:lnTo>
                      <a:pt x="239" y="65"/>
                    </a:lnTo>
                    <a:lnTo>
                      <a:pt x="248" y="145"/>
                    </a:lnTo>
                    <a:lnTo>
                      <a:pt x="182" y="216"/>
                    </a:lnTo>
                    <a:lnTo>
                      <a:pt x="122" y="222"/>
                    </a:lnTo>
                    <a:lnTo>
                      <a:pt x="0" y="280"/>
                    </a:lnTo>
                    <a:lnTo>
                      <a:pt x="125" y="248"/>
                    </a:lnTo>
                    <a:lnTo>
                      <a:pt x="156" y="284"/>
                    </a:lnTo>
                    <a:lnTo>
                      <a:pt x="183" y="342"/>
                    </a:lnTo>
                    <a:lnTo>
                      <a:pt x="193" y="372"/>
                    </a:lnTo>
                    <a:lnTo>
                      <a:pt x="216" y="343"/>
                    </a:lnTo>
                    <a:lnTo>
                      <a:pt x="213" y="314"/>
                    </a:lnTo>
                    <a:lnTo>
                      <a:pt x="173" y="258"/>
                    </a:lnTo>
                    <a:lnTo>
                      <a:pt x="222" y="217"/>
                    </a:lnTo>
                    <a:lnTo>
                      <a:pt x="271" y="173"/>
                    </a:lnTo>
                    <a:lnTo>
                      <a:pt x="285" y="120"/>
                    </a:lnTo>
                    <a:lnTo>
                      <a:pt x="271" y="56"/>
                    </a:lnTo>
                    <a:lnTo>
                      <a:pt x="177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4" name="Freeform 11"/>
              <p:cNvSpPr>
                <a:spLocks/>
              </p:cNvSpPr>
              <p:nvPr/>
            </p:nvSpPr>
            <p:spPr bwMode="auto">
              <a:xfrm>
                <a:off x="1725" y="2662"/>
                <a:ext cx="224" cy="162"/>
              </a:xfrm>
              <a:custGeom>
                <a:avLst/>
                <a:gdLst/>
                <a:ahLst/>
                <a:cxnLst>
                  <a:cxn ang="0">
                    <a:pos x="108" y="161"/>
                  </a:cxn>
                  <a:cxn ang="0">
                    <a:pos x="95" y="106"/>
                  </a:cxn>
                  <a:cxn ang="0">
                    <a:pos x="0" y="25"/>
                  </a:cxn>
                  <a:cxn ang="0">
                    <a:pos x="34" y="40"/>
                  </a:cxn>
                  <a:cxn ang="0">
                    <a:pos x="95" y="86"/>
                  </a:cxn>
                  <a:cxn ang="0">
                    <a:pos x="128" y="116"/>
                  </a:cxn>
                  <a:cxn ang="0">
                    <a:pos x="155" y="96"/>
                  </a:cxn>
                  <a:cxn ang="0">
                    <a:pos x="169" y="40"/>
                  </a:cxn>
                  <a:cxn ang="0">
                    <a:pos x="223" y="0"/>
                  </a:cxn>
                  <a:cxn ang="0">
                    <a:pos x="196" y="50"/>
                  </a:cxn>
                  <a:cxn ang="0">
                    <a:pos x="189" y="96"/>
                  </a:cxn>
                  <a:cxn ang="0">
                    <a:pos x="169" y="146"/>
                  </a:cxn>
                  <a:cxn ang="0">
                    <a:pos x="108" y="161"/>
                  </a:cxn>
                </a:cxnLst>
                <a:rect l="0" t="0" r="r" b="b"/>
                <a:pathLst>
                  <a:path w="224" h="162">
                    <a:moveTo>
                      <a:pt x="108" y="161"/>
                    </a:moveTo>
                    <a:lnTo>
                      <a:pt x="95" y="106"/>
                    </a:lnTo>
                    <a:lnTo>
                      <a:pt x="0" y="25"/>
                    </a:lnTo>
                    <a:lnTo>
                      <a:pt x="34" y="40"/>
                    </a:lnTo>
                    <a:lnTo>
                      <a:pt x="95" y="86"/>
                    </a:lnTo>
                    <a:lnTo>
                      <a:pt x="128" y="116"/>
                    </a:lnTo>
                    <a:lnTo>
                      <a:pt x="155" y="96"/>
                    </a:lnTo>
                    <a:lnTo>
                      <a:pt x="169" y="40"/>
                    </a:lnTo>
                    <a:lnTo>
                      <a:pt x="223" y="0"/>
                    </a:lnTo>
                    <a:lnTo>
                      <a:pt x="196" y="50"/>
                    </a:lnTo>
                    <a:lnTo>
                      <a:pt x="189" y="96"/>
                    </a:lnTo>
                    <a:lnTo>
                      <a:pt x="169" y="146"/>
                    </a:lnTo>
                    <a:lnTo>
                      <a:pt x="108" y="1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5" name="Freeform 12"/>
              <p:cNvSpPr>
                <a:spLocks/>
              </p:cNvSpPr>
              <p:nvPr/>
            </p:nvSpPr>
            <p:spPr bwMode="auto">
              <a:xfrm>
                <a:off x="1727" y="2171"/>
                <a:ext cx="248" cy="172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53" y="45"/>
                  </a:cxn>
                  <a:cxn ang="0">
                    <a:pos x="80" y="65"/>
                  </a:cxn>
                  <a:cxn ang="0">
                    <a:pos x="80" y="91"/>
                  </a:cxn>
                  <a:cxn ang="0">
                    <a:pos x="80" y="106"/>
                  </a:cxn>
                  <a:cxn ang="0">
                    <a:pos x="100" y="86"/>
                  </a:cxn>
                  <a:cxn ang="0">
                    <a:pos x="100" y="55"/>
                  </a:cxn>
                  <a:cxn ang="0">
                    <a:pos x="73" y="40"/>
                  </a:cxn>
                  <a:cxn ang="0">
                    <a:pos x="53" y="35"/>
                  </a:cxn>
                  <a:cxn ang="0">
                    <a:pos x="100" y="45"/>
                  </a:cxn>
                  <a:cxn ang="0">
                    <a:pos x="134" y="70"/>
                  </a:cxn>
                  <a:cxn ang="0">
                    <a:pos x="147" y="86"/>
                  </a:cxn>
                  <a:cxn ang="0">
                    <a:pos x="147" y="141"/>
                  </a:cxn>
                  <a:cxn ang="0">
                    <a:pos x="147" y="171"/>
                  </a:cxn>
                  <a:cxn ang="0">
                    <a:pos x="167" y="141"/>
                  </a:cxn>
                  <a:cxn ang="0">
                    <a:pos x="167" y="101"/>
                  </a:cxn>
                  <a:cxn ang="0">
                    <a:pos x="160" y="55"/>
                  </a:cxn>
                  <a:cxn ang="0">
                    <a:pos x="120" y="25"/>
                  </a:cxn>
                  <a:cxn ang="0">
                    <a:pos x="80" y="20"/>
                  </a:cxn>
                  <a:cxn ang="0">
                    <a:pos x="154" y="15"/>
                  </a:cxn>
                  <a:cxn ang="0">
                    <a:pos x="194" y="25"/>
                  </a:cxn>
                  <a:cxn ang="0">
                    <a:pos x="247" y="40"/>
                  </a:cxn>
                  <a:cxn ang="0">
                    <a:pos x="227" y="20"/>
                  </a:cxn>
                  <a:cxn ang="0">
                    <a:pos x="174" y="5"/>
                  </a:cxn>
                  <a:cxn ang="0">
                    <a:pos x="87" y="0"/>
                  </a:cxn>
                  <a:cxn ang="0">
                    <a:pos x="67" y="0"/>
                  </a:cxn>
                  <a:cxn ang="0">
                    <a:pos x="33" y="0"/>
                  </a:cxn>
                  <a:cxn ang="0">
                    <a:pos x="0" y="45"/>
                  </a:cxn>
                </a:cxnLst>
                <a:rect l="0" t="0" r="r" b="b"/>
                <a:pathLst>
                  <a:path w="248" h="172">
                    <a:moveTo>
                      <a:pt x="0" y="45"/>
                    </a:moveTo>
                    <a:lnTo>
                      <a:pt x="53" y="45"/>
                    </a:lnTo>
                    <a:lnTo>
                      <a:pt x="80" y="65"/>
                    </a:lnTo>
                    <a:lnTo>
                      <a:pt x="80" y="91"/>
                    </a:lnTo>
                    <a:lnTo>
                      <a:pt x="80" y="106"/>
                    </a:lnTo>
                    <a:lnTo>
                      <a:pt x="100" y="86"/>
                    </a:lnTo>
                    <a:lnTo>
                      <a:pt x="100" y="55"/>
                    </a:lnTo>
                    <a:lnTo>
                      <a:pt x="73" y="40"/>
                    </a:lnTo>
                    <a:lnTo>
                      <a:pt x="53" y="35"/>
                    </a:lnTo>
                    <a:lnTo>
                      <a:pt x="100" y="45"/>
                    </a:lnTo>
                    <a:lnTo>
                      <a:pt x="134" y="70"/>
                    </a:lnTo>
                    <a:lnTo>
                      <a:pt x="147" y="86"/>
                    </a:lnTo>
                    <a:lnTo>
                      <a:pt x="147" y="141"/>
                    </a:lnTo>
                    <a:lnTo>
                      <a:pt x="147" y="171"/>
                    </a:lnTo>
                    <a:lnTo>
                      <a:pt x="167" y="141"/>
                    </a:lnTo>
                    <a:lnTo>
                      <a:pt x="167" y="101"/>
                    </a:lnTo>
                    <a:lnTo>
                      <a:pt x="160" y="55"/>
                    </a:lnTo>
                    <a:lnTo>
                      <a:pt x="120" y="25"/>
                    </a:lnTo>
                    <a:lnTo>
                      <a:pt x="80" y="20"/>
                    </a:lnTo>
                    <a:lnTo>
                      <a:pt x="154" y="15"/>
                    </a:lnTo>
                    <a:lnTo>
                      <a:pt x="194" y="25"/>
                    </a:lnTo>
                    <a:lnTo>
                      <a:pt x="247" y="40"/>
                    </a:lnTo>
                    <a:lnTo>
                      <a:pt x="227" y="20"/>
                    </a:lnTo>
                    <a:lnTo>
                      <a:pt x="174" y="5"/>
                    </a:lnTo>
                    <a:lnTo>
                      <a:pt x="87" y="0"/>
                    </a:lnTo>
                    <a:lnTo>
                      <a:pt x="67" y="0"/>
                    </a:lnTo>
                    <a:lnTo>
                      <a:pt x="33" y="0"/>
                    </a:lnTo>
                    <a:lnTo>
                      <a:pt x="0" y="45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6" name="Freeform 13"/>
              <p:cNvSpPr>
                <a:spLocks/>
              </p:cNvSpPr>
              <p:nvPr/>
            </p:nvSpPr>
            <p:spPr bwMode="auto">
              <a:xfrm>
                <a:off x="3123" y="1441"/>
                <a:ext cx="2190" cy="2385"/>
              </a:xfrm>
              <a:custGeom>
                <a:avLst/>
                <a:gdLst/>
                <a:ahLst/>
                <a:cxnLst>
                  <a:cxn ang="0">
                    <a:pos x="2142" y="1169"/>
                  </a:cxn>
                  <a:cxn ang="0">
                    <a:pos x="1566" y="929"/>
                  </a:cxn>
                  <a:cxn ang="0">
                    <a:pos x="1352" y="763"/>
                  </a:cxn>
                  <a:cxn ang="0">
                    <a:pos x="1218" y="557"/>
                  </a:cxn>
                  <a:cxn ang="0">
                    <a:pos x="1078" y="366"/>
                  </a:cxn>
                  <a:cxn ang="0">
                    <a:pos x="977" y="266"/>
                  </a:cxn>
                  <a:cxn ang="0">
                    <a:pos x="857" y="191"/>
                  </a:cxn>
                  <a:cxn ang="0">
                    <a:pos x="730" y="136"/>
                  </a:cxn>
                  <a:cxn ang="0">
                    <a:pos x="582" y="105"/>
                  </a:cxn>
                  <a:cxn ang="0">
                    <a:pos x="455" y="0"/>
                  </a:cxn>
                  <a:cxn ang="0">
                    <a:pos x="194" y="10"/>
                  </a:cxn>
                  <a:cxn ang="0">
                    <a:pos x="27" y="316"/>
                  </a:cxn>
                  <a:cxn ang="0">
                    <a:pos x="0" y="2344"/>
                  </a:cxn>
                  <a:cxn ang="0">
                    <a:pos x="408" y="2384"/>
                  </a:cxn>
                  <a:cxn ang="0">
                    <a:pos x="783" y="2334"/>
                  </a:cxn>
                  <a:cxn ang="0">
                    <a:pos x="1138" y="2364"/>
                  </a:cxn>
                  <a:cxn ang="0">
                    <a:pos x="1071" y="2128"/>
                  </a:cxn>
                  <a:cxn ang="0">
                    <a:pos x="1044" y="1993"/>
                  </a:cxn>
                  <a:cxn ang="0">
                    <a:pos x="991" y="1792"/>
                  </a:cxn>
                  <a:cxn ang="0">
                    <a:pos x="991" y="1656"/>
                  </a:cxn>
                  <a:cxn ang="0">
                    <a:pos x="1018" y="1455"/>
                  </a:cxn>
                  <a:cxn ang="0">
                    <a:pos x="1091" y="1345"/>
                  </a:cxn>
                  <a:cxn ang="0">
                    <a:pos x="1245" y="1395"/>
                  </a:cxn>
                  <a:cxn ang="0">
                    <a:pos x="1305" y="1395"/>
                  </a:cxn>
                  <a:cxn ang="0">
                    <a:pos x="1379" y="1455"/>
                  </a:cxn>
                  <a:cxn ang="0">
                    <a:pos x="1446" y="1511"/>
                  </a:cxn>
                  <a:cxn ang="0">
                    <a:pos x="1513" y="1551"/>
                  </a:cxn>
                  <a:cxn ang="0">
                    <a:pos x="1593" y="1581"/>
                  </a:cxn>
                  <a:cxn ang="0">
                    <a:pos x="1694" y="1611"/>
                  </a:cxn>
                  <a:cxn ang="0">
                    <a:pos x="1801" y="1606"/>
                  </a:cxn>
                  <a:cxn ang="0">
                    <a:pos x="1894" y="1581"/>
                  </a:cxn>
                  <a:cxn ang="0">
                    <a:pos x="1981" y="1551"/>
                  </a:cxn>
                  <a:cxn ang="0">
                    <a:pos x="2149" y="1461"/>
                  </a:cxn>
                  <a:cxn ang="0">
                    <a:pos x="2189" y="1305"/>
                  </a:cxn>
                  <a:cxn ang="0">
                    <a:pos x="2142" y="1169"/>
                  </a:cxn>
                </a:cxnLst>
                <a:rect l="0" t="0" r="r" b="b"/>
                <a:pathLst>
                  <a:path w="2190" h="2385">
                    <a:moveTo>
                      <a:pt x="2142" y="1169"/>
                    </a:moveTo>
                    <a:lnTo>
                      <a:pt x="1566" y="929"/>
                    </a:lnTo>
                    <a:lnTo>
                      <a:pt x="1352" y="763"/>
                    </a:lnTo>
                    <a:lnTo>
                      <a:pt x="1218" y="557"/>
                    </a:lnTo>
                    <a:lnTo>
                      <a:pt x="1078" y="366"/>
                    </a:lnTo>
                    <a:lnTo>
                      <a:pt x="977" y="266"/>
                    </a:lnTo>
                    <a:lnTo>
                      <a:pt x="857" y="191"/>
                    </a:lnTo>
                    <a:lnTo>
                      <a:pt x="730" y="136"/>
                    </a:lnTo>
                    <a:lnTo>
                      <a:pt x="582" y="105"/>
                    </a:lnTo>
                    <a:lnTo>
                      <a:pt x="455" y="0"/>
                    </a:lnTo>
                    <a:lnTo>
                      <a:pt x="194" y="10"/>
                    </a:lnTo>
                    <a:lnTo>
                      <a:pt x="27" y="316"/>
                    </a:lnTo>
                    <a:lnTo>
                      <a:pt x="0" y="2344"/>
                    </a:lnTo>
                    <a:lnTo>
                      <a:pt x="408" y="2384"/>
                    </a:lnTo>
                    <a:lnTo>
                      <a:pt x="783" y="2334"/>
                    </a:lnTo>
                    <a:lnTo>
                      <a:pt x="1138" y="2364"/>
                    </a:lnTo>
                    <a:lnTo>
                      <a:pt x="1071" y="2128"/>
                    </a:lnTo>
                    <a:lnTo>
                      <a:pt x="1044" y="1993"/>
                    </a:lnTo>
                    <a:lnTo>
                      <a:pt x="991" y="1792"/>
                    </a:lnTo>
                    <a:lnTo>
                      <a:pt x="991" y="1656"/>
                    </a:lnTo>
                    <a:lnTo>
                      <a:pt x="1018" y="1455"/>
                    </a:lnTo>
                    <a:lnTo>
                      <a:pt x="1091" y="1345"/>
                    </a:lnTo>
                    <a:lnTo>
                      <a:pt x="1245" y="1395"/>
                    </a:lnTo>
                    <a:lnTo>
                      <a:pt x="1305" y="1395"/>
                    </a:lnTo>
                    <a:lnTo>
                      <a:pt x="1379" y="1455"/>
                    </a:lnTo>
                    <a:lnTo>
                      <a:pt x="1446" y="1511"/>
                    </a:lnTo>
                    <a:lnTo>
                      <a:pt x="1513" y="1551"/>
                    </a:lnTo>
                    <a:lnTo>
                      <a:pt x="1593" y="1581"/>
                    </a:lnTo>
                    <a:lnTo>
                      <a:pt x="1694" y="1611"/>
                    </a:lnTo>
                    <a:lnTo>
                      <a:pt x="1801" y="1606"/>
                    </a:lnTo>
                    <a:lnTo>
                      <a:pt x="1894" y="1581"/>
                    </a:lnTo>
                    <a:lnTo>
                      <a:pt x="1981" y="1551"/>
                    </a:lnTo>
                    <a:lnTo>
                      <a:pt x="2149" y="1461"/>
                    </a:lnTo>
                    <a:lnTo>
                      <a:pt x="2189" y="1305"/>
                    </a:lnTo>
                    <a:lnTo>
                      <a:pt x="2142" y="1169"/>
                    </a:lnTo>
                  </a:path>
                </a:pathLst>
              </a:custGeom>
              <a:solidFill>
                <a:srgbClr val="C1CEFF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7" name="Freeform 14"/>
              <p:cNvSpPr>
                <a:spLocks/>
              </p:cNvSpPr>
              <p:nvPr/>
            </p:nvSpPr>
            <p:spPr bwMode="auto">
              <a:xfrm>
                <a:off x="4014" y="2550"/>
                <a:ext cx="315" cy="372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40" y="70"/>
                  </a:cxn>
                  <a:cxn ang="0">
                    <a:pos x="47" y="150"/>
                  </a:cxn>
                  <a:cxn ang="0">
                    <a:pos x="120" y="216"/>
                  </a:cxn>
                  <a:cxn ang="0">
                    <a:pos x="194" y="216"/>
                  </a:cxn>
                  <a:cxn ang="0">
                    <a:pos x="314" y="261"/>
                  </a:cxn>
                  <a:cxn ang="0">
                    <a:pos x="187" y="241"/>
                  </a:cxn>
                  <a:cxn ang="0">
                    <a:pos x="160" y="281"/>
                  </a:cxn>
                  <a:cxn ang="0">
                    <a:pos x="134" y="341"/>
                  </a:cxn>
                  <a:cxn ang="0">
                    <a:pos x="127" y="371"/>
                  </a:cxn>
                  <a:cxn ang="0">
                    <a:pos x="100" y="346"/>
                  </a:cxn>
                  <a:cxn ang="0">
                    <a:pos x="100" y="316"/>
                  </a:cxn>
                  <a:cxn ang="0">
                    <a:pos x="134" y="256"/>
                  </a:cxn>
                  <a:cxn ang="0">
                    <a:pos x="87" y="221"/>
                  </a:cxn>
                  <a:cxn ang="0">
                    <a:pos x="20" y="180"/>
                  </a:cxn>
                  <a:cxn ang="0">
                    <a:pos x="0" y="130"/>
                  </a:cxn>
                  <a:cxn ang="0">
                    <a:pos x="7" y="65"/>
                  </a:cxn>
                  <a:cxn ang="0">
                    <a:pos x="100" y="0"/>
                  </a:cxn>
                </a:cxnLst>
                <a:rect l="0" t="0" r="r" b="b"/>
                <a:pathLst>
                  <a:path w="315" h="372">
                    <a:moveTo>
                      <a:pt x="100" y="0"/>
                    </a:moveTo>
                    <a:lnTo>
                      <a:pt x="40" y="70"/>
                    </a:lnTo>
                    <a:lnTo>
                      <a:pt x="47" y="150"/>
                    </a:lnTo>
                    <a:lnTo>
                      <a:pt x="120" y="216"/>
                    </a:lnTo>
                    <a:lnTo>
                      <a:pt x="194" y="216"/>
                    </a:lnTo>
                    <a:lnTo>
                      <a:pt x="314" y="261"/>
                    </a:lnTo>
                    <a:lnTo>
                      <a:pt x="187" y="241"/>
                    </a:lnTo>
                    <a:lnTo>
                      <a:pt x="160" y="281"/>
                    </a:lnTo>
                    <a:lnTo>
                      <a:pt x="134" y="341"/>
                    </a:lnTo>
                    <a:lnTo>
                      <a:pt x="127" y="371"/>
                    </a:lnTo>
                    <a:lnTo>
                      <a:pt x="100" y="346"/>
                    </a:lnTo>
                    <a:lnTo>
                      <a:pt x="100" y="316"/>
                    </a:lnTo>
                    <a:lnTo>
                      <a:pt x="134" y="256"/>
                    </a:lnTo>
                    <a:lnTo>
                      <a:pt x="87" y="221"/>
                    </a:lnTo>
                    <a:lnTo>
                      <a:pt x="20" y="180"/>
                    </a:lnTo>
                    <a:lnTo>
                      <a:pt x="0" y="130"/>
                    </a:lnTo>
                    <a:lnTo>
                      <a:pt x="7" y="65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8" name="Freeform 15"/>
              <p:cNvSpPr>
                <a:spLocks/>
              </p:cNvSpPr>
              <p:nvPr/>
            </p:nvSpPr>
            <p:spPr bwMode="auto">
              <a:xfrm>
                <a:off x="4228" y="2656"/>
                <a:ext cx="221" cy="162"/>
              </a:xfrm>
              <a:custGeom>
                <a:avLst/>
                <a:gdLst/>
                <a:ahLst/>
                <a:cxnLst>
                  <a:cxn ang="0">
                    <a:pos x="113" y="161"/>
                  </a:cxn>
                  <a:cxn ang="0">
                    <a:pos x="127" y="106"/>
                  </a:cxn>
                  <a:cxn ang="0">
                    <a:pos x="220" y="25"/>
                  </a:cxn>
                  <a:cxn ang="0">
                    <a:pos x="187" y="40"/>
                  </a:cxn>
                  <a:cxn ang="0">
                    <a:pos x="127" y="86"/>
                  </a:cxn>
                  <a:cxn ang="0">
                    <a:pos x="93" y="116"/>
                  </a:cxn>
                  <a:cxn ang="0">
                    <a:pos x="67" y="96"/>
                  </a:cxn>
                  <a:cxn ang="0">
                    <a:pos x="53" y="40"/>
                  </a:cxn>
                  <a:cxn ang="0">
                    <a:pos x="0" y="0"/>
                  </a:cxn>
                  <a:cxn ang="0">
                    <a:pos x="27" y="50"/>
                  </a:cxn>
                  <a:cxn ang="0">
                    <a:pos x="33" y="96"/>
                  </a:cxn>
                  <a:cxn ang="0">
                    <a:pos x="53" y="146"/>
                  </a:cxn>
                  <a:cxn ang="0">
                    <a:pos x="113" y="161"/>
                  </a:cxn>
                </a:cxnLst>
                <a:rect l="0" t="0" r="r" b="b"/>
                <a:pathLst>
                  <a:path w="221" h="162">
                    <a:moveTo>
                      <a:pt x="113" y="161"/>
                    </a:moveTo>
                    <a:lnTo>
                      <a:pt x="127" y="106"/>
                    </a:lnTo>
                    <a:lnTo>
                      <a:pt x="220" y="25"/>
                    </a:lnTo>
                    <a:lnTo>
                      <a:pt x="187" y="40"/>
                    </a:lnTo>
                    <a:lnTo>
                      <a:pt x="127" y="86"/>
                    </a:lnTo>
                    <a:lnTo>
                      <a:pt x="93" y="116"/>
                    </a:lnTo>
                    <a:lnTo>
                      <a:pt x="67" y="96"/>
                    </a:lnTo>
                    <a:lnTo>
                      <a:pt x="53" y="40"/>
                    </a:lnTo>
                    <a:lnTo>
                      <a:pt x="0" y="0"/>
                    </a:lnTo>
                    <a:lnTo>
                      <a:pt x="27" y="50"/>
                    </a:lnTo>
                    <a:lnTo>
                      <a:pt x="33" y="96"/>
                    </a:lnTo>
                    <a:lnTo>
                      <a:pt x="53" y="146"/>
                    </a:lnTo>
                    <a:lnTo>
                      <a:pt x="113" y="1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sp>
            <p:nvSpPr>
              <p:cNvPr id="149" name="Freeform 16"/>
              <p:cNvSpPr>
                <a:spLocks/>
              </p:cNvSpPr>
              <p:nvPr/>
            </p:nvSpPr>
            <p:spPr bwMode="auto">
              <a:xfrm>
                <a:off x="4222" y="2158"/>
                <a:ext cx="249" cy="172"/>
              </a:xfrm>
              <a:custGeom>
                <a:avLst/>
                <a:gdLst/>
                <a:ahLst/>
                <a:cxnLst>
                  <a:cxn ang="0">
                    <a:pos x="248" y="45"/>
                  </a:cxn>
                  <a:cxn ang="0">
                    <a:pos x="194" y="45"/>
                  </a:cxn>
                  <a:cxn ang="0">
                    <a:pos x="174" y="65"/>
                  </a:cxn>
                  <a:cxn ang="0">
                    <a:pos x="168" y="91"/>
                  </a:cxn>
                  <a:cxn ang="0">
                    <a:pos x="168" y="106"/>
                  </a:cxn>
                  <a:cxn ang="0">
                    <a:pos x="147" y="86"/>
                  </a:cxn>
                  <a:cxn ang="0">
                    <a:pos x="147" y="55"/>
                  </a:cxn>
                  <a:cxn ang="0">
                    <a:pos x="174" y="40"/>
                  </a:cxn>
                  <a:cxn ang="0">
                    <a:pos x="194" y="35"/>
                  </a:cxn>
                  <a:cxn ang="0">
                    <a:pos x="147" y="45"/>
                  </a:cxn>
                  <a:cxn ang="0">
                    <a:pos x="121" y="70"/>
                  </a:cxn>
                  <a:cxn ang="0">
                    <a:pos x="101" y="86"/>
                  </a:cxn>
                  <a:cxn ang="0">
                    <a:pos x="101" y="141"/>
                  </a:cxn>
                  <a:cxn ang="0">
                    <a:pos x="101" y="171"/>
                  </a:cxn>
                  <a:cxn ang="0">
                    <a:pos x="80" y="141"/>
                  </a:cxn>
                  <a:cxn ang="0">
                    <a:pos x="80" y="101"/>
                  </a:cxn>
                  <a:cxn ang="0">
                    <a:pos x="94" y="55"/>
                  </a:cxn>
                  <a:cxn ang="0">
                    <a:pos x="127" y="25"/>
                  </a:cxn>
                  <a:cxn ang="0">
                    <a:pos x="168" y="20"/>
                  </a:cxn>
                  <a:cxn ang="0">
                    <a:pos x="94" y="15"/>
                  </a:cxn>
                  <a:cxn ang="0">
                    <a:pos x="54" y="25"/>
                  </a:cxn>
                  <a:cxn ang="0">
                    <a:pos x="0" y="40"/>
                  </a:cxn>
                  <a:cxn ang="0">
                    <a:pos x="20" y="20"/>
                  </a:cxn>
                  <a:cxn ang="0">
                    <a:pos x="74" y="5"/>
                  </a:cxn>
                  <a:cxn ang="0">
                    <a:pos x="161" y="0"/>
                  </a:cxn>
                  <a:cxn ang="0">
                    <a:pos x="181" y="0"/>
                  </a:cxn>
                  <a:cxn ang="0">
                    <a:pos x="214" y="0"/>
                  </a:cxn>
                  <a:cxn ang="0">
                    <a:pos x="248" y="45"/>
                  </a:cxn>
                </a:cxnLst>
                <a:rect l="0" t="0" r="r" b="b"/>
                <a:pathLst>
                  <a:path w="249" h="172">
                    <a:moveTo>
                      <a:pt x="248" y="45"/>
                    </a:moveTo>
                    <a:lnTo>
                      <a:pt x="194" y="45"/>
                    </a:lnTo>
                    <a:lnTo>
                      <a:pt x="174" y="65"/>
                    </a:lnTo>
                    <a:lnTo>
                      <a:pt x="168" y="91"/>
                    </a:lnTo>
                    <a:lnTo>
                      <a:pt x="168" y="106"/>
                    </a:lnTo>
                    <a:lnTo>
                      <a:pt x="147" y="86"/>
                    </a:lnTo>
                    <a:lnTo>
                      <a:pt x="147" y="55"/>
                    </a:lnTo>
                    <a:lnTo>
                      <a:pt x="174" y="40"/>
                    </a:lnTo>
                    <a:lnTo>
                      <a:pt x="194" y="35"/>
                    </a:lnTo>
                    <a:lnTo>
                      <a:pt x="147" y="45"/>
                    </a:lnTo>
                    <a:lnTo>
                      <a:pt x="121" y="70"/>
                    </a:lnTo>
                    <a:lnTo>
                      <a:pt x="101" y="86"/>
                    </a:lnTo>
                    <a:lnTo>
                      <a:pt x="101" y="141"/>
                    </a:lnTo>
                    <a:lnTo>
                      <a:pt x="101" y="171"/>
                    </a:lnTo>
                    <a:lnTo>
                      <a:pt x="80" y="141"/>
                    </a:lnTo>
                    <a:lnTo>
                      <a:pt x="80" y="101"/>
                    </a:lnTo>
                    <a:lnTo>
                      <a:pt x="94" y="55"/>
                    </a:lnTo>
                    <a:lnTo>
                      <a:pt x="127" y="25"/>
                    </a:lnTo>
                    <a:lnTo>
                      <a:pt x="168" y="20"/>
                    </a:lnTo>
                    <a:lnTo>
                      <a:pt x="94" y="15"/>
                    </a:lnTo>
                    <a:lnTo>
                      <a:pt x="54" y="25"/>
                    </a:lnTo>
                    <a:lnTo>
                      <a:pt x="0" y="40"/>
                    </a:lnTo>
                    <a:lnTo>
                      <a:pt x="20" y="20"/>
                    </a:lnTo>
                    <a:lnTo>
                      <a:pt x="74" y="5"/>
                    </a:lnTo>
                    <a:lnTo>
                      <a:pt x="161" y="0"/>
                    </a:lnTo>
                    <a:lnTo>
                      <a:pt x="181" y="0"/>
                    </a:lnTo>
                    <a:lnTo>
                      <a:pt x="214" y="0"/>
                    </a:lnTo>
                    <a:lnTo>
                      <a:pt x="248" y="45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81D5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  <p:grpSp>
            <p:nvGrpSpPr>
              <p:cNvPr id="150" name="Group 17"/>
              <p:cNvGrpSpPr>
                <a:grpSpLocks/>
              </p:cNvGrpSpPr>
              <p:nvPr/>
            </p:nvGrpSpPr>
            <p:grpSpPr bwMode="auto">
              <a:xfrm>
                <a:off x="904" y="2306"/>
                <a:ext cx="956" cy="534"/>
                <a:chOff x="904" y="2306"/>
                <a:chExt cx="956" cy="534"/>
              </a:xfrm>
            </p:grpSpPr>
            <p:sp>
              <p:nvSpPr>
                <p:cNvPr id="163" name="Freeform 18"/>
                <p:cNvSpPr>
                  <a:spLocks/>
                </p:cNvSpPr>
                <p:nvPr/>
              </p:nvSpPr>
              <p:spPr bwMode="auto">
                <a:xfrm>
                  <a:off x="904" y="2573"/>
                  <a:ext cx="154" cy="226"/>
                </a:xfrm>
                <a:custGeom>
                  <a:avLst/>
                  <a:gdLst/>
                  <a:ahLst/>
                  <a:cxnLst>
                    <a:cxn ang="0">
                      <a:pos x="93" y="0"/>
                    </a:cxn>
                    <a:cxn ang="0">
                      <a:pos x="53" y="35"/>
                    </a:cxn>
                    <a:cxn ang="0">
                      <a:pos x="27" y="65"/>
                    </a:cxn>
                    <a:cxn ang="0">
                      <a:pos x="7" y="100"/>
                    </a:cxn>
                    <a:cxn ang="0">
                      <a:pos x="0" y="135"/>
                    </a:cxn>
                    <a:cxn ang="0">
                      <a:pos x="7" y="175"/>
                    </a:cxn>
                    <a:cxn ang="0">
                      <a:pos x="13" y="225"/>
                    </a:cxn>
                    <a:cxn ang="0">
                      <a:pos x="153" y="165"/>
                    </a:cxn>
                    <a:cxn ang="0">
                      <a:pos x="93" y="0"/>
                    </a:cxn>
                  </a:cxnLst>
                  <a:rect l="0" t="0" r="r" b="b"/>
                  <a:pathLst>
                    <a:path w="154" h="226">
                      <a:moveTo>
                        <a:pt x="93" y="0"/>
                      </a:moveTo>
                      <a:lnTo>
                        <a:pt x="53" y="35"/>
                      </a:lnTo>
                      <a:lnTo>
                        <a:pt x="27" y="65"/>
                      </a:lnTo>
                      <a:lnTo>
                        <a:pt x="7" y="100"/>
                      </a:lnTo>
                      <a:lnTo>
                        <a:pt x="0" y="135"/>
                      </a:lnTo>
                      <a:lnTo>
                        <a:pt x="7" y="175"/>
                      </a:lnTo>
                      <a:lnTo>
                        <a:pt x="13" y="225"/>
                      </a:lnTo>
                      <a:lnTo>
                        <a:pt x="153" y="165"/>
                      </a:lnTo>
                      <a:lnTo>
                        <a:pt x="93" y="0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81D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64" name="Group 19"/>
                <p:cNvGrpSpPr>
                  <a:grpSpLocks/>
                </p:cNvGrpSpPr>
                <p:nvPr/>
              </p:nvGrpSpPr>
              <p:grpSpPr bwMode="auto">
                <a:xfrm>
                  <a:off x="925" y="2306"/>
                  <a:ext cx="935" cy="534"/>
                  <a:chOff x="925" y="2306"/>
                  <a:chExt cx="935" cy="534"/>
                </a:xfrm>
              </p:grpSpPr>
              <p:sp>
                <p:nvSpPr>
                  <p:cNvPr id="165" name="Freeform 20"/>
                  <p:cNvSpPr>
                    <a:spLocks/>
                  </p:cNvSpPr>
                  <p:nvPr/>
                </p:nvSpPr>
                <p:spPr bwMode="auto">
                  <a:xfrm>
                    <a:off x="1225" y="2508"/>
                    <a:ext cx="377" cy="307"/>
                  </a:xfrm>
                  <a:custGeom>
                    <a:avLst/>
                    <a:gdLst/>
                    <a:ahLst/>
                    <a:cxnLst>
                      <a:cxn ang="0">
                        <a:pos x="369" y="0"/>
                      </a:cxn>
                      <a:cxn ang="0">
                        <a:pos x="0" y="286"/>
                      </a:cxn>
                      <a:cxn ang="0">
                        <a:pos x="34" y="306"/>
                      </a:cxn>
                      <a:cxn ang="0">
                        <a:pos x="67" y="301"/>
                      </a:cxn>
                      <a:cxn ang="0">
                        <a:pos x="87" y="296"/>
                      </a:cxn>
                      <a:cxn ang="0">
                        <a:pos x="94" y="281"/>
                      </a:cxn>
                      <a:cxn ang="0">
                        <a:pos x="114" y="281"/>
                      </a:cxn>
                      <a:cxn ang="0">
                        <a:pos x="154" y="266"/>
                      </a:cxn>
                      <a:cxn ang="0">
                        <a:pos x="181" y="251"/>
                      </a:cxn>
                      <a:cxn ang="0">
                        <a:pos x="201" y="231"/>
                      </a:cxn>
                      <a:cxn ang="0">
                        <a:pos x="201" y="191"/>
                      </a:cxn>
                      <a:cxn ang="0">
                        <a:pos x="201" y="181"/>
                      </a:cxn>
                      <a:cxn ang="0">
                        <a:pos x="228" y="181"/>
                      </a:cxn>
                      <a:cxn ang="0">
                        <a:pos x="255" y="176"/>
                      </a:cxn>
                      <a:cxn ang="0">
                        <a:pos x="282" y="150"/>
                      </a:cxn>
                      <a:cxn ang="0">
                        <a:pos x="316" y="120"/>
                      </a:cxn>
                      <a:cxn ang="0">
                        <a:pos x="316" y="90"/>
                      </a:cxn>
                      <a:cxn ang="0">
                        <a:pos x="322" y="75"/>
                      </a:cxn>
                      <a:cxn ang="0">
                        <a:pos x="322" y="65"/>
                      </a:cxn>
                      <a:cxn ang="0">
                        <a:pos x="342" y="65"/>
                      </a:cxn>
                      <a:cxn ang="0">
                        <a:pos x="369" y="60"/>
                      </a:cxn>
                      <a:cxn ang="0">
                        <a:pos x="376" y="40"/>
                      </a:cxn>
                      <a:cxn ang="0">
                        <a:pos x="369" y="0"/>
                      </a:cxn>
                    </a:cxnLst>
                    <a:rect l="0" t="0" r="r" b="b"/>
                    <a:pathLst>
                      <a:path w="377" h="307">
                        <a:moveTo>
                          <a:pt x="369" y="0"/>
                        </a:moveTo>
                        <a:lnTo>
                          <a:pt x="0" y="286"/>
                        </a:lnTo>
                        <a:lnTo>
                          <a:pt x="34" y="306"/>
                        </a:lnTo>
                        <a:lnTo>
                          <a:pt x="67" y="301"/>
                        </a:lnTo>
                        <a:lnTo>
                          <a:pt x="87" y="296"/>
                        </a:lnTo>
                        <a:lnTo>
                          <a:pt x="94" y="281"/>
                        </a:lnTo>
                        <a:lnTo>
                          <a:pt x="114" y="281"/>
                        </a:lnTo>
                        <a:lnTo>
                          <a:pt x="154" y="266"/>
                        </a:lnTo>
                        <a:lnTo>
                          <a:pt x="181" y="251"/>
                        </a:lnTo>
                        <a:lnTo>
                          <a:pt x="201" y="231"/>
                        </a:lnTo>
                        <a:lnTo>
                          <a:pt x="201" y="191"/>
                        </a:lnTo>
                        <a:lnTo>
                          <a:pt x="201" y="181"/>
                        </a:lnTo>
                        <a:lnTo>
                          <a:pt x="228" y="181"/>
                        </a:lnTo>
                        <a:lnTo>
                          <a:pt x="255" y="176"/>
                        </a:lnTo>
                        <a:lnTo>
                          <a:pt x="282" y="150"/>
                        </a:lnTo>
                        <a:lnTo>
                          <a:pt x="316" y="120"/>
                        </a:lnTo>
                        <a:lnTo>
                          <a:pt x="316" y="90"/>
                        </a:lnTo>
                        <a:lnTo>
                          <a:pt x="322" y="75"/>
                        </a:lnTo>
                        <a:lnTo>
                          <a:pt x="322" y="65"/>
                        </a:lnTo>
                        <a:lnTo>
                          <a:pt x="342" y="65"/>
                        </a:lnTo>
                        <a:lnTo>
                          <a:pt x="369" y="60"/>
                        </a:lnTo>
                        <a:lnTo>
                          <a:pt x="376" y="40"/>
                        </a:lnTo>
                        <a:lnTo>
                          <a:pt x="369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81D5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grpSp>
                <p:nvGrpSpPr>
                  <p:cNvPr id="166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965" y="2306"/>
                    <a:ext cx="715" cy="529"/>
                    <a:chOff x="965" y="2306"/>
                    <a:chExt cx="715" cy="529"/>
                  </a:xfrm>
                </p:grpSpPr>
                <p:sp>
                  <p:nvSpPr>
                    <p:cNvPr id="169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998" y="2306"/>
                      <a:ext cx="682" cy="529"/>
                    </a:xfrm>
                    <a:custGeom>
                      <a:avLst/>
                      <a:gdLst/>
                      <a:ahLst/>
                      <a:cxnLst>
                        <a:cxn ang="0">
                          <a:pos x="447" y="5"/>
                        </a:cxn>
                        <a:cxn ang="0">
                          <a:pos x="601" y="50"/>
                        </a:cxn>
                        <a:cxn ang="0">
                          <a:pos x="674" y="111"/>
                        </a:cxn>
                        <a:cxn ang="0">
                          <a:pos x="681" y="156"/>
                        </a:cxn>
                        <a:cxn ang="0">
                          <a:pos x="654" y="211"/>
                        </a:cxn>
                        <a:cxn ang="0">
                          <a:pos x="614" y="236"/>
                        </a:cxn>
                        <a:cxn ang="0">
                          <a:pos x="541" y="226"/>
                        </a:cxn>
                        <a:cxn ang="0">
                          <a:pos x="501" y="216"/>
                        </a:cxn>
                        <a:cxn ang="0">
                          <a:pos x="527" y="256"/>
                        </a:cxn>
                        <a:cxn ang="0">
                          <a:pos x="527" y="307"/>
                        </a:cxn>
                        <a:cxn ang="0">
                          <a:pos x="494" y="342"/>
                        </a:cxn>
                        <a:cxn ang="0">
                          <a:pos x="447" y="367"/>
                        </a:cxn>
                        <a:cxn ang="0">
                          <a:pos x="387" y="367"/>
                        </a:cxn>
                        <a:cxn ang="0">
                          <a:pos x="367" y="372"/>
                        </a:cxn>
                        <a:cxn ang="0">
                          <a:pos x="401" y="402"/>
                        </a:cxn>
                        <a:cxn ang="0">
                          <a:pos x="381" y="443"/>
                        </a:cxn>
                        <a:cxn ang="0">
                          <a:pos x="347" y="468"/>
                        </a:cxn>
                        <a:cxn ang="0">
                          <a:pos x="300" y="473"/>
                        </a:cxn>
                        <a:cxn ang="0">
                          <a:pos x="267" y="458"/>
                        </a:cxn>
                        <a:cxn ang="0">
                          <a:pos x="280" y="503"/>
                        </a:cxn>
                        <a:cxn ang="0">
                          <a:pos x="247" y="518"/>
                        </a:cxn>
                        <a:cxn ang="0">
                          <a:pos x="200" y="528"/>
                        </a:cxn>
                        <a:cxn ang="0">
                          <a:pos x="147" y="518"/>
                        </a:cxn>
                        <a:cxn ang="0">
                          <a:pos x="93" y="503"/>
                        </a:cxn>
                        <a:cxn ang="0">
                          <a:pos x="60" y="483"/>
                        </a:cxn>
                        <a:cxn ang="0">
                          <a:pos x="47" y="473"/>
                        </a:cxn>
                        <a:cxn ang="0">
                          <a:pos x="13" y="437"/>
                        </a:cxn>
                        <a:cxn ang="0">
                          <a:pos x="7" y="392"/>
                        </a:cxn>
                        <a:cxn ang="0">
                          <a:pos x="0" y="357"/>
                        </a:cxn>
                        <a:cxn ang="0">
                          <a:pos x="0" y="307"/>
                        </a:cxn>
                        <a:cxn ang="0">
                          <a:pos x="7" y="256"/>
                        </a:cxn>
                        <a:cxn ang="0">
                          <a:pos x="27" y="196"/>
                        </a:cxn>
                        <a:cxn ang="0">
                          <a:pos x="53" y="146"/>
                        </a:cxn>
                        <a:cxn ang="0">
                          <a:pos x="107" y="101"/>
                        </a:cxn>
                        <a:cxn ang="0">
                          <a:pos x="167" y="55"/>
                        </a:cxn>
                        <a:cxn ang="0">
                          <a:pos x="247" y="15"/>
                        </a:cxn>
                        <a:cxn ang="0">
                          <a:pos x="341" y="0"/>
                        </a:cxn>
                        <a:cxn ang="0">
                          <a:pos x="447" y="5"/>
                        </a:cxn>
                      </a:cxnLst>
                      <a:rect l="0" t="0" r="r" b="b"/>
                      <a:pathLst>
                        <a:path w="682" h="529">
                          <a:moveTo>
                            <a:pt x="447" y="5"/>
                          </a:moveTo>
                          <a:lnTo>
                            <a:pt x="601" y="50"/>
                          </a:lnTo>
                          <a:lnTo>
                            <a:pt x="674" y="111"/>
                          </a:lnTo>
                          <a:lnTo>
                            <a:pt x="681" y="156"/>
                          </a:lnTo>
                          <a:lnTo>
                            <a:pt x="654" y="211"/>
                          </a:lnTo>
                          <a:lnTo>
                            <a:pt x="614" y="236"/>
                          </a:lnTo>
                          <a:lnTo>
                            <a:pt x="541" y="226"/>
                          </a:lnTo>
                          <a:lnTo>
                            <a:pt x="501" y="216"/>
                          </a:lnTo>
                          <a:lnTo>
                            <a:pt x="527" y="256"/>
                          </a:lnTo>
                          <a:lnTo>
                            <a:pt x="527" y="307"/>
                          </a:lnTo>
                          <a:lnTo>
                            <a:pt x="494" y="342"/>
                          </a:lnTo>
                          <a:lnTo>
                            <a:pt x="447" y="367"/>
                          </a:lnTo>
                          <a:lnTo>
                            <a:pt x="387" y="367"/>
                          </a:lnTo>
                          <a:lnTo>
                            <a:pt x="367" y="372"/>
                          </a:lnTo>
                          <a:lnTo>
                            <a:pt x="401" y="402"/>
                          </a:lnTo>
                          <a:lnTo>
                            <a:pt x="381" y="443"/>
                          </a:lnTo>
                          <a:lnTo>
                            <a:pt x="347" y="468"/>
                          </a:lnTo>
                          <a:lnTo>
                            <a:pt x="300" y="473"/>
                          </a:lnTo>
                          <a:lnTo>
                            <a:pt x="267" y="458"/>
                          </a:lnTo>
                          <a:lnTo>
                            <a:pt x="280" y="503"/>
                          </a:lnTo>
                          <a:lnTo>
                            <a:pt x="247" y="518"/>
                          </a:lnTo>
                          <a:lnTo>
                            <a:pt x="200" y="528"/>
                          </a:lnTo>
                          <a:lnTo>
                            <a:pt x="147" y="518"/>
                          </a:lnTo>
                          <a:lnTo>
                            <a:pt x="93" y="503"/>
                          </a:lnTo>
                          <a:lnTo>
                            <a:pt x="60" y="483"/>
                          </a:lnTo>
                          <a:lnTo>
                            <a:pt x="47" y="473"/>
                          </a:lnTo>
                          <a:lnTo>
                            <a:pt x="13" y="437"/>
                          </a:lnTo>
                          <a:lnTo>
                            <a:pt x="7" y="392"/>
                          </a:lnTo>
                          <a:lnTo>
                            <a:pt x="0" y="357"/>
                          </a:lnTo>
                          <a:lnTo>
                            <a:pt x="0" y="307"/>
                          </a:lnTo>
                          <a:lnTo>
                            <a:pt x="7" y="256"/>
                          </a:lnTo>
                          <a:lnTo>
                            <a:pt x="27" y="196"/>
                          </a:lnTo>
                          <a:lnTo>
                            <a:pt x="53" y="146"/>
                          </a:lnTo>
                          <a:lnTo>
                            <a:pt x="107" y="101"/>
                          </a:lnTo>
                          <a:lnTo>
                            <a:pt x="167" y="55"/>
                          </a:lnTo>
                          <a:lnTo>
                            <a:pt x="247" y="15"/>
                          </a:lnTo>
                          <a:lnTo>
                            <a:pt x="341" y="0"/>
                          </a:lnTo>
                          <a:lnTo>
                            <a:pt x="447" y="5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70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433" y="2467"/>
                      <a:ext cx="107" cy="8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3" y="30"/>
                        </a:cxn>
                        <a:cxn ang="0">
                          <a:pos x="40" y="61"/>
                        </a:cxn>
                        <a:cxn ang="0">
                          <a:pos x="73" y="76"/>
                        </a:cxn>
                        <a:cxn ang="0">
                          <a:pos x="106" y="86"/>
                        </a:cxn>
                      </a:cxnLst>
                      <a:rect l="0" t="0" r="r" b="b"/>
                      <a:pathLst>
                        <a:path w="107" h="87">
                          <a:moveTo>
                            <a:pt x="0" y="0"/>
                          </a:moveTo>
                          <a:lnTo>
                            <a:pt x="13" y="30"/>
                          </a:lnTo>
                          <a:lnTo>
                            <a:pt x="40" y="61"/>
                          </a:lnTo>
                          <a:lnTo>
                            <a:pt x="73" y="76"/>
                          </a:lnTo>
                          <a:lnTo>
                            <a:pt x="106" y="86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71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265" y="2577"/>
                      <a:ext cx="128" cy="11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3" y="31"/>
                        </a:cxn>
                        <a:cxn ang="0">
                          <a:pos x="27" y="66"/>
                        </a:cxn>
                        <a:cxn ang="0">
                          <a:pos x="53" y="87"/>
                        </a:cxn>
                        <a:cxn ang="0">
                          <a:pos x="87" y="107"/>
                        </a:cxn>
                        <a:cxn ang="0">
                          <a:pos x="127" y="112"/>
                        </a:cxn>
                      </a:cxnLst>
                      <a:rect l="0" t="0" r="r" b="b"/>
                      <a:pathLst>
                        <a:path w="128" h="113">
                          <a:moveTo>
                            <a:pt x="0" y="0"/>
                          </a:moveTo>
                          <a:lnTo>
                            <a:pt x="13" y="31"/>
                          </a:lnTo>
                          <a:lnTo>
                            <a:pt x="27" y="66"/>
                          </a:lnTo>
                          <a:lnTo>
                            <a:pt x="53" y="87"/>
                          </a:lnTo>
                          <a:lnTo>
                            <a:pt x="87" y="107"/>
                          </a:lnTo>
                          <a:lnTo>
                            <a:pt x="127" y="11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72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151" y="2683"/>
                      <a:ext cx="136" cy="112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" y="35"/>
                        </a:cxn>
                        <a:cxn ang="0">
                          <a:pos x="27" y="61"/>
                        </a:cxn>
                        <a:cxn ang="0">
                          <a:pos x="54" y="81"/>
                        </a:cxn>
                        <a:cxn ang="0">
                          <a:pos x="88" y="101"/>
                        </a:cxn>
                        <a:cxn ang="0">
                          <a:pos x="135" y="111"/>
                        </a:cxn>
                      </a:cxnLst>
                      <a:rect l="0" t="0" r="r" b="b"/>
                      <a:pathLst>
                        <a:path w="136" h="112">
                          <a:moveTo>
                            <a:pt x="0" y="0"/>
                          </a:moveTo>
                          <a:lnTo>
                            <a:pt x="14" y="35"/>
                          </a:lnTo>
                          <a:lnTo>
                            <a:pt x="27" y="61"/>
                          </a:lnTo>
                          <a:lnTo>
                            <a:pt x="54" y="81"/>
                          </a:lnTo>
                          <a:lnTo>
                            <a:pt x="88" y="101"/>
                          </a:lnTo>
                          <a:lnTo>
                            <a:pt x="135" y="111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73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965" y="2607"/>
                      <a:ext cx="52" cy="178"/>
                    </a:xfrm>
                    <a:custGeom>
                      <a:avLst/>
                      <a:gdLst/>
                      <a:ahLst/>
                      <a:cxnLst>
                        <a:cxn ang="0">
                          <a:pos x="51" y="177"/>
                        </a:cxn>
                        <a:cxn ang="0">
                          <a:pos x="38" y="162"/>
                        </a:cxn>
                        <a:cxn ang="0">
                          <a:pos x="32" y="162"/>
                        </a:cxn>
                        <a:cxn ang="0">
                          <a:pos x="6" y="177"/>
                        </a:cxn>
                        <a:cxn ang="0">
                          <a:pos x="19" y="137"/>
                        </a:cxn>
                        <a:cxn ang="0">
                          <a:pos x="6" y="131"/>
                        </a:cxn>
                        <a:cxn ang="0">
                          <a:pos x="6" y="106"/>
                        </a:cxn>
                        <a:cxn ang="0">
                          <a:pos x="0" y="76"/>
                        </a:cxn>
                        <a:cxn ang="0">
                          <a:pos x="0" y="40"/>
                        </a:cxn>
                        <a:cxn ang="0">
                          <a:pos x="6" y="0"/>
                        </a:cxn>
                        <a:cxn ang="0">
                          <a:pos x="6" y="46"/>
                        </a:cxn>
                        <a:cxn ang="0">
                          <a:pos x="6" y="86"/>
                        </a:cxn>
                        <a:cxn ang="0">
                          <a:pos x="19" y="121"/>
                        </a:cxn>
                        <a:cxn ang="0">
                          <a:pos x="32" y="137"/>
                        </a:cxn>
                        <a:cxn ang="0">
                          <a:pos x="51" y="177"/>
                        </a:cxn>
                      </a:cxnLst>
                      <a:rect l="0" t="0" r="r" b="b"/>
                      <a:pathLst>
                        <a:path w="52" h="178">
                          <a:moveTo>
                            <a:pt x="51" y="177"/>
                          </a:moveTo>
                          <a:lnTo>
                            <a:pt x="38" y="162"/>
                          </a:lnTo>
                          <a:lnTo>
                            <a:pt x="32" y="162"/>
                          </a:lnTo>
                          <a:lnTo>
                            <a:pt x="6" y="177"/>
                          </a:lnTo>
                          <a:lnTo>
                            <a:pt x="19" y="137"/>
                          </a:lnTo>
                          <a:lnTo>
                            <a:pt x="6" y="131"/>
                          </a:lnTo>
                          <a:lnTo>
                            <a:pt x="6" y="106"/>
                          </a:lnTo>
                          <a:lnTo>
                            <a:pt x="0" y="76"/>
                          </a:lnTo>
                          <a:lnTo>
                            <a:pt x="0" y="40"/>
                          </a:lnTo>
                          <a:lnTo>
                            <a:pt x="6" y="0"/>
                          </a:lnTo>
                          <a:lnTo>
                            <a:pt x="6" y="46"/>
                          </a:lnTo>
                          <a:lnTo>
                            <a:pt x="6" y="86"/>
                          </a:lnTo>
                          <a:lnTo>
                            <a:pt x="19" y="121"/>
                          </a:lnTo>
                          <a:lnTo>
                            <a:pt x="32" y="137"/>
                          </a:lnTo>
                          <a:lnTo>
                            <a:pt x="51" y="177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sp>
                <p:nvSpPr>
                  <p:cNvPr id="167" name="Freeform 27"/>
                  <p:cNvSpPr>
                    <a:spLocks/>
                  </p:cNvSpPr>
                  <p:nvPr/>
                </p:nvSpPr>
                <p:spPr bwMode="auto">
                  <a:xfrm>
                    <a:off x="1499" y="2794"/>
                    <a:ext cx="361" cy="46"/>
                  </a:xfrm>
                  <a:custGeom>
                    <a:avLst/>
                    <a:gdLst/>
                    <a:ahLst/>
                    <a:cxnLst>
                      <a:cxn ang="0">
                        <a:pos x="93" y="45"/>
                      </a:cxn>
                      <a:cxn ang="0">
                        <a:pos x="153" y="40"/>
                      </a:cxn>
                      <a:cxn ang="0">
                        <a:pos x="187" y="35"/>
                      </a:cxn>
                      <a:cxn ang="0">
                        <a:pos x="240" y="25"/>
                      </a:cxn>
                      <a:cxn ang="0">
                        <a:pos x="273" y="40"/>
                      </a:cxn>
                      <a:cxn ang="0">
                        <a:pos x="300" y="40"/>
                      </a:cxn>
                      <a:cxn ang="0">
                        <a:pos x="327" y="40"/>
                      </a:cxn>
                      <a:cxn ang="0">
                        <a:pos x="360" y="30"/>
                      </a:cxn>
                      <a:cxn ang="0">
                        <a:pos x="327" y="35"/>
                      </a:cxn>
                      <a:cxn ang="0">
                        <a:pos x="280" y="30"/>
                      </a:cxn>
                      <a:cxn ang="0">
                        <a:pos x="240" y="10"/>
                      </a:cxn>
                      <a:cxn ang="0">
                        <a:pos x="187" y="25"/>
                      </a:cxn>
                      <a:cxn ang="0">
                        <a:pos x="120" y="30"/>
                      </a:cxn>
                      <a:cxn ang="0">
                        <a:pos x="27" y="5"/>
                      </a:cxn>
                      <a:cxn ang="0">
                        <a:pos x="0" y="0"/>
                      </a:cxn>
                      <a:cxn ang="0">
                        <a:pos x="67" y="25"/>
                      </a:cxn>
                      <a:cxn ang="0">
                        <a:pos x="93" y="45"/>
                      </a:cxn>
                    </a:cxnLst>
                    <a:rect l="0" t="0" r="r" b="b"/>
                    <a:pathLst>
                      <a:path w="361" h="46">
                        <a:moveTo>
                          <a:pt x="93" y="45"/>
                        </a:moveTo>
                        <a:lnTo>
                          <a:pt x="153" y="40"/>
                        </a:lnTo>
                        <a:lnTo>
                          <a:pt x="187" y="35"/>
                        </a:lnTo>
                        <a:lnTo>
                          <a:pt x="240" y="25"/>
                        </a:lnTo>
                        <a:lnTo>
                          <a:pt x="273" y="40"/>
                        </a:lnTo>
                        <a:lnTo>
                          <a:pt x="300" y="40"/>
                        </a:lnTo>
                        <a:lnTo>
                          <a:pt x="327" y="40"/>
                        </a:lnTo>
                        <a:lnTo>
                          <a:pt x="360" y="30"/>
                        </a:lnTo>
                        <a:lnTo>
                          <a:pt x="327" y="35"/>
                        </a:lnTo>
                        <a:lnTo>
                          <a:pt x="280" y="30"/>
                        </a:lnTo>
                        <a:lnTo>
                          <a:pt x="240" y="10"/>
                        </a:lnTo>
                        <a:lnTo>
                          <a:pt x="187" y="25"/>
                        </a:lnTo>
                        <a:lnTo>
                          <a:pt x="120" y="30"/>
                        </a:lnTo>
                        <a:lnTo>
                          <a:pt x="27" y="5"/>
                        </a:lnTo>
                        <a:lnTo>
                          <a:pt x="0" y="0"/>
                        </a:lnTo>
                        <a:lnTo>
                          <a:pt x="67" y="25"/>
                        </a:lnTo>
                        <a:lnTo>
                          <a:pt x="93" y="45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81D5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68" name="Freeform 28"/>
                  <p:cNvSpPr>
                    <a:spLocks/>
                  </p:cNvSpPr>
                  <p:nvPr/>
                </p:nvSpPr>
                <p:spPr bwMode="auto">
                  <a:xfrm>
                    <a:off x="925" y="2789"/>
                    <a:ext cx="165" cy="26"/>
                  </a:xfrm>
                  <a:custGeom>
                    <a:avLst/>
                    <a:gdLst/>
                    <a:ahLst/>
                    <a:cxnLst>
                      <a:cxn ang="0">
                        <a:pos x="0" y="15"/>
                      </a:cxn>
                      <a:cxn ang="0">
                        <a:pos x="26" y="10"/>
                      </a:cxn>
                      <a:cxn ang="0">
                        <a:pos x="39" y="10"/>
                      </a:cxn>
                      <a:cxn ang="0">
                        <a:pos x="59" y="0"/>
                      </a:cxn>
                      <a:cxn ang="0">
                        <a:pos x="72" y="0"/>
                      </a:cxn>
                      <a:cxn ang="0">
                        <a:pos x="92" y="0"/>
                      </a:cxn>
                      <a:cxn ang="0">
                        <a:pos x="105" y="10"/>
                      </a:cxn>
                      <a:cxn ang="0">
                        <a:pos x="125" y="20"/>
                      </a:cxn>
                      <a:cxn ang="0">
                        <a:pos x="164" y="25"/>
                      </a:cxn>
                      <a:cxn ang="0">
                        <a:pos x="138" y="25"/>
                      </a:cxn>
                      <a:cxn ang="0">
                        <a:pos x="118" y="25"/>
                      </a:cxn>
                      <a:cxn ang="0">
                        <a:pos x="98" y="20"/>
                      </a:cxn>
                      <a:cxn ang="0">
                        <a:pos x="79" y="5"/>
                      </a:cxn>
                      <a:cxn ang="0">
                        <a:pos x="66" y="10"/>
                      </a:cxn>
                      <a:cxn ang="0">
                        <a:pos x="59" y="15"/>
                      </a:cxn>
                      <a:cxn ang="0">
                        <a:pos x="39" y="20"/>
                      </a:cxn>
                      <a:cxn ang="0">
                        <a:pos x="0" y="15"/>
                      </a:cxn>
                    </a:cxnLst>
                    <a:rect l="0" t="0" r="r" b="b"/>
                    <a:pathLst>
                      <a:path w="165" h="26">
                        <a:moveTo>
                          <a:pt x="0" y="15"/>
                        </a:moveTo>
                        <a:lnTo>
                          <a:pt x="26" y="10"/>
                        </a:lnTo>
                        <a:lnTo>
                          <a:pt x="39" y="10"/>
                        </a:lnTo>
                        <a:lnTo>
                          <a:pt x="59" y="0"/>
                        </a:lnTo>
                        <a:lnTo>
                          <a:pt x="72" y="0"/>
                        </a:lnTo>
                        <a:lnTo>
                          <a:pt x="92" y="0"/>
                        </a:lnTo>
                        <a:lnTo>
                          <a:pt x="105" y="10"/>
                        </a:lnTo>
                        <a:lnTo>
                          <a:pt x="125" y="20"/>
                        </a:lnTo>
                        <a:lnTo>
                          <a:pt x="164" y="25"/>
                        </a:lnTo>
                        <a:lnTo>
                          <a:pt x="138" y="25"/>
                        </a:lnTo>
                        <a:lnTo>
                          <a:pt x="118" y="25"/>
                        </a:lnTo>
                        <a:lnTo>
                          <a:pt x="98" y="20"/>
                        </a:lnTo>
                        <a:lnTo>
                          <a:pt x="79" y="5"/>
                        </a:lnTo>
                        <a:lnTo>
                          <a:pt x="66" y="10"/>
                        </a:lnTo>
                        <a:lnTo>
                          <a:pt x="59" y="15"/>
                        </a:lnTo>
                        <a:lnTo>
                          <a:pt x="39" y="20"/>
                        </a:lnTo>
                        <a:lnTo>
                          <a:pt x="0" y="15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81D5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</p:grpSp>
          </p:grpSp>
          <p:grpSp>
            <p:nvGrpSpPr>
              <p:cNvPr id="151" name="Group 29"/>
              <p:cNvGrpSpPr>
                <a:grpSpLocks/>
              </p:cNvGrpSpPr>
              <p:nvPr/>
            </p:nvGrpSpPr>
            <p:grpSpPr bwMode="auto">
              <a:xfrm>
                <a:off x="4341" y="2294"/>
                <a:ext cx="945" cy="534"/>
                <a:chOff x="4341" y="2294"/>
                <a:chExt cx="945" cy="534"/>
              </a:xfrm>
            </p:grpSpPr>
            <p:sp>
              <p:nvSpPr>
                <p:cNvPr id="152" name="Freeform 30"/>
                <p:cNvSpPr>
                  <a:spLocks/>
                </p:cNvSpPr>
                <p:nvPr/>
              </p:nvSpPr>
              <p:spPr bwMode="auto">
                <a:xfrm>
                  <a:off x="5145" y="2560"/>
                  <a:ext cx="141" cy="227"/>
                </a:xfrm>
                <a:custGeom>
                  <a:avLst/>
                  <a:gdLst/>
                  <a:ahLst/>
                  <a:cxnLst>
                    <a:cxn ang="0">
                      <a:pos x="53" y="0"/>
                    </a:cxn>
                    <a:cxn ang="0">
                      <a:pos x="100" y="35"/>
                    </a:cxn>
                    <a:cxn ang="0">
                      <a:pos x="127" y="65"/>
                    </a:cxn>
                    <a:cxn ang="0">
                      <a:pos x="133" y="100"/>
                    </a:cxn>
                    <a:cxn ang="0">
                      <a:pos x="140" y="136"/>
                    </a:cxn>
                    <a:cxn ang="0">
                      <a:pos x="140" y="176"/>
                    </a:cxn>
                    <a:cxn ang="0">
                      <a:pos x="127" y="226"/>
                    </a:cxn>
                    <a:cxn ang="0">
                      <a:pos x="0" y="166"/>
                    </a:cxn>
                    <a:cxn ang="0">
                      <a:pos x="53" y="0"/>
                    </a:cxn>
                  </a:cxnLst>
                  <a:rect l="0" t="0" r="r" b="b"/>
                  <a:pathLst>
                    <a:path w="141" h="227">
                      <a:moveTo>
                        <a:pt x="53" y="0"/>
                      </a:moveTo>
                      <a:lnTo>
                        <a:pt x="100" y="35"/>
                      </a:lnTo>
                      <a:lnTo>
                        <a:pt x="127" y="65"/>
                      </a:lnTo>
                      <a:lnTo>
                        <a:pt x="133" y="100"/>
                      </a:lnTo>
                      <a:lnTo>
                        <a:pt x="140" y="136"/>
                      </a:lnTo>
                      <a:lnTo>
                        <a:pt x="140" y="176"/>
                      </a:lnTo>
                      <a:lnTo>
                        <a:pt x="127" y="226"/>
                      </a:lnTo>
                      <a:lnTo>
                        <a:pt x="0" y="166"/>
                      </a:lnTo>
                      <a:lnTo>
                        <a:pt x="53" y="0"/>
                      </a:lnTo>
                    </a:path>
                  </a:pathLst>
                </a:custGeom>
                <a:solidFill>
                  <a:srgbClr val="E0A080"/>
                </a:solidFill>
                <a:ln w="12700" cap="rnd" cmpd="sng">
                  <a:solidFill>
                    <a:srgbClr val="081D5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pl-PL"/>
                </a:p>
              </p:txBody>
            </p:sp>
            <p:grpSp>
              <p:nvGrpSpPr>
                <p:cNvPr id="153" name="Group 31"/>
                <p:cNvGrpSpPr>
                  <a:grpSpLocks/>
                </p:cNvGrpSpPr>
                <p:nvPr/>
              </p:nvGrpSpPr>
              <p:grpSpPr bwMode="auto">
                <a:xfrm>
                  <a:off x="4341" y="2294"/>
                  <a:ext cx="931" cy="534"/>
                  <a:chOff x="4341" y="2294"/>
                  <a:chExt cx="931" cy="534"/>
                </a:xfrm>
              </p:grpSpPr>
              <p:sp>
                <p:nvSpPr>
                  <p:cNvPr id="154" name="Freeform 32"/>
                  <p:cNvSpPr>
                    <a:spLocks/>
                  </p:cNvSpPr>
                  <p:nvPr/>
                </p:nvSpPr>
                <p:spPr bwMode="auto">
                  <a:xfrm>
                    <a:off x="4590" y="2495"/>
                    <a:ext cx="375" cy="308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374" y="287"/>
                      </a:cxn>
                      <a:cxn ang="0">
                        <a:pos x="341" y="307"/>
                      </a:cxn>
                      <a:cxn ang="0">
                        <a:pos x="307" y="302"/>
                      </a:cxn>
                      <a:cxn ang="0">
                        <a:pos x="294" y="297"/>
                      </a:cxn>
                      <a:cxn ang="0">
                        <a:pos x="281" y="282"/>
                      </a:cxn>
                      <a:cxn ang="0">
                        <a:pos x="260" y="282"/>
                      </a:cxn>
                      <a:cxn ang="0">
                        <a:pos x="220" y="267"/>
                      </a:cxn>
                      <a:cxn ang="0">
                        <a:pos x="194" y="252"/>
                      </a:cxn>
                      <a:cxn ang="0">
                        <a:pos x="180" y="232"/>
                      </a:cxn>
                      <a:cxn ang="0">
                        <a:pos x="174" y="191"/>
                      </a:cxn>
                      <a:cxn ang="0">
                        <a:pos x="174" y="181"/>
                      </a:cxn>
                      <a:cxn ang="0">
                        <a:pos x="147" y="181"/>
                      </a:cxn>
                      <a:cxn ang="0">
                        <a:pos x="120" y="176"/>
                      </a:cxn>
                      <a:cxn ang="0">
                        <a:pos x="94" y="151"/>
                      </a:cxn>
                      <a:cxn ang="0">
                        <a:pos x="67" y="121"/>
                      </a:cxn>
                      <a:cxn ang="0">
                        <a:pos x="60" y="91"/>
                      </a:cxn>
                      <a:cxn ang="0">
                        <a:pos x="53" y="75"/>
                      </a:cxn>
                      <a:cxn ang="0">
                        <a:pos x="53" y="65"/>
                      </a:cxn>
                      <a:cxn ang="0">
                        <a:pos x="33" y="65"/>
                      </a:cxn>
                      <a:cxn ang="0">
                        <a:pos x="13" y="60"/>
                      </a:cxn>
                      <a:cxn ang="0">
                        <a:pos x="0" y="40"/>
                      </a:cxn>
                      <a:cxn ang="0">
                        <a:pos x="13" y="0"/>
                      </a:cxn>
                    </a:cxnLst>
                    <a:rect l="0" t="0" r="r" b="b"/>
                    <a:pathLst>
                      <a:path w="375" h="308">
                        <a:moveTo>
                          <a:pt x="13" y="0"/>
                        </a:moveTo>
                        <a:lnTo>
                          <a:pt x="374" y="287"/>
                        </a:lnTo>
                        <a:lnTo>
                          <a:pt x="341" y="307"/>
                        </a:lnTo>
                        <a:lnTo>
                          <a:pt x="307" y="302"/>
                        </a:lnTo>
                        <a:lnTo>
                          <a:pt x="294" y="297"/>
                        </a:lnTo>
                        <a:lnTo>
                          <a:pt x="281" y="282"/>
                        </a:lnTo>
                        <a:lnTo>
                          <a:pt x="260" y="282"/>
                        </a:lnTo>
                        <a:lnTo>
                          <a:pt x="220" y="267"/>
                        </a:lnTo>
                        <a:lnTo>
                          <a:pt x="194" y="252"/>
                        </a:lnTo>
                        <a:lnTo>
                          <a:pt x="180" y="232"/>
                        </a:lnTo>
                        <a:lnTo>
                          <a:pt x="174" y="191"/>
                        </a:lnTo>
                        <a:lnTo>
                          <a:pt x="174" y="181"/>
                        </a:lnTo>
                        <a:lnTo>
                          <a:pt x="147" y="181"/>
                        </a:lnTo>
                        <a:lnTo>
                          <a:pt x="120" y="176"/>
                        </a:lnTo>
                        <a:lnTo>
                          <a:pt x="94" y="151"/>
                        </a:lnTo>
                        <a:lnTo>
                          <a:pt x="67" y="121"/>
                        </a:lnTo>
                        <a:lnTo>
                          <a:pt x="60" y="91"/>
                        </a:lnTo>
                        <a:lnTo>
                          <a:pt x="53" y="75"/>
                        </a:lnTo>
                        <a:lnTo>
                          <a:pt x="53" y="65"/>
                        </a:lnTo>
                        <a:lnTo>
                          <a:pt x="33" y="65"/>
                        </a:lnTo>
                        <a:lnTo>
                          <a:pt x="13" y="60"/>
                        </a:lnTo>
                        <a:lnTo>
                          <a:pt x="0" y="40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81D5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grpSp>
                <p:nvGrpSpPr>
                  <p:cNvPr id="155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4554" y="2294"/>
                    <a:ext cx="686" cy="528"/>
                    <a:chOff x="4554" y="2294"/>
                    <a:chExt cx="686" cy="528"/>
                  </a:xfrm>
                </p:grpSpPr>
                <p:sp>
                  <p:nvSpPr>
                    <p:cNvPr id="158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4554" y="2294"/>
                      <a:ext cx="686" cy="528"/>
                    </a:xfrm>
                    <a:custGeom>
                      <a:avLst/>
                      <a:gdLst/>
                      <a:ahLst/>
                      <a:cxnLst>
                        <a:cxn ang="0">
                          <a:pos x="235" y="5"/>
                        </a:cxn>
                        <a:cxn ang="0">
                          <a:pos x="81" y="50"/>
                        </a:cxn>
                        <a:cxn ang="0">
                          <a:pos x="13" y="110"/>
                        </a:cxn>
                        <a:cxn ang="0">
                          <a:pos x="0" y="156"/>
                        </a:cxn>
                        <a:cxn ang="0">
                          <a:pos x="27" y="211"/>
                        </a:cxn>
                        <a:cxn ang="0">
                          <a:pos x="67" y="236"/>
                        </a:cxn>
                        <a:cxn ang="0">
                          <a:pos x="134" y="226"/>
                        </a:cxn>
                        <a:cxn ang="0">
                          <a:pos x="175" y="216"/>
                        </a:cxn>
                        <a:cxn ang="0">
                          <a:pos x="148" y="256"/>
                        </a:cxn>
                        <a:cxn ang="0">
                          <a:pos x="148" y="306"/>
                        </a:cxn>
                        <a:cxn ang="0">
                          <a:pos x="181" y="341"/>
                        </a:cxn>
                        <a:cxn ang="0">
                          <a:pos x="228" y="366"/>
                        </a:cxn>
                        <a:cxn ang="0">
                          <a:pos x="289" y="366"/>
                        </a:cxn>
                        <a:cxn ang="0">
                          <a:pos x="309" y="371"/>
                        </a:cxn>
                        <a:cxn ang="0">
                          <a:pos x="275" y="402"/>
                        </a:cxn>
                        <a:cxn ang="0">
                          <a:pos x="295" y="442"/>
                        </a:cxn>
                        <a:cxn ang="0">
                          <a:pos x="336" y="467"/>
                        </a:cxn>
                        <a:cxn ang="0">
                          <a:pos x="376" y="472"/>
                        </a:cxn>
                        <a:cxn ang="0">
                          <a:pos x="410" y="457"/>
                        </a:cxn>
                        <a:cxn ang="0">
                          <a:pos x="403" y="502"/>
                        </a:cxn>
                        <a:cxn ang="0">
                          <a:pos x="430" y="517"/>
                        </a:cxn>
                        <a:cxn ang="0">
                          <a:pos x="484" y="527"/>
                        </a:cxn>
                        <a:cxn ang="0">
                          <a:pos x="537" y="517"/>
                        </a:cxn>
                        <a:cxn ang="0">
                          <a:pos x="591" y="502"/>
                        </a:cxn>
                        <a:cxn ang="0">
                          <a:pos x="625" y="482"/>
                        </a:cxn>
                        <a:cxn ang="0">
                          <a:pos x="638" y="472"/>
                        </a:cxn>
                        <a:cxn ang="0">
                          <a:pos x="672" y="437"/>
                        </a:cxn>
                        <a:cxn ang="0">
                          <a:pos x="678" y="391"/>
                        </a:cxn>
                        <a:cxn ang="0">
                          <a:pos x="685" y="356"/>
                        </a:cxn>
                        <a:cxn ang="0">
                          <a:pos x="685" y="306"/>
                        </a:cxn>
                        <a:cxn ang="0">
                          <a:pos x="678" y="256"/>
                        </a:cxn>
                        <a:cxn ang="0">
                          <a:pos x="658" y="196"/>
                        </a:cxn>
                        <a:cxn ang="0">
                          <a:pos x="631" y="146"/>
                        </a:cxn>
                        <a:cxn ang="0">
                          <a:pos x="584" y="100"/>
                        </a:cxn>
                        <a:cxn ang="0">
                          <a:pos x="524" y="55"/>
                        </a:cxn>
                        <a:cxn ang="0">
                          <a:pos x="430" y="15"/>
                        </a:cxn>
                        <a:cxn ang="0">
                          <a:pos x="336" y="0"/>
                        </a:cxn>
                        <a:cxn ang="0">
                          <a:pos x="235" y="5"/>
                        </a:cxn>
                      </a:cxnLst>
                      <a:rect l="0" t="0" r="r" b="b"/>
                      <a:pathLst>
                        <a:path w="686" h="528">
                          <a:moveTo>
                            <a:pt x="235" y="5"/>
                          </a:moveTo>
                          <a:lnTo>
                            <a:pt x="81" y="50"/>
                          </a:lnTo>
                          <a:lnTo>
                            <a:pt x="13" y="110"/>
                          </a:lnTo>
                          <a:lnTo>
                            <a:pt x="0" y="156"/>
                          </a:lnTo>
                          <a:lnTo>
                            <a:pt x="27" y="211"/>
                          </a:lnTo>
                          <a:lnTo>
                            <a:pt x="67" y="236"/>
                          </a:lnTo>
                          <a:lnTo>
                            <a:pt x="134" y="226"/>
                          </a:lnTo>
                          <a:lnTo>
                            <a:pt x="175" y="216"/>
                          </a:lnTo>
                          <a:lnTo>
                            <a:pt x="148" y="256"/>
                          </a:lnTo>
                          <a:lnTo>
                            <a:pt x="148" y="306"/>
                          </a:lnTo>
                          <a:lnTo>
                            <a:pt x="181" y="341"/>
                          </a:lnTo>
                          <a:lnTo>
                            <a:pt x="228" y="366"/>
                          </a:lnTo>
                          <a:lnTo>
                            <a:pt x="289" y="366"/>
                          </a:lnTo>
                          <a:lnTo>
                            <a:pt x="309" y="371"/>
                          </a:lnTo>
                          <a:lnTo>
                            <a:pt x="275" y="402"/>
                          </a:lnTo>
                          <a:lnTo>
                            <a:pt x="295" y="442"/>
                          </a:lnTo>
                          <a:lnTo>
                            <a:pt x="336" y="467"/>
                          </a:lnTo>
                          <a:lnTo>
                            <a:pt x="376" y="472"/>
                          </a:lnTo>
                          <a:lnTo>
                            <a:pt x="410" y="457"/>
                          </a:lnTo>
                          <a:lnTo>
                            <a:pt x="403" y="502"/>
                          </a:lnTo>
                          <a:lnTo>
                            <a:pt x="430" y="517"/>
                          </a:lnTo>
                          <a:lnTo>
                            <a:pt x="484" y="527"/>
                          </a:lnTo>
                          <a:lnTo>
                            <a:pt x="537" y="517"/>
                          </a:lnTo>
                          <a:lnTo>
                            <a:pt x="591" y="502"/>
                          </a:lnTo>
                          <a:lnTo>
                            <a:pt x="625" y="482"/>
                          </a:lnTo>
                          <a:lnTo>
                            <a:pt x="638" y="472"/>
                          </a:lnTo>
                          <a:lnTo>
                            <a:pt x="672" y="437"/>
                          </a:lnTo>
                          <a:lnTo>
                            <a:pt x="678" y="391"/>
                          </a:lnTo>
                          <a:lnTo>
                            <a:pt x="685" y="356"/>
                          </a:lnTo>
                          <a:lnTo>
                            <a:pt x="685" y="306"/>
                          </a:lnTo>
                          <a:lnTo>
                            <a:pt x="678" y="256"/>
                          </a:lnTo>
                          <a:lnTo>
                            <a:pt x="658" y="196"/>
                          </a:lnTo>
                          <a:lnTo>
                            <a:pt x="631" y="146"/>
                          </a:lnTo>
                          <a:lnTo>
                            <a:pt x="584" y="100"/>
                          </a:lnTo>
                          <a:lnTo>
                            <a:pt x="524" y="55"/>
                          </a:lnTo>
                          <a:lnTo>
                            <a:pt x="430" y="15"/>
                          </a:lnTo>
                          <a:lnTo>
                            <a:pt x="336" y="0"/>
                          </a:lnTo>
                          <a:lnTo>
                            <a:pt x="235" y="5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59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689" y="2455"/>
                      <a:ext cx="107" cy="87"/>
                    </a:xfrm>
                    <a:custGeom>
                      <a:avLst/>
                      <a:gdLst/>
                      <a:ahLst/>
                      <a:cxnLst>
                        <a:cxn ang="0">
                          <a:pos x="106" y="0"/>
                        </a:cxn>
                        <a:cxn ang="0">
                          <a:pos x="99" y="30"/>
                        </a:cxn>
                        <a:cxn ang="0">
                          <a:pos x="66" y="61"/>
                        </a:cxn>
                        <a:cxn ang="0">
                          <a:pos x="33" y="76"/>
                        </a:cxn>
                        <a:cxn ang="0">
                          <a:pos x="0" y="86"/>
                        </a:cxn>
                      </a:cxnLst>
                      <a:rect l="0" t="0" r="r" b="b"/>
                      <a:pathLst>
                        <a:path w="107" h="87">
                          <a:moveTo>
                            <a:pt x="106" y="0"/>
                          </a:moveTo>
                          <a:lnTo>
                            <a:pt x="99" y="30"/>
                          </a:lnTo>
                          <a:lnTo>
                            <a:pt x="66" y="61"/>
                          </a:lnTo>
                          <a:lnTo>
                            <a:pt x="33" y="76"/>
                          </a:lnTo>
                          <a:lnTo>
                            <a:pt x="0" y="86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6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4836" y="2565"/>
                      <a:ext cx="129" cy="113"/>
                    </a:xfrm>
                    <a:custGeom>
                      <a:avLst/>
                      <a:gdLst/>
                      <a:ahLst/>
                      <a:cxnLst>
                        <a:cxn ang="0">
                          <a:pos x="128" y="0"/>
                        </a:cxn>
                        <a:cxn ang="0">
                          <a:pos x="121" y="31"/>
                        </a:cxn>
                        <a:cxn ang="0">
                          <a:pos x="101" y="66"/>
                        </a:cxn>
                        <a:cxn ang="0">
                          <a:pos x="74" y="87"/>
                        </a:cxn>
                        <a:cxn ang="0">
                          <a:pos x="40" y="107"/>
                        </a:cxn>
                        <a:cxn ang="0">
                          <a:pos x="0" y="112"/>
                        </a:cxn>
                      </a:cxnLst>
                      <a:rect l="0" t="0" r="r" b="b"/>
                      <a:pathLst>
                        <a:path w="129" h="113">
                          <a:moveTo>
                            <a:pt x="128" y="0"/>
                          </a:moveTo>
                          <a:lnTo>
                            <a:pt x="121" y="31"/>
                          </a:lnTo>
                          <a:lnTo>
                            <a:pt x="101" y="66"/>
                          </a:lnTo>
                          <a:lnTo>
                            <a:pt x="74" y="87"/>
                          </a:lnTo>
                          <a:lnTo>
                            <a:pt x="40" y="107"/>
                          </a:lnTo>
                          <a:lnTo>
                            <a:pt x="0" y="11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61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4950" y="2671"/>
                      <a:ext cx="134" cy="111"/>
                    </a:xfrm>
                    <a:custGeom>
                      <a:avLst/>
                      <a:gdLst/>
                      <a:ahLst/>
                      <a:cxnLst>
                        <a:cxn ang="0">
                          <a:pos x="133" y="0"/>
                        </a:cxn>
                        <a:cxn ang="0">
                          <a:pos x="126" y="35"/>
                        </a:cxn>
                        <a:cxn ang="0">
                          <a:pos x="106" y="60"/>
                        </a:cxn>
                        <a:cxn ang="0">
                          <a:pos x="80" y="80"/>
                        </a:cxn>
                        <a:cxn ang="0">
                          <a:pos x="40" y="100"/>
                        </a:cxn>
                        <a:cxn ang="0">
                          <a:pos x="0" y="110"/>
                        </a:cxn>
                      </a:cxnLst>
                      <a:rect l="0" t="0" r="r" b="b"/>
                      <a:pathLst>
                        <a:path w="134" h="111">
                          <a:moveTo>
                            <a:pt x="133" y="0"/>
                          </a:moveTo>
                          <a:lnTo>
                            <a:pt x="126" y="35"/>
                          </a:lnTo>
                          <a:lnTo>
                            <a:pt x="106" y="60"/>
                          </a:lnTo>
                          <a:lnTo>
                            <a:pt x="80" y="80"/>
                          </a:lnTo>
                          <a:lnTo>
                            <a:pt x="40" y="100"/>
                          </a:lnTo>
                          <a:lnTo>
                            <a:pt x="0" y="110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  <p:sp>
                  <p:nvSpPr>
                    <p:cNvPr id="162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5178" y="2595"/>
                      <a:ext cx="55" cy="17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6"/>
                        </a:cxn>
                        <a:cxn ang="0">
                          <a:pos x="14" y="161"/>
                        </a:cxn>
                        <a:cxn ang="0">
                          <a:pos x="20" y="161"/>
                        </a:cxn>
                        <a:cxn ang="0">
                          <a:pos x="47" y="176"/>
                        </a:cxn>
                        <a:cxn ang="0">
                          <a:pos x="34" y="136"/>
                        </a:cxn>
                        <a:cxn ang="0">
                          <a:pos x="47" y="131"/>
                        </a:cxn>
                        <a:cxn ang="0">
                          <a:pos x="54" y="106"/>
                        </a:cxn>
                        <a:cxn ang="0">
                          <a:pos x="54" y="75"/>
                        </a:cxn>
                        <a:cxn ang="0">
                          <a:pos x="54" y="40"/>
                        </a:cxn>
                        <a:cxn ang="0">
                          <a:pos x="47" y="0"/>
                        </a:cxn>
                        <a:cxn ang="0">
                          <a:pos x="47" y="45"/>
                        </a:cxn>
                        <a:cxn ang="0">
                          <a:pos x="47" y="85"/>
                        </a:cxn>
                        <a:cxn ang="0">
                          <a:pos x="34" y="121"/>
                        </a:cxn>
                        <a:cxn ang="0">
                          <a:pos x="20" y="136"/>
                        </a:cxn>
                        <a:cxn ang="0">
                          <a:pos x="0" y="176"/>
                        </a:cxn>
                      </a:cxnLst>
                      <a:rect l="0" t="0" r="r" b="b"/>
                      <a:pathLst>
                        <a:path w="55" h="177">
                          <a:moveTo>
                            <a:pt x="0" y="176"/>
                          </a:moveTo>
                          <a:lnTo>
                            <a:pt x="14" y="161"/>
                          </a:lnTo>
                          <a:lnTo>
                            <a:pt x="20" y="161"/>
                          </a:lnTo>
                          <a:lnTo>
                            <a:pt x="47" y="176"/>
                          </a:lnTo>
                          <a:lnTo>
                            <a:pt x="34" y="136"/>
                          </a:lnTo>
                          <a:lnTo>
                            <a:pt x="47" y="131"/>
                          </a:lnTo>
                          <a:lnTo>
                            <a:pt x="54" y="106"/>
                          </a:lnTo>
                          <a:lnTo>
                            <a:pt x="54" y="75"/>
                          </a:lnTo>
                          <a:lnTo>
                            <a:pt x="54" y="40"/>
                          </a:lnTo>
                          <a:lnTo>
                            <a:pt x="47" y="0"/>
                          </a:lnTo>
                          <a:lnTo>
                            <a:pt x="47" y="45"/>
                          </a:lnTo>
                          <a:lnTo>
                            <a:pt x="47" y="85"/>
                          </a:lnTo>
                          <a:lnTo>
                            <a:pt x="34" y="121"/>
                          </a:lnTo>
                          <a:lnTo>
                            <a:pt x="20" y="136"/>
                          </a:lnTo>
                          <a:lnTo>
                            <a:pt x="0" y="176"/>
                          </a:lnTo>
                        </a:path>
                      </a:pathLst>
                    </a:custGeom>
                    <a:solidFill>
                      <a:srgbClr val="C08040"/>
                    </a:solidFill>
                    <a:ln w="12700" cap="rnd" cmpd="sng">
                      <a:solidFill>
                        <a:srgbClr val="081D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endParaRPr lang="pl-PL"/>
                    </a:p>
                  </p:txBody>
                </p:sp>
              </p:grpSp>
              <p:sp>
                <p:nvSpPr>
                  <p:cNvPr id="156" name="Freeform 39"/>
                  <p:cNvSpPr>
                    <a:spLocks/>
                  </p:cNvSpPr>
                  <p:nvPr/>
                </p:nvSpPr>
                <p:spPr bwMode="auto">
                  <a:xfrm>
                    <a:off x="4341" y="2781"/>
                    <a:ext cx="349" cy="47"/>
                  </a:xfrm>
                  <a:custGeom>
                    <a:avLst/>
                    <a:gdLst/>
                    <a:ahLst/>
                    <a:cxnLst>
                      <a:cxn ang="0">
                        <a:pos x="254" y="46"/>
                      </a:cxn>
                      <a:cxn ang="0">
                        <a:pos x="207" y="41"/>
                      </a:cxn>
                      <a:cxn ang="0">
                        <a:pos x="167" y="36"/>
                      </a:cxn>
                      <a:cxn ang="0">
                        <a:pos x="120" y="26"/>
                      </a:cxn>
                      <a:cxn ang="0">
                        <a:pos x="87" y="41"/>
                      </a:cxn>
                      <a:cxn ang="0">
                        <a:pos x="60" y="41"/>
                      </a:cxn>
                      <a:cxn ang="0">
                        <a:pos x="33" y="41"/>
                      </a:cxn>
                      <a:cxn ang="0">
                        <a:pos x="0" y="31"/>
                      </a:cxn>
                      <a:cxn ang="0">
                        <a:pos x="40" y="36"/>
                      </a:cxn>
                      <a:cxn ang="0">
                        <a:pos x="80" y="31"/>
                      </a:cxn>
                      <a:cxn ang="0">
                        <a:pos x="120" y="10"/>
                      </a:cxn>
                      <a:cxn ang="0">
                        <a:pos x="167" y="26"/>
                      </a:cxn>
                      <a:cxn ang="0">
                        <a:pos x="234" y="31"/>
                      </a:cxn>
                      <a:cxn ang="0">
                        <a:pos x="321" y="5"/>
                      </a:cxn>
                      <a:cxn ang="0">
                        <a:pos x="348" y="0"/>
                      </a:cxn>
                      <a:cxn ang="0">
                        <a:pos x="288" y="26"/>
                      </a:cxn>
                      <a:cxn ang="0">
                        <a:pos x="254" y="46"/>
                      </a:cxn>
                    </a:cxnLst>
                    <a:rect l="0" t="0" r="r" b="b"/>
                    <a:pathLst>
                      <a:path w="349" h="47">
                        <a:moveTo>
                          <a:pt x="254" y="46"/>
                        </a:moveTo>
                        <a:lnTo>
                          <a:pt x="207" y="41"/>
                        </a:lnTo>
                        <a:lnTo>
                          <a:pt x="167" y="36"/>
                        </a:lnTo>
                        <a:lnTo>
                          <a:pt x="120" y="26"/>
                        </a:lnTo>
                        <a:lnTo>
                          <a:pt x="87" y="41"/>
                        </a:lnTo>
                        <a:lnTo>
                          <a:pt x="60" y="41"/>
                        </a:lnTo>
                        <a:lnTo>
                          <a:pt x="33" y="41"/>
                        </a:lnTo>
                        <a:lnTo>
                          <a:pt x="0" y="31"/>
                        </a:lnTo>
                        <a:lnTo>
                          <a:pt x="40" y="36"/>
                        </a:lnTo>
                        <a:lnTo>
                          <a:pt x="80" y="31"/>
                        </a:lnTo>
                        <a:lnTo>
                          <a:pt x="120" y="10"/>
                        </a:lnTo>
                        <a:lnTo>
                          <a:pt x="167" y="26"/>
                        </a:lnTo>
                        <a:lnTo>
                          <a:pt x="234" y="31"/>
                        </a:lnTo>
                        <a:lnTo>
                          <a:pt x="321" y="5"/>
                        </a:lnTo>
                        <a:lnTo>
                          <a:pt x="348" y="0"/>
                        </a:lnTo>
                        <a:lnTo>
                          <a:pt x="288" y="26"/>
                        </a:lnTo>
                        <a:lnTo>
                          <a:pt x="254" y="46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81D5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  <p:sp>
                <p:nvSpPr>
                  <p:cNvPr id="157" name="Freeform 40"/>
                  <p:cNvSpPr>
                    <a:spLocks/>
                  </p:cNvSpPr>
                  <p:nvPr/>
                </p:nvSpPr>
                <p:spPr bwMode="auto">
                  <a:xfrm>
                    <a:off x="5110" y="2777"/>
                    <a:ext cx="162" cy="26"/>
                  </a:xfrm>
                  <a:custGeom>
                    <a:avLst/>
                    <a:gdLst/>
                    <a:ahLst/>
                    <a:cxnLst>
                      <a:cxn ang="0">
                        <a:pos x="161" y="15"/>
                      </a:cxn>
                      <a:cxn ang="0">
                        <a:pos x="134" y="10"/>
                      </a:cxn>
                      <a:cxn ang="0">
                        <a:pos x="121" y="10"/>
                      </a:cxn>
                      <a:cxn ang="0">
                        <a:pos x="101" y="0"/>
                      </a:cxn>
                      <a:cxn ang="0">
                        <a:pos x="87" y="0"/>
                      </a:cxn>
                      <a:cxn ang="0">
                        <a:pos x="67" y="0"/>
                      </a:cxn>
                      <a:cxn ang="0">
                        <a:pos x="54" y="10"/>
                      </a:cxn>
                      <a:cxn ang="0">
                        <a:pos x="34" y="20"/>
                      </a:cxn>
                      <a:cxn ang="0">
                        <a:pos x="0" y="25"/>
                      </a:cxn>
                      <a:cxn ang="0">
                        <a:pos x="27" y="25"/>
                      </a:cxn>
                      <a:cxn ang="0">
                        <a:pos x="40" y="25"/>
                      </a:cxn>
                      <a:cxn ang="0">
                        <a:pos x="60" y="20"/>
                      </a:cxn>
                      <a:cxn ang="0">
                        <a:pos x="81" y="5"/>
                      </a:cxn>
                      <a:cxn ang="0">
                        <a:pos x="94" y="10"/>
                      </a:cxn>
                      <a:cxn ang="0">
                        <a:pos x="101" y="15"/>
                      </a:cxn>
                      <a:cxn ang="0">
                        <a:pos x="127" y="20"/>
                      </a:cxn>
                      <a:cxn ang="0">
                        <a:pos x="161" y="15"/>
                      </a:cxn>
                    </a:cxnLst>
                    <a:rect l="0" t="0" r="r" b="b"/>
                    <a:pathLst>
                      <a:path w="162" h="26">
                        <a:moveTo>
                          <a:pt x="161" y="15"/>
                        </a:moveTo>
                        <a:lnTo>
                          <a:pt x="134" y="10"/>
                        </a:lnTo>
                        <a:lnTo>
                          <a:pt x="121" y="10"/>
                        </a:lnTo>
                        <a:lnTo>
                          <a:pt x="101" y="0"/>
                        </a:lnTo>
                        <a:lnTo>
                          <a:pt x="87" y="0"/>
                        </a:lnTo>
                        <a:lnTo>
                          <a:pt x="67" y="0"/>
                        </a:lnTo>
                        <a:lnTo>
                          <a:pt x="54" y="10"/>
                        </a:lnTo>
                        <a:lnTo>
                          <a:pt x="34" y="20"/>
                        </a:lnTo>
                        <a:lnTo>
                          <a:pt x="0" y="25"/>
                        </a:lnTo>
                        <a:lnTo>
                          <a:pt x="27" y="25"/>
                        </a:lnTo>
                        <a:lnTo>
                          <a:pt x="40" y="25"/>
                        </a:lnTo>
                        <a:lnTo>
                          <a:pt x="60" y="20"/>
                        </a:lnTo>
                        <a:lnTo>
                          <a:pt x="81" y="5"/>
                        </a:lnTo>
                        <a:lnTo>
                          <a:pt x="94" y="10"/>
                        </a:lnTo>
                        <a:lnTo>
                          <a:pt x="101" y="15"/>
                        </a:lnTo>
                        <a:lnTo>
                          <a:pt x="127" y="20"/>
                        </a:lnTo>
                        <a:lnTo>
                          <a:pt x="161" y="15"/>
                        </a:lnTo>
                      </a:path>
                    </a:pathLst>
                  </a:custGeom>
                  <a:solidFill>
                    <a:srgbClr val="808080"/>
                  </a:solidFill>
                  <a:ln w="12700" cap="rnd" cmpd="sng">
                    <a:solidFill>
                      <a:srgbClr val="081D58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pl-PL"/>
                  </a:p>
                </p:txBody>
              </p:sp>
            </p:grpSp>
          </p:grpSp>
        </p:grpSp>
        <p:grpSp>
          <p:nvGrpSpPr>
            <p:cNvPr id="7" name="Group 177"/>
            <p:cNvGrpSpPr>
              <a:grpSpLocks/>
            </p:cNvGrpSpPr>
            <p:nvPr/>
          </p:nvGrpSpPr>
          <p:grpSpPr bwMode="auto">
            <a:xfrm>
              <a:off x="1228" y="1173"/>
              <a:ext cx="3684" cy="2631"/>
              <a:chOff x="1228" y="1173"/>
              <a:chExt cx="3684" cy="2631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1228" y="3552"/>
                <a:ext cx="3684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762000" eaLnBrk="0" hangingPunct="0">
                  <a:spcBef>
                    <a:spcPct val="0"/>
                  </a:spcBef>
                </a:pPr>
                <a:r>
                  <a:rPr lang="en-US" sz="2400" b="1" dirty="0">
                    <a:solidFill>
                      <a:srgbClr val="2C0197"/>
                    </a:solidFill>
                  </a:rPr>
                  <a:t>… </a:t>
                </a:r>
                <a:r>
                  <a:rPr lang="pl-PL" sz="2400" b="1" dirty="0" smtClean="0">
                    <a:solidFill>
                      <a:srgbClr val="2C0197"/>
                    </a:solidFill>
                  </a:rPr>
                  <a:t>partnerzy na poszczególnych szczeblach</a:t>
                </a:r>
                <a:endParaRPr lang="en-US" sz="2400" b="1" dirty="0"/>
              </a:p>
            </p:txBody>
          </p:sp>
          <p:sp>
            <p:nvSpPr>
              <p:cNvPr id="9" name="Rectangle 41"/>
              <p:cNvSpPr>
                <a:spLocks noChangeArrowheads="1"/>
              </p:cNvSpPr>
              <p:nvPr/>
            </p:nvSpPr>
            <p:spPr bwMode="auto">
              <a:xfrm>
                <a:off x="2432" y="1440"/>
                <a:ext cx="901" cy="270"/>
              </a:xfrm>
              <a:prstGeom prst="rect">
                <a:avLst/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endParaRPr lang="en-US" sz="1400" b="1">
                  <a:solidFill>
                    <a:srgbClr val="081D58"/>
                  </a:solidFill>
                </a:endParaRPr>
              </a:p>
              <a:p>
                <a:pPr defTabSz="428625" eaLnBrk="0" latinLnBrk="1" hangingPunct="0">
                  <a:spcBef>
                    <a:spcPct val="0"/>
                  </a:spcBef>
                </a:pPr>
                <a:endParaRPr lang="en-US" sz="1400" b="1">
                  <a:solidFill>
                    <a:srgbClr val="081D58"/>
                  </a:solidFill>
                </a:endParaRPr>
              </a:p>
            </p:txBody>
          </p:sp>
          <p:sp>
            <p:nvSpPr>
              <p:cNvPr id="10" name="Rectangle 42"/>
              <p:cNvSpPr>
                <a:spLocks noChangeArrowheads="1"/>
              </p:cNvSpPr>
              <p:nvPr/>
            </p:nvSpPr>
            <p:spPr bwMode="auto">
              <a:xfrm>
                <a:off x="2480" y="1824"/>
                <a:ext cx="901" cy="238"/>
              </a:xfrm>
              <a:prstGeom prst="rect">
                <a:avLst/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endParaRPr lang="en-US" sz="1200" b="1">
                  <a:solidFill>
                    <a:srgbClr val="081D58"/>
                  </a:solidFill>
                </a:endParaRPr>
              </a:p>
              <a:p>
                <a:pPr defTabSz="428625" eaLnBrk="0" latinLnBrk="1" hangingPunct="0">
                  <a:spcBef>
                    <a:spcPct val="0"/>
                  </a:spcBef>
                </a:pPr>
                <a:endParaRPr lang="en-US" sz="1200" b="1">
                  <a:solidFill>
                    <a:srgbClr val="081D58"/>
                  </a:solidFill>
                </a:endParaRPr>
              </a:p>
            </p:txBody>
          </p:sp>
          <p:sp>
            <p:nvSpPr>
              <p:cNvPr id="11" name="Rectangle 43"/>
              <p:cNvSpPr>
                <a:spLocks noChangeArrowheads="1"/>
              </p:cNvSpPr>
              <p:nvPr/>
            </p:nvSpPr>
            <p:spPr bwMode="auto">
              <a:xfrm>
                <a:off x="2411" y="2208"/>
                <a:ext cx="901" cy="237"/>
              </a:xfrm>
              <a:prstGeom prst="rect">
                <a:avLst/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endParaRPr lang="en-US" sz="1200" b="1">
                  <a:solidFill>
                    <a:srgbClr val="081D58"/>
                  </a:solidFill>
                </a:endParaRPr>
              </a:p>
              <a:p>
                <a:pPr defTabSz="428625" eaLnBrk="0" latinLnBrk="1" hangingPunct="0">
                  <a:spcBef>
                    <a:spcPct val="0"/>
                  </a:spcBef>
                </a:pPr>
                <a:endParaRPr lang="en-US" sz="1200" b="1">
                  <a:solidFill>
                    <a:srgbClr val="081D58"/>
                  </a:solidFill>
                </a:endParaRPr>
              </a:p>
            </p:txBody>
          </p:sp>
          <p:sp>
            <p:nvSpPr>
              <p:cNvPr id="12" name="Rectangle 44"/>
              <p:cNvSpPr>
                <a:spLocks noChangeArrowheads="1"/>
              </p:cNvSpPr>
              <p:nvPr/>
            </p:nvSpPr>
            <p:spPr bwMode="auto">
              <a:xfrm>
                <a:off x="2523" y="3216"/>
                <a:ext cx="730" cy="171"/>
              </a:xfrm>
              <a:prstGeom prst="rect">
                <a:avLst/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912" cy="168"/>
              </a:xfrm>
              <a:prstGeom prst="rect">
                <a:avLst/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4" name="AutoShape 46"/>
              <p:cNvSpPr>
                <a:spLocks noChangeArrowheads="1"/>
              </p:cNvSpPr>
              <p:nvPr/>
            </p:nvSpPr>
            <p:spPr bwMode="auto">
              <a:xfrm>
                <a:off x="2834" y="2495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5" name="AutoShape 47"/>
              <p:cNvSpPr>
                <a:spLocks noChangeArrowheads="1"/>
              </p:cNvSpPr>
              <p:nvPr/>
            </p:nvSpPr>
            <p:spPr bwMode="auto">
              <a:xfrm>
                <a:off x="2834" y="2539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6" name="AutoShape 48"/>
              <p:cNvSpPr>
                <a:spLocks noChangeArrowheads="1"/>
              </p:cNvSpPr>
              <p:nvPr/>
            </p:nvSpPr>
            <p:spPr bwMode="auto">
              <a:xfrm>
                <a:off x="2834" y="2582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7" name="AutoShape 49"/>
              <p:cNvSpPr>
                <a:spLocks noChangeArrowheads="1"/>
              </p:cNvSpPr>
              <p:nvPr/>
            </p:nvSpPr>
            <p:spPr bwMode="auto">
              <a:xfrm>
                <a:off x="2834" y="2625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8" name="AutoShape 50"/>
              <p:cNvSpPr>
                <a:spLocks noChangeArrowheads="1"/>
              </p:cNvSpPr>
              <p:nvPr/>
            </p:nvSpPr>
            <p:spPr bwMode="auto">
              <a:xfrm>
                <a:off x="2834" y="2668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9" name="AutoShape 51"/>
              <p:cNvSpPr>
                <a:spLocks noChangeArrowheads="1"/>
              </p:cNvSpPr>
              <p:nvPr/>
            </p:nvSpPr>
            <p:spPr bwMode="auto">
              <a:xfrm>
                <a:off x="2834" y="2717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0" name="AutoShape 52"/>
              <p:cNvSpPr>
                <a:spLocks noChangeArrowheads="1"/>
              </p:cNvSpPr>
              <p:nvPr/>
            </p:nvSpPr>
            <p:spPr bwMode="auto">
              <a:xfrm>
                <a:off x="2834" y="2761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1" name="AutoShape 53"/>
              <p:cNvSpPr>
                <a:spLocks noChangeArrowheads="1"/>
              </p:cNvSpPr>
              <p:nvPr/>
            </p:nvSpPr>
            <p:spPr bwMode="auto">
              <a:xfrm>
                <a:off x="2834" y="2803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2" name="AutoShape 54"/>
              <p:cNvSpPr>
                <a:spLocks noChangeArrowheads="1"/>
              </p:cNvSpPr>
              <p:nvPr/>
            </p:nvSpPr>
            <p:spPr bwMode="auto">
              <a:xfrm>
                <a:off x="2834" y="2847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3" name="AutoShape 55"/>
              <p:cNvSpPr>
                <a:spLocks noChangeArrowheads="1"/>
              </p:cNvSpPr>
              <p:nvPr/>
            </p:nvSpPr>
            <p:spPr bwMode="auto">
              <a:xfrm>
                <a:off x="2834" y="2890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4" name="AutoShape 56"/>
              <p:cNvSpPr>
                <a:spLocks noChangeArrowheads="1"/>
              </p:cNvSpPr>
              <p:nvPr/>
            </p:nvSpPr>
            <p:spPr bwMode="auto">
              <a:xfrm>
                <a:off x="2834" y="2936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5" name="AutoShape 57"/>
              <p:cNvSpPr>
                <a:spLocks noChangeArrowheads="1"/>
              </p:cNvSpPr>
              <p:nvPr/>
            </p:nvSpPr>
            <p:spPr bwMode="auto">
              <a:xfrm>
                <a:off x="2834" y="2980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6" name="AutoShape 58"/>
              <p:cNvSpPr>
                <a:spLocks noChangeArrowheads="1"/>
              </p:cNvSpPr>
              <p:nvPr/>
            </p:nvSpPr>
            <p:spPr bwMode="auto">
              <a:xfrm>
                <a:off x="2834" y="3022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7" name="AutoShape 59"/>
              <p:cNvSpPr>
                <a:spLocks noChangeArrowheads="1"/>
              </p:cNvSpPr>
              <p:nvPr/>
            </p:nvSpPr>
            <p:spPr bwMode="auto">
              <a:xfrm>
                <a:off x="2834" y="3067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8" name="AutoShape 60"/>
              <p:cNvSpPr>
                <a:spLocks noChangeArrowheads="1"/>
              </p:cNvSpPr>
              <p:nvPr/>
            </p:nvSpPr>
            <p:spPr bwMode="auto">
              <a:xfrm>
                <a:off x="2834" y="3110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29" name="AutoShape 61"/>
              <p:cNvSpPr>
                <a:spLocks noChangeArrowheads="1"/>
              </p:cNvSpPr>
              <p:nvPr/>
            </p:nvSpPr>
            <p:spPr bwMode="auto">
              <a:xfrm>
                <a:off x="2834" y="3158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0" name="AutoShape 62"/>
              <p:cNvSpPr>
                <a:spLocks noChangeArrowheads="1"/>
              </p:cNvSpPr>
              <p:nvPr/>
            </p:nvSpPr>
            <p:spPr bwMode="auto">
              <a:xfrm>
                <a:off x="2834" y="3202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1" name="AutoShape 63"/>
              <p:cNvSpPr>
                <a:spLocks noChangeArrowheads="1"/>
              </p:cNvSpPr>
              <p:nvPr/>
            </p:nvSpPr>
            <p:spPr bwMode="auto">
              <a:xfrm>
                <a:off x="2834" y="3245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2" name="AutoShape 64"/>
              <p:cNvSpPr>
                <a:spLocks noChangeArrowheads="1"/>
              </p:cNvSpPr>
              <p:nvPr/>
            </p:nvSpPr>
            <p:spPr bwMode="auto">
              <a:xfrm>
                <a:off x="2834" y="3289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3" name="AutoShape 65"/>
              <p:cNvSpPr>
                <a:spLocks noChangeArrowheads="1"/>
              </p:cNvSpPr>
              <p:nvPr/>
            </p:nvSpPr>
            <p:spPr bwMode="auto">
              <a:xfrm>
                <a:off x="2834" y="3331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4" name="AutoShape 66"/>
              <p:cNvSpPr>
                <a:spLocks noChangeArrowheads="1"/>
              </p:cNvSpPr>
              <p:nvPr/>
            </p:nvSpPr>
            <p:spPr bwMode="auto">
              <a:xfrm>
                <a:off x="2834" y="1608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5" name="AutoShape 67"/>
              <p:cNvSpPr>
                <a:spLocks noChangeArrowheads="1"/>
              </p:cNvSpPr>
              <p:nvPr/>
            </p:nvSpPr>
            <p:spPr bwMode="auto">
              <a:xfrm>
                <a:off x="2834" y="1652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6" name="AutoShape 68"/>
              <p:cNvSpPr>
                <a:spLocks noChangeArrowheads="1"/>
              </p:cNvSpPr>
              <p:nvPr/>
            </p:nvSpPr>
            <p:spPr bwMode="auto">
              <a:xfrm>
                <a:off x="2834" y="1695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7" name="AutoShape 69"/>
              <p:cNvSpPr>
                <a:spLocks noChangeArrowheads="1"/>
              </p:cNvSpPr>
              <p:nvPr/>
            </p:nvSpPr>
            <p:spPr bwMode="auto">
              <a:xfrm>
                <a:off x="2834" y="1738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8" name="AutoShape 70"/>
              <p:cNvSpPr>
                <a:spLocks noChangeArrowheads="1"/>
              </p:cNvSpPr>
              <p:nvPr/>
            </p:nvSpPr>
            <p:spPr bwMode="auto">
              <a:xfrm>
                <a:off x="2834" y="1781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39" name="AutoShape 71"/>
              <p:cNvSpPr>
                <a:spLocks noChangeArrowheads="1"/>
              </p:cNvSpPr>
              <p:nvPr/>
            </p:nvSpPr>
            <p:spPr bwMode="auto">
              <a:xfrm>
                <a:off x="2834" y="1830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0" name="AutoShape 72"/>
              <p:cNvSpPr>
                <a:spLocks noChangeArrowheads="1"/>
              </p:cNvSpPr>
              <p:nvPr/>
            </p:nvSpPr>
            <p:spPr bwMode="auto">
              <a:xfrm>
                <a:off x="2834" y="1873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1" name="AutoShape 73"/>
              <p:cNvSpPr>
                <a:spLocks noChangeArrowheads="1"/>
              </p:cNvSpPr>
              <p:nvPr/>
            </p:nvSpPr>
            <p:spPr bwMode="auto">
              <a:xfrm>
                <a:off x="2834" y="1917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2" name="AutoShape 74"/>
              <p:cNvSpPr>
                <a:spLocks noChangeArrowheads="1"/>
              </p:cNvSpPr>
              <p:nvPr/>
            </p:nvSpPr>
            <p:spPr bwMode="auto">
              <a:xfrm>
                <a:off x="2834" y="1960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3" name="AutoShape 75"/>
              <p:cNvSpPr>
                <a:spLocks noChangeArrowheads="1"/>
              </p:cNvSpPr>
              <p:nvPr/>
            </p:nvSpPr>
            <p:spPr bwMode="auto">
              <a:xfrm>
                <a:off x="2834" y="2004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4" name="AutoShape 76"/>
              <p:cNvSpPr>
                <a:spLocks noChangeArrowheads="1"/>
              </p:cNvSpPr>
              <p:nvPr/>
            </p:nvSpPr>
            <p:spPr bwMode="auto">
              <a:xfrm>
                <a:off x="2834" y="2049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5" name="AutoShape 77"/>
              <p:cNvSpPr>
                <a:spLocks noChangeArrowheads="1"/>
              </p:cNvSpPr>
              <p:nvPr/>
            </p:nvSpPr>
            <p:spPr bwMode="auto">
              <a:xfrm>
                <a:off x="2834" y="2093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6" name="AutoShape 78"/>
              <p:cNvSpPr>
                <a:spLocks noChangeArrowheads="1"/>
              </p:cNvSpPr>
              <p:nvPr/>
            </p:nvSpPr>
            <p:spPr bwMode="auto">
              <a:xfrm>
                <a:off x="2834" y="2136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7" name="AutoShape 79"/>
              <p:cNvSpPr>
                <a:spLocks noChangeArrowheads="1"/>
              </p:cNvSpPr>
              <p:nvPr/>
            </p:nvSpPr>
            <p:spPr bwMode="auto">
              <a:xfrm>
                <a:off x="2834" y="2180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8" name="AutoShape 80"/>
              <p:cNvSpPr>
                <a:spLocks noChangeArrowheads="1"/>
              </p:cNvSpPr>
              <p:nvPr/>
            </p:nvSpPr>
            <p:spPr bwMode="auto">
              <a:xfrm>
                <a:off x="2834" y="2223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49" name="AutoShape 81"/>
              <p:cNvSpPr>
                <a:spLocks noChangeArrowheads="1"/>
              </p:cNvSpPr>
              <p:nvPr/>
            </p:nvSpPr>
            <p:spPr bwMode="auto">
              <a:xfrm>
                <a:off x="2834" y="2272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0" name="AutoShape 82"/>
              <p:cNvSpPr>
                <a:spLocks noChangeArrowheads="1"/>
              </p:cNvSpPr>
              <p:nvPr/>
            </p:nvSpPr>
            <p:spPr bwMode="auto">
              <a:xfrm>
                <a:off x="2834" y="2315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1" name="AutoShape 83"/>
              <p:cNvSpPr>
                <a:spLocks noChangeArrowheads="1"/>
              </p:cNvSpPr>
              <p:nvPr/>
            </p:nvSpPr>
            <p:spPr bwMode="auto">
              <a:xfrm>
                <a:off x="2834" y="2359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2" name="AutoShape 84"/>
              <p:cNvSpPr>
                <a:spLocks noChangeArrowheads="1"/>
              </p:cNvSpPr>
              <p:nvPr/>
            </p:nvSpPr>
            <p:spPr bwMode="auto">
              <a:xfrm>
                <a:off x="2834" y="2401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3" name="AutoShape 85"/>
              <p:cNvSpPr>
                <a:spLocks noChangeArrowheads="1"/>
              </p:cNvSpPr>
              <p:nvPr/>
            </p:nvSpPr>
            <p:spPr bwMode="auto">
              <a:xfrm>
                <a:off x="2834" y="2445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4" name="AutoShape 86"/>
              <p:cNvSpPr>
                <a:spLocks noChangeArrowheads="1"/>
              </p:cNvSpPr>
              <p:nvPr/>
            </p:nvSpPr>
            <p:spPr bwMode="auto">
              <a:xfrm flipH="1">
                <a:off x="2886" y="2479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5" name="AutoShape 87"/>
              <p:cNvSpPr>
                <a:spLocks noChangeArrowheads="1"/>
              </p:cNvSpPr>
              <p:nvPr/>
            </p:nvSpPr>
            <p:spPr bwMode="auto">
              <a:xfrm flipH="1">
                <a:off x="2886" y="2521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6" name="AutoShape 88"/>
              <p:cNvSpPr>
                <a:spLocks noChangeArrowheads="1"/>
              </p:cNvSpPr>
              <p:nvPr/>
            </p:nvSpPr>
            <p:spPr bwMode="auto">
              <a:xfrm flipH="1">
                <a:off x="2886" y="2565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7" name="AutoShape 89"/>
              <p:cNvSpPr>
                <a:spLocks noChangeArrowheads="1"/>
              </p:cNvSpPr>
              <p:nvPr/>
            </p:nvSpPr>
            <p:spPr bwMode="auto">
              <a:xfrm flipH="1">
                <a:off x="2886" y="2608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8" name="AutoShape 90"/>
              <p:cNvSpPr>
                <a:spLocks noChangeArrowheads="1"/>
              </p:cNvSpPr>
              <p:nvPr/>
            </p:nvSpPr>
            <p:spPr bwMode="auto">
              <a:xfrm flipH="1">
                <a:off x="2886" y="2651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59" name="AutoShape 91"/>
              <p:cNvSpPr>
                <a:spLocks noChangeArrowheads="1"/>
              </p:cNvSpPr>
              <p:nvPr/>
            </p:nvSpPr>
            <p:spPr bwMode="auto">
              <a:xfrm flipH="1">
                <a:off x="2886" y="2701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0" name="AutoShape 92"/>
              <p:cNvSpPr>
                <a:spLocks noChangeArrowheads="1"/>
              </p:cNvSpPr>
              <p:nvPr/>
            </p:nvSpPr>
            <p:spPr bwMode="auto">
              <a:xfrm flipH="1">
                <a:off x="2886" y="2743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1" name="AutoShape 93"/>
              <p:cNvSpPr>
                <a:spLocks noChangeArrowheads="1"/>
              </p:cNvSpPr>
              <p:nvPr/>
            </p:nvSpPr>
            <p:spPr bwMode="auto">
              <a:xfrm flipH="1">
                <a:off x="2886" y="2787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2" name="AutoShape 94"/>
              <p:cNvSpPr>
                <a:spLocks noChangeArrowheads="1"/>
              </p:cNvSpPr>
              <p:nvPr/>
            </p:nvSpPr>
            <p:spPr bwMode="auto">
              <a:xfrm flipH="1">
                <a:off x="2886" y="2830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3" name="AutoShape 95"/>
              <p:cNvSpPr>
                <a:spLocks noChangeArrowheads="1"/>
              </p:cNvSpPr>
              <p:nvPr/>
            </p:nvSpPr>
            <p:spPr bwMode="auto">
              <a:xfrm flipH="1">
                <a:off x="2886" y="2873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4" name="AutoShape 96"/>
              <p:cNvSpPr>
                <a:spLocks noChangeArrowheads="1"/>
              </p:cNvSpPr>
              <p:nvPr/>
            </p:nvSpPr>
            <p:spPr bwMode="auto">
              <a:xfrm flipH="1">
                <a:off x="2886" y="2920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5" name="AutoShape 97"/>
              <p:cNvSpPr>
                <a:spLocks noChangeArrowheads="1"/>
              </p:cNvSpPr>
              <p:nvPr/>
            </p:nvSpPr>
            <p:spPr bwMode="auto">
              <a:xfrm flipH="1">
                <a:off x="2886" y="2962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6" name="AutoShape 98"/>
              <p:cNvSpPr>
                <a:spLocks noChangeArrowheads="1"/>
              </p:cNvSpPr>
              <p:nvPr/>
            </p:nvSpPr>
            <p:spPr bwMode="auto">
              <a:xfrm flipH="1">
                <a:off x="2886" y="3007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7" name="AutoShape 99"/>
              <p:cNvSpPr>
                <a:spLocks noChangeArrowheads="1"/>
              </p:cNvSpPr>
              <p:nvPr/>
            </p:nvSpPr>
            <p:spPr bwMode="auto">
              <a:xfrm flipH="1">
                <a:off x="2886" y="3050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8" name="AutoShape 100"/>
              <p:cNvSpPr>
                <a:spLocks noChangeArrowheads="1"/>
              </p:cNvSpPr>
              <p:nvPr/>
            </p:nvSpPr>
            <p:spPr bwMode="auto">
              <a:xfrm flipH="1">
                <a:off x="2886" y="3093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69" name="AutoShape 101"/>
              <p:cNvSpPr>
                <a:spLocks noChangeArrowheads="1"/>
              </p:cNvSpPr>
              <p:nvPr/>
            </p:nvSpPr>
            <p:spPr bwMode="auto">
              <a:xfrm flipH="1">
                <a:off x="2886" y="3142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0" name="AutoShape 102"/>
              <p:cNvSpPr>
                <a:spLocks noChangeArrowheads="1"/>
              </p:cNvSpPr>
              <p:nvPr/>
            </p:nvSpPr>
            <p:spPr bwMode="auto">
              <a:xfrm flipH="1">
                <a:off x="2886" y="3185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1" name="AutoShape 103"/>
              <p:cNvSpPr>
                <a:spLocks noChangeArrowheads="1"/>
              </p:cNvSpPr>
              <p:nvPr/>
            </p:nvSpPr>
            <p:spPr bwMode="auto">
              <a:xfrm flipH="1">
                <a:off x="2886" y="3229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2" name="AutoShape 104"/>
              <p:cNvSpPr>
                <a:spLocks noChangeArrowheads="1"/>
              </p:cNvSpPr>
              <p:nvPr/>
            </p:nvSpPr>
            <p:spPr bwMode="auto">
              <a:xfrm flipH="1">
                <a:off x="2886" y="3271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3" name="AutoShape 105"/>
              <p:cNvSpPr>
                <a:spLocks noChangeArrowheads="1"/>
              </p:cNvSpPr>
              <p:nvPr/>
            </p:nvSpPr>
            <p:spPr bwMode="auto">
              <a:xfrm flipH="1">
                <a:off x="2886" y="3315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4" name="AutoShape 106"/>
              <p:cNvSpPr>
                <a:spLocks noChangeArrowheads="1"/>
              </p:cNvSpPr>
              <p:nvPr/>
            </p:nvSpPr>
            <p:spPr bwMode="auto">
              <a:xfrm flipH="1">
                <a:off x="2886" y="2033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5" name="AutoShape 107"/>
              <p:cNvSpPr>
                <a:spLocks noChangeArrowheads="1"/>
              </p:cNvSpPr>
              <p:nvPr/>
            </p:nvSpPr>
            <p:spPr bwMode="auto">
              <a:xfrm flipH="1">
                <a:off x="2886" y="2076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6" name="AutoShape 108"/>
              <p:cNvSpPr>
                <a:spLocks noChangeArrowheads="1"/>
              </p:cNvSpPr>
              <p:nvPr/>
            </p:nvSpPr>
            <p:spPr bwMode="auto">
              <a:xfrm flipH="1">
                <a:off x="2886" y="2120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7" name="AutoShape 109"/>
              <p:cNvSpPr>
                <a:spLocks noChangeArrowheads="1"/>
              </p:cNvSpPr>
              <p:nvPr/>
            </p:nvSpPr>
            <p:spPr bwMode="auto">
              <a:xfrm flipH="1">
                <a:off x="2886" y="2163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8" name="AutoShape 110"/>
              <p:cNvSpPr>
                <a:spLocks noChangeArrowheads="1"/>
              </p:cNvSpPr>
              <p:nvPr/>
            </p:nvSpPr>
            <p:spPr bwMode="auto">
              <a:xfrm flipH="1">
                <a:off x="2886" y="2206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79" name="AutoShape 111"/>
              <p:cNvSpPr>
                <a:spLocks noChangeArrowheads="1"/>
              </p:cNvSpPr>
              <p:nvPr/>
            </p:nvSpPr>
            <p:spPr bwMode="auto">
              <a:xfrm flipH="1">
                <a:off x="2886" y="2255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0" name="AutoShape 112"/>
              <p:cNvSpPr>
                <a:spLocks noChangeArrowheads="1"/>
              </p:cNvSpPr>
              <p:nvPr/>
            </p:nvSpPr>
            <p:spPr bwMode="auto">
              <a:xfrm flipH="1">
                <a:off x="2886" y="2298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1" name="AutoShape 113"/>
              <p:cNvSpPr>
                <a:spLocks noChangeArrowheads="1"/>
              </p:cNvSpPr>
              <p:nvPr/>
            </p:nvSpPr>
            <p:spPr bwMode="auto">
              <a:xfrm flipH="1">
                <a:off x="2886" y="2341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2" name="AutoShape 114"/>
              <p:cNvSpPr>
                <a:spLocks noChangeArrowheads="1"/>
              </p:cNvSpPr>
              <p:nvPr/>
            </p:nvSpPr>
            <p:spPr bwMode="auto">
              <a:xfrm flipH="1">
                <a:off x="2886" y="2385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3" name="AutoShape 115"/>
              <p:cNvSpPr>
                <a:spLocks noChangeArrowheads="1"/>
              </p:cNvSpPr>
              <p:nvPr/>
            </p:nvSpPr>
            <p:spPr bwMode="auto">
              <a:xfrm flipH="1">
                <a:off x="2886" y="2428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4" name="Rectangle 116"/>
              <p:cNvSpPr>
                <a:spLocks noChangeArrowheads="1"/>
              </p:cNvSpPr>
              <p:nvPr/>
            </p:nvSpPr>
            <p:spPr bwMode="auto">
              <a:xfrm>
                <a:off x="2896" y="3358"/>
                <a:ext cx="64" cy="173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5" name="AutoShape 117"/>
              <p:cNvSpPr>
                <a:spLocks noChangeArrowheads="1"/>
              </p:cNvSpPr>
              <p:nvPr/>
            </p:nvSpPr>
            <p:spPr bwMode="auto">
              <a:xfrm flipH="1">
                <a:off x="2886" y="1627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6" name="AutoShape 118"/>
              <p:cNvSpPr>
                <a:spLocks noChangeArrowheads="1"/>
              </p:cNvSpPr>
              <p:nvPr/>
            </p:nvSpPr>
            <p:spPr bwMode="auto">
              <a:xfrm flipH="1">
                <a:off x="2886" y="1671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7" name="AutoShape 119"/>
              <p:cNvSpPr>
                <a:spLocks noChangeArrowheads="1"/>
              </p:cNvSpPr>
              <p:nvPr/>
            </p:nvSpPr>
            <p:spPr bwMode="auto">
              <a:xfrm flipH="1">
                <a:off x="2886" y="1714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8" name="AutoShape 120"/>
              <p:cNvSpPr>
                <a:spLocks noChangeArrowheads="1"/>
              </p:cNvSpPr>
              <p:nvPr/>
            </p:nvSpPr>
            <p:spPr bwMode="auto">
              <a:xfrm flipH="1">
                <a:off x="2886" y="1757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89" name="AutoShape 121"/>
              <p:cNvSpPr>
                <a:spLocks noChangeArrowheads="1"/>
              </p:cNvSpPr>
              <p:nvPr/>
            </p:nvSpPr>
            <p:spPr bwMode="auto">
              <a:xfrm flipH="1">
                <a:off x="2886" y="1800"/>
                <a:ext cx="62" cy="46"/>
              </a:xfrm>
              <a:prstGeom prst="homePlate">
                <a:avLst>
                  <a:gd name="adj" fmla="val 44928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0" name="AutoShape 122"/>
              <p:cNvSpPr>
                <a:spLocks noChangeArrowheads="1"/>
              </p:cNvSpPr>
              <p:nvPr/>
            </p:nvSpPr>
            <p:spPr bwMode="auto">
              <a:xfrm flipH="1">
                <a:off x="2886" y="1849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1" name="AutoShape 123"/>
              <p:cNvSpPr>
                <a:spLocks noChangeArrowheads="1"/>
              </p:cNvSpPr>
              <p:nvPr/>
            </p:nvSpPr>
            <p:spPr bwMode="auto">
              <a:xfrm flipH="1">
                <a:off x="2886" y="1893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2" name="AutoShape 124"/>
              <p:cNvSpPr>
                <a:spLocks noChangeArrowheads="1"/>
              </p:cNvSpPr>
              <p:nvPr/>
            </p:nvSpPr>
            <p:spPr bwMode="auto">
              <a:xfrm flipH="1">
                <a:off x="2886" y="1936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3" name="AutoShape 125"/>
              <p:cNvSpPr>
                <a:spLocks noChangeArrowheads="1"/>
              </p:cNvSpPr>
              <p:nvPr/>
            </p:nvSpPr>
            <p:spPr bwMode="auto">
              <a:xfrm flipH="1">
                <a:off x="2886" y="1979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4" name="AutoShape 126"/>
              <p:cNvSpPr>
                <a:spLocks noChangeArrowheads="1"/>
              </p:cNvSpPr>
              <p:nvPr/>
            </p:nvSpPr>
            <p:spPr bwMode="auto">
              <a:xfrm rot="20100000">
                <a:off x="2724" y="1297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5" name="AutoShape 127"/>
              <p:cNvSpPr>
                <a:spLocks noChangeArrowheads="1"/>
              </p:cNvSpPr>
              <p:nvPr/>
            </p:nvSpPr>
            <p:spPr bwMode="auto">
              <a:xfrm rot="20100000">
                <a:off x="2745" y="1336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6" name="AutoShape 128"/>
              <p:cNvSpPr>
                <a:spLocks noChangeArrowheads="1"/>
              </p:cNvSpPr>
              <p:nvPr/>
            </p:nvSpPr>
            <p:spPr bwMode="auto">
              <a:xfrm rot="20100000">
                <a:off x="2766" y="1376"/>
                <a:ext cx="61" cy="44"/>
              </a:xfrm>
              <a:prstGeom prst="homePlate">
                <a:avLst>
                  <a:gd name="adj" fmla="val 46212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7" name="AutoShape 129"/>
              <p:cNvSpPr>
                <a:spLocks noChangeArrowheads="1"/>
              </p:cNvSpPr>
              <p:nvPr/>
            </p:nvSpPr>
            <p:spPr bwMode="auto">
              <a:xfrm rot="20100000">
                <a:off x="2786" y="1415"/>
                <a:ext cx="61" cy="44"/>
              </a:xfrm>
              <a:prstGeom prst="homePlate">
                <a:avLst>
                  <a:gd name="adj" fmla="val 46212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8" name="AutoShape 130"/>
              <p:cNvSpPr>
                <a:spLocks noChangeArrowheads="1"/>
              </p:cNvSpPr>
              <p:nvPr/>
            </p:nvSpPr>
            <p:spPr bwMode="auto">
              <a:xfrm rot="20100000">
                <a:off x="2806" y="1454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99" name="AutoShape 131"/>
              <p:cNvSpPr>
                <a:spLocks noChangeArrowheads="1"/>
              </p:cNvSpPr>
              <p:nvPr/>
            </p:nvSpPr>
            <p:spPr bwMode="auto">
              <a:xfrm rot="20100000">
                <a:off x="2829" y="1498"/>
                <a:ext cx="62" cy="45"/>
              </a:xfrm>
              <a:prstGeom prst="homePlate">
                <a:avLst>
                  <a:gd name="adj" fmla="val 45926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0" name="AutoShape 132"/>
              <p:cNvSpPr>
                <a:spLocks noChangeArrowheads="1"/>
              </p:cNvSpPr>
              <p:nvPr/>
            </p:nvSpPr>
            <p:spPr bwMode="auto">
              <a:xfrm rot="20100000">
                <a:off x="2661" y="1173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1" name="AutoShape 133"/>
              <p:cNvSpPr>
                <a:spLocks noChangeArrowheads="1"/>
              </p:cNvSpPr>
              <p:nvPr/>
            </p:nvSpPr>
            <p:spPr bwMode="auto">
              <a:xfrm rot="20100000">
                <a:off x="2681" y="1212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2" name="AutoShape 134"/>
              <p:cNvSpPr>
                <a:spLocks noChangeArrowheads="1"/>
              </p:cNvSpPr>
              <p:nvPr/>
            </p:nvSpPr>
            <p:spPr bwMode="auto">
              <a:xfrm rot="20100000">
                <a:off x="2701" y="1251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" name="AutoShape 135"/>
              <p:cNvSpPr>
                <a:spLocks noChangeArrowheads="1"/>
              </p:cNvSpPr>
              <p:nvPr/>
            </p:nvSpPr>
            <p:spPr bwMode="auto">
              <a:xfrm rot="1500000" flipH="1">
                <a:off x="3010" y="1301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" name="AutoShape 136"/>
              <p:cNvSpPr>
                <a:spLocks noChangeArrowheads="1"/>
              </p:cNvSpPr>
              <p:nvPr/>
            </p:nvSpPr>
            <p:spPr bwMode="auto">
              <a:xfrm rot="1500000" flipH="1">
                <a:off x="2989" y="1341"/>
                <a:ext cx="62" cy="44"/>
              </a:xfrm>
              <a:prstGeom prst="homePlate">
                <a:avLst>
                  <a:gd name="adj" fmla="val 46970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" name="AutoShape 137"/>
              <p:cNvSpPr>
                <a:spLocks noChangeArrowheads="1"/>
              </p:cNvSpPr>
              <p:nvPr/>
            </p:nvSpPr>
            <p:spPr bwMode="auto">
              <a:xfrm rot="1500000" flipH="1">
                <a:off x="2969" y="1380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6" name="AutoShape 138"/>
              <p:cNvSpPr>
                <a:spLocks noChangeArrowheads="1"/>
              </p:cNvSpPr>
              <p:nvPr/>
            </p:nvSpPr>
            <p:spPr bwMode="auto">
              <a:xfrm rot="1500000" flipH="1">
                <a:off x="2949" y="1419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7" name="AutoShape 139"/>
              <p:cNvSpPr>
                <a:spLocks noChangeArrowheads="1"/>
              </p:cNvSpPr>
              <p:nvPr/>
            </p:nvSpPr>
            <p:spPr bwMode="auto">
              <a:xfrm rot="1500000" flipH="1">
                <a:off x="2929" y="1458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8" name="AutoShape 140"/>
              <p:cNvSpPr>
                <a:spLocks noChangeArrowheads="1"/>
              </p:cNvSpPr>
              <p:nvPr/>
            </p:nvSpPr>
            <p:spPr bwMode="auto">
              <a:xfrm rot="1500000" flipH="1">
                <a:off x="2905" y="1503"/>
                <a:ext cx="61" cy="44"/>
              </a:xfrm>
              <a:prstGeom prst="homePlate">
                <a:avLst>
                  <a:gd name="adj" fmla="val 46212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9" name="AutoShape 141"/>
              <p:cNvSpPr>
                <a:spLocks noChangeArrowheads="1"/>
              </p:cNvSpPr>
              <p:nvPr/>
            </p:nvSpPr>
            <p:spPr bwMode="auto">
              <a:xfrm rot="1500000" flipH="1">
                <a:off x="3074" y="1178"/>
                <a:ext cx="61" cy="44"/>
              </a:xfrm>
              <a:prstGeom prst="homePlate">
                <a:avLst>
                  <a:gd name="adj" fmla="val 46212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0" name="AutoShape 142"/>
              <p:cNvSpPr>
                <a:spLocks noChangeArrowheads="1"/>
              </p:cNvSpPr>
              <p:nvPr/>
            </p:nvSpPr>
            <p:spPr bwMode="auto">
              <a:xfrm rot="1500000" flipH="1">
                <a:off x="3054" y="1216"/>
                <a:ext cx="61" cy="45"/>
              </a:xfrm>
              <a:prstGeom prst="homePlate">
                <a:avLst>
                  <a:gd name="adj" fmla="val 45185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1" name="AutoShape 143"/>
              <p:cNvSpPr>
                <a:spLocks noChangeArrowheads="1"/>
              </p:cNvSpPr>
              <p:nvPr/>
            </p:nvSpPr>
            <p:spPr bwMode="auto">
              <a:xfrm rot="1500000" flipH="1">
                <a:off x="3034" y="1256"/>
                <a:ext cx="61" cy="44"/>
              </a:xfrm>
              <a:prstGeom prst="homePlate">
                <a:avLst>
                  <a:gd name="adj" fmla="val 46212"/>
                </a:avLst>
              </a:prstGeom>
              <a:solidFill>
                <a:srgbClr val="CECECE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grpSp>
            <p:nvGrpSpPr>
              <p:cNvPr id="112" name="Group 144"/>
              <p:cNvGrpSpPr>
                <a:grpSpLocks/>
              </p:cNvGrpSpPr>
              <p:nvPr/>
            </p:nvGrpSpPr>
            <p:grpSpPr bwMode="auto">
              <a:xfrm>
                <a:off x="2815" y="1478"/>
                <a:ext cx="154" cy="452"/>
                <a:chOff x="3040" y="1752"/>
                <a:chExt cx="154" cy="452"/>
              </a:xfrm>
            </p:grpSpPr>
            <p:sp>
              <p:nvSpPr>
                <p:cNvPr id="137" name="AutoShape 145"/>
                <p:cNvSpPr>
                  <a:spLocks noChangeArrowheads="1"/>
                </p:cNvSpPr>
                <p:nvPr/>
              </p:nvSpPr>
              <p:spPr bwMode="auto">
                <a:xfrm rot="-10800000" flipH="1" flipV="1">
                  <a:off x="3040" y="1752"/>
                  <a:ext cx="154" cy="249"/>
                </a:xfrm>
                <a:custGeom>
                  <a:avLst/>
                  <a:gdLst>
                    <a:gd name="G0" fmla="+- 5399 0 0"/>
                    <a:gd name="G1" fmla="+- 21600 0 5399"/>
                    <a:gd name="G2" fmla="*/ 5399 1 2"/>
                    <a:gd name="G3" fmla="+- 21600 0 G2"/>
                    <a:gd name="G4" fmla="+/ 5399 21600 2"/>
                    <a:gd name="G5" fmla="+/ G1 0 2"/>
                    <a:gd name="G6" fmla="*/ 21600 21600 5399"/>
                    <a:gd name="G7" fmla="*/ G6 1 2"/>
                    <a:gd name="G8" fmla="+- 21600 0 G7"/>
                    <a:gd name="G9" fmla="*/ 21600 1 2"/>
                    <a:gd name="G10" fmla="+- 5399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399" y="21600"/>
                      </a:lnTo>
                      <a:lnTo>
                        <a:pt x="16201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BC3700"/>
                </a:solidFill>
                <a:ln w="12700">
                  <a:solidFill>
                    <a:srgbClr val="081D58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38" name="Oval 146"/>
                <p:cNvSpPr>
                  <a:spLocks noChangeArrowheads="1"/>
                </p:cNvSpPr>
                <p:nvPr/>
              </p:nvSpPr>
              <p:spPr bwMode="auto">
                <a:xfrm>
                  <a:off x="3093" y="1855"/>
                  <a:ext cx="47" cy="105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rgbClr val="081D58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39" name="Oval 147"/>
                <p:cNvSpPr>
                  <a:spLocks noChangeArrowheads="1"/>
                </p:cNvSpPr>
                <p:nvPr/>
              </p:nvSpPr>
              <p:spPr bwMode="auto">
                <a:xfrm>
                  <a:off x="3108" y="1948"/>
                  <a:ext cx="20" cy="118"/>
                </a:xfrm>
                <a:prstGeom prst="ellipse">
                  <a:avLst/>
                </a:prstGeom>
                <a:solidFill>
                  <a:srgbClr val="DADADA"/>
                </a:solidFill>
                <a:ln w="12700">
                  <a:solidFill>
                    <a:srgbClr val="081D58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40" name="AutoShape 148"/>
                <p:cNvSpPr>
                  <a:spLocks noChangeArrowheads="1"/>
                </p:cNvSpPr>
                <p:nvPr/>
              </p:nvSpPr>
              <p:spPr bwMode="auto">
                <a:xfrm>
                  <a:off x="3052" y="2012"/>
                  <a:ext cx="129" cy="192"/>
                </a:xfrm>
                <a:prstGeom prst="star5">
                  <a:avLst/>
                </a:prstGeom>
                <a:solidFill>
                  <a:srgbClr val="DC0081"/>
                </a:solidFill>
                <a:ln w="12700">
                  <a:solidFill>
                    <a:srgbClr val="081D58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  <p:sp>
              <p:nvSpPr>
                <p:cNvPr id="141" name="Oval 149"/>
                <p:cNvSpPr>
                  <a:spLocks noChangeArrowheads="1"/>
                </p:cNvSpPr>
                <p:nvPr/>
              </p:nvSpPr>
              <p:spPr bwMode="auto">
                <a:xfrm>
                  <a:off x="3099" y="1877"/>
                  <a:ext cx="32" cy="59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rgbClr val="081D58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pl-PL"/>
                </a:p>
              </p:txBody>
            </p:sp>
          </p:grpSp>
          <p:sp>
            <p:nvSpPr>
              <p:cNvPr id="113" name="Line 150"/>
              <p:cNvSpPr>
                <a:spLocks noChangeShapeType="1"/>
              </p:cNvSpPr>
              <p:nvPr/>
            </p:nvSpPr>
            <p:spPr bwMode="auto">
              <a:xfrm flipH="1">
                <a:off x="2016" y="2352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4" name="Rectangle 151"/>
              <p:cNvSpPr>
                <a:spLocks noChangeArrowheads="1"/>
              </p:cNvSpPr>
              <p:nvPr/>
            </p:nvSpPr>
            <p:spPr bwMode="auto">
              <a:xfrm>
                <a:off x="2822" y="3358"/>
                <a:ext cx="63" cy="173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rgbClr val="081D58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5" name="Rectangle 152"/>
              <p:cNvSpPr>
                <a:spLocks noChangeArrowheads="1"/>
              </p:cNvSpPr>
              <p:nvPr/>
            </p:nvSpPr>
            <p:spPr bwMode="auto">
              <a:xfrm>
                <a:off x="2208" y="2623"/>
                <a:ext cx="624" cy="23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9850" tIns="34925" rIns="69850" bIns="34925"/>
              <a:lstStyle/>
              <a:p>
                <a:pPr algn="l" defTabSz="428625" eaLnBrk="0" hangingPunct="0">
                  <a:spcBef>
                    <a:spcPct val="0"/>
                  </a:spcBef>
                </a:pPr>
                <a:r>
                  <a:rPr lang="pl-PL" sz="1000" b="1" dirty="0" smtClean="0">
                    <a:solidFill>
                      <a:srgbClr val="081D58"/>
                    </a:solidFill>
                  </a:rPr>
                  <a:t>Serwis</a:t>
                </a:r>
                <a:endParaRPr lang="en-US" sz="10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16" name="AutoShape 153"/>
              <p:cNvSpPr>
                <a:spLocks noChangeArrowheads="1"/>
              </p:cNvSpPr>
              <p:nvPr/>
            </p:nvSpPr>
            <p:spPr bwMode="auto">
              <a:xfrm>
                <a:off x="2106" y="2189"/>
                <a:ext cx="694" cy="259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pl-PL" sz="1200" b="1" dirty="0" smtClean="0">
                    <a:solidFill>
                      <a:srgbClr val="081D58"/>
                    </a:solidFill>
                  </a:rPr>
                  <a:t>Planista serwisu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17" name="Line 154"/>
              <p:cNvSpPr>
                <a:spLocks noChangeShapeType="1"/>
              </p:cNvSpPr>
              <p:nvPr/>
            </p:nvSpPr>
            <p:spPr bwMode="auto">
              <a:xfrm flipV="1">
                <a:off x="2001" y="1783"/>
                <a:ext cx="0" cy="8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18" name="AutoShape 155"/>
              <p:cNvSpPr>
                <a:spLocks noChangeArrowheads="1"/>
              </p:cNvSpPr>
              <p:nvPr/>
            </p:nvSpPr>
            <p:spPr bwMode="auto">
              <a:xfrm>
                <a:off x="2106" y="1796"/>
                <a:ext cx="686" cy="259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pl-PL" sz="1200" b="1" dirty="0" smtClean="0">
                    <a:solidFill>
                      <a:srgbClr val="081D58"/>
                    </a:solidFill>
                  </a:rPr>
                  <a:t>Inżynier Serwisu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19" name="AutoShape 156"/>
              <p:cNvSpPr>
                <a:spLocks noChangeArrowheads="1"/>
              </p:cNvSpPr>
              <p:nvPr/>
            </p:nvSpPr>
            <p:spPr bwMode="auto">
              <a:xfrm>
                <a:off x="1938" y="1403"/>
                <a:ext cx="738" cy="367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pl-PL" sz="1200" b="1" dirty="0" smtClean="0">
                    <a:solidFill>
                      <a:srgbClr val="081D58"/>
                    </a:solidFill>
                  </a:rPr>
                  <a:t>Dyrektor Utrzymania Ruchu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20" name="Line 157"/>
              <p:cNvSpPr>
                <a:spLocks noChangeShapeType="1"/>
              </p:cNvSpPr>
              <p:nvPr/>
            </p:nvSpPr>
            <p:spPr bwMode="auto">
              <a:xfrm flipV="1">
                <a:off x="2163" y="2623"/>
                <a:ext cx="0" cy="5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1" name="AutoShape 159"/>
              <p:cNvSpPr>
                <a:spLocks noChangeArrowheads="1"/>
              </p:cNvSpPr>
              <p:nvPr/>
            </p:nvSpPr>
            <p:spPr bwMode="auto">
              <a:xfrm>
                <a:off x="1938" y="2817"/>
                <a:ext cx="526" cy="259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pl-PL" sz="1200" b="1" dirty="0" smtClean="0">
                    <a:solidFill>
                      <a:srgbClr val="081D58"/>
                    </a:solidFill>
                  </a:rPr>
                  <a:t>Lider serwisu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22" name="AutoShape 160"/>
              <p:cNvSpPr>
                <a:spLocks noChangeArrowheads="1"/>
              </p:cNvSpPr>
              <p:nvPr/>
            </p:nvSpPr>
            <p:spPr bwMode="auto">
              <a:xfrm>
                <a:off x="1825" y="3217"/>
                <a:ext cx="774" cy="153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pl-PL" sz="1200" b="1" dirty="0" smtClean="0">
                    <a:solidFill>
                      <a:srgbClr val="081D58"/>
                    </a:solidFill>
                  </a:rPr>
                  <a:t>Serwisant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23" name="Line 161"/>
              <p:cNvSpPr>
                <a:spLocks noChangeShapeType="1"/>
              </p:cNvSpPr>
              <p:nvPr/>
            </p:nvSpPr>
            <p:spPr bwMode="auto">
              <a:xfrm>
                <a:off x="3540" y="2649"/>
                <a:ext cx="0" cy="5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4" name="Rectangle 162"/>
              <p:cNvSpPr>
                <a:spLocks noChangeArrowheads="1"/>
              </p:cNvSpPr>
              <p:nvPr/>
            </p:nvSpPr>
            <p:spPr bwMode="auto">
              <a:xfrm flipH="1">
                <a:off x="2976" y="2630"/>
                <a:ext cx="624" cy="21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69850" tIns="34925" rIns="69850" bIns="34925"/>
              <a:lstStyle/>
              <a:p>
                <a:pPr algn="l" defTabSz="428625" eaLnBrk="0" hangingPunct="0">
                  <a:spcBef>
                    <a:spcPct val="0"/>
                  </a:spcBef>
                </a:pPr>
                <a:r>
                  <a:rPr lang="pl-PL" sz="1000" b="1" dirty="0" smtClean="0">
                    <a:solidFill>
                      <a:srgbClr val="081D58"/>
                    </a:solidFill>
                  </a:rPr>
                  <a:t>Produkcja</a:t>
                </a:r>
                <a:endParaRPr lang="en-US" sz="10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25" name="AutoShape 164"/>
              <p:cNvSpPr>
                <a:spLocks noChangeArrowheads="1"/>
              </p:cNvSpPr>
              <p:nvPr/>
            </p:nvSpPr>
            <p:spPr bwMode="auto">
              <a:xfrm flipH="1">
                <a:off x="2992" y="2189"/>
                <a:ext cx="602" cy="259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pl-PL" sz="1200" b="1" dirty="0" smtClean="0">
                    <a:solidFill>
                      <a:srgbClr val="081D58"/>
                    </a:solidFill>
                  </a:rPr>
                  <a:t>Planista Produkcji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26" name="Line 165"/>
              <p:cNvSpPr>
                <a:spLocks noChangeShapeType="1"/>
              </p:cNvSpPr>
              <p:nvPr/>
            </p:nvSpPr>
            <p:spPr bwMode="auto">
              <a:xfrm flipV="1">
                <a:off x="3696" y="1801"/>
                <a:ext cx="0" cy="8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27" name="AutoShape 166"/>
              <p:cNvSpPr>
                <a:spLocks noChangeArrowheads="1"/>
              </p:cNvSpPr>
              <p:nvPr/>
            </p:nvSpPr>
            <p:spPr bwMode="auto">
              <a:xfrm flipH="1">
                <a:off x="2992" y="1796"/>
                <a:ext cx="611" cy="259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pl-PL" sz="1200" b="1" dirty="0" smtClean="0">
                    <a:solidFill>
                      <a:srgbClr val="081D58"/>
                    </a:solidFill>
                  </a:rPr>
                  <a:t>Inżynier produkcji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28" name="AutoShape 167"/>
              <p:cNvSpPr>
                <a:spLocks noChangeArrowheads="1"/>
              </p:cNvSpPr>
              <p:nvPr/>
            </p:nvSpPr>
            <p:spPr bwMode="auto">
              <a:xfrm flipH="1">
                <a:off x="3161" y="1442"/>
                <a:ext cx="683" cy="259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pl-PL" sz="1200" b="1" dirty="0" smtClean="0">
                    <a:solidFill>
                      <a:srgbClr val="081D58"/>
                    </a:solidFill>
                  </a:rPr>
                  <a:t>Dyrektor Produkcji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29" name="Line 169"/>
              <p:cNvSpPr>
                <a:spLocks noChangeShapeType="1"/>
              </p:cNvSpPr>
              <p:nvPr/>
            </p:nvSpPr>
            <p:spPr bwMode="auto">
              <a:xfrm>
                <a:off x="3600" y="1968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0" name="Line 170"/>
              <p:cNvSpPr>
                <a:spLocks noChangeShapeType="1"/>
              </p:cNvSpPr>
              <p:nvPr/>
            </p:nvSpPr>
            <p:spPr bwMode="auto">
              <a:xfrm>
                <a:off x="3600" y="2352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1" name="Line 171"/>
              <p:cNvSpPr>
                <a:spLocks noChangeShapeType="1"/>
              </p:cNvSpPr>
              <p:nvPr/>
            </p:nvSpPr>
            <p:spPr bwMode="auto">
              <a:xfrm flipH="1">
                <a:off x="2011" y="1968"/>
                <a:ext cx="101" cy="0"/>
              </a:xfrm>
              <a:prstGeom prst="line">
                <a:avLst/>
              </a:prstGeom>
              <a:noFill/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2" name="Line 172"/>
              <p:cNvSpPr>
                <a:spLocks noChangeShapeType="1"/>
              </p:cNvSpPr>
              <p:nvPr/>
            </p:nvSpPr>
            <p:spPr bwMode="auto">
              <a:xfrm flipH="1">
                <a:off x="3530" y="2642"/>
                <a:ext cx="2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3" name="Line 173"/>
              <p:cNvSpPr>
                <a:spLocks noChangeShapeType="1"/>
              </p:cNvSpPr>
              <p:nvPr/>
            </p:nvSpPr>
            <p:spPr bwMode="auto">
              <a:xfrm flipH="1">
                <a:off x="1991" y="2633"/>
                <a:ext cx="17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4" name="Line 174"/>
              <p:cNvSpPr>
                <a:spLocks noChangeShapeType="1"/>
              </p:cNvSpPr>
              <p:nvPr/>
            </p:nvSpPr>
            <p:spPr bwMode="auto">
              <a:xfrm>
                <a:off x="2491" y="1598"/>
                <a:ext cx="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5" name="AutoShape 175"/>
              <p:cNvSpPr>
                <a:spLocks noChangeArrowheads="1"/>
              </p:cNvSpPr>
              <p:nvPr/>
            </p:nvSpPr>
            <p:spPr bwMode="auto">
              <a:xfrm>
                <a:off x="3203" y="2817"/>
                <a:ext cx="618" cy="259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pl-PL" sz="1200" b="1" dirty="0" smtClean="0">
                    <a:solidFill>
                      <a:srgbClr val="081D58"/>
                    </a:solidFill>
                  </a:rPr>
                  <a:t>Lider produkcji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  <p:sp>
            <p:nvSpPr>
              <p:cNvPr id="136" name="AutoShape 176"/>
              <p:cNvSpPr>
                <a:spLocks noChangeArrowheads="1"/>
              </p:cNvSpPr>
              <p:nvPr/>
            </p:nvSpPr>
            <p:spPr bwMode="auto">
              <a:xfrm>
                <a:off x="3121" y="3217"/>
                <a:ext cx="775" cy="150"/>
              </a:xfrm>
              <a:prstGeom prst="roundRect">
                <a:avLst>
                  <a:gd name="adj" fmla="val 12495"/>
                </a:avLst>
              </a:prstGeom>
              <a:gradFill rotWithShape="0">
                <a:gsLst>
                  <a:gs pos="0">
                    <a:srgbClr val="E9E9E9"/>
                  </a:gs>
                  <a:gs pos="100000">
                    <a:srgbClr val="E9E9E9">
                      <a:gamma/>
                      <a:tint val="40000"/>
                      <a:invGamma/>
                    </a:srgbClr>
                  </a:gs>
                </a:gsLst>
                <a:lin ang="5400000" scaled="1"/>
              </a:gradFill>
              <a:ln w="12700">
                <a:solidFill>
                  <a:srgbClr val="081D58"/>
                </a:solidFill>
                <a:round/>
                <a:headEnd/>
                <a:tailEnd/>
              </a:ln>
              <a:effectLst/>
            </p:spPr>
            <p:txBody>
              <a:bodyPr wrap="square" lIns="69850" tIns="34925" rIns="69850" bIns="34925">
                <a:spAutoFit/>
              </a:bodyPr>
              <a:lstStyle/>
              <a:p>
                <a:pPr defTabSz="428625" eaLnBrk="0" hangingPunct="0">
                  <a:spcBef>
                    <a:spcPct val="0"/>
                  </a:spcBef>
                </a:pPr>
                <a:r>
                  <a:rPr lang="en-US" sz="1200" b="1" dirty="0" smtClean="0">
                    <a:solidFill>
                      <a:srgbClr val="081D58"/>
                    </a:solidFill>
                  </a:rPr>
                  <a:t>Operator</a:t>
                </a:r>
                <a:endParaRPr lang="en-US" sz="1200" b="1" dirty="0">
                  <a:solidFill>
                    <a:srgbClr val="081D58"/>
                  </a:solidFill>
                </a:endParaRPr>
              </a:p>
            </p:txBody>
          </p:sp>
        </p:grpSp>
      </p:grpSp>
      <p:pic>
        <p:nvPicPr>
          <p:cNvPr id="22530" name="Picture 2" descr="Zachodniopomorski Uniwersytet Technologiczny">
            <a:hlinkClick r:id="rId2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640"/>
            <a:ext cx="2495550" cy="514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Gospodarka Remontowa </a:t>
            </a:r>
            <a:br>
              <a:rPr lang="pl-PL" dirty="0" smtClean="0"/>
            </a:br>
            <a:r>
              <a:rPr lang="pl-PL" dirty="0" smtClean="0"/>
              <a:t>- waga i cele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496944" cy="419174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l-PL" dirty="0" smtClean="0">
                <a:latin typeface="+mj-lt"/>
              </a:rPr>
              <a:t>	</a:t>
            </a:r>
            <a:r>
              <a:rPr lang="pl-PL" sz="3300" dirty="0" smtClean="0">
                <a:latin typeface="+mj-lt"/>
              </a:rPr>
              <a:t>W obecnej gospodarce widać coraz większe techniczne uzbrojenie pracy a często koszt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utrzymania maszyn i urządzeń oraz ich amortyzacja przekraczają wielokrotnie inne koszty.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	W przeżywanym obecnie na całym świecie </a:t>
            </a:r>
            <a:r>
              <a:rPr lang="pl-PL" sz="3300" dirty="0" smtClean="0">
                <a:latin typeface="+mj-lt"/>
              </a:rPr>
              <a:t>kryzysie, </a:t>
            </a:r>
            <a:r>
              <a:rPr lang="pl-PL" sz="3300" dirty="0" smtClean="0">
                <a:latin typeface="+mj-lt"/>
              </a:rPr>
              <a:t>poprawa </a:t>
            </a:r>
            <a:r>
              <a:rPr lang="pl-PL" sz="3300" dirty="0" smtClean="0">
                <a:latin typeface="+mj-lt"/>
              </a:rPr>
              <a:t>efektywności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gospodarowania majątkiem trwałym stanowi zadanie o bardzo dużym znaczeniu ze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względu </a:t>
            </a:r>
            <a:r>
              <a:rPr lang="pl-PL" sz="3300" dirty="0" smtClean="0">
                <a:latin typeface="+mj-lt"/>
              </a:rPr>
              <a:t>na aspekty ekonomiczne.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	Prawidłowe funkcjonowanie procesu gospodarowania majątkiem trwałym, zarówno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od strony technicznej jak i ekonomicznej wymaga głębokiej analizy i podejścia 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systemowego.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	Najważniejszym celem dla przedsiębiorstwa powinno być zadowolenie klienta oraz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wyprodukowanie swoich wyrobów jak najmniejszym kosztem, minimalizując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występowanie awarii, przestojów, pomyłek operatorów, czyli wszystkiego, co może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przynieść straty przedsiębiorstwu.</a:t>
            </a:r>
          </a:p>
          <a:p>
            <a:pPr>
              <a:buNone/>
            </a:pPr>
            <a:r>
              <a:rPr lang="pl-PL" sz="3300" dirty="0" smtClean="0">
                <a:latin typeface="+mj-lt"/>
              </a:rPr>
              <a:t>	</a:t>
            </a:r>
            <a:endParaRPr lang="pl-PL" sz="3300" dirty="0">
              <a:latin typeface="+mj-lt"/>
            </a:endParaRPr>
          </a:p>
        </p:txBody>
      </p:sp>
      <p:pic>
        <p:nvPicPr>
          <p:cNvPr id="5124" name="Picture 4" descr="Zachodniopomorski Uniwersytet Technologiczny">
            <a:hlinkClick r:id="rId2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640"/>
            <a:ext cx="2495550" cy="514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Gospodarka Remontowa </a:t>
            </a:r>
            <a:br>
              <a:rPr lang="pl-PL" dirty="0" smtClean="0"/>
            </a:br>
            <a:r>
              <a:rPr lang="pl-PL" dirty="0" smtClean="0"/>
              <a:t>- waga i cele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800" dirty="0">
                <a:latin typeface="+mj-lt"/>
              </a:rPr>
              <a:t>W okresie eksploatacji urządzeń wykonuje się szereg czynności począwszy od instalacji, poprzez </a:t>
            </a:r>
            <a:r>
              <a:rPr lang="pl-PL" sz="1800" dirty="0" smtClean="0">
                <a:latin typeface="+mj-lt"/>
              </a:rPr>
              <a:t>bieżące utrzymanie</a:t>
            </a:r>
            <a:r>
              <a:rPr lang="pl-PL" sz="1800" dirty="0">
                <a:latin typeface="+mj-lt"/>
              </a:rPr>
              <a:t>, remonty, modernizacje po likwidację. </a:t>
            </a:r>
          </a:p>
          <a:p>
            <a:pPr>
              <a:buNone/>
            </a:pPr>
            <a:r>
              <a:rPr lang="pl-PL" sz="1800" dirty="0" smtClean="0">
                <a:latin typeface="+mj-lt"/>
              </a:rPr>
              <a:t>Czynności </a:t>
            </a:r>
            <a:r>
              <a:rPr lang="pl-PL" sz="1800" dirty="0">
                <a:latin typeface="+mj-lt"/>
              </a:rPr>
              <a:t>te mogą być wykonywane przez różne </a:t>
            </a:r>
            <a:r>
              <a:rPr lang="pl-PL" sz="1800" dirty="0" smtClean="0">
                <a:latin typeface="+mj-lt"/>
              </a:rPr>
              <a:t>służby przedsiębiorstwa </a:t>
            </a:r>
            <a:r>
              <a:rPr lang="pl-PL" sz="1800" dirty="0">
                <a:latin typeface="+mj-lt"/>
              </a:rPr>
              <a:t>(utrzymanie ruchu, dział remontowy, służby głównego mechanika i energetyka, automatyków</a:t>
            </a:r>
            <a:r>
              <a:rPr lang="pl-PL" sz="1800" dirty="0" smtClean="0">
                <a:latin typeface="+mj-lt"/>
              </a:rPr>
              <a:t>) lub </a:t>
            </a:r>
            <a:r>
              <a:rPr lang="pl-PL" sz="1800" dirty="0">
                <a:latin typeface="+mj-lt"/>
              </a:rPr>
              <a:t>mogą być zlecane wykonawcom </a:t>
            </a:r>
            <a:r>
              <a:rPr lang="pl-PL" sz="1800" dirty="0" smtClean="0">
                <a:latin typeface="+mj-lt"/>
              </a:rPr>
              <a:t>zewnętrznym.</a:t>
            </a:r>
          </a:p>
          <a:p>
            <a:pPr>
              <a:buNone/>
            </a:pPr>
            <a:r>
              <a:rPr lang="pl-PL" sz="1800" dirty="0" smtClean="0">
                <a:latin typeface="+mj-lt"/>
              </a:rPr>
              <a:t>Prace </a:t>
            </a:r>
            <a:r>
              <a:rPr lang="pl-PL" sz="1800" dirty="0">
                <a:latin typeface="+mj-lt"/>
              </a:rPr>
              <a:t>mogą mieć charakter działań planowych, reakcji na </a:t>
            </a:r>
            <a:r>
              <a:rPr lang="pl-PL" sz="1800" dirty="0" smtClean="0">
                <a:latin typeface="+mj-lt"/>
              </a:rPr>
              <a:t>pojawiające się </a:t>
            </a:r>
            <a:r>
              <a:rPr lang="pl-PL" sz="1800" dirty="0">
                <a:latin typeface="+mj-lt"/>
              </a:rPr>
              <a:t>potrzeby lub usuwania awarii i usterek zgłaszanych przez użytkowników.</a:t>
            </a:r>
          </a:p>
        </p:txBody>
      </p:sp>
      <p:pic>
        <p:nvPicPr>
          <p:cNvPr id="4098" name="Picture 2" descr="Zachodniopomorski Uniwersytet Technologiczny">
            <a:hlinkClick r:id="rId2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640"/>
            <a:ext cx="2495550" cy="5143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Gospodarka Remontowa </a:t>
            </a:r>
            <a:br>
              <a:rPr lang="pl-PL" dirty="0" smtClean="0"/>
            </a:br>
            <a:r>
              <a:rPr lang="pl-PL" dirty="0" smtClean="0"/>
              <a:t>- waga i cele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419872" y="1916832"/>
            <a:ext cx="47910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2708920"/>
            <a:ext cx="3100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Czy  tak postrzegamy </a:t>
            </a:r>
          </a:p>
          <a:p>
            <a:r>
              <a:rPr lang="pl-PL" sz="2400" dirty="0" smtClean="0"/>
              <a:t>elementy  gospodarki </a:t>
            </a:r>
          </a:p>
          <a:p>
            <a:r>
              <a:rPr lang="pl-PL" sz="2400" dirty="0" smtClean="0"/>
              <a:t>remontowej???</a:t>
            </a:r>
            <a:endParaRPr lang="pl-PL" sz="2400" dirty="0"/>
          </a:p>
        </p:txBody>
      </p:sp>
      <p:pic>
        <p:nvPicPr>
          <p:cNvPr id="3074" name="Picture 2" descr="Zachodniopomorski Uniwersytet Technologiczny">
            <a:hlinkClick r:id="rId3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4208" y="188640"/>
            <a:ext cx="2495550" cy="5143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Elementy Gospodarki Remontowej</a:t>
            </a:r>
            <a:br>
              <a:rPr lang="pl-PL" dirty="0" smtClean="0"/>
            </a:br>
            <a:r>
              <a:rPr lang="pl-PL" dirty="0" smtClean="0"/>
              <a:t> - dzisiaj: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latin typeface="+mj-lt"/>
              </a:rPr>
              <a:t>ewidencję i opis techniczny urządzeń</a:t>
            </a:r>
          </a:p>
          <a:p>
            <a:r>
              <a:rPr lang="pl-PL" dirty="0" smtClean="0">
                <a:latin typeface="+mj-lt"/>
              </a:rPr>
              <a:t>opracowywanie </a:t>
            </a:r>
            <a:r>
              <a:rPr lang="pl-PL" dirty="0">
                <a:latin typeface="+mj-lt"/>
              </a:rPr>
              <a:t>budżetów i śledzenie ich wykorzystania</a:t>
            </a:r>
          </a:p>
          <a:p>
            <a:r>
              <a:rPr lang="pl-PL" dirty="0" smtClean="0">
                <a:latin typeface="+mj-lt"/>
              </a:rPr>
              <a:t>planowanie </a:t>
            </a:r>
            <a:r>
              <a:rPr lang="pl-PL" dirty="0">
                <a:latin typeface="+mj-lt"/>
              </a:rPr>
              <a:t>czynności obsługowych (konserwacji, remontów, przeglądów, smarowania)</a:t>
            </a:r>
          </a:p>
          <a:p>
            <a:r>
              <a:rPr lang="pl-PL" dirty="0" smtClean="0">
                <a:latin typeface="+mj-lt"/>
              </a:rPr>
              <a:t>planowanie </a:t>
            </a:r>
            <a:r>
              <a:rPr lang="pl-PL" dirty="0">
                <a:latin typeface="+mj-lt"/>
              </a:rPr>
              <a:t>czynności modernizacyjnych i inwestycyjnych</a:t>
            </a:r>
          </a:p>
          <a:p>
            <a:r>
              <a:rPr lang="pl-PL" dirty="0" smtClean="0">
                <a:latin typeface="+mj-lt"/>
              </a:rPr>
              <a:t>rejestrację </a:t>
            </a:r>
            <a:r>
              <a:rPr lang="pl-PL" dirty="0">
                <a:latin typeface="+mj-lt"/>
              </a:rPr>
              <a:t>czynności bieżących i awaryjnych</a:t>
            </a:r>
          </a:p>
          <a:p>
            <a:r>
              <a:rPr lang="pl-PL" dirty="0" smtClean="0">
                <a:latin typeface="+mj-lt"/>
              </a:rPr>
              <a:t>zarządzanie </a:t>
            </a:r>
            <a:r>
              <a:rPr lang="pl-PL" dirty="0">
                <a:latin typeface="+mj-lt"/>
              </a:rPr>
              <a:t>zleceniami wykonania czynności</a:t>
            </a:r>
          </a:p>
          <a:p>
            <a:r>
              <a:rPr lang="pl-PL" dirty="0" smtClean="0">
                <a:latin typeface="+mj-lt"/>
              </a:rPr>
              <a:t>rozliczanie </a:t>
            </a:r>
            <a:r>
              <a:rPr lang="pl-PL" dirty="0">
                <a:latin typeface="+mj-lt"/>
              </a:rPr>
              <a:t>wykonywanych prac (robocizna, materiały, usługi zlecane podwykonawcom</a:t>
            </a:r>
            <a:r>
              <a:rPr lang="pl-PL" dirty="0" smtClean="0">
                <a:latin typeface="+mj-lt"/>
              </a:rPr>
              <a:t>)</a:t>
            </a:r>
            <a:endParaRPr lang="pl-PL" dirty="0">
              <a:latin typeface="+mj-lt"/>
            </a:endParaRPr>
          </a:p>
        </p:txBody>
      </p:sp>
      <p:pic>
        <p:nvPicPr>
          <p:cNvPr id="24578" name="Picture 2" descr="Zachodniopomorski Uniwersytet Technologiczny">
            <a:hlinkClick r:id="rId2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640"/>
            <a:ext cx="2495550" cy="5143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Elementy Gospodarki Remontowej</a:t>
            </a:r>
            <a:br>
              <a:rPr lang="pl-PL" dirty="0" smtClean="0"/>
            </a:br>
            <a:r>
              <a:rPr lang="pl-PL" dirty="0" smtClean="0"/>
              <a:t> - dzisiaj: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>
                <a:latin typeface="+mj-lt"/>
              </a:rPr>
              <a:t>nadzór nad aparaturą kontrolną i pomiarową (kalibracje, legalizacje, wzorcowania)</a:t>
            </a:r>
          </a:p>
          <a:p>
            <a:r>
              <a:rPr lang="pl-PL" dirty="0" smtClean="0">
                <a:latin typeface="+mj-lt"/>
              </a:rPr>
              <a:t>diagnostykę </a:t>
            </a:r>
            <a:r>
              <a:rPr lang="pl-PL" dirty="0">
                <a:latin typeface="+mj-lt"/>
              </a:rPr>
              <a:t>działania urządzeń</a:t>
            </a:r>
          </a:p>
          <a:p>
            <a:r>
              <a:rPr lang="pl-PL" dirty="0" smtClean="0">
                <a:latin typeface="+mj-lt"/>
              </a:rPr>
              <a:t>gospodarkę </a:t>
            </a:r>
            <a:r>
              <a:rPr lang="pl-PL" dirty="0">
                <a:latin typeface="+mj-lt"/>
              </a:rPr>
              <a:t>urządzeniami wymiennymi (silniki, przekładnie, wyposażenie)</a:t>
            </a:r>
          </a:p>
          <a:p>
            <a:r>
              <a:rPr lang="pl-PL" dirty="0" smtClean="0">
                <a:latin typeface="+mj-lt"/>
              </a:rPr>
              <a:t>zarządzanie </a:t>
            </a:r>
            <a:r>
              <a:rPr lang="pl-PL" dirty="0">
                <a:latin typeface="+mj-lt"/>
              </a:rPr>
              <a:t>zasobami ludzkimi (planowanie prac, karty pracy)</a:t>
            </a:r>
          </a:p>
          <a:p>
            <a:r>
              <a:rPr lang="pl-PL" dirty="0" smtClean="0">
                <a:latin typeface="+mj-lt"/>
              </a:rPr>
              <a:t>zgłaszanie </a:t>
            </a:r>
            <a:r>
              <a:rPr lang="pl-PL" dirty="0">
                <a:latin typeface="+mj-lt"/>
              </a:rPr>
              <a:t>usterek, uwag i potrzeb przez użytkowników urządzeń</a:t>
            </a:r>
          </a:p>
          <a:p>
            <a:r>
              <a:rPr lang="pl-PL" dirty="0" smtClean="0">
                <a:latin typeface="+mj-lt"/>
              </a:rPr>
              <a:t>współpracę </a:t>
            </a:r>
            <a:r>
              <a:rPr lang="pl-PL" dirty="0">
                <a:latin typeface="+mj-lt"/>
              </a:rPr>
              <a:t>z podwykonawcami zewnętrznymi</a:t>
            </a:r>
          </a:p>
          <a:p>
            <a:r>
              <a:rPr lang="pl-PL" dirty="0" smtClean="0">
                <a:latin typeface="+mj-lt"/>
              </a:rPr>
              <a:t>wspomaganie </a:t>
            </a:r>
            <a:r>
              <a:rPr lang="pl-PL" dirty="0">
                <a:latin typeface="+mj-lt"/>
              </a:rPr>
              <a:t>procedur jakościowych ISO, TPM i TQM</a:t>
            </a:r>
          </a:p>
        </p:txBody>
      </p:sp>
      <p:pic>
        <p:nvPicPr>
          <p:cNvPr id="23554" name="Picture 2" descr="Zachodniopomorski Uniwersytet Technologiczny">
            <a:hlinkClick r:id="rId2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640"/>
            <a:ext cx="2495550" cy="51435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3668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Struktura Gospodarki Remontowej</a:t>
            </a:r>
            <a:endParaRPr lang="pl-PL" dirty="0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79712" y="2708920"/>
          <a:ext cx="4264025" cy="2662238"/>
        </p:xfrm>
        <a:graphic>
          <a:graphicData uri="http://schemas.openxmlformats.org/presentationml/2006/ole">
            <p:oleObj spid="_x0000_s2050" name="Clip" r:id="rId3" imgW="5903640" imgH="3695400" progId="">
              <p:embed/>
            </p:oleObj>
          </a:graphicData>
        </a:graphic>
      </p:graphicFrame>
      <p:sp>
        <p:nvSpPr>
          <p:cNvPr id="6" name="Left Arrow Callout 5"/>
          <p:cNvSpPr/>
          <p:nvPr/>
        </p:nvSpPr>
        <p:spPr>
          <a:xfrm rot="19921319">
            <a:off x="5365859" y="2717055"/>
            <a:ext cx="2522291" cy="482352"/>
          </a:xfrm>
          <a:prstGeom prst="leftArrowCallout">
            <a:avLst/>
          </a:prstGeom>
          <a:solidFill>
            <a:srgbClr val="0CCA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ewidencję i opis techniczny urządzeń</a:t>
            </a:r>
          </a:p>
        </p:txBody>
      </p:sp>
      <p:sp>
        <p:nvSpPr>
          <p:cNvPr id="7" name="Left Arrow Callout 6"/>
          <p:cNvSpPr/>
          <p:nvPr/>
        </p:nvSpPr>
        <p:spPr>
          <a:xfrm rot="19375690">
            <a:off x="4584743" y="2102591"/>
            <a:ext cx="2952328" cy="554360"/>
          </a:xfrm>
          <a:prstGeom prst="leftArrowCallou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opracowywanie budżetów i śledzenie ich wykorzystania</a:t>
            </a:r>
          </a:p>
        </p:txBody>
      </p:sp>
      <p:sp>
        <p:nvSpPr>
          <p:cNvPr id="8" name="Left Arrow Callout 7"/>
          <p:cNvSpPr/>
          <p:nvPr/>
        </p:nvSpPr>
        <p:spPr>
          <a:xfrm rot="21073135">
            <a:off x="4729043" y="3532696"/>
            <a:ext cx="4196802" cy="629421"/>
          </a:xfrm>
          <a:prstGeom prst="leftArrowCallout">
            <a:avLst>
              <a:gd name="adj1" fmla="val 25000"/>
              <a:gd name="adj2" fmla="val 25000"/>
              <a:gd name="adj3" fmla="val 32429"/>
              <a:gd name="adj4" fmla="val 6497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planowanie czynności </a:t>
            </a:r>
            <a:r>
              <a:rPr lang="pl-PL" sz="1200" dirty="0" smtClean="0"/>
              <a:t> obsługowych </a:t>
            </a:r>
            <a:r>
              <a:rPr lang="pl-PL" sz="1200" dirty="0"/>
              <a:t>(konserwacji, remontów, </a:t>
            </a:r>
            <a:r>
              <a:rPr lang="pl-PL" sz="1200" dirty="0" smtClean="0"/>
              <a:t> przeglądów</a:t>
            </a:r>
            <a:r>
              <a:rPr lang="pl-PL" sz="1200" dirty="0"/>
              <a:t>, smarowania)</a:t>
            </a:r>
          </a:p>
        </p:txBody>
      </p:sp>
      <p:sp>
        <p:nvSpPr>
          <p:cNvPr id="10" name="Left Arrow Callout 9"/>
          <p:cNvSpPr/>
          <p:nvPr/>
        </p:nvSpPr>
        <p:spPr>
          <a:xfrm rot="383704">
            <a:off x="5675241" y="4523722"/>
            <a:ext cx="2880320" cy="576064"/>
          </a:xfrm>
          <a:prstGeom prst="leftArrowCallou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planowanie czynności modernizacyjnych i inwestycyjnych</a:t>
            </a:r>
          </a:p>
        </p:txBody>
      </p:sp>
      <p:sp>
        <p:nvSpPr>
          <p:cNvPr id="11" name="Left Arrow Callout 10"/>
          <p:cNvSpPr/>
          <p:nvPr/>
        </p:nvSpPr>
        <p:spPr>
          <a:xfrm rot="935953">
            <a:off x="5013070" y="5147420"/>
            <a:ext cx="2664296" cy="432048"/>
          </a:xfrm>
          <a:prstGeom prst="left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rejestrację czynności bieżących i awaryjnych</a:t>
            </a:r>
          </a:p>
        </p:txBody>
      </p:sp>
      <p:sp>
        <p:nvSpPr>
          <p:cNvPr id="12" name="Left Arrow Callout 11"/>
          <p:cNvSpPr/>
          <p:nvPr/>
        </p:nvSpPr>
        <p:spPr>
          <a:xfrm rot="1643956">
            <a:off x="4516776" y="5623294"/>
            <a:ext cx="2756921" cy="432048"/>
          </a:xfrm>
          <a:prstGeom prst="leftArrowCallo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zarządzanie zleceniami wykonania czynności</a:t>
            </a:r>
          </a:p>
        </p:txBody>
      </p:sp>
      <p:sp>
        <p:nvSpPr>
          <p:cNvPr id="13" name="Up Arrow Callout 12"/>
          <p:cNvSpPr/>
          <p:nvPr/>
        </p:nvSpPr>
        <p:spPr>
          <a:xfrm>
            <a:off x="3491880" y="5229200"/>
            <a:ext cx="1656184" cy="1440160"/>
          </a:xfrm>
          <a:prstGeom prst="upArrowCallo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rozliczanie wykonywanych prac (robocizna, materiały, usługi zlecane podwykonawcom)</a:t>
            </a:r>
          </a:p>
        </p:txBody>
      </p:sp>
      <p:sp>
        <p:nvSpPr>
          <p:cNvPr id="14" name="Right Arrow Callout 13"/>
          <p:cNvSpPr/>
          <p:nvPr/>
        </p:nvSpPr>
        <p:spPr>
          <a:xfrm rot="1999692">
            <a:off x="922238" y="2003940"/>
            <a:ext cx="3168352" cy="768703"/>
          </a:xfrm>
          <a:prstGeom prst="right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nadzór nad aparaturą kontrolną i pomiarową (kalibracje, legalizacje, wzorcowania)</a:t>
            </a:r>
          </a:p>
        </p:txBody>
      </p:sp>
      <p:sp>
        <p:nvSpPr>
          <p:cNvPr id="15" name="Down Arrow Callout 14"/>
          <p:cNvSpPr/>
          <p:nvPr/>
        </p:nvSpPr>
        <p:spPr>
          <a:xfrm>
            <a:off x="3491880" y="1412776"/>
            <a:ext cx="1274440" cy="1152128"/>
          </a:xfrm>
          <a:prstGeom prst="down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diagnostykę działania urządzeń</a:t>
            </a:r>
          </a:p>
        </p:txBody>
      </p:sp>
      <p:sp>
        <p:nvSpPr>
          <p:cNvPr id="16" name="Right Arrow Callout 15"/>
          <p:cNvSpPr/>
          <p:nvPr/>
        </p:nvSpPr>
        <p:spPr>
          <a:xfrm rot="914354">
            <a:off x="284022" y="2896901"/>
            <a:ext cx="3045239" cy="640591"/>
          </a:xfrm>
          <a:prstGeom prst="righ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gospodarkę urządzeniami wymiennymi (silniki, przekładnie, wyposażenie)</a:t>
            </a:r>
          </a:p>
        </p:txBody>
      </p:sp>
      <p:sp>
        <p:nvSpPr>
          <p:cNvPr id="17" name="Right Arrow Callout 16"/>
          <p:cNvSpPr/>
          <p:nvPr/>
        </p:nvSpPr>
        <p:spPr>
          <a:xfrm rot="462509">
            <a:off x="179512" y="3717032"/>
            <a:ext cx="2808312" cy="626368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zarządzanie zasobami ludzkimi (planowanie prac, karty pracy)</a:t>
            </a:r>
          </a:p>
        </p:txBody>
      </p:sp>
      <p:sp>
        <p:nvSpPr>
          <p:cNvPr id="18" name="Right Arrow Callout 17"/>
          <p:cNvSpPr/>
          <p:nvPr/>
        </p:nvSpPr>
        <p:spPr>
          <a:xfrm rot="20424549">
            <a:off x="202364" y="4627274"/>
            <a:ext cx="2964213" cy="648072"/>
          </a:xfrm>
          <a:prstGeom prst="rightArrowCallout">
            <a:avLst/>
          </a:prstGeom>
          <a:solidFill>
            <a:srgbClr val="B81E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zgłaszanie usterek, uwag i potrzeb przez użytkowników urządzeń</a:t>
            </a:r>
          </a:p>
        </p:txBody>
      </p:sp>
      <p:sp>
        <p:nvSpPr>
          <p:cNvPr id="19" name="Right Arrow Callout 18"/>
          <p:cNvSpPr/>
          <p:nvPr/>
        </p:nvSpPr>
        <p:spPr>
          <a:xfrm rot="18989186">
            <a:off x="1033733" y="5336663"/>
            <a:ext cx="2626234" cy="557664"/>
          </a:xfrm>
          <a:prstGeom prst="rightArrowCallout">
            <a:avLst/>
          </a:prstGeom>
          <a:solidFill>
            <a:srgbClr val="2205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współpracę z podwykonawcami zewnętrznymi</a:t>
            </a:r>
          </a:p>
        </p:txBody>
      </p:sp>
      <p:sp>
        <p:nvSpPr>
          <p:cNvPr id="20" name="Right Arrow Callout 19"/>
          <p:cNvSpPr/>
          <p:nvPr/>
        </p:nvSpPr>
        <p:spPr>
          <a:xfrm rot="17789850">
            <a:off x="1984247" y="5491781"/>
            <a:ext cx="2168470" cy="54749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wspomaganie procedur jakościowych ISO, </a:t>
            </a:r>
          </a:p>
        </p:txBody>
      </p:sp>
      <p:pic>
        <p:nvPicPr>
          <p:cNvPr id="2052" name="Picture 4" descr="Zachodniopomorski Uniwersytet Technologiczny">
            <a:hlinkClick r:id="rId4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44208" y="188640"/>
            <a:ext cx="2495550" cy="514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5856" y="1340768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Dyrektor Utrzymania Ruchu</a:t>
            </a:r>
            <a:endParaRPr lang="pl-PL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339752" y="2276872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Specjalista BHP</a:t>
            </a:r>
            <a:endParaRPr lang="pl-PL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39752" y="2924944"/>
            <a:ext cx="1368152" cy="504056"/>
          </a:xfrm>
          <a:prstGeom prst="roundRect">
            <a:avLst>
              <a:gd name="adj" fmla="val 21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Szef  Zespołu Planowania</a:t>
            </a:r>
            <a:endParaRPr lang="pl-PL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5004048" y="1484784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Specjalista Administracji</a:t>
            </a:r>
            <a:endParaRPr lang="pl-PL" sz="1400" dirty="0"/>
          </a:p>
        </p:txBody>
      </p:sp>
      <p:pic>
        <p:nvPicPr>
          <p:cNvPr id="21508" name="Picture 4" descr="Zachodniopomorski Uniwersytet Technologiczny">
            <a:hlinkClick r:id="rId2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640"/>
            <a:ext cx="2495550" cy="514351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3668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Struktura Gospodarki Remontowej</a:t>
            </a:r>
            <a:endParaRPr lang="pl-PL" dirty="0"/>
          </a:p>
        </p:txBody>
      </p:sp>
      <p:cxnSp>
        <p:nvCxnSpPr>
          <p:cNvPr id="12" name="Elbow Connector 11"/>
          <p:cNvCxnSpPr>
            <a:stCxn id="4" idx="2"/>
            <a:endCxn id="5" idx="3"/>
          </p:cNvCxnSpPr>
          <p:nvPr/>
        </p:nvCxnSpPr>
        <p:spPr>
          <a:xfrm rot="5400000">
            <a:off x="3581890" y="2114854"/>
            <a:ext cx="540060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3"/>
          </p:cNvCxnSpPr>
          <p:nvPr/>
        </p:nvCxnSpPr>
        <p:spPr>
          <a:xfrm rot="5400000">
            <a:off x="3257854" y="2438890"/>
            <a:ext cx="1188132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7" idx="1"/>
          </p:cNvCxnSpPr>
          <p:nvPr/>
        </p:nvCxnSpPr>
        <p:spPr>
          <a:xfrm rot="5400000" flipH="1" flipV="1">
            <a:off x="4373978" y="1358770"/>
            <a:ext cx="252028" cy="1008112"/>
          </a:xfrm>
          <a:prstGeom prst="bentConnector4">
            <a:avLst>
              <a:gd name="adj1" fmla="val -134025"/>
              <a:gd name="adj2" fmla="val 857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020272" y="1484784"/>
            <a:ext cx="1224136" cy="6480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Szef Rozwoju</a:t>
            </a:r>
            <a:endParaRPr lang="pl-PL" sz="1400" dirty="0"/>
          </a:p>
        </p:txBody>
      </p:sp>
      <p:cxnSp>
        <p:nvCxnSpPr>
          <p:cNvPr id="22" name="Elbow Connector 21"/>
          <p:cNvCxnSpPr/>
          <p:nvPr/>
        </p:nvCxnSpPr>
        <p:spPr>
          <a:xfrm rot="5400000" flipH="1" flipV="1">
            <a:off x="5418094" y="350658"/>
            <a:ext cx="180020" cy="3024336"/>
          </a:xfrm>
          <a:prstGeom prst="bentConnector4">
            <a:avLst>
              <a:gd name="adj1" fmla="val -892692"/>
              <a:gd name="adj2" fmla="val 80858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39552" y="4293096"/>
            <a:ext cx="1368152" cy="504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Szef Utrzymania Obiektu</a:t>
            </a:r>
            <a:endParaRPr lang="pl-PL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339752" y="3789040"/>
            <a:ext cx="136815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Szef Utrzymania Ruchu Produkcji</a:t>
            </a:r>
            <a:endParaRPr lang="pl-PL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923928" y="3789040"/>
            <a:ext cx="1296144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Szef Inwestycji</a:t>
            </a:r>
            <a:endParaRPr lang="pl-PL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652120" y="3789040"/>
            <a:ext cx="158417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Szef zespołu interwencyjnego</a:t>
            </a:r>
            <a:endParaRPr lang="pl-PL" sz="14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4" idx="2"/>
            <a:endCxn id="33" idx="0"/>
          </p:cNvCxnSpPr>
          <p:nvPr/>
        </p:nvCxnSpPr>
        <p:spPr>
          <a:xfrm rot="16200000" flipH="1">
            <a:off x="3383868" y="2600908"/>
            <a:ext cx="1800200" cy="576064"/>
          </a:xfrm>
          <a:prstGeom prst="bentConnector3">
            <a:avLst>
              <a:gd name="adj1" fmla="val 871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32" idx="0"/>
          </p:cNvCxnSpPr>
          <p:nvPr/>
        </p:nvCxnSpPr>
        <p:spPr>
          <a:xfrm rot="5400000">
            <a:off x="2609782" y="2402886"/>
            <a:ext cx="1800200" cy="972108"/>
          </a:xfrm>
          <a:prstGeom prst="bentConnector3">
            <a:avLst>
              <a:gd name="adj1" fmla="val 879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>
            <a:off x="1493658" y="1754814"/>
            <a:ext cx="2304256" cy="2772308"/>
          </a:xfrm>
          <a:prstGeom prst="bentConnector3">
            <a:avLst>
              <a:gd name="adj1" fmla="val 689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2"/>
            <a:endCxn id="34" idx="0"/>
          </p:cNvCxnSpPr>
          <p:nvPr/>
        </p:nvCxnSpPr>
        <p:spPr>
          <a:xfrm rot="16200000" flipH="1">
            <a:off x="4319972" y="1664804"/>
            <a:ext cx="1800200" cy="2448272"/>
          </a:xfrm>
          <a:prstGeom prst="bentConnector3">
            <a:avLst>
              <a:gd name="adj1" fmla="val 87149"/>
            </a:avLst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668344" y="2492896"/>
            <a:ext cx="1296144" cy="129614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/>
              <a:t>nadzór nad aparaturą kontrolną i pomiarową (kalibracje, legalizacje, wzorcowania)</a:t>
            </a:r>
            <a:endParaRPr lang="pl-PL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668344" y="4149080"/>
            <a:ext cx="1296144" cy="122413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gospodarkę urządzeniami wymiennymi (silniki, przekładnie, wyposażenie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596336" y="5805264"/>
            <a:ext cx="1368152" cy="7920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Wspomaganie procedur jakościowych ISO, </a:t>
            </a:r>
            <a:endParaRPr lang="pl-PL" sz="1200" dirty="0"/>
          </a:p>
        </p:txBody>
      </p:sp>
      <p:cxnSp>
        <p:nvCxnSpPr>
          <p:cNvPr id="59" name="Elbow Connector 58"/>
          <p:cNvCxnSpPr>
            <a:endCxn id="55" idx="1"/>
          </p:cNvCxnSpPr>
          <p:nvPr/>
        </p:nvCxnSpPr>
        <p:spPr>
          <a:xfrm rot="16200000" flipH="1">
            <a:off x="7020272" y="2492896"/>
            <a:ext cx="1008112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6" idx="1"/>
          </p:cNvCxnSpPr>
          <p:nvPr/>
        </p:nvCxnSpPr>
        <p:spPr>
          <a:xfrm rot="16200000" flipH="1">
            <a:off x="6534218" y="3627022"/>
            <a:ext cx="1980220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7" idx="1"/>
          </p:cNvCxnSpPr>
          <p:nvPr/>
        </p:nvCxnSpPr>
        <p:spPr>
          <a:xfrm rot="16200000" flipH="1">
            <a:off x="6354198" y="4959170"/>
            <a:ext cx="2268252" cy="2160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084168" y="4437112"/>
            <a:ext cx="1224136" cy="115212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zgłaszanie usterek, uwag i potrzeb przez użytkowników urządzeń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084168" y="5733256"/>
            <a:ext cx="1080120" cy="9361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tx1"/>
                </a:solidFill>
              </a:rPr>
              <a:t>rejestrację czynności bieżących i awaryjnych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/>
          <p:cNvCxnSpPr>
            <a:endCxn id="68" idx="1"/>
          </p:cNvCxnSpPr>
          <p:nvPr/>
        </p:nvCxnSpPr>
        <p:spPr>
          <a:xfrm rot="16200000" flipH="1">
            <a:off x="5580112" y="4509120"/>
            <a:ext cx="720080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69" idx="1"/>
          </p:cNvCxnSpPr>
          <p:nvPr/>
        </p:nvCxnSpPr>
        <p:spPr>
          <a:xfrm rot="16200000" flipH="1">
            <a:off x="5130062" y="5247202"/>
            <a:ext cx="1620180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067944" y="4797152"/>
            <a:ext cx="1584176" cy="9361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/>
              <a:t>planowanie czynności modernizacyjnych i inwestycyjnych</a:t>
            </a:r>
            <a:endParaRPr lang="pl-PL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2339752" y="4653136"/>
            <a:ext cx="136815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/>
              <a:t>diagnostykę działania urządzeń</a:t>
            </a:r>
            <a:endParaRPr lang="pl-PL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395536" y="5013176"/>
            <a:ext cx="136815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/>
              <a:t>ewidencję i opis techniczny urządzeń</a:t>
            </a:r>
            <a:endParaRPr lang="pl-PL" sz="1200" dirty="0"/>
          </a:p>
        </p:txBody>
      </p:sp>
      <p:cxnSp>
        <p:nvCxnSpPr>
          <p:cNvPr id="89" name="Elbow Connector 88"/>
          <p:cNvCxnSpPr>
            <a:stCxn id="33" idx="2"/>
            <a:endCxn id="80" idx="0"/>
          </p:cNvCxnSpPr>
          <p:nvPr/>
        </p:nvCxnSpPr>
        <p:spPr>
          <a:xfrm rot="16200000" flipH="1">
            <a:off x="4499992" y="4437112"/>
            <a:ext cx="432048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2"/>
            <a:endCxn id="81" idx="0"/>
          </p:cNvCxnSpPr>
          <p:nvPr/>
        </p:nvCxnSpPr>
        <p:spPr>
          <a:xfrm rot="5400000">
            <a:off x="2879812" y="4509120"/>
            <a:ext cx="28803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1" idx="2"/>
            <a:endCxn id="82" idx="0"/>
          </p:cNvCxnSpPr>
          <p:nvPr/>
        </p:nvCxnSpPr>
        <p:spPr>
          <a:xfrm rot="5400000">
            <a:off x="1043608" y="4833156"/>
            <a:ext cx="216024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251520" y="2060848"/>
            <a:ext cx="134644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/>
              <a:t>planowanie czynności  obsługowych (konserwacji, remontów,  przeglądów, smarowania)</a:t>
            </a:r>
            <a:endParaRPr lang="pl-PL" sz="1200" dirty="0"/>
          </a:p>
        </p:txBody>
      </p:sp>
      <p:cxnSp>
        <p:nvCxnSpPr>
          <p:cNvPr id="114" name="Elbow Connector 113"/>
          <p:cNvCxnSpPr>
            <a:stCxn id="6" idx="1"/>
            <a:endCxn id="110" idx="3"/>
          </p:cNvCxnSpPr>
          <p:nvPr/>
        </p:nvCxnSpPr>
        <p:spPr>
          <a:xfrm rot="10800000">
            <a:off x="1597968" y="2744924"/>
            <a:ext cx="741784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427984" y="2564904"/>
            <a:ext cx="1728192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100" dirty="0" smtClean="0"/>
              <a:t>opracowywanie budżetów i śledzenie ich wykorzystania</a:t>
            </a:r>
            <a:endParaRPr lang="pl-PL" sz="1100" dirty="0"/>
          </a:p>
        </p:txBody>
      </p:sp>
      <p:sp>
        <p:nvSpPr>
          <p:cNvPr id="53" name="Rounded Rectangle 52"/>
          <p:cNvSpPr/>
          <p:nvPr/>
        </p:nvSpPr>
        <p:spPr>
          <a:xfrm>
            <a:off x="2123728" y="5445224"/>
            <a:ext cx="1800200" cy="504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>
                <a:solidFill>
                  <a:schemeClr val="bg1"/>
                </a:solidFill>
              </a:rPr>
              <a:t>zarządzanie zleceniami wykonania czynności</a:t>
            </a:r>
            <a:endParaRPr lang="pl-PL" sz="12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81" idx="2"/>
            <a:endCxn id="53" idx="0"/>
          </p:cNvCxnSpPr>
          <p:nvPr/>
        </p:nvCxnSpPr>
        <p:spPr>
          <a:xfrm rot="5400000">
            <a:off x="2951820" y="5373216"/>
            <a:ext cx="144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1907704" y="6165304"/>
            <a:ext cx="3240360" cy="504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/>
              <a:t>rozliczanie wykonywanych prac (robocizna, materiały, usługi zlecane podwykonawcom)</a:t>
            </a:r>
            <a:endParaRPr lang="pl-PL" sz="1200" dirty="0"/>
          </a:p>
        </p:txBody>
      </p:sp>
      <p:cxnSp>
        <p:nvCxnSpPr>
          <p:cNvPr id="100" name="Elbow Connector 99"/>
          <p:cNvCxnSpPr>
            <a:stCxn id="53" idx="2"/>
            <a:endCxn id="98" idx="0"/>
          </p:cNvCxnSpPr>
          <p:nvPr/>
        </p:nvCxnSpPr>
        <p:spPr>
          <a:xfrm rot="16200000" flipH="1">
            <a:off x="3167844" y="5805264"/>
            <a:ext cx="216024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7" idx="2"/>
            <a:endCxn id="48" idx="0"/>
          </p:cNvCxnSpPr>
          <p:nvPr/>
        </p:nvCxnSpPr>
        <p:spPr>
          <a:xfrm rot="5400000">
            <a:off x="5184068" y="2096852"/>
            <a:ext cx="576064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179512" y="5949280"/>
            <a:ext cx="1512168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smtClean="0"/>
              <a:t>współpracę z podwykonawcami zewnętrznymi</a:t>
            </a:r>
            <a:endParaRPr lang="pl-PL" sz="1200" dirty="0"/>
          </a:p>
        </p:txBody>
      </p:sp>
      <p:cxnSp>
        <p:nvCxnSpPr>
          <p:cNvPr id="131" name="Elbow Connector 130"/>
          <p:cNvCxnSpPr>
            <a:stCxn id="82" idx="2"/>
            <a:endCxn id="126" idx="0"/>
          </p:cNvCxnSpPr>
          <p:nvPr/>
        </p:nvCxnSpPr>
        <p:spPr>
          <a:xfrm rot="5400000">
            <a:off x="863588" y="5733256"/>
            <a:ext cx="288032" cy="144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ounded Rectangle 219"/>
          <p:cNvSpPr/>
          <p:nvPr/>
        </p:nvSpPr>
        <p:spPr>
          <a:xfrm>
            <a:off x="1403648" y="1340768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HR –</a:t>
            </a:r>
          </a:p>
          <a:p>
            <a:pPr algn="ctr"/>
            <a:r>
              <a:rPr lang="pl-PL" sz="1200" dirty="0" smtClean="0"/>
              <a:t>zarządzanie zasobami ludzkimi </a:t>
            </a:r>
            <a:endParaRPr lang="pl-PL" sz="1200" dirty="0"/>
          </a:p>
        </p:txBody>
      </p:sp>
      <p:cxnSp>
        <p:nvCxnSpPr>
          <p:cNvPr id="222" name="Elbow Connector 221"/>
          <p:cNvCxnSpPr>
            <a:stCxn id="220" idx="3"/>
          </p:cNvCxnSpPr>
          <p:nvPr/>
        </p:nvCxnSpPr>
        <p:spPr>
          <a:xfrm>
            <a:off x="2915816" y="1664804"/>
            <a:ext cx="1080120" cy="468052"/>
          </a:xfrm>
          <a:prstGeom prst="bentConnector3">
            <a:avLst>
              <a:gd name="adj1" fmla="val 17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5856" y="1340768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Dyrektor Utrzymania Ruchu</a:t>
            </a:r>
            <a:endParaRPr lang="pl-PL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539552" y="2060848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Specjalista BHP</a:t>
            </a:r>
            <a:endParaRPr lang="pl-PL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339752" y="2708920"/>
            <a:ext cx="1368152" cy="504056"/>
          </a:xfrm>
          <a:prstGeom prst="roundRect">
            <a:avLst>
              <a:gd name="adj" fmla="val 21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Szef  Zespołu Planowania</a:t>
            </a:r>
            <a:endParaRPr lang="pl-PL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2060848"/>
            <a:ext cx="144016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Specjalista Administracji</a:t>
            </a:r>
            <a:endParaRPr lang="pl-PL" sz="1400" dirty="0"/>
          </a:p>
        </p:txBody>
      </p:sp>
      <p:pic>
        <p:nvPicPr>
          <p:cNvPr id="21508" name="Picture 4" descr="Zachodniopomorski Uniwersytet Technologiczny">
            <a:hlinkClick r:id="rId2" tooltip="Zachodniopomorski Uniwersytet Technologiczny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640"/>
            <a:ext cx="2495550" cy="514351"/>
          </a:xfrm>
          <a:prstGeom prst="rect">
            <a:avLst/>
          </a:prstGeom>
          <a:noFill/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63668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Struktura Gospodarki Remontowej</a:t>
            </a:r>
            <a:endParaRPr lang="pl-PL" dirty="0"/>
          </a:p>
        </p:txBody>
      </p:sp>
      <p:cxnSp>
        <p:nvCxnSpPr>
          <p:cNvPr id="12" name="Elbow Connector 11"/>
          <p:cNvCxnSpPr>
            <a:stCxn id="4" idx="2"/>
            <a:endCxn id="5" idx="3"/>
          </p:cNvCxnSpPr>
          <p:nvPr/>
        </p:nvCxnSpPr>
        <p:spPr>
          <a:xfrm rot="5400000">
            <a:off x="2789802" y="1106742"/>
            <a:ext cx="324036" cy="2088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2"/>
            <a:endCxn id="6" idx="3"/>
          </p:cNvCxnSpPr>
          <p:nvPr/>
        </p:nvCxnSpPr>
        <p:spPr>
          <a:xfrm rot="5400000">
            <a:off x="3365866" y="2330878"/>
            <a:ext cx="972108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7" idx="1"/>
          </p:cNvCxnSpPr>
          <p:nvPr/>
        </p:nvCxnSpPr>
        <p:spPr>
          <a:xfrm rot="16200000" flipH="1">
            <a:off x="4121950" y="1862826"/>
            <a:ext cx="324036" cy="5760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732240" y="1556792"/>
            <a:ext cx="1224136" cy="6480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Dyrektor Rozwoju</a:t>
            </a:r>
            <a:endParaRPr lang="pl-PL" sz="1400" dirty="0"/>
          </a:p>
        </p:txBody>
      </p:sp>
      <p:cxnSp>
        <p:nvCxnSpPr>
          <p:cNvPr id="22" name="Elbow Connector 21"/>
          <p:cNvCxnSpPr>
            <a:stCxn id="4" idx="2"/>
            <a:endCxn id="20" idx="1"/>
          </p:cNvCxnSpPr>
          <p:nvPr/>
        </p:nvCxnSpPr>
        <p:spPr>
          <a:xfrm rot="5400000" flipH="1" flipV="1">
            <a:off x="5310082" y="566682"/>
            <a:ext cx="108012" cy="2736304"/>
          </a:xfrm>
          <a:prstGeom prst="bentConnector4">
            <a:avLst>
              <a:gd name="adj1" fmla="val -906590"/>
              <a:gd name="adj2" fmla="val 81114"/>
            </a:avLst>
          </a:prstGeom>
          <a:ln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755576" y="3789040"/>
            <a:ext cx="1368152" cy="5040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Szef Utrzymania Obiektu</a:t>
            </a:r>
            <a:endParaRPr lang="pl-PL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339752" y="3789040"/>
            <a:ext cx="1368152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Szef Utrzymania Ruchu Produkcji</a:t>
            </a:r>
            <a:endParaRPr lang="pl-PL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3923928" y="3789040"/>
            <a:ext cx="1296144" cy="57606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Szef Inwestycji</a:t>
            </a:r>
            <a:endParaRPr lang="pl-PL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5436096" y="3789040"/>
            <a:ext cx="158417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>
                <a:solidFill>
                  <a:schemeClr val="tx1"/>
                </a:solidFill>
              </a:rPr>
              <a:t>Szef zespołu interwencyjnego</a:t>
            </a:r>
            <a:endParaRPr lang="pl-PL" sz="14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4" idx="2"/>
            <a:endCxn id="33" idx="0"/>
          </p:cNvCxnSpPr>
          <p:nvPr/>
        </p:nvCxnSpPr>
        <p:spPr>
          <a:xfrm rot="16200000" flipH="1">
            <a:off x="3383868" y="2600908"/>
            <a:ext cx="1800200" cy="576064"/>
          </a:xfrm>
          <a:prstGeom prst="bentConnector3">
            <a:avLst>
              <a:gd name="adj1" fmla="val 788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" idx="2"/>
            <a:endCxn id="32" idx="0"/>
          </p:cNvCxnSpPr>
          <p:nvPr/>
        </p:nvCxnSpPr>
        <p:spPr>
          <a:xfrm rot="5400000">
            <a:off x="2609782" y="2402886"/>
            <a:ext cx="1800200" cy="972108"/>
          </a:xfrm>
          <a:prstGeom prst="bentConnector3">
            <a:avLst>
              <a:gd name="adj1" fmla="val 795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" idx="2"/>
            <a:endCxn id="31" idx="0"/>
          </p:cNvCxnSpPr>
          <p:nvPr/>
        </p:nvCxnSpPr>
        <p:spPr>
          <a:xfrm rot="5400000">
            <a:off x="1817694" y="1610798"/>
            <a:ext cx="1800200" cy="2556284"/>
          </a:xfrm>
          <a:prstGeom prst="bentConnector3">
            <a:avLst>
              <a:gd name="adj1" fmla="val 788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2"/>
            <a:endCxn id="34" idx="0"/>
          </p:cNvCxnSpPr>
          <p:nvPr/>
        </p:nvCxnSpPr>
        <p:spPr>
          <a:xfrm rot="16200000" flipH="1">
            <a:off x="4211960" y="1772816"/>
            <a:ext cx="1800200" cy="2232248"/>
          </a:xfrm>
          <a:prstGeom prst="bentConnector3">
            <a:avLst>
              <a:gd name="adj1" fmla="val 53791"/>
            </a:avLst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596336" y="2348880"/>
            <a:ext cx="1296144" cy="5760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Zespół rozwoju technologii maszyn</a:t>
            </a:r>
            <a:endParaRPr lang="pl-PL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7596336" y="3212976"/>
            <a:ext cx="1296144" cy="5760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bg1"/>
                </a:solidFill>
              </a:rPr>
              <a:t>Zespół rozwoju technologii instalacji</a:t>
            </a:r>
            <a:endParaRPr lang="pl-PL" sz="120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596336" y="4005064"/>
            <a:ext cx="1296144" cy="57606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Zespół rozwoju technologii procesu</a:t>
            </a:r>
            <a:endParaRPr lang="pl-PL" sz="1200" dirty="0"/>
          </a:p>
        </p:txBody>
      </p:sp>
      <p:cxnSp>
        <p:nvCxnSpPr>
          <p:cNvPr id="59" name="Elbow Connector 58"/>
          <p:cNvCxnSpPr>
            <a:stCxn id="20" idx="2"/>
            <a:endCxn id="55" idx="1"/>
          </p:cNvCxnSpPr>
          <p:nvPr/>
        </p:nvCxnSpPr>
        <p:spPr>
          <a:xfrm rot="16200000" flipH="1">
            <a:off x="7254298" y="2294874"/>
            <a:ext cx="432048" cy="2520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20" idx="2"/>
            <a:endCxn id="56" idx="1"/>
          </p:cNvCxnSpPr>
          <p:nvPr/>
        </p:nvCxnSpPr>
        <p:spPr>
          <a:xfrm rot="16200000" flipH="1">
            <a:off x="6822250" y="2726922"/>
            <a:ext cx="1296144" cy="2520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0" idx="2"/>
            <a:endCxn id="57" idx="1"/>
          </p:cNvCxnSpPr>
          <p:nvPr/>
        </p:nvCxnSpPr>
        <p:spPr>
          <a:xfrm rot="16200000" flipH="1">
            <a:off x="6426206" y="3122966"/>
            <a:ext cx="2088232" cy="2520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084168" y="4725144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Zespół Interwencyjny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084168" y="5445224"/>
            <a:ext cx="1296144" cy="6480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Specjalista Technolog Maszyn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/>
          <p:cNvCxnSpPr>
            <a:endCxn id="68" idx="1"/>
          </p:cNvCxnSpPr>
          <p:nvPr/>
        </p:nvCxnSpPr>
        <p:spPr>
          <a:xfrm rot="16200000" flipH="1">
            <a:off x="5598114" y="4491118"/>
            <a:ext cx="684076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endCxn id="69" idx="1"/>
          </p:cNvCxnSpPr>
          <p:nvPr/>
        </p:nvCxnSpPr>
        <p:spPr>
          <a:xfrm rot="16200000" flipH="1">
            <a:off x="5202070" y="4887162"/>
            <a:ext cx="1476164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923928" y="4869160"/>
            <a:ext cx="1296144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Zespół Projektów Inwestycyjnych</a:t>
            </a:r>
            <a:endParaRPr lang="pl-PL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2339752" y="4869160"/>
            <a:ext cx="136815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Zespół Utrzymania Ruchu</a:t>
            </a:r>
            <a:endParaRPr lang="pl-PL" sz="1200" dirty="0"/>
          </a:p>
        </p:txBody>
      </p:sp>
      <p:sp>
        <p:nvSpPr>
          <p:cNvPr id="82" name="Rounded Rectangle 81"/>
          <p:cNvSpPr/>
          <p:nvPr/>
        </p:nvSpPr>
        <p:spPr>
          <a:xfrm>
            <a:off x="755576" y="4869160"/>
            <a:ext cx="1368152" cy="6480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Zespół Utrzymania Obiektu</a:t>
            </a:r>
            <a:endParaRPr lang="pl-PL" sz="1200" dirty="0"/>
          </a:p>
        </p:txBody>
      </p:sp>
      <p:cxnSp>
        <p:nvCxnSpPr>
          <p:cNvPr id="89" name="Elbow Connector 88"/>
          <p:cNvCxnSpPr>
            <a:stCxn id="33" idx="2"/>
            <a:endCxn id="80" idx="0"/>
          </p:cNvCxnSpPr>
          <p:nvPr/>
        </p:nvCxnSpPr>
        <p:spPr>
          <a:xfrm rot="5400000">
            <a:off x="4319972" y="4617132"/>
            <a:ext cx="5040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2"/>
            <a:endCxn id="81" idx="0"/>
          </p:cNvCxnSpPr>
          <p:nvPr/>
        </p:nvCxnSpPr>
        <p:spPr>
          <a:xfrm rot="5400000">
            <a:off x="2771800" y="4617132"/>
            <a:ext cx="50405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31" idx="2"/>
            <a:endCxn id="82" idx="0"/>
          </p:cNvCxnSpPr>
          <p:nvPr/>
        </p:nvCxnSpPr>
        <p:spPr>
          <a:xfrm rot="5400000">
            <a:off x="1151620" y="4581128"/>
            <a:ext cx="576064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539552" y="2708920"/>
            <a:ext cx="134644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smtClean="0"/>
              <a:t>Zespół planowania operatywnego</a:t>
            </a:r>
            <a:endParaRPr lang="pl-PL" sz="1200" dirty="0"/>
          </a:p>
        </p:txBody>
      </p:sp>
      <p:cxnSp>
        <p:nvCxnSpPr>
          <p:cNvPr id="114" name="Elbow Connector 113"/>
          <p:cNvCxnSpPr>
            <a:stCxn id="6" idx="1"/>
            <a:endCxn id="110" idx="3"/>
          </p:cNvCxnSpPr>
          <p:nvPr/>
        </p:nvCxnSpPr>
        <p:spPr>
          <a:xfrm rot="10800000" flipV="1">
            <a:off x="1886000" y="2960948"/>
            <a:ext cx="453752" cy="360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539552" y="1412776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 smtClean="0"/>
              <a:t>HR</a:t>
            </a:r>
            <a:endParaRPr lang="pl-PL" sz="1400" dirty="0"/>
          </a:p>
        </p:txBody>
      </p:sp>
      <p:cxnSp>
        <p:nvCxnSpPr>
          <p:cNvPr id="146" name="Elbow Connector 145"/>
          <p:cNvCxnSpPr>
            <a:stCxn id="144" idx="3"/>
            <a:endCxn id="4" idx="2"/>
          </p:cNvCxnSpPr>
          <p:nvPr/>
        </p:nvCxnSpPr>
        <p:spPr>
          <a:xfrm>
            <a:off x="1907704" y="1664804"/>
            <a:ext cx="2088232" cy="324036"/>
          </a:xfrm>
          <a:prstGeom prst="bentConnector4">
            <a:avLst>
              <a:gd name="adj1" fmla="val 32759"/>
              <a:gd name="adj2" fmla="val 200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516</TotalTime>
  <Words>526</Words>
  <Application>Microsoft Office PowerPoint</Application>
  <PresentationFormat>On-screen Show 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Flow</vt:lpstr>
      <vt:lpstr>Clip</vt:lpstr>
      <vt:lpstr>Struktura Organizacyjna Gospodarki Naprawczej (remontowej)</vt:lpstr>
      <vt:lpstr>Gospodarka Remontowa  - waga i cele</vt:lpstr>
      <vt:lpstr>Gospodarka Remontowa  - waga i cele</vt:lpstr>
      <vt:lpstr>Gospodarka Remontowa  - waga i cele</vt:lpstr>
      <vt:lpstr>Elementy Gospodarki Remontowej  - dzisiaj:</vt:lpstr>
      <vt:lpstr>Elementy Gospodarki Remontowej  - dzisiaj:</vt:lpstr>
      <vt:lpstr>Struktura Gospodarki Remontowej</vt:lpstr>
      <vt:lpstr>Struktura Gospodarki Remontowej</vt:lpstr>
      <vt:lpstr>Struktura Gospodarki Remontowej</vt:lpstr>
      <vt:lpstr>Wymagania Przedsiębiorstwa i Gospodarki Remontowej</vt:lpstr>
    </vt:vector>
  </TitlesOfParts>
  <Company>ABB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Referat</dc:title>
  <dc:creator>PLRYZOL</dc:creator>
  <cp:lastModifiedBy>PLRYZOL</cp:lastModifiedBy>
  <cp:revision>39</cp:revision>
  <dcterms:created xsi:type="dcterms:W3CDTF">2011-03-17T10:27:57Z</dcterms:created>
  <dcterms:modified xsi:type="dcterms:W3CDTF">2011-03-19T09:49:25Z</dcterms:modified>
</cp:coreProperties>
</file>