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69" autoAdjust="0"/>
    <p:restoredTop sz="86444" autoAdjust="0"/>
  </p:normalViewPr>
  <p:slideViewPr>
    <p:cSldViewPr>
      <p:cViewPr varScale="1">
        <p:scale>
          <a:sx n="75" d="100"/>
          <a:sy n="75" d="100"/>
        </p:scale>
        <p:origin x="-1860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1D76-96B6-4695-AA4D-88E79585F845}" type="datetimeFigureOut">
              <a:rPr lang="pl-PL" smtClean="0"/>
              <a:t>2011-04-01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4077-29EF-4135-BECC-2F040C788598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1D76-96B6-4695-AA4D-88E79585F845}" type="datetimeFigureOut">
              <a:rPr lang="pl-PL" smtClean="0"/>
              <a:t>2011-04-01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4077-29EF-4135-BECC-2F040C78859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1D76-96B6-4695-AA4D-88E79585F845}" type="datetimeFigureOut">
              <a:rPr lang="pl-PL" smtClean="0"/>
              <a:t>2011-04-01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4077-29EF-4135-BECC-2F040C78859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1D76-96B6-4695-AA4D-88E79585F845}" type="datetimeFigureOut">
              <a:rPr lang="pl-PL" smtClean="0"/>
              <a:t>2011-04-01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4077-29EF-4135-BECC-2F040C78859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1D76-96B6-4695-AA4D-88E79585F845}" type="datetimeFigureOut">
              <a:rPr lang="pl-PL" smtClean="0"/>
              <a:t>2011-04-01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4077-29EF-4135-BECC-2F040C788598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1D76-96B6-4695-AA4D-88E79585F845}" type="datetimeFigureOut">
              <a:rPr lang="pl-PL" smtClean="0"/>
              <a:t>2011-04-01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4077-29EF-4135-BECC-2F040C78859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1D76-96B6-4695-AA4D-88E79585F845}" type="datetimeFigureOut">
              <a:rPr lang="pl-PL" smtClean="0"/>
              <a:t>2011-04-01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4077-29EF-4135-BECC-2F040C78859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1D76-96B6-4695-AA4D-88E79585F845}" type="datetimeFigureOut">
              <a:rPr lang="pl-PL" smtClean="0"/>
              <a:t>2011-04-01</a:t>
            </a:fld>
            <a:endParaRPr lang="pl-PL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34077-29EF-4135-BECC-2F040C788598}" type="slidenum">
              <a:rPr lang="pl-PL" smtClean="0"/>
              <a:t>‹#›</a:t>
            </a:fld>
            <a:endParaRPr lang="pl-PL"/>
          </a:p>
        </p:txBody>
      </p:sp>
      <p:sp>
        <p:nvSpPr>
          <p:cNvPr id="9" name="Symbol zastępczy stopki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1D76-96B6-4695-AA4D-88E79585F845}" type="datetimeFigureOut">
              <a:rPr lang="pl-PL" smtClean="0"/>
              <a:t>2011-04-01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4077-29EF-4135-BECC-2F040C78859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1D76-96B6-4695-AA4D-88E79585F845}" type="datetimeFigureOut">
              <a:rPr lang="pl-PL" smtClean="0"/>
              <a:t>2011-04-01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34077-29EF-4135-BECC-2F040C78859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DEB1D76-96B6-4695-AA4D-88E79585F845}" type="datetimeFigureOut">
              <a:rPr lang="pl-PL" smtClean="0"/>
              <a:t>2011-04-01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34077-29EF-4135-BECC-2F040C78859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olny kształt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Dowolny kształt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DEB1D76-96B6-4695-AA4D-88E79585F845}" type="datetimeFigureOut">
              <a:rPr lang="pl-PL" smtClean="0"/>
              <a:t>2011-04-01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34077-29EF-4135-BECC-2F040C788598}" type="slidenum">
              <a:rPr lang="pl-PL" smtClean="0"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764705"/>
            <a:ext cx="7772400" cy="4680520"/>
          </a:xfrm>
        </p:spPr>
        <p:txBody>
          <a:bodyPr>
            <a:normAutofit fontScale="90000"/>
          </a:bodyPr>
          <a:lstStyle/>
          <a:p>
            <a:pPr algn="l"/>
            <a:r>
              <a:rPr lang="pl-PL" b="1" i="1" dirty="0">
                <a:solidFill>
                  <a:srgbClr val="00B050"/>
                </a:solidFill>
              </a:rPr>
              <a:t>Wspomaganie komputerowe w zarządzaniu </a:t>
            </a:r>
            <a:r>
              <a:rPr lang="pl-PL" b="1" i="1" dirty="0" smtClean="0">
                <a:solidFill>
                  <a:srgbClr val="00B050"/>
                </a:solidFill>
              </a:rPr>
              <a:t>gospodarką                     naprawczą.</a:t>
            </a:r>
            <a:br>
              <a:rPr lang="pl-PL" b="1" i="1" dirty="0" smtClean="0">
                <a:solidFill>
                  <a:srgbClr val="00B050"/>
                </a:solidFill>
              </a:rPr>
            </a:br>
            <a:r>
              <a:rPr lang="pl-PL" b="1" i="1" dirty="0" smtClean="0">
                <a:solidFill>
                  <a:srgbClr val="00B050"/>
                </a:solidFill>
              </a:rPr>
              <a:t/>
            </a:r>
            <a:br>
              <a:rPr lang="pl-PL" b="1" i="1" dirty="0" smtClean="0">
                <a:solidFill>
                  <a:srgbClr val="00B050"/>
                </a:solidFill>
              </a:rPr>
            </a:br>
            <a:r>
              <a:rPr lang="pl-PL" b="1" i="1" dirty="0" smtClean="0">
                <a:solidFill>
                  <a:srgbClr val="00B050"/>
                </a:solidFill>
              </a:rPr>
              <a:t/>
            </a:r>
            <a:br>
              <a:rPr lang="pl-PL" b="1" i="1" dirty="0" smtClean="0">
                <a:solidFill>
                  <a:srgbClr val="00B050"/>
                </a:solidFill>
              </a:rPr>
            </a:br>
            <a:r>
              <a:rPr lang="pl-PL" sz="3600" b="1" dirty="0" smtClean="0">
                <a:solidFill>
                  <a:srgbClr val="FFFF00"/>
                </a:solidFill>
              </a:rPr>
              <a:t>Maciej Sumara</a:t>
            </a:r>
            <a:br>
              <a:rPr lang="pl-PL" sz="3600" b="1" dirty="0" smtClean="0">
                <a:solidFill>
                  <a:srgbClr val="FFFF00"/>
                </a:solidFill>
              </a:rPr>
            </a:br>
            <a:r>
              <a:rPr lang="pl-PL" sz="3600" b="1" dirty="0" smtClean="0">
                <a:solidFill>
                  <a:srgbClr val="FFFF00"/>
                </a:solidFill>
              </a:rPr>
              <a:t>    </a:t>
            </a:r>
            <a:r>
              <a:rPr lang="pl-PL" sz="3600" dirty="0" err="1" smtClean="0">
                <a:solidFill>
                  <a:srgbClr val="FFFF00"/>
                </a:solidFill>
              </a:rPr>
              <a:t>ZiP</a:t>
            </a:r>
            <a:r>
              <a:rPr lang="pl-PL" sz="3600" dirty="0" smtClean="0">
                <a:solidFill>
                  <a:srgbClr val="FFFF00"/>
                </a:solidFill>
              </a:rPr>
              <a:t> 1n-33</a:t>
            </a:r>
            <a:endParaRPr lang="pl-PL" sz="3600" b="1" dirty="0">
              <a:solidFill>
                <a:srgbClr val="FFFF00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 flipV="1">
            <a:off x="1371600" y="-1683568"/>
            <a:ext cx="6400800" cy="648072"/>
          </a:xfrm>
        </p:spPr>
        <p:txBody>
          <a:bodyPr/>
          <a:lstStyle/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675456"/>
            <a:ext cx="8229600" cy="432048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algn="ctr">
              <a:buNone/>
            </a:pPr>
            <a:endParaRPr lang="pl-PL" dirty="0" smtClean="0"/>
          </a:p>
          <a:p>
            <a:pPr algn="ctr">
              <a:buNone/>
            </a:pPr>
            <a:endParaRPr lang="pl-PL" dirty="0"/>
          </a:p>
          <a:p>
            <a:pPr algn="ctr">
              <a:buNone/>
            </a:pPr>
            <a:r>
              <a:rPr lang="pl-PL" b="1" dirty="0" smtClean="0">
                <a:solidFill>
                  <a:srgbClr val="FF0000"/>
                </a:solidFill>
              </a:rPr>
              <a:t>Kompleksowy proces planowania remontów i napraw</a:t>
            </a:r>
            <a:r>
              <a:rPr lang="pl-PL" dirty="0" smtClean="0"/>
              <a:t> – to moduł, który sprawia,  że system klasy CMMS (</a:t>
            </a:r>
            <a:r>
              <a:rPr lang="pl-PL" dirty="0" err="1" smtClean="0"/>
              <a:t>Computerised</a:t>
            </a:r>
            <a:r>
              <a:rPr lang="pl-PL" dirty="0" smtClean="0"/>
              <a:t> </a:t>
            </a:r>
            <a:r>
              <a:rPr lang="pl-PL" dirty="0" err="1" smtClean="0"/>
              <a:t>Maintenance</a:t>
            </a:r>
            <a:r>
              <a:rPr lang="pl-PL" dirty="0" smtClean="0"/>
              <a:t> Management Systems) staje się systemem wspierającym zarządzanie utrzymaniem ruchu i zarządzanie gospodarką naprawczą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603448"/>
            <a:ext cx="8229600" cy="144016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pl-PL" dirty="0" smtClean="0"/>
          </a:p>
          <a:p>
            <a:pPr algn="ctr">
              <a:buNone/>
            </a:pPr>
            <a:r>
              <a:rPr lang="pl-PL" dirty="0" smtClean="0"/>
              <a:t>Wszystkie systemy wspierające gospodarkę remontowo – naprawczą powinny być uzupełnione o taki właśnie moduł, aby mogły zagwarantować przedsiębiorstwu system kompleksowego zarządzania. </a:t>
            </a:r>
            <a:r>
              <a:rPr lang="pl-PL" b="1" dirty="0" smtClean="0">
                <a:solidFill>
                  <a:srgbClr val="00B050"/>
                </a:solidFill>
              </a:rPr>
              <a:t>Każdy system wspomagający pracę działu utrzymania ruchu musi zawierać właśnie ten moduł, bez względu na wielkość przedsiębiorstwa.</a:t>
            </a:r>
            <a:endParaRPr lang="pl-PL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1395536"/>
            <a:ext cx="8229600" cy="432048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8326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l-PL" dirty="0" smtClean="0"/>
              <a:t>Możliwość </a:t>
            </a:r>
            <a:r>
              <a:rPr lang="pl-PL" b="1" dirty="0" smtClean="0">
                <a:solidFill>
                  <a:srgbClr val="FF0000"/>
                </a:solidFill>
              </a:rPr>
              <a:t>analizy obciążeń poszczególnych pracowników </a:t>
            </a:r>
            <a:r>
              <a:rPr lang="pl-PL" dirty="0" smtClean="0"/>
              <a:t>– jest to szczególnie pomocne narzędzie w dużych przedsiębiorstwach, gdzie w dziale utrzymania ruchu zatrudnionych jest wielu pracowników. Analiza obciążeń pracowników daje możliwość efektywnego zarządzania personelem tak, aby każdy pracownik miał w pełni wykorzystany czas pracy. W małych i średnich firmach ta funkcja okazuje się zwykle nieprzydatna.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1107504"/>
            <a:ext cx="8229600" cy="864096"/>
          </a:xfrm>
        </p:spPr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l-PL" dirty="0" smtClean="0"/>
              <a:t>Możliwość dokonywania </a:t>
            </a:r>
            <a:r>
              <a:rPr lang="pl-PL" b="1" dirty="0" smtClean="0">
                <a:solidFill>
                  <a:srgbClr val="FF0000"/>
                </a:solidFill>
              </a:rPr>
              <a:t>analiz historii zleceń </a:t>
            </a:r>
            <a:r>
              <a:rPr lang="pl-PL" dirty="0" smtClean="0"/>
              <a:t>pozwala na bieżącą kontrolę działań związanych z utrzymaniem ruchu, kierownik ma możliwość śledzenia czy dane zamówienie czeka na części zamienne, czy po prostu zostało pominięte. Jest to szczególnie przydatne w dużych korporacjach, gdzie ilość realizowanych zleceń jest ogromna. W niewielkich przedsiębiorstwach nie ma konieczności wprowadzania takiej funkcji.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963488"/>
            <a:ext cx="8229600" cy="576064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algn="ctr">
              <a:buNone/>
            </a:pPr>
            <a:endParaRPr lang="pl-PL" dirty="0" smtClean="0"/>
          </a:p>
          <a:p>
            <a:pPr algn="ctr">
              <a:buNone/>
            </a:pPr>
            <a:endParaRPr lang="pl-PL" dirty="0"/>
          </a:p>
          <a:p>
            <a:pPr algn="ctr">
              <a:buNone/>
            </a:pPr>
            <a:r>
              <a:rPr lang="pl-PL" dirty="0" smtClean="0"/>
              <a:t>Możliwość </a:t>
            </a:r>
            <a:r>
              <a:rPr lang="pl-PL" b="1" dirty="0" smtClean="0">
                <a:solidFill>
                  <a:srgbClr val="FF0000"/>
                </a:solidFill>
              </a:rPr>
              <a:t>zdefiniowania kodów awarii </a:t>
            </a:r>
            <a:r>
              <a:rPr lang="pl-PL" dirty="0" smtClean="0"/>
              <a:t>to cecha szczególnie ważna w  środowisku, gdzie mamy dużą ilość bardzo zróżnicowanego sprzętu. Opis każdej awarii pochłaniałby dużo czasu, wcześniejsze zdefiniowanie kodów znacznie skraca czas wprowadzania opisów awarii, ale również znacznie ułatwia ich analizę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1395536"/>
            <a:ext cx="8229600" cy="1152128"/>
          </a:xfrm>
        </p:spPr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pl-PL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pl-PL" b="1" dirty="0" smtClean="0">
                <a:solidFill>
                  <a:srgbClr val="FF0000"/>
                </a:solidFill>
              </a:rPr>
              <a:t>Kontrola przepływu narzędzi</a:t>
            </a:r>
            <a:r>
              <a:rPr lang="pl-PL" dirty="0" smtClean="0"/>
              <a:t>, to element szczególnie przydatny w dużych korporacjach, gdzie zapanowanie nad ogromną ilością narzędzi bez wsparcia sprawnie działającego systemu byłoby wręcz niemożliwe. Taka baza danych skraca czas poszukiwania poszczególnych narzędzi a także pozwala zapanować i kontrolować terminy wymaganych przeglądów i legalizacji.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675456"/>
            <a:ext cx="8229600" cy="288032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endParaRPr lang="pl-PL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pl-PL" b="1" i="1" dirty="0" smtClean="0">
                <a:solidFill>
                  <a:srgbClr val="FFFF00"/>
                </a:solidFill>
              </a:rPr>
              <a:t>System wspomagający obszar utrzymania ruchu powinien zawierać wszystkie wyżej omówione cechy. Dobór tych cech jest jednak uzależniony do wielkości przedsiębiorstwa. Im większa korporacja, tym bardziej złożonego systemu potrzebuje. W małych </a:t>
            </a:r>
          </a:p>
          <a:p>
            <a:pPr algn="ctr">
              <a:buNone/>
            </a:pPr>
            <a:r>
              <a:rPr lang="pl-PL" b="1" i="1" dirty="0" smtClean="0">
                <a:solidFill>
                  <a:srgbClr val="FFFF00"/>
                </a:solidFill>
              </a:rPr>
              <a:t>przedsiębiorstwach większość z wymienionych cech została zdefiniowana jako przydatna, bez konieczności obowiązkowego wdrożenia. </a:t>
            </a:r>
            <a:endParaRPr lang="pl-PL" b="1" i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963488"/>
            <a:ext cx="8229600" cy="576064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pl-PL" sz="4400" b="1" dirty="0" smtClean="0"/>
          </a:p>
          <a:p>
            <a:pPr algn="ctr">
              <a:buNone/>
            </a:pPr>
            <a:endParaRPr lang="pl-PL" sz="4400" b="1" dirty="0"/>
          </a:p>
          <a:p>
            <a:pPr algn="ctr">
              <a:buNone/>
            </a:pPr>
            <a:endParaRPr lang="pl-PL" sz="4400" b="1" dirty="0" smtClean="0"/>
          </a:p>
          <a:p>
            <a:pPr algn="ctr">
              <a:buNone/>
            </a:pPr>
            <a:r>
              <a:rPr lang="pl-PL" sz="5400" b="1" dirty="0" smtClean="0">
                <a:solidFill>
                  <a:srgbClr val="00B050"/>
                </a:solidFill>
              </a:rPr>
              <a:t>Systemy klasy CMMS </a:t>
            </a:r>
            <a:endParaRPr lang="pl-PL" sz="5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1035496"/>
            <a:ext cx="8229600" cy="648072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Systemy CMMS (</a:t>
            </a:r>
            <a:r>
              <a:rPr lang="pl-PL" b="1" dirty="0" err="1" smtClean="0">
                <a:solidFill>
                  <a:srgbClr val="FF0000"/>
                </a:solidFill>
              </a:rPr>
              <a:t>Computerised</a:t>
            </a:r>
            <a:r>
              <a:rPr lang="pl-PL" b="1" dirty="0" smtClean="0">
                <a:solidFill>
                  <a:srgbClr val="FF0000"/>
                </a:solidFill>
              </a:rPr>
              <a:t> </a:t>
            </a:r>
            <a:r>
              <a:rPr lang="pl-PL" b="1" dirty="0" err="1" smtClean="0">
                <a:solidFill>
                  <a:srgbClr val="FF0000"/>
                </a:solidFill>
              </a:rPr>
              <a:t>Maintenance</a:t>
            </a:r>
            <a:r>
              <a:rPr lang="pl-PL" b="1" dirty="0" smtClean="0">
                <a:solidFill>
                  <a:srgbClr val="FF0000"/>
                </a:solidFill>
              </a:rPr>
              <a:t> Management Systems</a:t>
            </a:r>
            <a:r>
              <a:rPr lang="pl-PL" dirty="0" smtClean="0"/>
              <a:t>) nie są masowo stosowane, ale należy zauważyć, że coraz więcej firm zdaje sobie sprawę z ich wagi w procesie funkcjonowania przedsiębiorstwa.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963488"/>
            <a:ext cx="8229600" cy="720080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algn="ctr">
              <a:buNone/>
            </a:pPr>
            <a:endParaRPr lang="pl-PL" b="1" i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endParaRPr lang="pl-PL" b="1" i="1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pl-PL" b="1" i="1" dirty="0" smtClean="0">
                <a:solidFill>
                  <a:srgbClr val="0070C0"/>
                </a:solidFill>
              </a:rPr>
              <a:t>Na razie jeszcze niewiele przedsiębiorstw widzi potrzebę stosowania tego typu systemów. Są one jednymi z najbardziej złożonych pod względem informatycznym systemów przedsiębiorstwa, komunikujące się z wieloma procesami biznesowymi.</a:t>
            </a:r>
            <a:endParaRPr lang="pl-PL" b="1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603448"/>
            <a:ext cx="8229600" cy="216024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algn="ctr">
              <a:buNone/>
            </a:pPr>
            <a:r>
              <a:rPr lang="pl-PL" dirty="0" smtClean="0"/>
              <a:t>  </a:t>
            </a:r>
          </a:p>
          <a:p>
            <a:pPr algn="ctr">
              <a:buNone/>
            </a:pPr>
            <a:endParaRPr lang="pl-PL" dirty="0"/>
          </a:p>
          <a:p>
            <a:pPr algn="ctr">
              <a:buNone/>
            </a:pPr>
            <a:endParaRPr lang="pl-PL" dirty="0" smtClean="0"/>
          </a:p>
          <a:p>
            <a:pPr algn="ctr">
              <a:buNone/>
            </a:pPr>
            <a:r>
              <a:rPr lang="pl-PL" dirty="0" smtClean="0"/>
              <a:t> </a:t>
            </a:r>
            <a:r>
              <a:rPr lang="pl-PL" b="1" i="1" dirty="0" smtClean="0">
                <a:solidFill>
                  <a:srgbClr val="00B050"/>
                </a:solidFill>
              </a:rPr>
              <a:t>Prawidłowy proces produkcji musi być nadzorowany przez systemy automatyki oraz systemy informatyczne odpowiednio zdefiniowane i zlokalizowane w strefie procesowej i biznesowej.</a:t>
            </a:r>
            <a:endParaRPr lang="pl-PL" b="1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963488"/>
            <a:ext cx="8229600" cy="288032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algn="ctr">
              <a:buNone/>
            </a:pPr>
            <a:endParaRPr lang="pl-PL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endParaRPr lang="pl-PL" b="1" dirty="0">
              <a:solidFill>
                <a:srgbClr val="0070C0"/>
              </a:solidFill>
            </a:endParaRPr>
          </a:p>
          <a:p>
            <a:pPr algn="ctr">
              <a:buNone/>
            </a:pPr>
            <a:endParaRPr lang="pl-PL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pl-PL" b="1" dirty="0" smtClean="0">
                <a:solidFill>
                  <a:srgbClr val="0070C0"/>
                </a:solidFill>
              </a:rPr>
              <a:t>Najpopularniejsze i najbardziej rozpoznawalne jest  oprogramowanie służące do </a:t>
            </a:r>
            <a:r>
              <a:rPr lang="pl-PL" b="1" dirty="0" smtClean="0">
                <a:solidFill>
                  <a:srgbClr val="FF0000"/>
                </a:solidFill>
              </a:rPr>
              <a:t>zarządzania remontami</a:t>
            </a:r>
            <a:r>
              <a:rPr lang="pl-PL" b="1" dirty="0" smtClean="0">
                <a:solidFill>
                  <a:srgbClr val="0070C0"/>
                </a:solidFill>
              </a:rPr>
              <a:t> i utrzymaniem maszyn. </a:t>
            </a:r>
            <a:endParaRPr lang="pl-PL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229600" cy="144016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453336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pl-PL" dirty="0" smtClean="0"/>
              <a:t>Do najczęściej spotykanych </a:t>
            </a:r>
            <a:r>
              <a:rPr lang="pl-PL" b="1" dirty="0" smtClean="0">
                <a:solidFill>
                  <a:srgbClr val="FF0000"/>
                </a:solidFill>
              </a:rPr>
              <a:t>funkcji systemu CMMS </a:t>
            </a:r>
            <a:r>
              <a:rPr lang="pl-PL" dirty="0" smtClean="0"/>
              <a:t>należą: </a:t>
            </a:r>
          </a:p>
          <a:p>
            <a:pPr algn="ctr">
              <a:buNone/>
            </a:pPr>
            <a:r>
              <a:rPr lang="pl-PL" i="1" dirty="0" smtClean="0"/>
              <a:t>− zarządzanie naprawami i remontami, </a:t>
            </a:r>
          </a:p>
          <a:p>
            <a:pPr algn="ctr">
              <a:buNone/>
            </a:pPr>
            <a:r>
              <a:rPr lang="pl-PL" i="1" dirty="0" smtClean="0"/>
              <a:t>− zarządzanie częściami zamiennymi i gospodarką materiałową, </a:t>
            </a:r>
          </a:p>
          <a:p>
            <a:pPr algn="ctr">
              <a:buNone/>
            </a:pPr>
            <a:r>
              <a:rPr lang="pl-PL" i="1" dirty="0" smtClean="0"/>
              <a:t>− tworzenie oraz kontrola zakupów, </a:t>
            </a:r>
          </a:p>
          <a:p>
            <a:pPr algn="ctr">
              <a:buNone/>
            </a:pPr>
            <a:r>
              <a:rPr lang="pl-PL" i="1" dirty="0" smtClean="0"/>
              <a:t>− planowanie harmonogramów przeglądów, </a:t>
            </a:r>
          </a:p>
          <a:p>
            <a:pPr algn="ctr">
              <a:buNone/>
            </a:pPr>
            <a:r>
              <a:rPr lang="pl-PL" i="1" dirty="0" smtClean="0"/>
              <a:t>− zbieranie oraz analiza danych na temat utrzymania urządzeń, </a:t>
            </a:r>
          </a:p>
          <a:p>
            <a:pPr algn="ctr">
              <a:buNone/>
            </a:pPr>
            <a:r>
              <a:rPr lang="pl-PL" i="1" dirty="0" smtClean="0"/>
              <a:t>− koordynacja działań podejmowanych przez Dział Utrzymania Ruchu z realizacją planu produkcyjnego, </a:t>
            </a:r>
          </a:p>
          <a:p>
            <a:pPr algn="ctr">
              <a:buNone/>
            </a:pPr>
            <a:r>
              <a:rPr lang="pl-PL" i="1" dirty="0" smtClean="0"/>
              <a:t>− optymalizacja magazynu części zamiennych, </a:t>
            </a:r>
          </a:p>
          <a:p>
            <a:pPr algn="ctr">
              <a:buNone/>
            </a:pPr>
            <a:r>
              <a:rPr lang="pl-PL" i="1" dirty="0" smtClean="0"/>
              <a:t>− monitoring działań Utrzymania Ruchu, </a:t>
            </a:r>
          </a:p>
          <a:p>
            <a:pPr algn="ctr">
              <a:buNone/>
            </a:pPr>
            <a:r>
              <a:rPr lang="pl-PL" i="1" dirty="0" smtClean="0"/>
              <a:t>− analiza kosztów.</a:t>
            </a:r>
            <a:endParaRPr lang="pl-PL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1323528"/>
            <a:ext cx="8229600" cy="792088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algn="ctr">
              <a:buNone/>
            </a:pPr>
            <a:endParaRPr lang="pl-PL" dirty="0" smtClean="0"/>
          </a:p>
          <a:p>
            <a:pPr algn="ctr">
              <a:buNone/>
            </a:pPr>
            <a:endParaRPr lang="pl-PL" dirty="0" smtClean="0"/>
          </a:p>
          <a:p>
            <a:pPr algn="ctr">
              <a:buNone/>
            </a:pPr>
            <a:r>
              <a:rPr lang="pl-PL" b="1" dirty="0" smtClean="0">
                <a:solidFill>
                  <a:srgbClr val="FFFF00"/>
                </a:solidFill>
              </a:rPr>
              <a:t>Wymienione wyżej funkcje sprawiają, że systemy mogą w pełni sprostać wymaganiom, jakie stawiają przed nimi zarówno małe,  średnie jak i duże przedsiębiorstwa w dziedzinie gospodarki naprawczej oraz utrzymania ruchu.</a:t>
            </a:r>
            <a:endParaRPr lang="pl-PL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459432"/>
            <a:ext cx="7467600" cy="288032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476672"/>
            <a:ext cx="7467600" cy="564949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l-PL" sz="6000" dirty="0" smtClean="0"/>
              <a:t>       </a:t>
            </a:r>
          </a:p>
          <a:p>
            <a:pPr algn="ctr">
              <a:buNone/>
            </a:pPr>
            <a:endParaRPr lang="pl-PL" sz="6000" dirty="0" smtClean="0"/>
          </a:p>
          <a:p>
            <a:pPr algn="ctr">
              <a:buNone/>
            </a:pPr>
            <a:r>
              <a:rPr lang="pl-PL" sz="6000" b="1" dirty="0" err="1" smtClean="0">
                <a:solidFill>
                  <a:srgbClr val="FFFF00"/>
                </a:solidFill>
              </a:rPr>
              <a:t>Cienkóie</a:t>
            </a:r>
            <a:r>
              <a:rPr lang="pl-PL" sz="6000" b="1" dirty="0" smtClean="0">
                <a:solidFill>
                  <a:srgbClr val="FFFF00"/>
                </a:solidFill>
              </a:rPr>
              <a:t> </a:t>
            </a:r>
            <a:r>
              <a:rPr lang="pl-PL" sz="6000" b="1" dirty="0" err="1" smtClean="0">
                <a:solidFill>
                  <a:srgbClr val="FFFF00"/>
                </a:solidFill>
              </a:rPr>
              <a:t>Barco</a:t>
            </a:r>
            <a:r>
              <a:rPr lang="pl-PL" sz="6000" b="1" dirty="0" smtClean="0">
                <a:solidFill>
                  <a:srgbClr val="FFFF00"/>
                </a:solidFill>
              </a:rPr>
              <a:t>.</a:t>
            </a:r>
            <a:endParaRPr lang="pl-PL" sz="6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1035496"/>
            <a:ext cx="8229600" cy="504056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algn="ctr">
              <a:buNone/>
            </a:pPr>
            <a:r>
              <a:rPr lang="pl-PL" dirty="0" smtClean="0"/>
              <a:t>    </a:t>
            </a:r>
          </a:p>
          <a:p>
            <a:pPr algn="ctr">
              <a:buNone/>
            </a:pPr>
            <a:endParaRPr lang="pl-PL" dirty="0"/>
          </a:p>
          <a:p>
            <a:pPr algn="ctr">
              <a:buNone/>
            </a:pPr>
            <a:endParaRPr lang="pl-PL" dirty="0" smtClean="0"/>
          </a:p>
          <a:p>
            <a:pPr algn="ctr">
              <a:buNone/>
            </a:pPr>
            <a:r>
              <a:rPr lang="pl-PL" b="1" dirty="0" smtClean="0">
                <a:solidFill>
                  <a:srgbClr val="FFFF00"/>
                </a:solidFill>
              </a:rPr>
              <a:t>Wybierając system komputerowy wspomagający gospodarkę remontowo-naprawczą należy przeanalizować wszystkie cechy, które mogłyby mieć wpływ na jego złożoność i zaawansowanie</a:t>
            </a:r>
            <a:r>
              <a:rPr lang="pl-PL" b="1" dirty="0" smtClean="0">
                <a:solidFill>
                  <a:srgbClr val="7030A0"/>
                </a:solidFill>
              </a:rPr>
              <a:t>.</a:t>
            </a:r>
            <a:endParaRPr lang="pl-PL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1035496"/>
            <a:ext cx="8229600" cy="864096"/>
          </a:xfrm>
        </p:spPr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pl-PL" dirty="0" smtClean="0"/>
              <a:t>   </a:t>
            </a:r>
            <a:r>
              <a:rPr lang="pl-PL" b="1" dirty="0" smtClean="0">
                <a:solidFill>
                  <a:srgbClr val="0070C0"/>
                </a:solidFill>
              </a:rPr>
              <a:t>Z punktu widzenia małych przedsiębiorstw na szczególną uwagę zasługują takie cechy jak: </a:t>
            </a:r>
          </a:p>
          <a:p>
            <a:pPr algn="ctr"/>
            <a:r>
              <a:rPr lang="pl-PL" dirty="0" smtClean="0"/>
              <a:t>dostępność i łatwość wyszukiwania informacji,</a:t>
            </a:r>
          </a:p>
          <a:p>
            <a:pPr algn="ctr"/>
            <a:r>
              <a:rPr lang="pl-PL" dirty="0" smtClean="0"/>
              <a:t> łatwy dostęp do kompletnej dokumentacji, również zapisanej w formatach </a:t>
            </a:r>
            <a:r>
              <a:rPr lang="pl-PL" dirty="0" err="1" smtClean="0"/>
              <a:t>gif</a:t>
            </a:r>
            <a:r>
              <a:rPr lang="pl-PL" dirty="0" smtClean="0"/>
              <a:t>, </a:t>
            </a:r>
            <a:r>
              <a:rPr lang="pl-PL" dirty="0" err="1" smtClean="0"/>
              <a:t>jpg</a:t>
            </a:r>
            <a:r>
              <a:rPr lang="pl-PL" dirty="0" smtClean="0"/>
              <a:t>, </a:t>
            </a:r>
            <a:r>
              <a:rPr lang="pl-PL" dirty="0" err="1" smtClean="0"/>
              <a:t>pdf</a:t>
            </a:r>
            <a:r>
              <a:rPr lang="pl-PL" dirty="0" smtClean="0"/>
              <a:t>, </a:t>
            </a:r>
            <a:r>
              <a:rPr lang="pl-PL" dirty="0" err="1" smtClean="0"/>
              <a:t>dwg</a:t>
            </a:r>
            <a:r>
              <a:rPr lang="pl-PL" dirty="0" smtClean="0"/>
              <a:t>. Ta cecha została zdefiniowana jako konieczna, bez względu na wielkość przedsiębiorstwa. Jedynie odczytywanie formatów </a:t>
            </a:r>
            <a:r>
              <a:rPr lang="pl-PL" dirty="0" err="1" smtClean="0"/>
              <a:t>gif</a:t>
            </a:r>
            <a:r>
              <a:rPr lang="pl-PL" dirty="0" smtClean="0"/>
              <a:t>, </a:t>
            </a:r>
            <a:r>
              <a:rPr lang="pl-PL" dirty="0" err="1" smtClean="0"/>
              <a:t>pdf</a:t>
            </a:r>
            <a:r>
              <a:rPr lang="pl-PL" dirty="0" smtClean="0"/>
              <a:t>, </a:t>
            </a:r>
            <a:r>
              <a:rPr lang="pl-PL" dirty="0" err="1" smtClean="0"/>
              <a:t>dwg</a:t>
            </a:r>
            <a:r>
              <a:rPr lang="pl-PL" dirty="0" smtClean="0"/>
              <a:t> określono jako przydatne w przypadku małych przedsiębiorstw.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1251520"/>
            <a:ext cx="8229600" cy="288032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l-PL" b="1" dirty="0" smtClean="0">
                <a:solidFill>
                  <a:srgbClr val="FF0000"/>
                </a:solidFill>
              </a:rPr>
              <a:t>Ewidencja części zamiennych oraz dostęp do informacji na temat stanów magazynowych </a:t>
            </a:r>
            <a:r>
              <a:rPr lang="pl-PL" dirty="0" smtClean="0"/>
              <a:t>zostało określone jako cecha konieczna dla dużych przedsiębiorstw. W firmach o średniej wielkości konieczne jest posiadanie spisu części, natomiast jako funkcja dodatkowa została zdefiniowana możliwość bieżącego dostępu do informacji nt. stanów magazynowych. Obie te cechy uznano jako przydatne w małych przedsiębiorstwach.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1395536"/>
            <a:ext cx="8229600" cy="1080120"/>
          </a:xfrm>
        </p:spPr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l-PL" dirty="0" smtClean="0"/>
              <a:t> </a:t>
            </a:r>
          </a:p>
          <a:p>
            <a:pPr algn="ctr">
              <a:buNone/>
            </a:pPr>
            <a:r>
              <a:rPr lang="pl-PL" dirty="0" smtClean="0"/>
              <a:t>Możliwość wykonywania </a:t>
            </a:r>
            <a:r>
              <a:rPr lang="pl-PL" b="1" dirty="0" smtClean="0">
                <a:solidFill>
                  <a:srgbClr val="FF0000"/>
                </a:solidFill>
              </a:rPr>
              <a:t>analiz kosztów robót, napraw, przeglądów i wszelkich innych działań</a:t>
            </a:r>
            <a:r>
              <a:rPr lang="pl-PL" b="1" dirty="0" smtClean="0"/>
              <a:t> </a:t>
            </a:r>
            <a:r>
              <a:rPr lang="pl-PL" dirty="0" smtClean="0"/>
              <a:t>jest bardzo ważnym aspektem zarówno dla małych, jak i dużych przedsiębiorstw, ponieważ analiza kosztów pozwala na zbadanie rentowności firmy. Jednym z wielu warunków, ale zarazem najważniejszym, decydującym o tym czy firma będzie dalej istniała na rynku jest dochodowość.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1323528"/>
            <a:ext cx="8229600" cy="720080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algn="ctr">
              <a:buNone/>
            </a:pPr>
            <a:endParaRPr lang="pl-PL" dirty="0" smtClean="0"/>
          </a:p>
          <a:p>
            <a:pPr algn="ctr">
              <a:buNone/>
            </a:pPr>
            <a:r>
              <a:rPr lang="pl-PL" b="1" dirty="0" smtClean="0">
                <a:solidFill>
                  <a:srgbClr val="FF0000"/>
                </a:solidFill>
              </a:rPr>
              <a:t>System informowania o awarii </a:t>
            </a:r>
            <a:r>
              <a:rPr lang="pl-PL" dirty="0" smtClean="0"/>
              <a:t>– możliwość szybkiego poinformowania służb utrzymania ruchu o awarii (wiadomość typu </a:t>
            </a:r>
            <a:r>
              <a:rPr lang="pl-PL" dirty="0" err="1" smtClean="0"/>
              <a:t>sms</a:t>
            </a:r>
            <a:r>
              <a:rPr lang="pl-PL" dirty="0" smtClean="0"/>
              <a:t>, mail, itp.) sprawia, iż reakcja służb jest znacznie szybsza a co za tym idzie awaria zostaje usunięta w krótszym czasie i straty produkcyjne są znacznie mniejsze.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45719"/>
            <a:ext cx="8229600" cy="45719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pl-PL" dirty="0" smtClean="0"/>
              <a:t>Taki sprawnie działający system pozwala przedsiębiorstwu zaoszczędzić znaczne sumy pieniędzy. Aby </a:t>
            </a:r>
            <a:r>
              <a:rPr lang="pl-PL" b="1" dirty="0" smtClean="0">
                <a:solidFill>
                  <a:srgbClr val="FF0000"/>
                </a:solidFill>
              </a:rPr>
              <a:t>system klasy MRPII/ERP </a:t>
            </a:r>
            <a:r>
              <a:rPr lang="pl-PL" dirty="0" smtClean="0"/>
              <a:t>mógł stać się sprawnie zarządzającym narzędziem w dziedzinie utrzymania ruchu, powinien posiadać oprócz modułu kompleksowego zarządzania awariami, moduł umożliwiający szybkie informowanie o wystąpieniu awarii. W  średnich i dużych przedsiębiorstwach ta cecha określona została jako konieczna, natomiast w małych tylko jako przydatna.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229600" cy="72008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algn="ctr">
              <a:buNone/>
            </a:pPr>
            <a:endParaRPr lang="pl-PL" dirty="0" smtClean="0"/>
          </a:p>
          <a:p>
            <a:pPr algn="ctr">
              <a:buNone/>
            </a:pPr>
            <a:r>
              <a:rPr lang="pl-PL" dirty="0" smtClean="0"/>
              <a:t> Możliwość wykonywania </a:t>
            </a:r>
            <a:r>
              <a:rPr lang="pl-PL" b="1" dirty="0" smtClean="0">
                <a:solidFill>
                  <a:srgbClr val="FF0000"/>
                </a:solidFill>
              </a:rPr>
              <a:t>analiz wydajności, wskaźnika OEE, produktywności, efektywności, MTBF, MTTR, </a:t>
            </a:r>
            <a:r>
              <a:rPr lang="pl-PL" dirty="0" smtClean="0"/>
              <a:t>itp. jest jednym z ważniejszych elementów. System, który na bieżąco wykonuje takie analizy jest cennym  źródłem informacji i przede wszystkim daje możliwość śledzenia osiągniętych przez przedsiębiorstwo wyników.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zny">
  <a:themeElements>
    <a:clrScheme name="Techniczny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zny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zn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63</TotalTime>
  <Words>911</Words>
  <Application>Microsoft Office PowerPoint</Application>
  <PresentationFormat>Pokaz na ekranie (4:3)</PresentationFormat>
  <Paragraphs>66</Paragraphs>
  <Slides>23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4" baseType="lpstr">
      <vt:lpstr>Techniczny</vt:lpstr>
      <vt:lpstr>Wspomaganie komputerowe w zarządzaniu gospodarką                     naprawczą.   Maciej Sumara     ZiP 1n-33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  <vt:lpstr>Slajd 11</vt:lpstr>
      <vt:lpstr>Slajd 12</vt:lpstr>
      <vt:lpstr>Slajd 13</vt:lpstr>
      <vt:lpstr>Slajd 14</vt:lpstr>
      <vt:lpstr>Slajd 15</vt:lpstr>
      <vt:lpstr>Slajd 16</vt:lpstr>
      <vt:lpstr>Slajd 17</vt:lpstr>
      <vt:lpstr>Slajd 18</vt:lpstr>
      <vt:lpstr>Slajd 19</vt:lpstr>
      <vt:lpstr>Slajd 20</vt:lpstr>
      <vt:lpstr>Slajd 21</vt:lpstr>
      <vt:lpstr>Slajd 22</vt:lpstr>
      <vt:lpstr>Slajd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Wspomaganie komputerowe w zarządzaniu gospodarką naprawczą</dc:title>
  <dc:creator>wojszal</dc:creator>
  <cp:lastModifiedBy>wojszal</cp:lastModifiedBy>
  <cp:revision>7</cp:revision>
  <dcterms:created xsi:type="dcterms:W3CDTF">2011-04-01T09:58:22Z</dcterms:created>
  <dcterms:modified xsi:type="dcterms:W3CDTF">2011-04-01T11:01:49Z</dcterms:modified>
</cp:coreProperties>
</file>