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74" r:id="rId8"/>
    <p:sldId id="271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5" r:id="rId17"/>
    <p:sldId id="263" r:id="rId18"/>
    <p:sldId id="276" r:id="rId19"/>
    <p:sldId id="273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381"/>
    <a:srgbClr val="2C15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8CF49-152B-4E11-8190-BE3922250F7A}" type="datetimeFigureOut">
              <a:rPr lang="pl-PL" smtClean="0"/>
              <a:t>2011-03-29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E32C5-6B66-4CA1-90EC-A47B0C9D133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340809-D46D-49F2-820E-5A7A9430F590}" type="datetime1">
              <a:rPr lang="pl-PL" smtClean="0"/>
              <a:t>2011-03-29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124B8-EB3B-422A-A3AE-E5D208A55AD5}" type="datetime1">
              <a:rPr lang="pl-PL" smtClean="0"/>
              <a:t>2011-03-29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A72EFD-C39F-4BD1-AA72-ACCBDBDEFED5}" type="datetime1">
              <a:rPr lang="pl-PL" smtClean="0"/>
              <a:t>2011-03-29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5E6AA-C465-49A2-A6A3-6DEBCCC7C3BD}" type="datetime1">
              <a:rPr lang="pl-PL" smtClean="0"/>
              <a:t>2011-03-29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580AF-AA67-426A-9097-E5EC7F9153BD}" type="datetime1">
              <a:rPr lang="pl-PL" smtClean="0"/>
              <a:t>2011-03-29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B0D89C-9DA8-438F-9388-4FF0C6243D1D}" type="datetime1">
              <a:rPr lang="pl-PL" smtClean="0"/>
              <a:t>2011-03-29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52DFD5-9870-49FB-A9A7-941257F3103F}" type="datetime1">
              <a:rPr lang="pl-PL" smtClean="0"/>
              <a:t>2011-03-29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1ACEE0-B6A6-47C8-B944-9C2EAE45405C}" type="datetime1">
              <a:rPr lang="pl-PL" smtClean="0"/>
              <a:t>2011-03-29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CA8697-6228-43B6-941C-817BFA397778}" type="datetime1">
              <a:rPr lang="pl-PL" smtClean="0"/>
              <a:t>2011-03-29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CCA516-5AB0-40D4-B6D9-B1169B3FC850}" type="datetime1">
              <a:rPr lang="pl-PL" smtClean="0"/>
              <a:t>2011-03-29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6FDA6D-27B5-4AAF-B317-BC0EEBF63456}" type="datetime1">
              <a:rPr lang="pl-PL" smtClean="0"/>
              <a:t>2011-03-29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892D6DC-5A71-401E-BD4B-DB2D28D16820}" type="datetime1">
              <a:rPr lang="pl-PL" smtClean="0"/>
              <a:t>2011-03-29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8F7069A-B024-4986-9E35-5013DCCAC104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501090" cy="142876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Zadania gospodarki smarowniczej w przedsiębiorstwie przemysłowym</a:t>
            </a:r>
            <a:endParaRPr lang="pl-PL" dirty="0"/>
          </a:p>
        </p:txBody>
      </p:sp>
      <p:pic>
        <p:nvPicPr>
          <p:cNvPr id="4" name="Obraz 3" descr="Wydzialll_Inzzzynierii_Mechanicznej_i_Mechatroniki_ZUT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857364"/>
            <a:ext cx="4000528" cy="266535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Obraz 4" descr="z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2000240"/>
            <a:ext cx="2912364" cy="1078992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357818" y="3357562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rgbClr val="2A2381"/>
                </a:solidFill>
              </a:rPr>
              <a:t>Wydział Inżynierii Mechanicznej</a:t>
            </a:r>
          </a:p>
          <a:p>
            <a:pPr algn="ctr"/>
            <a:r>
              <a:rPr lang="pl-PL" dirty="0">
                <a:solidFill>
                  <a:srgbClr val="2A2381"/>
                </a:solidFill>
              </a:rPr>
              <a:t>i</a:t>
            </a:r>
            <a:endParaRPr lang="pl-PL" dirty="0" smtClean="0">
              <a:solidFill>
                <a:srgbClr val="2A2381"/>
              </a:solidFill>
            </a:endParaRPr>
          </a:p>
          <a:p>
            <a:pPr algn="ctr"/>
            <a:r>
              <a:rPr lang="pl-PL" dirty="0" smtClean="0">
                <a:solidFill>
                  <a:srgbClr val="2A2381"/>
                </a:solidFill>
              </a:rPr>
              <a:t>Mechatroniki</a:t>
            </a:r>
            <a:endParaRPr lang="pl-PL" dirty="0">
              <a:solidFill>
                <a:srgbClr val="2A238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500166" y="4929198"/>
            <a:ext cx="35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Bartosz </a:t>
            </a:r>
            <a:r>
              <a:rPr lang="pl-PL" sz="2000" dirty="0" err="1" smtClean="0"/>
              <a:t>Durejko</a:t>
            </a:r>
            <a:endParaRPr lang="pl-PL" sz="2000" dirty="0"/>
          </a:p>
          <a:p>
            <a:r>
              <a:rPr lang="pl-PL" sz="2000" dirty="0" smtClean="0"/>
              <a:t>ZiIPn1 - 33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 smtClean="0"/>
              <a:t>Dokumentacja gospodarki smarowniczej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10</a:t>
            </a:fld>
            <a:endParaRPr lang="pl-PL"/>
          </a:p>
        </p:txBody>
      </p:sp>
      <p:pic>
        <p:nvPicPr>
          <p:cNvPr id="5" name="Obraz 4" descr="19032011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500174"/>
            <a:ext cx="8143932" cy="49200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 smtClean="0"/>
              <a:t>Dokumentacja gospodarki smarowniczej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00100" y="1643050"/>
            <a:ext cx="7929618" cy="4714908"/>
          </a:xfrm>
        </p:spPr>
        <p:txBody>
          <a:bodyPr>
            <a:noAutofit/>
          </a:bodyPr>
          <a:lstStyle/>
          <a:p>
            <a:pPr marL="0" indent="360000">
              <a:buNone/>
            </a:pPr>
            <a:r>
              <a:rPr lang="pl-PL" sz="3000" dirty="0" smtClean="0"/>
              <a:t>Pozostała dokumentacja zawierająca pełny zakres informacji z obszaru gospodarki paliwowo – smarowniczej:</a:t>
            </a:r>
          </a:p>
          <a:p>
            <a:pPr marL="0" indent="360000">
              <a:buFont typeface="Wingdings" pitchFamily="2" charset="2"/>
              <a:buChar char="§"/>
            </a:pPr>
            <a:r>
              <a:rPr lang="pl-PL" sz="3000" dirty="0" smtClean="0"/>
              <a:t>karta eksploatacji(maszyny lub urządzenia),</a:t>
            </a:r>
          </a:p>
          <a:p>
            <a:pPr marL="0" indent="360000">
              <a:buFont typeface="Wingdings" pitchFamily="2" charset="2"/>
              <a:buChar char="§"/>
            </a:pPr>
            <a:r>
              <a:rPr lang="pl-PL" sz="3000" dirty="0" smtClean="0"/>
              <a:t>karta rejestracji ilości pracy maszyny lub urządzenia,</a:t>
            </a:r>
          </a:p>
          <a:p>
            <a:pPr marL="0" indent="360000">
              <a:buFont typeface="Wingdings" pitchFamily="2" charset="2"/>
              <a:buChar char="§"/>
            </a:pPr>
            <a:r>
              <a:rPr lang="pl-PL" sz="3000" dirty="0" smtClean="0"/>
              <a:t>karta realizacji obsług i napraw,</a:t>
            </a:r>
          </a:p>
          <a:p>
            <a:pPr marL="0" indent="360000">
              <a:buFont typeface="Wingdings" pitchFamily="2" charset="2"/>
              <a:buChar char="§"/>
            </a:pPr>
            <a:r>
              <a:rPr lang="pl-PL" sz="3000" dirty="0" smtClean="0"/>
              <a:t>karta zużycia materiałów eksploatacyjnych,</a:t>
            </a:r>
          </a:p>
          <a:p>
            <a:pPr marL="0" indent="360000">
              <a:buFont typeface="Wingdings" pitchFamily="2" charset="2"/>
              <a:buChar char="§"/>
            </a:pPr>
            <a:r>
              <a:rPr lang="pl-PL" sz="3000" dirty="0" smtClean="0"/>
              <a:t>zbiorczy harmonogram obsługi i napraw,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11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pl-PL" sz="3900" b="1" dirty="0" smtClean="0"/>
              <a:t>Dokumentacja gospodarki </a:t>
            </a:r>
            <a:r>
              <a:rPr lang="pl-PL" sz="3900" b="1" dirty="0" smtClean="0"/>
              <a:t>smarowniczej</a:t>
            </a:r>
            <a:endParaRPr lang="pl-PL" sz="39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14414" y="2214554"/>
            <a:ext cx="7498080" cy="3124208"/>
          </a:xfrm>
        </p:spPr>
        <p:txBody>
          <a:bodyPr/>
          <a:lstStyle/>
          <a:p>
            <a:pPr marL="0" indent="360000">
              <a:buNone/>
            </a:pPr>
            <a:r>
              <a:rPr lang="pl-PL" dirty="0" smtClean="0"/>
              <a:t>Karta eksploatacji – zawiera dane identyfikacyjne maszyny, podstawowe normy, wskaźniki zużycia i zbiórki płynów eksploatacyjnych oraz części zamiennych, czasookresy wszystkich obsług i napraw.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12</a:t>
            </a:fld>
            <a:endParaRPr 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pl-PL" sz="3900" b="1" dirty="0" smtClean="0"/>
              <a:t>Dokumentacja gospodarki </a:t>
            </a:r>
            <a:r>
              <a:rPr lang="pl-PL" sz="3900" b="1" dirty="0" smtClean="0"/>
              <a:t>smarowniczej</a:t>
            </a:r>
            <a:endParaRPr lang="pl-PL" sz="39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14414" y="2214554"/>
            <a:ext cx="7498080" cy="3124208"/>
          </a:xfrm>
        </p:spPr>
        <p:txBody>
          <a:bodyPr/>
          <a:lstStyle/>
          <a:p>
            <a:pPr marL="0" indent="360000">
              <a:buNone/>
            </a:pPr>
            <a:r>
              <a:rPr lang="pl-PL" dirty="0" smtClean="0"/>
              <a:t>Karta </a:t>
            </a:r>
            <a:r>
              <a:rPr lang="pl-PL" dirty="0" smtClean="0"/>
              <a:t>rejestracji ilości pracy maszyny lub </a:t>
            </a:r>
            <a:r>
              <a:rPr lang="pl-PL" dirty="0" smtClean="0"/>
              <a:t>urządzenia – tworzy podstawy planowania terminów obsług i napraw maszyny lub urządzenia. Istotne jest uzupełnianie jej rzeczywistymi ilościami pracy maszyny.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13</a:t>
            </a:fld>
            <a:endParaRPr 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pl-PL" sz="3900" b="1" dirty="0" smtClean="0"/>
              <a:t>Dokumentacja gospodarki </a:t>
            </a:r>
            <a:r>
              <a:rPr lang="pl-PL" sz="3900" b="1" dirty="0" smtClean="0"/>
              <a:t>smarowniczej</a:t>
            </a:r>
            <a:endParaRPr lang="pl-PL" sz="39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14414" y="2214554"/>
            <a:ext cx="7498080" cy="3124208"/>
          </a:xfrm>
        </p:spPr>
        <p:txBody>
          <a:bodyPr/>
          <a:lstStyle/>
          <a:p>
            <a:pPr marL="0" indent="360000">
              <a:buNone/>
            </a:pPr>
            <a:r>
              <a:rPr lang="pl-PL" dirty="0" smtClean="0"/>
              <a:t>Karta </a:t>
            </a:r>
            <a:r>
              <a:rPr lang="pl-PL" dirty="0" smtClean="0"/>
              <a:t>realizacji obsług i </a:t>
            </a:r>
            <a:r>
              <a:rPr lang="pl-PL" dirty="0" smtClean="0"/>
              <a:t>napraw – kontrola i ocena prawidłowości procesów obsługiwania, umożliwia ewidencję zdarzeń zaistniałych w czasie eksploatacji maszyny.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14</a:t>
            </a:fld>
            <a:endParaRPr lang="pl-P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pl-PL" sz="3900" b="1" dirty="0" smtClean="0"/>
              <a:t>Dokumentacja gospodarki </a:t>
            </a:r>
            <a:r>
              <a:rPr lang="pl-PL" sz="3900" b="1" dirty="0" smtClean="0"/>
              <a:t>smarowniczej</a:t>
            </a:r>
            <a:endParaRPr lang="pl-PL" sz="39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00100" y="2500306"/>
            <a:ext cx="7929586" cy="3124208"/>
          </a:xfrm>
        </p:spPr>
        <p:txBody>
          <a:bodyPr/>
          <a:lstStyle/>
          <a:p>
            <a:pPr marL="0" indent="360000">
              <a:buNone/>
            </a:pPr>
            <a:r>
              <a:rPr lang="pl-PL" dirty="0" smtClean="0"/>
              <a:t>Karta zużycia materiałów eksploatacyjnych – ocena wskaźników zużycia i zbiórki płynów eksploatacyjnych.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15</a:t>
            </a:fld>
            <a:endParaRPr lang="pl-P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7786742" cy="1143000"/>
          </a:xfrm>
        </p:spPr>
        <p:txBody>
          <a:bodyPr>
            <a:noAutofit/>
          </a:bodyPr>
          <a:lstStyle/>
          <a:p>
            <a:pPr algn="ctr"/>
            <a:r>
              <a:rPr lang="pl-PL" sz="2800" b="1" dirty="0" smtClean="0"/>
              <a:t>Argumenty przemawiające za wdrożeniem kompleksowego programu smarowniczego</a:t>
            </a:r>
            <a:endParaRPr lang="pl-PL" sz="28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1357298"/>
            <a:ext cx="7498080" cy="51244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pl-PL" sz="2400" dirty="0" smtClean="0"/>
              <a:t>przedwczesne zużycie </a:t>
            </a:r>
            <a:r>
              <a:rPr lang="pl-PL" sz="2400" dirty="0" smtClean="0"/>
              <a:t>elementów maszyn i urządzeń</a:t>
            </a:r>
            <a:r>
              <a:rPr lang="pl-PL" sz="2400" dirty="0" smtClean="0"/>
              <a:t>, </a:t>
            </a:r>
            <a:endParaRPr lang="pl-PL" sz="2400" dirty="0" smtClean="0"/>
          </a:p>
          <a:p>
            <a:pPr>
              <a:buFont typeface="Wingdings" pitchFamily="2" charset="2"/>
              <a:buChar char="§"/>
            </a:pPr>
            <a:r>
              <a:rPr lang="pl-PL" sz="2400" dirty="0" smtClean="0"/>
              <a:t>nadmierne zużycie </a:t>
            </a:r>
            <a:r>
              <a:rPr lang="pl-PL" sz="2400" dirty="0" smtClean="0"/>
              <a:t>olejów, smarów i części zamiennych, </a:t>
            </a:r>
          </a:p>
          <a:p>
            <a:pPr>
              <a:buFont typeface="Wingdings" pitchFamily="2" charset="2"/>
              <a:buChar char="§"/>
            </a:pPr>
            <a:r>
              <a:rPr lang="pl-PL" sz="2400" dirty="0" smtClean="0"/>
              <a:t>pogorszenie </a:t>
            </a:r>
            <a:r>
              <a:rPr lang="pl-PL" sz="2400" dirty="0" smtClean="0"/>
              <a:t>niezawodności i dyspozycyjności maszyn, </a:t>
            </a:r>
          </a:p>
          <a:p>
            <a:pPr>
              <a:buFont typeface="Wingdings" pitchFamily="2" charset="2"/>
              <a:buChar char="§"/>
            </a:pPr>
            <a:r>
              <a:rPr lang="pl-PL" sz="2400" dirty="0" smtClean="0"/>
              <a:t>nieplanowane przestoje produkcyjne (wytwórcze), </a:t>
            </a:r>
            <a:endParaRPr lang="pl-PL" sz="2400" dirty="0" smtClean="0"/>
          </a:p>
          <a:p>
            <a:pPr>
              <a:buFont typeface="Wingdings" pitchFamily="2" charset="2"/>
              <a:buChar char="§"/>
            </a:pPr>
            <a:r>
              <a:rPr lang="pl-PL" sz="2400" dirty="0" smtClean="0"/>
              <a:t>zanieczyszczenie </a:t>
            </a:r>
            <a:r>
              <a:rPr lang="pl-PL" sz="2400" dirty="0" smtClean="0"/>
              <a:t>środowiska i nierzadko </a:t>
            </a:r>
            <a:r>
              <a:rPr lang="pl-PL" sz="2400" dirty="0" smtClean="0"/>
              <a:t>poważne katastrofy ekologiczne, </a:t>
            </a:r>
            <a:endParaRPr lang="pl-PL" sz="2400" dirty="0" smtClean="0"/>
          </a:p>
          <a:p>
            <a:pPr>
              <a:buFont typeface="Wingdings" pitchFamily="2" charset="2"/>
              <a:buChar char="§"/>
            </a:pPr>
            <a:r>
              <a:rPr lang="pl-PL" sz="2400" dirty="0" smtClean="0"/>
              <a:t>wzrost </a:t>
            </a:r>
            <a:r>
              <a:rPr lang="pl-PL" sz="2400" dirty="0" smtClean="0"/>
              <a:t>kosztów utrzymania ruchu, </a:t>
            </a:r>
          </a:p>
          <a:p>
            <a:pPr>
              <a:buFont typeface="Wingdings" pitchFamily="2" charset="2"/>
              <a:buChar char="§"/>
            </a:pPr>
            <a:r>
              <a:rPr lang="pl-PL" sz="2400" dirty="0" smtClean="0"/>
              <a:t>powstawanie </a:t>
            </a:r>
            <a:r>
              <a:rPr lang="pl-PL" sz="2400" dirty="0" smtClean="0"/>
              <a:t>strat produkcji, </a:t>
            </a:r>
          </a:p>
          <a:p>
            <a:pPr>
              <a:buFont typeface="Wingdings" pitchFamily="2" charset="2"/>
              <a:buChar char="§"/>
            </a:pPr>
            <a:r>
              <a:rPr lang="pl-PL" sz="2400" dirty="0" smtClean="0"/>
              <a:t>obniżenie </a:t>
            </a:r>
            <a:r>
              <a:rPr lang="pl-PL" sz="2400" dirty="0" smtClean="0"/>
              <a:t>zysku </a:t>
            </a:r>
            <a:r>
              <a:rPr lang="pl-PL" sz="2400" dirty="0" smtClean="0"/>
              <a:t>przedsiębiorstwa</a:t>
            </a:r>
            <a:r>
              <a:rPr lang="pl-PL" sz="2600" dirty="0" smtClean="0"/>
              <a:t>. </a:t>
            </a:r>
            <a:endParaRPr lang="pl-PL" sz="2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16</a:t>
            </a:fld>
            <a:endParaRPr 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976" y="142852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pl-PL" sz="3600" b="1" dirty="0" smtClean="0"/>
              <a:t>Koszty prowadzenia efektywnej gospodarki smarowniczej</a:t>
            </a:r>
            <a:endParaRPr lang="pl-PL" sz="36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1538" y="1285860"/>
            <a:ext cx="7715304" cy="55721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l-PL" sz="2800" dirty="0" smtClean="0"/>
              <a:t>koszty </a:t>
            </a:r>
            <a:r>
              <a:rPr lang="pl-PL" sz="2800" dirty="0" smtClean="0"/>
              <a:t>zakupu </a:t>
            </a:r>
            <a:r>
              <a:rPr lang="pl-PL" sz="2800" dirty="0" smtClean="0"/>
              <a:t>środków smarnych,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koszty </a:t>
            </a:r>
            <a:r>
              <a:rPr lang="pl-PL" sz="2800" dirty="0" smtClean="0"/>
              <a:t>magazynowania </a:t>
            </a:r>
            <a:r>
              <a:rPr lang="pl-PL" sz="2800" dirty="0" smtClean="0"/>
              <a:t>i dystrybucji wewnątrzzakładowej,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koszty </a:t>
            </a:r>
            <a:r>
              <a:rPr lang="pl-PL" sz="2800" dirty="0" smtClean="0"/>
              <a:t>czynności </a:t>
            </a:r>
            <a:r>
              <a:rPr lang="pl-PL" sz="2800" dirty="0" smtClean="0"/>
              <a:t>smarowniczych,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koszty </a:t>
            </a:r>
            <a:r>
              <a:rPr lang="pl-PL" sz="2800" dirty="0" smtClean="0"/>
              <a:t>inwestycji </a:t>
            </a:r>
            <a:r>
              <a:rPr lang="pl-PL" sz="2800" dirty="0" smtClean="0"/>
              <a:t>i remontów systemów i urządzeń związanych ze smarowaniem,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koszty szkoleń,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koszty diagnostyki olejowej,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koszty systemów komputerowych,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koszty odpadów olejowych,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koszty bhp </a:t>
            </a:r>
            <a:r>
              <a:rPr lang="pl-PL" sz="2800" dirty="0" smtClean="0"/>
              <a:t>itd. </a:t>
            </a:r>
            <a:endParaRPr lang="pl-PL" sz="2800" dirty="0" smtClean="0"/>
          </a:p>
          <a:p>
            <a:pPr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17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pl-PL" sz="3200" b="1" dirty="0" smtClean="0"/>
              <a:t>Ocena ekonomicznej efektywności gospodarki smarowniczej </a:t>
            </a:r>
            <a:endParaRPr lang="pl-PL" sz="32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1538" y="1428736"/>
            <a:ext cx="7786742" cy="5214974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pl-PL" sz="2800" dirty="0" smtClean="0"/>
              <a:t>Ocena ekonomicznej efektywności gospodarki smarowniczej </a:t>
            </a:r>
            <a:r>
              <a:rPr lang="pl-PL" sz="2800" dirty="0" smtClean="0"/>
              <a:t>nie może sprowadzać się tylko do porównania cen konkurencyjnych środków smarowych i </a:t>
            </a:r>
            <a:r>
              <a:rPr lang="pl-PL" sz="2800" dirty="0" smtClean="0"/>
              <a:t>przewidywanego czasu ich eksploatacji</a:t>
            </a:r>
            <a:r>
              <a:rPr lang="pl-PL" sz="2800" dirty="0" smtClean="0"/>
              <a:t>.</a:t>
            </a:r>
          </a:p>
          <a:p>
            <a:pPr marL="0" indent="360000">
              <a:buNone/>
            </a:pPr>
            <a:r>
              <a:rPr lang="pl-PL" sz="2800" dirty="0" smtClean="0"/>
              <a:t>W ocenie należy uwzględnić koszta towarzyszące wymianie tj.: postój maszyny, utrata </a:t>
            </a:r>
            <a:r>
              <a:rPr lang="pl-PL" sz="2800" dirty="0" smtClean="0"/>
              <a:t>produkcji, </a:t>
            </a:r>
            <a:r>
              <a:rPr lang="pl-PL" sz="2800" dirty="0" smtClean="0"/>
              <a:t>robocizna</a:t>
            </a:r>
            <a:r>
              <a:rPr lang="pl-PL" sz="2800" dirty="0" smtClean="0"/>
              <a:t>, </a:t>
            </a:r>
            <a:r>
              <a:rPr lang="pl-PL" sz="2800" dirty="0" smtClean="0"/>
              <a:t>materiały, </a:t>
            </a:r>
            <a:r>
              <a:rPr lang="pl-PL" sz="2800" dirty="0" smtClean="0"/>
              <a:t>utylizacja </a:t>
            </a:r>
            <a:r>
              <a:rPr lang="pl-PL" sz="2800" dirty="0" smtClean="0"/>
              <a:t>odpadów</a:t>
            </a:r>
            <a:r>
              <a:rPr lang="pl-PL" sz="2800" dirty="0" smtClean="0"/>
              <a:t> </a:t>
            </a:r>
            <a:r>
              <a:rPr lang="pl-PL" sz="2800" dirty="0" smtClean="0"/>
              <a:t>itd. Konieczne jest uwzględnienie mniejszej ilości awarii, a więc mniejszej ilości przestojów i części zamiennych.</a:t>
            </a:r>
            <a:endParaRPr lang="pl-PL" sz="2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18</a:t>
            </a:fld>
            <a:endParaRPr lang="pl-P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1538" y="264318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pl-PL" sz="5400" dirty="0" smtClean="0"/>
              <a:t>Dziękuję za uwagę</a:t>
            </a:r>
            <a:endParaRPr lang="pl-PL" sz="5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19</a:t>
            </a:fld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1538" y="142852"/>
            <a:ext cx="7498080" cy="1143000"/>
          </a:xfrm>
        </p:spPr>
        <p:txBody>
          <a:bodyPr/>
          <a:lstStyle/>
          <a:p>
            <a:r>
              <a:rPr lang="pl-PL" b="1" dirty="0" smtClean="0"/>
              <a:t>Gospodarka smarownicza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00100" y="1357298"/>
            <a:ext cx="7929618" cy="5000660"/>
          </a:xfrm>
        </p:spPr>
        <p:txBody>
          <a:bodyPr>
            <a:noAutofit/>
          </a:bodyPr>
          <a:lstStyle/>
          <a:p>
            <a:pPr marL="0" indent="360000">
              <a:spcBef>
                <a:spcPts val="0"/>
              </a:spcBef>
              <a:buNone/>
            </a:pPr>
            <a:r>
              <a:rPr lang="pl-PL" sz="2800" dirty="0" smtClean="0"/>
              <a:t>Gospodarka smarownicza - zwana potocznie „gospodarką olejową”, jest zespołem działań techniczno-organizacyjnych mających zapewnić najbardziej optymalne warunki smarowania maszyn i urządzeń. Właściwe jest utożsamianie gospodarki smarowniczej z zarządzaniem smarowaniem maszyn i urządzeń.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pl-PL" sz="2800" dirty="0" smtClean="0"/>
              <a:t>Prowadzona w racjonalny sposób gospodarka smarownicza może znacznie obniżyć koszty utrzymania ruchu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2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beczka.ludzi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4786322"/>
            <a:ext cx="1857388" cy="177071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1670" y="142852"/>
            <a:ext cx="5350970" cy="1143000"/>
          </a:xfrm>
        </p:spPr>
        <p:txBody>
          <a:bodyPr/>
          <a:lstStyle/>
          <a:p>
            <a:r>
              <a:rPr lang="pl-PL" b="1" dirty="0" smtClean="0"/>
              <a:t>Wpływ smarowania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00100" y="1285860"/>
            <a:ext cx="7858180" cy="4525963"/>
          </a:xfrm>
        </p:spPr>
        <p:txBody>
          <a:bodyPr/>
          <a:lstStyle/>
          <a:p>
            <a:pPr marL="0" indent="360000">
              <a:buNone/>
            </a:pPr>
            <a:r>
              <a:rPr lang="pl-PL" dirty="0" smtClean="0"/>
              <a:t> Przez dobór odpowiednich smarów i odpowiednią obfitość smarowania można wyeliminować lub obniżyć do minimum</a:t>
            </a:r>
            <a:r>
              <a:rPr lang="pl-PL" dirty="0" smtClean="0"/>
              <a:t> szkodliwe i niszczące działanie tarcia między współpracującymi elementami a przez to zapobiec przedwczesnemu zużyciu elementów maszyn i urządzeń.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3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976" y="214290"/>
            <a:ext cx="7498080" cy="1143000"/>
          </a:xfrm>
        </p:spPr>
        <p:txBody>
          <a:bodyPr>
            <a:noAutofit/>
          </a:bodyPr>
          <a:lstStyle/>
          <a:p>
            <a:r>
              <a:rPr lang="pl-PL" sz="3200" b="1" dirty="0" smtClean="0"/>
              <a:t>Warunki odpowiedniej </a:t>
            </a:r>
            <a:r>
              <a:rPr lang="pl-PL" sz="3200" b="1" dirty="0" smtClean="0"/>
              <a:t>efektywności smarowania parku </a:t>
            </a:r>
            <a:r>
              <a:rPr lang="pl-PL" sz="3200" b="1" dirty="0" smtClean="0"/>
              <a:t>maszynowego</a:t>
            </a:r>
            <a:endParaRPr lang="pl-PL" sz="32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00100" y="1428736"/>
            <a:ext cx="7786742" cy="5072098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pl-PL" sz="2600" dirty="0" smtClean="0"/>
              <a:t>Działania w ramach gospodarki smarowniczej muszą być prowadzone profesjonalnie </a:t>
            </a:r>
            <a:r>
              <a:rPr lang="pl-PL" sz="2600" dirty="0" smtClean="0"/>
              <a:t>i kompleksowo z ciągłym </a:t>
            </a:r>
            <a:r>
              <a:rPr lang="pl-PL" sz="2600" dirty="0" smtClean="0"/>
              <a:t>wykorzystaniem aktualnej </a:t>
            </a:r>
            <a:r>
              <a:rPr lang="pl-PL" sz="2600" dirty="0" smtClean="0"/>
              <a:t>wiedzy z zakresu</a:t>
            </a:r>
            <a:r>
              <a:rPr lang="pl-PL" sz="2600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środków smarnych,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urządzeń i systemów smarowania,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metod i urządzeń do pielęgnacji eksploatowanych olejów,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/>
              <a:t>metod monitorowania i diagnozowania stanu urządzeń (diagnostyka olejowa; diagnostyka drganiowa; termografia etc.) </a:t>
            </a:r>
          </a:p>
          <a:p>
            <a:pPr marL="0" indent="360000">
              <a:buNone/>
            </a:pPr>
            <a:endParaRPr lang="pl-PL" sz="2400" dirty="0" smtClean="0"/>
          </a:p>
          <a:p>
            <a:pPr marL="0" indent="360000">
              <a:buNone/>
            </a:pPr>
            <a:endParaRPr lang="pl-PL" dirty="0" smtClean="0"/>
          </a:p>
          <a:p>
            <a:pPr marL="0" indent="360000"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4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pl-PL" sz="3600" b="1" dirty="0" smtClean="0"/>
              <a:t>Gospodarka smarownicza - zadania</a:t>
            </a:r>
            <a:endParaRPr lang="pl-PL" sz="36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5124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l-PL" dirty="0" smtClean="0"/>
              <a:t>zarządzanie gospodarką smarowniczą całego parku maszynowego przedsiębiorstwa, 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sporządzanie i aktualizowanie instrukcji eksploatacji w zakresie smarowania maszyn i </a:t>
            </a:r>
            <a:r>
              <a:rPr lang="pl-PL" dirty="0" smtClean="0"/>
              <a:t>urządzeń(identyfikowane wymagań urządzeń </a:t>
            </a:r>
            <a:r>
              <a:rPr lang="pl-PL" dirty="0" smtClean="0"/>
              <a:t>co do </a:t>
            </a:r>
            <a:r>
              <a:rPr lang="pl-PL" dirty="0" smtClean="0"/>
              <a:t>smarowania), </a:t>
            </a:r>
            <a:endParaRPr lang="pl-PL" dirty="0" smtClean="0"/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szkolenie pracowników zajmujących się eksploatacją i utrzymaniem ruchu maszyn i urządzeń,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5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pl-PL" sz="3600" b="1" dirty="0" smtClean="0"/>
              <a:t>Gospodarka smarownicza - zadania</a:t>
            </a:r>
            <a:endParaRPr lang="pl-PL" sz="36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00100" y="1447800"/>
            <a:ext cx="7933588" cy="519591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pl-PL" dirty="0" smtClean="0"/>
              <a:t>dobór środków smarnych (unifikacja smarów i olejów), 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dostawę i magazynowanie środków smarnych i materiałów pomocniczych, 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wymianę i uzupełnianie olejów i smarów(zapisy z wykonanych czynności), </a:t>
            </a:r>
            <a:endParaRPr lang="pl-PL" dirty="0" smtClean="0"/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czyszczenie i płukanie układów olejowych i systemów smarowania maszyn i urządzeń, 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6</a:t>
            </a:fld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pl-PL" sz="3600" b="1" dirty="0" smtClean="0"/>
              <a:t>Gospodarka smarownicza - zadania</a:t>
            </a:r>
            <a:endParaRPr lang="pl-PL" sz="36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00100" y="1447800"/>
            <a:ext cx="7933588" cy="519591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l-PL" dirty="0" smtClean="0"/>
              <a:t>pielęgnację olejów w eksploatacji, 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monitorowanie olejów w eksploatacji i diagnozowanie stanu technicznego maszyn i urządzeń w oparciu o wyniki badań olejów i zarządzanie wynikami badań, 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definiowanie i planowanie działań zaradczych i naprawczych, 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realizację zaplanowanych działań zaradczych i naprawczych, 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gospodarkę olejami przepracowanymi i innymi odpadami związanymi ze smarowaniem.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7</a:t>
            </a:fld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pl-PL" sz="2800" b="1" dirty="0" smtClean="0"/>
              <a:t>Graficzne przedstawienie zadań/celów gospodarki smarowniczej w przedsiębiorstwie przemysłowym</a:t>
            </a:r>
            <a:endParaRPr lang="pl-PL" sz="2800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8</a:t>
            </a:fld>
            <a:endParaRPr lang="pl-PL"/>
          </a:p>
        </p:txBody>
      </p:sp>
      <p:pic>
        <p:nvPicPr>
          <p:cNvPr id="5" name="Obraz 4" descr="tr01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714488"/>
            <a:ext cx="7605930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 smtClean="0"/>
              <a:t>Dokumentacja gospodarki smarowniczej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0000">
              <a:buNone/>
            </a:pPr>
            <a:r>
              <a:rPr lang="pl-PL" dirty="0" smtClean="0"/>
              <a:t>Podstawowym dokumentem w gospodarce paliwowo – smarowniczej jest </a:t>
            </a:r>
            <a:r>
              <a:rPr lang="pl-PL" b="1" i="1" dirty="0" smtClean="0"/>
              <a:t>instrukcja smarowania</a:t>
            </a:r>
            <a:r>
              <a:rPr lang="pl-PL" dirty="0" smtClean="0"/>
              <a:t> maszyny lub urządzenia stanowiąca część </a:t>
            </a:r>
            <a:r>
              <a:rPr lang="pl-PL" b="1" i="1" dirty="0" smtClean="0"/>
              <a:t>DTR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69A-B024-4986-9E35-5013DCCAC104}" type="slidenum">
              <a:rPr lang="pl-PL" smtClean="0"/>
              <a:t>9</a:t>
            </a:fld>
            <a:endParaRPr lang="pl-PL"/>
          </a:p>
        </p:txBody>
      </p:sp>
      <p:pic>
        <p:nvPicPr>
          <p:cNvPr id="5" name="Obraz 4" descr="116133-dtr-ki-dokumentacja-techniczno-ruchowa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643314"/>
            <a:ext cx="5000660" cy="2772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280</TotalTime>
  <Words>672</Words>
  <Application>Microsoft Office PowerPoint</Application>
  <PresentationFormat>Pokaz na ekranie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Przesilenie</vt:lpstr>
      <vt:lpstr>Zadania gospodarki smarowniczej w przedsiębiorstwie przemysłowym</vt:lpstr>
      <vt:lpstr>Gospodarka smarownicza</vt:lpstr>
      <vt:lpstr>Wpływ smarowania</vt:lpstr>
      <vt:lpstr>Warunki odpowiedniej efektywności smarowania parku maszynowego</vt:lpstr>
      <vt:lpstr>Gospodarka smarownicza - zadania</vt:lpstr>
      <vt:lpstr>Gospodarka smarownicza - zadania</vt:lpstr>
      <vt:lpstr>Gospodarka smarownicza - zadania</vt:lpstr>
      <vt:lpstr>Graficzne przedstawienie zadań/celów gospodarki smarowniczej w przedsiębiorstwie przemysłowym</vt:lpstr>
      <vt:lpstr>Dokumentacja gospodarki smarowniczej</vt:lpstr>
      <vt:lpstr>Dokumentacja gospodarki smarowniczej</vt:lpstr>
      <vt:lpstr>Dokumentacja gospodarki smarowniczej</vt:lpstr>
      <vt:lpstr>Dokumentacja gospodarki smarowniczej</vt:lpstr>
      <vt:lpstr>Dokumentacja gospodarki smarowniczej</vt:lpstr>
      <vt:lpstr>Dokumentacja gospodarki smarowniczej</vt:lpstr>
      <vt:lpstr>Dokumentacja gospodarki smarowniczej</vt:lpstr>
      <vt:lpstr>Argumenty przemawiające za wdrożeniem kompleksowego programu smarowniczego</vt:lpstr>
      <vt:lpstr>Koszty prowadzenia efektywnej gospodarki smarowniczej</vt:lpstr>
      <vt:lpstr>Ocena ekonomicznej efektywności gospodarki smarowniczej </vt:lpstr>
      <vt:lpstr>Dziękuję za uwagę</vt:lpstr>
    </vt:vector>
  </TitlesOfParts>
  <Company>dom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Zadania gospodarki smarowniczej w przedsiębiorstwie przemysłowym</dc:title>
  <dc:creator>D</dc:creator>
  <cp:lastModifiedBy>D</cp:lastModifiedBy>
  <cp:revision>85</cp:revision>
  <dcterms:created xsi:type="dcterms:W3CDTF">2011-03-29T16:27:17Z</dcterms:created>
  <dcterms:modified xsi:type="dcterms:W3CDTF">2011-03-29T21:07:27Z</dcterms:modified>
</cp:coreProperties>
</file>