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3" r:id="rId9"/>
    <p:sldId id="264" r:id="rId10"/>
    <p:sldId id="262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/>
                <a:ea typeface="黑体" pitchFamily="49" charset="-122"/>
              </a:rPr>
              <a:t>——</a:t>
            </a:r>
            <a:r>
              <a:rPr lang="en-US" altLang="zh-CN" sz="5400" dirty="0" smtClean="0">
                <a:solidFill>
                  <a:schemeClr val="tx1"/>
                </a:solidFill>
              </a:rPr>
              <a:t>3D</a:t>
            </a:r>
            <a:r>
              <a:rPr lang="zh-CN" altLang="zh-CN" sz="5400" dirty="0" smtClean="0">
                <a:solidFill>
                  <a:schemeClr val="tx1"/>
                </a:solidFill>
              </a:rPr>
              <a:t>俄罗斯方块</a:t>
            </a:r>
            <a:r>
              <a:rPr lang="en-US" altLang="zh-CN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/>
                <a:ea typeface="黑体" pitchFamily="49" charset="-122"/>
              </a:rPr>
              <a:t>——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/>
            </a:r>
            <a:b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成员：王峰 谭歆 李林金 李佩聪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53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5000"/>
              </a:lnSpc>
              <a:spcBef>
                <a:spcPct val="50000"/>
              </a:spcBef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游戏开发建议书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5000"/>
              </a:lnSpc>
              <a:spcBef>
                <a:spcPct val="50000"/>
              </a:spcBef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完成了游戏模型的制作。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5000"/>
              </a:lnSpc>
              <a:spcBef>
                <a:spcPct val="5000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立体模型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导入了游戏场景中。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游戏进度：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802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71668" y="2967335"/>
            <a:ext cx="3600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endParaRPr lang="zh-CN" alt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026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gray">
          <a:xfrm>
            <a:off x="1720701" y="2056805"/>
            <a:ext cx="5568950" cy="542925"/>
          </a:xfrm>
          <a:prstGeom prst="rect">
            <a:avLst/>
          </a:prstGeom>
          <a:solidFill>
            <a:srgbClr val="5487C4">
              <a:alpha val="79999"/>
            </a:srgbClr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2000">
              <a:solidFill>
                <a:schemeClr val="tx2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1738878" y="2956277"/>
            <a:ext cx="5568950" cy="542925"/>
          </a:xfrm>
          <a:prstGeom prst="rect">
            <a:avLst/>
          </a:prstGeom>
          <a:solidFill>
            <a:schemeClr val="bg1">
              <a:lumMod val="50000"/>
              <a:alpha val="88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000">
              <a:solidFill>
                <a:schemeClr val="tx2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gray">
          <a:xfrm>
            <a:off x="1782613" y="3925887"/>
            <a:ext cx="5568950" cy="542925"/>
          </a:xfrm>
          <a:prstGeom prst="rect">
            <a:avLst/>
          </a:prstGeom>
          <a:solidFill>
            <a:srgbClr val="5487C4">
              <a:alpha val="79999"/>
            </a:srgbClr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2000">
              <a:solidFill>
                <a:schemeClr val="tx2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gray">
          <a:xfrm>
            <a:off x="1717993" y="4708574"/>
            <a:ext cx="5568950" cy="542925"/>
          </a:xfrm>
          <a:prstGeom prst="rect">
            <a:avLst/>
          </a:prstGeom>
          <a:solidFill>
            <a:schemeClr val="bg1">
              <a:lumMod val="50000"/>
              <a:alpha val="88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000">
              <a:solidFill>
                <a:schemeClr val="tx2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gray">
          <a:xfrm>
            <a:off x="1749425" y="5492897"/>
            <a:ext cx="5568950" cy="542925"/>
          </a:xfrm>
          <a:prstGeom prst="rect">
            <a:avLst/>
          </a:prstGeom>
          <a:solidFill>
            <a:srgbClr val="5487C4">
              <a:alpha val="79999"/>
            </a:srgbClr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2000">
              <a:solidFill>
                <a:schemeClr val="tx2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2333625" y="2056805"/>
            <a:ext cx="440055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zh-CN" sz="2800" b="1" dirty="0" smtClean="0"/>
              <a:t>游戏的系统结构</a:t>
            </a:r>
            <a:endParaRPr lang="zh-CN" altLang="zh-CN" sz="2800" b="1" dirty="0"/>
          </a:p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2684643" y="2902126"/>
            <a:ext cx="3589338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zh-CN" sz="2800" b="1" dirty="0" smtClean="0"/>
              <a:t>各</a:t>
            </a:r>
            <a:r>
              <a:rPr lang="zh-CN" altLang="zh-CN" sz="2800" b="1" dirty="0"/>
              <a:t>模块</a:t>
            </a:r>
            <a:r>
              <a:rPr lang="en-US" altLang="zh-CN" sz="2800" b="1" dirty="0"/>
              <a:t>/</a:t>
            </a:r>
            <a:r>
              <a:rPr lang="zh-CN" altLang="zh-CN" sz="2800" b="1" dirty="0"/>
              <a:t>组件的描述</a:t>
            </a:r>
          </a:p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2455701" y="3908355"/>
            <a:ext cx="4257675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zh-CN" sz="2800" b="1" dirty="0"/>
              <a:t>主要的数据结构</a:t>
            </a:r>
          </a:p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282981" y="4708574"/>
            <a:ext cx="4257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 dirty="0"/>
              <a:t>操作</a:t>
            </a:r>
            <a:r>
              <a:rPr lang="zh-CN" altLang="en-US" sz="2800" b="1" dirty="0" smtClean="0"/>
              <a:t>方法和输出</a:t>
            </a:r>
            <a:endParaRPr lang="zh-CN" altLang="en-US" sz="2800" b="1" dirty="0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455701" y="5512602"/>
            <a:ext cx="4257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 dirty="0"/>
              <a:t>游戏进度</a:t>
            </a: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gray">
          <a:xfrm>
            <a:off x="1627343" y="1268760"/>
            <a:ext cx="5568950" cy="542925"/>
          </a:xfrm>
          <a:prstGeom prst="rect">
            <a:avLst/>
          </a:prstGeom>
          <a:solidFill>
            <a:schemeClr val="bg1">
              <a:lumMod val="50000"/>
              <a:alpha val="88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000">
              <a:solidFill>
                <a:schemeClr val="tx2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388419" y="1268760"/>
            <a:ext cx="44005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dirty="0" smtClean="0">
                <a:latin typeface="+mn-ea"/>
              </a:rPr>
              <a:t>游戏类型</a:t>
            </a: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44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6" grpId="0"/>
      <p:bldP spid="1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solidFill>
                  <a:schemeClr val="tx1"/>
                </a:solidFill>
              </a:rPr>
              <a:t>我们</a:t>
            </a:r>
            <a:r>
              <a:rPr lang="zh-CN" altLang="zh-CN" dirty="0">
                <a:solidFill>
                  <a:schemeClr val="tx1"/>
                </a:solidFill>
              </a:rPr>
              <a:t>这次进行设计开发的游戏属于休闲游戏，能够帮助玩家打发无聊时间并获取乐趣，它并不需要繁琐的操作和长的时间投入，只要在你无所事事的时候，就可以想到它并能够十分容易的在游戏中放松自己，获得必要的娱乐效果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chemeClr val="tx1"/>
                </a:solidFill>
              </a:rPr>
              <a:t>游戏类型：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88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solidFill>
                  <a:schemeClr val="tx1"/>
                </a:solidFill>
              </a:rPr>
              <a:t>本</a:t>
            </a:r>
            <a:r>
              <a:rPr lang="zh-CN" altLang="zh-CN" dirty="0">
                <a:solidFill>
                  <a:schemeClr val="tx1"/>
                </a:solidFill>
              </a:rPr>
              <a:t>游戏程序在结构上主要分为：游戏画面绘制系统、</a:t>
            </a:r>
            <a:r>
              <a:rPr lang="en-US" altLang="zh-CN" dirty="0">
                <a:solidFill>
                  <a:schemeClr val="tx1"/>
                </a:solidFill>
              </a:rPr>
              <a:t>3D</a:t>
            </a:r>
            <a:r>
              <a:rPr lang="zh-CN" altLang="zh-CN" dirty="0">
                <a:solidFill>
                  <a:schemeClr val="tx1"/>
                </a:solidFill>
              </a:rPr>
              <a:t>引擎、音效系统、用户</a:t>
            </a:r>
            <a:r>
              <a:rPr lang="en-US" altLang="zh-CN" dirty="0">
                <a:solidFill>
                  <a:schemeClr val="tx1"/>
                </a:solidFill>
              </a:rPr>
              <a:t>UI</a:t>
            </a:r>
            <a:r>
              <a:rPr lang="zh-CN" altLang="zh-CN" dirty="0">
                <a:solidFill>
                  <a:schemeClr val="tx1"/>
                </a:solidFill>
              </a:rPr>
              <a:t>、游戏规则判定系统、用户输入系统。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zh-CN" altLang="zh-CN" b="1" dirty="0">
                <a:solidFill>
                  <a:schemeClr val="tx1"/>
                </a:solidFill>
              </a:rPr>
              <a:t>游戏的系统结构</a:t>
            </a:r>
            <a:r>
              <a:rPr lang="en-US" altLang="zh-CN" b="1" dirty="0">
                <a:solidFill>
                  <a:schemeClr val="tx1"/>
                </a:solidFill>
              </a:rPr>
              <a:t/>
            </a:r>
            <a:br>
              <a:rPr lang="en-US" altLang="zh-CN" b="1" dirty="0">
                <a:solidFill>
                  <a:schemeClr val="tx1"/>
                </a:solidFill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452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80728"/>
            <a:ext cx="8568952" cy="5877272"/>
          </a:xfrm>
        </p:spPr>
        <p:txBody>
          <a:bodyPr>
            <a:normAutofit fontScale="85000" lnSpcReduction="10000"/>
          </a:bodyPr>
          <a:lstStyle/>
          <a:p>
            <a:r>
              <a:rPr lang="zh-CN" altLang="zh-CN" dirty="0">
                <a:solidFill>
                  <a:schemeClr val="tx1"/>
                </a:solidFill>
              </a:rPr>
              <a:t>游戏画面绘制系统：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zh-CN" dirty="0">
                <a:solidFill>
                  <a:schemeClr val="tx1"/>
                </a:solidFill>
              </a:rPr>
              <a:t>主要用于玩家操作画面的绘制，包括方块、游戏区域、视角转换、积分等。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3D</a:t>
            </a:r>
            <a:r>
              <a:rPr lang="zh-CN" altLang="zh-CN" dirty="0">
                <a:solidFill>
                  <a:schemeClr val="tx1"/>
                </a:solidFill>
              </a:rPr>
              <a:t>引擎：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zh-CN" dirty="0">
                <a:solidFill>
                  <a:schemeClr val="tx1"/>
                </a:solidFill>
              </a:rPr>
              <a:t>主要用于实现此游戏的三维显示效果，包括透视变换、光照、投影、视角变换及其他特效。</a:t>
            </a:r>
          </a:p>
          <a:p>
            <a:pPr marL="0" indent="0">
              <a:buNone/>
            </a:pPr>
            <a:r>
              <a:rPr lang="zh-CN" altLang="zh-CN" dirty="0">
                <a:solidFill>
                  <a:schemeClr val="tx1"/>
                </a:solidFill>
              </a:rPr>
              <a:t>音效系统：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zh-CN" dirty="0">
                <a:solidFill>
                  <a:schemeClr val="tx1"/>
                </a:solidFill>
              </a:rPr>
              <a:t>主要用于实现游戏中碰撞等声音效果，也包括游戏背景音乐、加分统计时的音效等。</a:t>
            </a:r>
          </a:p>
          <a:p>
            <a:pPr marL="0" indent="0">
              <a:buNone/>
            </a:pPr>
            <a:r>
              <a:rPr lang="zh-CN" altLang="zh-CN" dirty="0">
                <a:solidFill>
                  <a:schemeClr val="tx1"/>
                </a:solidFill>
              </a:rPr>
              <a:t>用户</a:t>
            </a:r>
            <a:r>
              <a:rPr lang="en-US" altLang="zh-CN" dirty="0">
                <a:solidFill>
                  <a:schemeClr val="tx1"/>
                </a:solidFill>
              </a:rPr>
              <a:t>UI</a:t>
            </a:r>
            <a:r>
              <a:rPr lang="zh-CN" altLang="zh-CN" dirty="0">
                <a:solidFill>
                  <a:schemeClr val="tx1"/>
                </a:solidFill>
              </a:rPr>
              <a:t>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zh-CN" dirty="0">
                <a:solidFill>
                  <a:schemeClr val="tx1"/>
                </a:solidFill>
              </a:rPr>
              <a:t>主要用于绘制用户的选项、配置等的界面，包括一些按钮、控制条、下拉菜单等。</a:t>
            </a:r>
          </a:p>
          <a:p>
            <a:pPr marL="0" indent="0">
              <a:buNone/>
            </a:pPr>
            <a:r>
              <a:rPr lang="zh-CN" altLang="zh-CN" dirty="0">
                <a:solidFill>
                  <a:schemeClr val="tx1"/>
                </a:solidFill>
              </a:rPr>
              <a:t>游戏规则判定系统：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zh-CN" dirty="0">
                <a:solidFill>
                  <a:schemeClr val="tx1"/>
                </a:solidFill>
              </a:rPr>
              <a:t>对游戏来说，这个是核心了，它要记录第一个方块的位置，转角等信息，判定是否与其它方块碰撞，是否到了游戏区的边界，是否达到消层的条件，加多少分，游戏是否结束等。</a:t>
            </a:r>
          </a:p>
          <a:p>
            <a:pPr marL="0" indent="0">
              <a:buNone/>
            </a:pPr>
            <a:r>
              <a:rPr lang="zh-CN" altLang="zh-CN" dirty="0">
                <a:solidFill>
                  <a:schemeClr val="tx1"/>
                </a:solidFill>
              </a:rPr>
              <a:t>用户输入系统：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zh-CN" dirty="0">
                <a:solidFill>
                  <a:schemeClr val="tx1"/>
                </a:solidFill>
              </a:rPr>
              <a:t>主要用于捕获游戏中玩家的按键及鼠标输入，并作出相应的响应</a:t>
            </a:r>
            <a:r>
              <a:rPr lang="zh-CN" altLang="zh-CN" dirty="0"/>
              <a:t>。</a:t>
            </a:r>
          </a:p>
          <a:p>
            <a:pPr>
              <a:lnSpc>
                <a:spcPct val="135000"/>
              </a:lnSpc>
              <a:spcBef>
                <a:spcPct val="50000"/>
              </a:spcBef>
            </a:pP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>
                <a:solidFill>
                  <a:schemeClr val="tx1"/>
                </a:solidFill>
              </a:rPr>
              <a:t>各模块</a:t>
            </a:r>
            <a:r>
              <a:rPr lang="en-US" altLang="zh-CN" b="1" dirty="0">
                <a:solidFill>
                  <a:schemeClr val="tx1"/>
                </a:solidFill>
              </a:rPr>
              <a:t>/</a:t>
            </a:r>
            <a:r>
              <a:rPr lang="zh-CN" altLang="zh-CN" b="1" dirty="0">
                <a:solidFill>
                  <a:schemeClr val="tx1"/>
                </a:solidFill>
              </a:rPr>
              <a:t>组件的描述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213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solidFill>
                  <a:schemeClr val="tx1"/>
                </a:solidFill>
              </a:rPr>
              <a:t>类</a:t>
            </a:r>
            <a:r>
              <a:rPr lang="zh-CN" altLang="zh-CN" dirty="0">
                <a:solidFill>
                  <a:schemeClr val="tx1"/>
                </a:solidFill>
              </a:rPr>
              <a:t>的设计：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	Cube</a:t>
            </a:r>
            <a:r>
              <a:rPr lang="zh-CN" altLang="zh-CN" dirty="0">
                <a:solidFill>
                  <a:schemeClr val="tx1"/>
                </a:solidFill>
              </a:rPr>
              <a:t>，这是一</a:t>
            </a:r>
            <a:r>
              <a:rPr lang="zh-CN" altLang="zh-CN" dirty="0" smtClean="0">
                <a:solidFill>
                  <a:schemeClr val="tx1"/>
                </a:solidFill>
              </a:rPr>
              <a:t>个</a:t>
            </a:r>
            <a:r>
              <a:rPr lang="zh-CN" altLang="en-US" dirty="0">
                <a:solidFill>
                  <a:schemeClr val="tx1"/>
                </a:solidFill>
              </a:rPr>
              <a:t>实体</a:t>
            </a:r>
            <a:r>
              <a:rPr lang="zh-CN" altLang="zh-CN" dirty="0" smtClean="0">
                <a:solidFill>
                  <a:schemeClr val="tx1"/>
                </a:solidFill>
              </a:rPr>
              <a:t>类</a:t>
            </a:r>
            <a:r>
              <a:rPr lang="zh-CN" altLang="zh-CN" dirty="0">
                <a:solidFill>
                  <a:schemeClr val="tx1"/>
                </a:solidFill>
              </a:rPr>
              <a:t>，是所有形状方块的基类，任何新的方块都必须继承自它，并实现它的接口，如平移、旋转等。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>
                <a:solidFill>
                  <a:schemeClr val="tx1"/>
                </a:solidFill>
              </a:rPr>
              <a:t>主要的数据结构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911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55576" y="1916832"/>
            <a:ext cx="7408333" cy="3450696"/>
          </a:xfrm>
        </p:spPr>
        <p:txBody>
          <a:bodyPr>
            <a:normAutofit fontScale="92500"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+mn-ea"/>
              </a:rPr>
              <a:t>操作方法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zh-CN" dirty="0">
                <a:solidFill>
                  <a:schemeClr val="tx1"/>
                </a:solidFill>
                <a:latin typeface="+mn-ea"/>
              </a:rPr>
            </a:br>
            <a:r>
              <a:rPr lang="zh-CN" altLang="zh-CN" dirty="0">
                <a:solidFill>
                  <a:schemeClr val="tx1"/>
                </a:solidFill>
                <a:latin typeface="+mn-ea"/>
              </a:rPr>
              <a:t>键盘：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W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S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A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D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或光标上、下、左、右用于方块在水平面内的移动，空格键加速下移，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ESC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键暂停游戏。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Z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键方块沿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Z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轴方向逆时针旋转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90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°，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X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键方块沿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X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轴方向逆时针旋转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90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°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C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键方块沿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Y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轴方向逆时针旋转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90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°。</a:t>
            </a:r>
            <a:br>
              <a:rPr lang="zh-CN" altLang="zh-CN" dirty="0">
                <a:solidFill>
                  <a:schemeClr val="tx1"/>
                </a:solidFill>
                <a:latin typeface="+mn-ea"/>
              </a:rPr>
            </a:br>
            <a:r>
              <a:rPr lang="zh-CN" altLang="zh-CN" dirty="0">
                <a:solidFill>
                  <a:schemeClr val="tx1"/>
                </a:solidFill>
                <a:latin typeface="+mn-ea"/>
              </a:rPr>
              <a:t>鼠标：平移改变游戏场景视角的位置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zh-CN" dirty="0">
                <a:solidFill>
                  <a:schemeClr val="tx1"/>
                </a:solidFill>
                <a:latin typeface="+mn-ea"/>
              </a:rPr>
            </a:b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输出</a:t>
            </a:r>
            <a:r>
              <a:rPr lang="zh-CN" altLang="zh-CN" dirty="0">
                <a:solidFill>
                  <a:schemeClr val="tx1"/>
                </a:solidFill>
              </a:rPr>
              <a:t/>
            </a:r>
            <a:br>
              <a:rPr lang="zh-CN" altLang="zh-CN" dirty="0">
                <a:solidFill>
                  <a:schemeClr val="tx1"/>
                </a:solidFill>
              </a:rPr>
            </a:br>
            <a:r>
              <a:rPr lang="zh-CN" altLang="zh-CN" dirty="0">
                <a:solidFill>
                  <a:schemeClr val="tx1"/>
                </a:solidFill>
                <a:latin typeface="+mn-ea"/>
              </a:rPr>
              <a:t>显示屏：显示游戏画面及操作界面。</a:t>
            </a:r>
            <a:br>
              <a:rPr lang="zh-CN" altLang="zh-CN" dirty="0">
                <a:solidFill>
                  <a:schemeClr val="tx1"/>
                </a:solidFill>
                <a:latin typeface="+mn-ea"/>
              </a:rPr>
            </a:br>
            <a:r>
              <a:rPr lang="zh-CN" altLang="zh-CN" dirty="0">
                <a:solidFill>
                  <a:schemeClr val="tx1"/>
                </a:solidFill>
                <a:latin typeface="+mn-ea"/>
              </a:rPr>
              <a:t>音响：播放游戏中的音效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66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8" y="1735334"/>
            <a:ext cx="3724275" cy="2381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445687"/>
            <a:ext cx="3720577" cy="21561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8" y="4581128"/>
            <a:ext cx="3486150" cy="19907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994" y="1735334"/>
            <a:ext cx="3364651" cy="22955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615863" y="526232"/>
            <a:ext cx="4104456" cy="7920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3D</a:t>
            </a: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立体模型</a:t>
            </a:r>
            <a:endParaRPr lang="zh-CN" altLang="en-US" sz="2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656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76672"/>
            <a:ext cx="3505200" cy="2152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76672"/>
            <a:ext cx="3752850" cy="2228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51" y="2852936"/>
            <a:ext cx="3981450" cy="2438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908" y="2852936"/>
            <a:ext cx="39433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0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38</TotalTime>
  <Words>187</Words>
  <Application>Microsoft Office PowerPoint</Application>
  <PresentationFormat>全屏显示(4:3)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波形</vt:lpstr>
      <vt:lpstr>——3D俄罗斯方块—— </vt:lpstr>
      <vt:lpstr>PowerPoint 演示文稿</vt:lpstr>
      <vt:lpstr>游戏类型：</vt:lpstr>
      <vt:lpstr>游戏的系统结构 </vt:lpstr>
      <vt:lpstr>各模块/组件的描述 </vt:lpstr>
      <vt:lpstr>主要的数据结构 </vt:lpstr>
      <vt:lpstr>PowerPoint 演示文稿</vt:lpstr>
      <vt:lpstr>PowerPoint 演示文稿</vt:lpstr>
      <vt:lpstr>PowerPoint 演示文稿</vt:lpstr>
      <vt:lpstr>游戏进度：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——3D俄罗斯方块—— </dc:title>
  <dc:creator>forever</dc:creator>
  <cp:lastModifiedBy>forever</cp:lastModifiedBy>
  <cp:revision>8</cp:revision>
  <dcterms:created xsi:type="dcterms:W3CDTF">2011-06-20T18:10:41Z</dcterms:created>
  <dcterms:modified xsi:type="dcterms:W3CDTF">2011-06-20T19:06:48Z</dcterms:modified>
</cp:coreProperties>
</file>