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98" r:id="rId4"/>
    <p:sldId id="300" r:id="rId5"/>
    <p:sldId id="299" r:id="rId6"/>
    <p:sldId id="301" r:id="rId7"/>
    <p:sldId id="258" r:id="rId8"/>
    <p:sldId id="259" r:id="rId9"/>
    <p:sldId id="260" r:id="rId10"/>
    <p:sldId id="261" r:id="rId11"/>
    <p:sldId id="262" r:id="rId12"/>
    <p:sldId id="263" r:id="rId13"/>
    <p:sldId id="264" r:id="rId14"/>
    <p:sldId id="265" r:id="rId15"/>
    <p:sldId id="266" r:id="rId16"/>
    <p:sldId id="267" r:id="rId17"/>
    <p:sldId id="268" r:id="rId18"/>
    <p:sldId id="277" r:id="rId19"/>
    <p:sldId id="278" r:id="rId20"/>
    <p:sldId id="279" r:id="rId21"/>
    <p:sldId id="280" r:id="rId22"/>
    <p:sldId id="281" r:id="rId23"/>
    <p:sldId id="282" r:id="rId24"/>
    <p:sldId id="283" r:id="rId25"/>
    <p:sldId id="284" r:id="rId26"/>
    <p:sldId id="285" r:id="rId27"/>
    <p:sldId id="286" r:id="rId28"/>
    <p:sldId id="296" r:id="rId29"/>
    <p:sldId id="297" r:id="rId30"/>
    <p:sldId id="288" r:id="rId31"/>
    <p:sldId id="289" r:id="rId32"/>
    <p:sldId id="290" r:id="rId33"/>
    <p:sldId id="291" r:id="rId34"/>
    <p:sldId id="292" r:id="rId35"/>
    <p:sldId id="293" r:id="rId36"/>
    <p:sldId id="294" r:id="rId37"/>
    <p:sldId id="295" r:id="rId38"/>
    <p:sldId id="287"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16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344B20B8-1DA6-4907-B3B7-730039CBCD5E}" type="datetimeFigureOut">
              <a:rPr lang="zh-CN" altLang="en-US" smtClean="0"/>
              <a:t>2011-12-22</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8DD8F755-8B7F-4E5F-A57A-1897AD46393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44B20B8-1DA6-4907-B3B7-730039CBCD5E}" type="datetimeFigureOut">
              <a:rPr lang="zh-CN" altLang="en-US" smtClean="0"/>
              <a:t>2011-12-22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D8F755-8B7F-4E5F-A57A-1897AD46393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44B20B8-1DA6-4907-B3B7-730039CBCD5E}" type="datetimeFigureOut">
              <a:rPr lang="zh-CN" altLang="en-US" smtClean="0"/>
              <a:t>2011-12-22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D8F755-8B7F-4E5F-A57A-1897AD46393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44B20B8-1DA6-4907-B3B7-730039CBCD5E}" type="datetimeFigureOut">
              <a:rPr lang="zh-CN" altLang="en-US" smtClean="0"/>
              <a:t>2011-12-22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D8F755-8B7F-4E5F-A57A-1897AD46393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344B20B8-1DA6-4907-B3B7-730039CBCD5E}" type="datetimeFigureOut">
              <a:rPr lang="zh-CN" altLang="en-US" smtClean="0"/>
              <a:t>2011-12-22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D8F755-8B7F-4E5F-A57A-1897AD46393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344B20B8-1DA6-4907-B3B7-730039CBCD5E}" type="datetimeFigureOut">
              <a:rPr lang="zh-CN" altLang="en-US" smtClean="0"/>
              <a:t>2011-12-22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D8F755-8B7F-4E5F-A57A-1897AD46393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344B20B8-1DA6-4907-B3B7-730039CBCD5E}" type="datetimeFigureOut">
              <a:rPr lang="zh-CN" altLang="en-US" smtClean="0"/>
              <a:t>2011-12-22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DD8F755-8B7F-4E5F-A57A-1897AD46393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344B20B8-1DA6-4907-B3B7-730039CBCD5E}" type="datetimeFigureOut">
              <a:rPr lang="zh-CN" altLang="en-US" smtClean="0"/>
              <a:t>2011-12-22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DD8F755-8B7F-4E5F-A57A-1897AD46393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4B20B8-1DA6-4907-B3B7-730039CBCD5E}" type="datetimeFigureOut">
              <a:rPr lang="zh-CN" altLang="en-US" smtClean="0"/>
              <a:t>2011-12-22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DD8F755-8B7F-4E5F-A57A-1897AD46393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344B20B8-1DA6-4907-B3B7-730039CBCD5E}" type="datetimeFigureOut">
              <a:rPr lang="zh-CN" altLang="en-US" smtClean="0"/>
              <a:t>2011-12-22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D8F755-8B7F-4E5F-A57A-1897AD46393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344B20B8-1DA6-4907-B3B7-730039CBCD5E}" type="datetimeFigureOut">
              <a:rPr lang="zh-CN" altLang="en-US" smtClean="0"/>
              <a:t>2011-12-22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8DD8F755-8B7F-4E5F-A57A-1897AD46393B}" type="slidenum">
              <a:rPr lang="zh-CN" altLang="en-US" smtClean="0"/>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44B20B8-1DA6-4907-B3B7-730039CBCD5E}" type="datetimeFigureOut">
              <a:rPr lang="zh-CN" altLang="en-US" smtClean="0"/>
              <a:t>2011-12-22</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DD8F755-8B7F-4E5F-A57A-1897AD46393B}" type="slidenum">
              <a:rPr lang="zh-CN" altLang="en-US" smtClean="0"/>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3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积成协同</a:t>
            </a:r>
            <a:r>
              <a:rPr lang="en-US" altLang="zh-CN" dirty="0" smtClean="0"/>
              <a:t>OA</a:t>
            </a:r>
            <a:r>
              <a:rPr lang="zh-CN" altLang="en-US" dirty="0" smtClean="0"/>
              <a:t>规划方案</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信息发布 </a:t>
            </a:r>
            <a:r>
              <a:rPr lang="en-US" altLang="zh-CN" dirty="0" smtClean="0"/>
              <a:t>- </a:t>
            </a:r>
            <a:r>
              <a:rPr lang="zh-CN" altLang="en-US" dirty="0" smtClean="0"/>
              <a:t>公告</a:t>
            </a:r>
            <a:endParaRPr lang="zh-CN" altLang="en-US" dirty="0"/>
          </a:p>
        </p:txBody>
      </p:sp>
      <p:sp>
        <p:nvSpPr>
          <p:cNvPr id="3" name="内容占位符 2"/>
          <p:cNvSpPr>
            <a:spLocks noGrp="1"/>
          </p:cNvSpPr>
          <p:nvPr>
            <p:ph idx="1"/>
          </p:nvPr>
        </p:nvSpPr>
        <p:spPr/>
        <p:txBody>
          <a:bodyPr>
            <a:normAutofit/>
          </a:bodyPr>
          <a:lstStyle/>
          <a:p>
            <a:r>
              <a:rPr lang="zh-CN" altLang="en-US" dirty="0" smtClean="0"/>
              <a:t>有相关权限的用户可以选择对某个人、某些人、某个部门或全体人员发送各种通告、制度、会议等消息，并可以随时查看自己已发和已收的公告，可以在发送公告时设置自动回复以确认指定接收人员是否收到，即使一时没在网上也不会错过任何信息，及时沟通，协同工作。可以对重要的公告进行置顶。有阅读者的回执以及查看每一个阅读者的阅读时间。在发布公告之前，可以设定审批流程，可以设定必须通过审批才能发布相关新闻。</a:t>
            </a:r>
          </a:p>
          <a:p>
            <a:endParaRPr lang="zh-CN" altLang="en-US" dirty="0"/>
          </a:p>
        </p:txBody>
      </p:sp>
      <p:pic>
        <p:nvPicPr>
          <p:cNvPr id="54274" name="Picture 2" descr="Snap27"/>
          <p:cNvPicPr>
            <a:picLocks noChangeAspect="1" noChangeArrowheads="1"/>
          </p:cNvPicPr>
          <p:nvPr/>
        </p:nvPicPr>
        <p:blipFill>
          <a:blip r:embed="rId2"/>
          <a:srcRect/>
          <a:stretch>
            <a:fillRect/>
          </a:stretch>
        </p:blipFill>
        <p:spPr bwMode="auto">
          <a:xfrm>
            <a:off x="1547664" y="2343546"/>
            <a:ext cx="6912843" cy="39745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ppt_x"/>
                                          </p:val>
                                        </p:tav>
                                        <p:tav tm="100000">
                                          <p:val>
                                            <p:strVal val="#ppt_x"/>
                                          </p:val>
                                        </p:tav>
                                      </p:tavLst>
                                    </p:anim>
                                    <p:anim calcmode="lin" valueType="num">
                                      <p:cBhvr additive="base">
                                        <p:cTn id="8" dur="500" fill="hold"/>
                                        <p:tgtEl>
                                          <p:spTgt spid="542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信息发布 </a:t>
            </a:r>
            <a:r>
              <a:rPr lang="en-US" altLang="zh-CN" dirty="0" smtClean="0"/>
              <a:t>- </a:t>
            </a:r>
            <a:r>
              <a:rPr lang="zh-CN" altLang="en-US" dirty="0" smtClean="0"/>
              <a:t>通知</a:t>
            </a:r>
            <a:endParaRPr lang="zh-CN" altLang="en-US" dirty="0"/>
          </a:p>
        </p:txBody>
      </p:sp>
      <p:sp>
        <p:nvSpPr>
          <p:cNvPr id="3" name="内容占位符 2"/>
          <p:cNvSpPr>
            <a:spLocks noGrp="1"/>
          </p:cNvSpPr>
          <p:nvPr>
            <p:ph idx="1"/>
          </p:nvPr>
        </p:nvSpPr>
        <p:spPr/>
        <p:txBody>
          <a:bodyPr>
            <a:normAutofit/>
          </a:bodyPr>
          <a:lstStyle/>
          <a:p>
            <a:r>
              <a:rPr lang="zh-CN" altLang="en-US" dirty="0" smtClean="0"/>
              <a:t>有相关权限的用户可以对指定人员发送通知，并可以随时查阅自己已发和已收的通知，对需要留存的通知进行归档。可以在发送通知时设置该通知同时以短信形式发送给指定人员，有效结合当前各种通讯资源，使信息的传递更为及时。可以对重要的通知进行置顶。有阅读者的回执以及查看每一个阅读者的阅读时间。在发布通知之前，可以设定审批流程，可以设定必须通过审批才能发布相关通知。</a:t>
            </a:r>
          </a:p>
          <a:p>
            <a:endParaRPr lang="zh-CN" altLang="en-US" dirty="0"/>
          </a:p>
        </p:txBody>
      </p:sp>
      <p:pic>
        <p:nvPicPr>
          <p:cNvPr id="55298" name="Picture 2" descr="Snap9"/>
          <p:cNvPicPr>
            <a:picLocks noChangeAspect="1" noChangeArrowheads="1"/>
          </p:cNvPicPr>
          <p:nvPr/>
        </p:nvPicPr>
        <p:blipFill>
          <a:blip r:embed="rId2"/>
          <a:srcRect/>
          <a:stretch>
            <a:fillRect/>
          </a:stretch>
        </p:blipFill>
        <p:spPr bwMode="auto">
          <a:xfrm>
            <a:off x="1259632" y="2278653"/>
            <a:ext cx="7263358" cy="418348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fill="hold"/>
                                        <p:tgtEl>
                                          <p:spTgt spid="55298"/>
                                        </p:tgtEl>
                                        <p:attrNameLst>
                                          <p:attrName>ppt_x</p:attrName>
                                        </p:attrNameLst>
                                      </p:cBhvr>
                                      <p:tavLst>
                                        <p:tav tm="0">
                                          <p:val>
                                            <p:strVal val="#ppt_x"/>
                                          </p:val>
                                        </p:tav>
                                        <p:tav tm="100000">
                                          <p:val>
                                            <p:strVal val="#ppt_x"/>
                                          </p:val>
                                        </p:tav>
                                      </p:tavLst>
                                    </p:anim>
                                    <p:anim calcmode="lin" valueType="num">
                                      <p:cBhvr additive="base">
                                        <p:cTn id="8" dur="500" fill="hold"/>
                                        <p:tgtEl>
                                          <p:spTgt spid="552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信息发布 </a:t>
            </a:r>
            <a:r>
              <a:rPr lang="en-US" altLang="zh-CN" dirty="0" smtClean="0"/>
              <a:t>- </a:t>
            </a:r>
            <a:r>
              <a:rPr lang="zh-CN" altLang="en-US" dirty="0" smtClean="0"/>
              <a:t>电子</a:t>
            </a:r>
            <a:r>
              <a:rPr lang="zh-CN" altLang="en-US" dirty="0" smtClean="0"/>
              <a:t>期刊</a:t>
            </a:r>
            <a:endParaRPr lang="zh-CN" altLang="en-US" dirty="0"/>
          </a:p>
        </p:txBody>
      </p:sp>
      <p:sp>
        <p:nvSpPr>
          <p:cNvPr id="3" name="内容占位符 2"/>
          <p:cNvSpPr>
            <a:spLocks noGrp="1"/>
          </p:cNvSpPr>
          <p:nvPr>
            <p:ph idx="1"/>
          </p:nvPr>
        </p:nvSpPr>
        <p:spPr/>
        <p:txBody>
          <a:bodyPr/>
          <a:lstStyle/>
          <a:p>
            <a:r>
              <a:rPr lang="zh-CN" altLang="en-US" dirty="0" smtClean="0"/>
              <a:t>可以在其中设置各种栏目，并上传相关文档。可以指定人员对月刊进行维护，包括设置栏目、访问权限，直接上传、删除、保存文档等，有权限访问者可以下载其中文件。</a:t>
            </a:r>
          </a:p>
          <a:p>
            <a:endParaRPr lang="zh-CN" altLang="en-US" dirty="0"/>
          </a:p>
        </p:txBody>
      </p:sp>
      <p:pic>
        <p:nvPicPr>
          <p:cNvPr id="56322" name="Picture 2" descr="Snap35"/>
          <p:cNvPicPr>
            <a:picLocks noChangeAspect="1" noChangeArrowheads="1"/>
          </p:cNvPicPr>
          <p:nvPr/>
        </p:nvPicPr>
        <p:blipFill>
          <a:blip r:embed="rId2"/>
          <a:srcRect/>
          <a:stretch>
            <a:fillRect/>
          </a:stretch>
        </p:blipFill>
        <p:spPr bwMode="auto">
          <a:xfrm>
            <a:off x="899592" y="2348880"/>
            <a:ext cx="4714875" cy="2667000"/>
          </a:xfrm>
          <a:prstGeom prst="rect">
            <a:avLst/>
          </a:prstGeom>
          <a:noFill/>
          <a:ln w="9525">
            <a:noFill/>
            <a:miter lim="800000"/>
            <a:headEnd/>
            <a:tailEnd/>
          </a:ln>
        </p:spPr>
      </p:pic>
      <p:pic>
        <p:nvPicPr>
          <p:cNvPr id="56323" name="Picture 3" descr="Snap39"/>
          <p:cNvPicPr>
            <a:picLocks noChangeAspect="1" noChangeArrowheads="1"/>
          </p:cNvPicPr>
          <p:nvPr/>
        </p:nvPicPr>
        <p:blipFill>
          <a:blip r:embed="rId3"/>
          <a:srcRect/>
          <a:stretch>
            <a:fillRect/>
          </a:stretch>
        </p:blipFill>
        <p:spPr bwMode="auto">
          <a:xfrm>
            <a:off x="1259632" y="2780928"/>
            <a:ext cx="4829175" cy="2438400"/>
          </a:xfrm>
          <a:prstGeom prst="rect">
            <a:avLst/>
          </a:prstGeom>
          <a:noFill/>
          <a:ln w="9525">
            <a:noFill/>
            <a:miter lim="800000"/>
            <a:headEnd/>
            <a:tailEnd/>
          </a:ln>
        </p:spPr>
      </p:pic>
      <p:pic>
        <p:nvPicPr>
          <p:cNvPr id="56324" name="Picture 4" descr="Snap59"/>
          <p:cNvPicPr>
            <a:picLocks noChangeAspect="1" noChangeArrowheads="1"/>
          </p:cNvPicPr>
          <p:nvPr/>
        </p:nvPicPr>
        <p:blipFill>
          <a:blip r:embed="rId4"/>
          <a:srcRect/>
          <a:stretch>
            <a:fillRect/>
          </a:stretch>
        </p:blipFill>
        <p:spPr bwMode="auto">
          <a:xfrm>
            <a:off x="1691680" y="2996952"/>
            <a:ext cx="5391150" cy="733425"/>
          </a:xfrm>
          <a:prstGeom prst="rect">
            <a:avLst/>
          </a:prstGeom>
          <a:noFill/>
          <a:ln w="9525">
            <a:noFill/>
            <a:miter lim="800000"/>
            <a:headEnd/>
            <a:tailEnd/>
          </a:ln>
        </p:spPr>
      </p:pic>
      <p:pic>
        <p:nvPicPr>
          <p:cNvPr id="56325" name="Picture 5" descr="Snap58"/>
          <p:cNvPicPr>
            <a:picLocks noChangeAspect="1" noChangeArrowheads="1"/>
          </p:cNvPicPr>
          <p:nvPr/>
        </p:nvPicPr>
        <p:blipFill>
          <a:blip r:embed="rId5"/>
          <a:srcRect/>
          <a:stretch>
            <a:fillRect/>
          </a:stretch>
        </p:blipFill>
        <p:spPr bwMode="auto">
          <a:xfrm>
            <a:off x="2123728" y="3284984"/>
            <a:ext cx="5391150" cy="2466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ppt_x"/>
                                          </p:val>
                                        </p:tav>
                                        <p:tav tm="100000">
                                          <p:val>
                                            <p:strVal val="#ppt_x"/>
                                          </p:val>
                                        </p:tav>
                                      </p:tavLst>
                                    </p:anim>
                                    <p:anim calcmode="lin" valueType="num">
                                      <p:cBhvr additive="base">
                                        <p:cTn id="8" dur="500" fill="hold"/>
                                        <p:tgtEl>
                                          <p:spTgt spid="563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gtEl>
                                        <p:attrNameLst>
                                          <p:attrName>style.visibility</p:attrName>
                                        </p:attrNameLst>
                                      </p:cBhvr>
                                      <p:to>
                                        <p:strVal val="visible"/>
                                      </p:to>
                                    </p:set>
                                    <p:anim calcmode="lin" valueType="num">
                                      <p:cBhvr additive="base">
                                        <p:cTn id="13" dur="500" fill="hold"/>
                                        <p:tgtEl>
                                          <p:spTgt spid="56323"/>
                                        </p:tgtEl>
                                        <p:attrNameLst>
                                          <p:attrName>ppt_x</p:attrName>
                                        </p:attrNameLst>
                                      </p:cBhvr>
                                      <p:tavLst>
                                        <p:tav tm="0">
                                          <p:val>
                                            <p:strVal val="#ppt_x"/>
                                          </p:val>
                                        </p:tav>
                                        <p:tav tm="100000">
                                          <p:val>
                                            <p:strVal val="#ppt_x"/>
                                          </p:val>
                                        </p:tav>
                                      </p:tavLst>
                                    </p:anim>
                                    <p:anim calcmode="lin" valueType="num">
                                      <p:cBhvr additive="base">
                                        <p:cTn id="14" dur="500" fill="hold"/>
                                        <p:tgtEl>
                                          <p:spTgt spid="563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324"/>
                                        </p:tgtEl>
                                        <p:attrNameLst>
                                          <p:attrName>style.visibility</p:attrName>
                                        </p:attrNameLst>
                                      </p:cBhvr>
                                      <p:to>
                                        <p:strVal val="visible"/>
                                      </p:to>
                                    </p:set>
                                    <p:anim calcmode="lin" valueType="num">
                                      <p:cBhvr additive="base">
                                        <p:cTn id="19" dur="500" fill="hold"/>
                                        <p:tgtEl>
                                          <p:spTgt spid="56324"/>
                                        </p:tgtEl>
                                        <p:attrNameLst>
                                          <p:attrName>ppt_x</p:attrName>
                                        </p:attrNameLst>
                                      </p:cBhvr>
                                      <p:tavLst>
                                        <p:tav tm="0">
                                          <p:val>
                                            <p:strVal val="#ppt_x"/>
                                          </p:val>
                                        </p:tav>
                                        <p:tav tm="100000">
                                          <p:val>
                                            <p:strVal val="#ppt_x"/>
                                          </p:val>
                                        </p:tav>
                                      </p:tavLst>
                                    </p:anim>
                                    <p:anim calcmode="lin" valueType="num">
                                      <p:cBhvr additive="base">
                                        <p:cTn id="20" dur="500" fill="hold"/>
                                        <p:tgtEl>
                                          <p:spTgt spid="563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6325"/>
                                        </p:tgtEl>
                                        <p:attrNameLst>
                                          <p:attrName>style.visibility</p:attrName>
                                        </p:attrNameLst>
                                      </p:cBhvr>
                                      <p:to>
                                        <p:strVal val="visible"/>
                                      </p:to>
                                    </p:set>
                                    <p:anim calcmode="lin" valueType="num">
                                      <p:cBhvr additive="base">
                                        <p:cTn id="25" dur="500" fill="hold"/>
                                        <p:tgtEl>
                                          <p:spTgt spid="56325"/>
                                        </p:tgtEl>
                                        <p:attrNameLst>
                                          <p:attrName>ppt_x</p:attrName>
                                        </p:attrNameLst>
                                      </p:cBhvr>
                                      <p:tavLst>
                                        <p:tav tm="0">
                                          <p:val>
                                            <p:strVal val="#ppt_x"/>
                                          </p:val>
                                        </p:tav>
                                        <p:tav tm="100000">
                                          <p:val>
                                            <p:strVal val="#ppt_x"/>
                                          </p:val>
                                        </p:tav>
                                      </p:tavLst>
                                    </p:anim>
                                    <p:anim calcmode="lin" valueType="num">
                                      <p:cBhvr additive="base">
                                        <p:cTn id="26" dur="500" fill="hold"/>
                                        <p:tgtEl>
                                          <p:spTgt spid="563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信息发布 </a:t>
            </a:r>
            <a:r>
              <a:rPr lang="en-US" altLang="zh-CN" dirty="0" smtClean="0"/>
              <a:t>- </a:t>
            </a:r>
            <a:r>
              <a:rPr lang="zh-CN" altLang="en-US" dirty="0" smtClean="0"/>
              <a:t>大事记</a:t>
            </a:r>
            <a:endParaRPr lang="zh-CN" altLang="en-US" dirty="0"/>
          </a:p>
        </p:txBody>
      </p:sp>
      <p:sp>
        <p:nvSpPr>
          <p:cNvPr id="3" name="内容占位符 2"/>
          <p:cNvSpPr>
            <a:spLocks noGrp="1"/>
          </p:cNvSpPr>
          <p:nvPr>
            <p:ph idx="1"/>
          </p:nvPr>
        </p:nvSpPr>
        <p:spPr/>
        <p:txBody>
          <a:bodyPr/>
          <a:lstStyle/>
          <a:p>
            <a:r>
              <a:rPr lang="zh-CN" altLang="en-US" dirty="0" smtClean="0"/>
              <a:t>可以记录单位发展历程中的重大事件，建立单位的历史档案。可以在发表大事记时直接记录事件内容，也可以上传相关文档。大事记在发表后所有人员都可以发表相关评论，有相关权限的用户可以对事件记录及评论进行维护。便于单位的宣传和新进员工的培训。大事记中可以插入图片及附件。</a:t>
            </a:r>
          </a:p>
          <a:p>
            <a:endParaRPr lang="zh-CN" altLang="en-US" dirty="0"/>
          </a:p>
        </p:txBody>
      </p:sp>
      <p:pic>
        <p:nvPicPr>
          <p:cNvPr id="57346" name="Picture 2"/>
          <p:cNvPicPr>
            <a:picLocks noChangeAspect="1" noChangeArrowheads="1"/>
          </p:cNvPicPr>
          <p:nvPr/>
        </p:nvPicPr>
        <p:blipFill>
          <a:blip r:embed="rId2"/>
          <a:srcRect/>
          <a:stretch>
            <a:fillRect/>
          </a:stretch>
        </p:blipFill>
        <p:spPr bwMode="auto">
          <a:xfrm>
            <a:off x="1331640" y="2492896"/>
            <a:ext cx="5276850" cy="1190625"/>
          </a:xfrm>
          <a:prstGeom prst="rect">
            <a:avLst/>
          </a:prstGeom>
          <a:noFill/>
          <a:ln w="9525">
            <a:noFill/>
            <a:miter lim="800000"/>
            <a:headEnd/>
            <a:tailEnd/>
          </a:ln>
        </p:spPr>
      </p:pic>
      <p:pic>
        <p:nvPicPr>
          <p:cNvPr id="57347" name="Picture 3"/>
          <p:cNvPicPr>
            <a:picLocks noChangeAspect="1" noChangeArrowheads="1"/>
          </p:cNvPicPr>
          <p:nvPr/>
        </p:nvPicPr>
        <p:blipFill>
          <a:blip r:embed="rId3"/>
          <a:srcRect/>
          <a:stretch>
            <a:fillRect/>
          </a:stretch>
        </p:blipFill>
        <p:spPr bwMode="auto">
          <a:xfrm>
            <a:off x="2123728" y="2852936"/>
            <a:ext cx="5267325" cy="3790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additive="base">
                                        <p:cTn id="7" dur="500" fill="hold"/>
                                        <p:tgtEl>
                                          <p:spTgt spid="57346"/>
                                        </p:tgtEl>
                                        <p:attrNameLst>
                                          <p:attrName>ppt_x</p:attrName>
                                        </p:attrNameLst>
                                      </p:cBhvr>
                                      <p:tavLst>
                                        <p:tav tm="0">
                                          <p:val>
                                            <p:strVal val="#ppt_x"/>
                                          </p:val>
                                        </p:tav>
                                        <p:tav tm="100000">
                                          <p:val>
                                            <p:strVal val="#ppt_x"/>
                                          </p:val>
                                        </p:tav>
                                      </p:tavLst>
                                    </p:anim>
                                    <p:anim calcmode="lin" valueType="num">
                                      <p:cBhvr additive="base">
                                        <p:cTn id="8" dur="500" fill="hold"/>
                                        <p:tgtEl>
                                          <p:spTgt spid="573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gtEl>
                                        <p:attrNameLst>
                                          <p:attrName>style.visibility</p:attrName>
                                        </p:attrNameLst>
                                      </p:cBhvr>
                                      <p:to>
                                        <p:strVal val="visible"/>
                                      </p:to>
                                    </p:set>
                                    <p:anim calcmode="lin" valueType="num">
                                      <p:cBhvr additive="base">
                                        <p:cTn id="13" dur="500" fill="hold"/>
                                        <p:tgtEl>
                                          <p:spTgt spid="57347"/>
                                        </p:tgtEl>
                                        <p:attrNameLst>
                                          <p:attrName>ppt_x</p:attrName>
                                        </p:attrNameLst>
                                      </p:cBhvr>
                                      <p:tavLst>
                                        <p:tav tm="0">
                                          <p:val>
                                            <p:strVal val="#ppt_x"/>
                                          </p:val>
                                        </p:tav>
                                        <p:tav tm="100000">
                                          <p:val>
                                            <p:strVal val="#ppt_x"/>
                                          </p:val>
                                        </p:tav>
                                      </p:tavLst>
                                    </p:anim>
                                    <p:anim calcmode="lin" valueType="num">
                                      <p:cBhvr additive="base">
                                        <p:cTn id="14" dur="500" fill="hold"/>
                                        <p:tgtEl>
                                          <p:spTgt spid="57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公共</a:t>
            </a:r>
            <a:r>
              <a:rPr lang="zh-CN" altLang="en-US" dirty="0" smtClean="0"/>
              <a:t>办公 </a:t>
            </a:r>
            <a:r>
              <a:rPr lang="en-US" altLang="zh-CN" dirty="0" smtClean="0"/>
              <a:t>- </a:t>
            </a:r>
            <a:r>
              <a:rPr lang="zh-CN" altLang="en-US" dirty="0" smtClean="0"/>
              <a:t>知识</a:t>
            </a:r>
            <a:r>
              <a:rPr lang="zh-CN" altLang="en-US" dirty="0" smtClean="0"/>
              <a:t>管理</a:t>
            </a:r>
            <a:endParaRPr lang="zh-CN" altLang="en-US" dirty="0"/>
          </a:p>
        </p:txBody>
      </p:sp>
      <p:sp>
        <p:nvSpPr>
          <p:cNvPr id="3" name="内容占位符 2"/>
          <p:cNvSpPr>
            <a:spLocks noGrp="1"/>
          </p:cNvSpPr>
          <p:nvPr>
            <p:ph idx="1"/>
          </p:nvPr>
        </p:nvSpPr>
        <p:spPr/>
        <p:txBody>
          <a:bodyPr/>
          <a:lstStyle/>
          <a:p>
            <a:r>
              <a:rPr lang="zh-CN" altLang="en-US" dirty="0" smtClean="0"/>
              <a:t>这里是单位各种知识和资源的共享中心，单位可以将各种资料分门别类的存放到这里，便于日后方便的查阅，可以使成功案例、先进经验、技术方法、各种表单、文件资料等资源在这里共享，便于大家共同学习、使用，快速提高。可设置权限以保护机密资料安全。</a:t>
            </a:r>
          </a:p>
          <a:p>
            <a:endParaRPr lang="zh-CN" altLang="en-US" dirty="0"/>
          </a:p>
        </p:txBody>
      </p:sp>
      <p:pic>
        <p:nvPicPr>
          <p:cNvPr id="58370" name="Picture 2" descr="Snap66"/>
          <p:cNvPicPr>
            <a:picLocks noChangeAspect="1" noChangeArrowheads="1"/>
          </p:cNvPicPr>
          <p:nvPr/>
        </p:nvPicPr>
        <p:blipFill>
          <a:blip r:embed="rId2"/>
          <a:srcRect/>
          <a:stretch>
            <a:fillRect/>
          </a:stretch>
        </p:blipFill>
        <p:spPr bwMode="auto">
          <a:xfrm>
            <a:off x="827584" y="4005064"/>
            <a:ext cx="7823432" cy="2304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公共办公 </a:t>
            </a:r>
            <a:r>
              <a:rPr lang="en-US" altLang="zh-CN" dirty="0" smtClean="0"/>
              <a:t>- </a:t>
            </a:r>
            <a:r>
              <a:rPr lang="zh-CN" altLang="en-US" dirty="0" smtClean="0"/>
              <a:t>下载</a:t>
            </a:r>
            <a:r>
              <a:rPr lang="zh-CN" altLang="en-US" dirty="0" smtClean="0"/>
              <a:t>中心</a:t>
            </a:r>
            <a:endParaRPr lang="zh-CN" altLang="en-US" dirty="0"/>
          </a:p>
        </p:txBody>
      </p:sp>
      <p:sp>
        <p:nvSpPr>
          <p:cNvPr id="3" name="内容占位符 2"/>
          <p:cNvSpPr>
            <a:spLocks noGrp="1"/>
          </p:cNvSpPr>
          <p:nvPr>
            <p:ph idx="1"/>
          </p:nvPr>
        </p:nvSpPr>
        <p:spPr/>
        <p:txBody>
          <a:bodyPr/>
          <a:lstStyle/>
          <a:p>
            <a:r>
              <a:rPr lang="zh-CN" altLang="en-US" dirty="0" smtClean="0"/>
              <a:t>单位可以将平时积累的文摘、收集的信息、经常需要使用到的工具、文件、客户资料等各种资源有序的存放在这里进行统一管理，便于需要的时候及时查阅下载，而不必再东寻西找，浪费时间。系统运行中需要下载的</a:t>
            </a:r>
            <a:r>
              <a:rPr lang="en-US" dirty="0" smtClean="0"/>
              <a:t>OA</a:t>
            </a:r>
            <a:r>
              <a:rPr lang="zh-CN" altLang="en-US" dirty="0" smtClean="0"/>
              <a:t>助手、控件等也在此下载。</a:t>
            </a:r>
          </a:p>
          <a:p>
            <a:endParaRPr lang="zh-CN" altLang="en-US" dirty="0"/>
          </a:p>
        </p:txBody>
      </p:sp>
      <p:pic>
        <p:nvPicPr>
          <p:cNvPr id="59394" name="Picture 2" descr="Snap99"/>
          <p:cNvPicPr>
            <a:picLocks noChangeAspect="1" noChangeArrowheads="1"/>
          </p:cNvPicPr>
          <p:nvPr/>
        </p:nvPicPr>
        <p:blipFill>
          <a:blip r:embed="rId2"/>
          <a:srcRect/>
          <a:stretch>
            <a:fillRect/>
          </a:stretch>
        </p:blipFill>
        <p:spPr bwMode="auto">
          <a:xfrm>
            <a:off x="899592" y="2708920"/>
            <a:ext cx="7573035" cy="1656184"/>
          </a:xfrm>
          <a:prstGeom prst="rect">
            <a:avLst/>
          </a:prstGeom>
          <a:noFill/>
          <a:ln w="9525">
            <a:noFill/>
            <a:miter lim="800000"/>
            <a:headEnd/>
            <a:tailEnd/>
          </a:ln>
        </p:spPr>
      </p:pic>
      <p:pic>
        <p:nvPicPr>
          <p:cNvPr id="59395" name="Picture 3" descr="Snap101"/>
          <p:cNvPicPr>
            <a:picLocks noChangeAspect="1" noChangeArrowheads="1"/>
          </p:cNvPicPr>
          <p:nvPr/>
        </p:nvPicPr>
        <p:blipFill>
          <a:blip r:embed="rId3"/>
          <a:srcRect/>
          <a:stretch>
            <a:fillRect/>
          </a:stretch>
        </p:blipFill>
        <p:spPr bwMode="auto">
          <a:xfrm>
            <a:off x="1187624" y="2924944"/>
            <a:ext cx="7272808" cy="36724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ppt_x"/>
                                          </p:val>
                                        </p:tav>
                                        <p:tav tm="100000">
                                          <p:val>
                                            <p:strVal val="#ppt_x"/>
                                          </p:val>
                                        </p:tav>
                                      </p:tavLst>
                                    </p:anim>
                                    <p:anim calcmode="lin" valueType="num">
                                      <p:cBhvr additive="base">
                                        <p:cTn id="8" dur="500" fill="hold"/>
                                        <p:tgtEl>
                                          <p:spTgt spid="593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5"/>
                                        </p:tgtEl>
                                        <p:attrNameLst>
                                          <p:attrName>style.visibility</p:attrName>
                                        </p:attrNameLst>
                                      </p:cBhvr>
                                      <p:to>
                                        <p:strVal val="visible"/>
                                      </p:to>
                                    </p:set>
                                    <p:anim calcmode="lin" valueType="num">
                                      <p:cBhvr additive="base">
                                        <p:cTn id="13" dur="500" fill="hold"/>
                                        <p:tgtEl>
                                          <p:spTgt spid="59395"/>
                                        </p:tgtEl>
                                        <p:attrNameLst>
                                          <p:attrName>ppt_x</p:attrName>
                                        </p:attrNameLst>
                                      </p:cBhvr>
                                      <p:tavLst>
                                        <p:tav tm="0">
                                          <p:val>
                                            <p:strVal val="#ppt_x"/>
                                          </p:val>
                                        </p:tav>
                                        <p:tav tm="100000">
                                          <p:val>
                                            <p:strVal val="#ppt_x"/>
                                          </p:val>
                                        </p:tav>
                                      </p:tavLst>
                                    </p:anim>
                                    <p:anim calcmode="lin" valueType="num">
                                      <p:cBhvr additive="base">
                                        <p:cTn id="14" dur="500" fill="hold"/>
                                        <p:tgtEl>
                                          <p:spTgt spid="593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公共办公 </a:t>
            </a:r>
            <a:r>
              <a:rPr lang="en-US" altLang="zh-CN" dirty="0" smtClean="0"/>
              <a:t>- </a:t>
            </a:r>
            <a:r>
              <a:rPr lang="zh-CN" altLang="en-US" dirty="0" smtClean="0"/>
              <a:t>规章制度</a:t>
            </a:r>
            <a:endParaRPr lang="zh-CN" altLang="en-US" dirty="0"/>
          </a:p>
        </p:txBody>
      </p:sp>
      <p:sp>
        <p:nvSpPr>
          <p:cNvPr id="3" name="内容占位符 2"/>
          <p:cNvSpPr>
            <a:spLocks noGrp="1"/>
          </p:cNvSpPr>
          <p:nvPr>
            <p:ph idx="1"/>
          </p:nvPr>
        </p:nvSpPr>
        <p:spPr/>
        <p:txBody>
          <a:bodyPr/>
          <a:lstStyle/>
          <a:p>
            <a:r>
              <a:rPr lang="zh-CN" altLang="en-US" dirty="0" smtClean="0"/>
              <a:t>政策法规、人事制度、行政制度、财务制度、管理制度、销售制度等各种制度文件的在线存放、查阅，可以方便的进行管理。</a:t>
            </a:r>
          </a:p>
          <a:p>
            <a:endParaRPr lang="zh-CN" altLang="en-US" dirty="0"/>
          </a:p>
        </p:txBody>
      </p:sp>
      <p:pic>
        <p:nvPicPr>
          <p:cNvPr id="60418" name="Picture 2" descr="Snap95"/>
          <p:cNvPicPr>
            <a:picLocks noChangeAspect="1" noChangeArrowheads="1"/>
          </p:cNvPicPr>
          <p:nvPr/>
        </p:nvPicPr>
        <p:blipFill>
          <a:blip r:embed="rId2"/>
          <a:srcRect/>
          <a:stretch>
            <a:fillRect/>
          </a:stretch>
        </p:blipFill>
        <p:spPr bwMode="auto">
          <a:xfrm>
            <a:off x="755576" y="3429000"/>
            <a:ext cx="7786886"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公共办公 </a:t>
            </a:r>
            <a:r>
              <a:rPr lang="en-US" altLang="zh-CN" dirty="0" smtClean="0"/>
              <a:t>- </a:t>
            </a:r>
            <a:r>
              <a:rPr lang="zh-CN" altLang="en-US" dirty="0" smtClean="0"/>
              <a:t>实用</a:t>
            </a:r>
            <a:r>
              <a:rPr lang="zh-CN" altLang="en-US" dirty="0" smtClean="0"/>
              <a:t>工具</a:t>
            </a:r>
            <a:endParaRPr lang="zh-CN" altLang="en-US" dirty="0"/>
          </a:p>
        </p:txBody>
      </p:sp>
      <p:sp>
        <p:nvSpPr>
          <p:cNvPr id="3" name="内容占位符 2"/>
          <p:cNvSpPr>
            <a:spLocks noGrp="1"/>
          </p:cNvSpPr>
          <p:nvPr>
            <p:ph idx="1"/>
          </p:nvPr>
        </p:nvSpPr>
        <p:spPr/>
        <p:txBody>
          <a:bodyPr/>
          <a:lstStyle/>
          <a:p>
            <a:r>
              <a:rPr lang="zh-CN" altLang="en-US" dirty="0" smtClean="0"/>
              <a:t>火车时刻、飞机航班、邮编、电话区号及国际时间等，这些常用工具只需系统管理员设置相关链接后，所有在线用户均可随时查询。</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a:t>
            </a:r>
            <a:r>
              <a:rPr lang="zh-CN" altLang="en-US" dirty="0" smtClean="0"/>
              <a:t>办公 </a:t>
            </a:r>
            <a:r>
              <a:rPr lang="en-US" altLang="zh-CN" dirty="0" smtClean="0"/>
              <a:t>- </a:t>
            </a:r>
            <a:r>
              <a:rPr lang="zh-CN" altLang="en-US" dirty="0" smtClean="0"/>
              <a:t>在线</a:t>
            </a:r>
            <a:r>
              <a:rPr lang="zh-CN" altLang="en-US" dirty="0" smtClean="0"/>
              <a:t>消息</a:t>
            </a:r>
            <a:endParaRPr lang="zh-CN" altLang="en-US" dirty="0"/>
          </a:p>
        </p:txBody>
      </p:sp>
      <p:sp>
        <p:nvSpPr>
          <p:cNvPr id="3" name="内容占位符 2"/>
          <p:cNvSpPr>
            <a:spLocks noGrp="1"/>
          </p:cNvSpPr>
          <p:nvPr>
            <p:ph idx="1"/>
          </p:nvPr>
        </p:nvSpPr>
        <p:spPr/>
        <p:txBody>
          <a:bodyPr/>
          <a:lstStyle/>
          <a:p>
            <a:r>
              <a:rPr lang="zh-CN" altLang="en-US" dirty="0" smtClean="0"/>
              <a:t>用户可以向指定人员或部门发送消息，发送消息时可附带文件同时发送。</a:t>
            </a:r>
          </a:p>
          <a:p>
            <a:endParaRPr lang="zh-CN" altLang="en-US" dirty="0"/>
          </a:p>
        </p:txBody>
      </p:sp>
      <p:pic>
        <p:nvPicPr>
          <p:cNvPr id="67586" name="Picture 2" descr="Snap1"/>
          <p:cNvPicPr>
            <a:picLocks noChangeAspect="1" noChangeArrowheads="1"/>
          </p:cNvPicPr>
          <p:nvPr/>
        </p:nvPicPr>
        <p:blipFill>
          <a:blip r:embed="rId2"/>
          <a:srcRect/>
          <a:stretch>
            <a:fillRect/>
          </a:stretch>
        </p:blipFill>
        <p:spPr bwMode="auto">
          <a:xfrm>
            <a:off x="1187624" y="2996952"/>
            <a:ext cx="5391150" cy="31432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个人办公 </a:t>
            </a:r>
            <a:r>
              <a:rPr lang="en-US" altLang="zh-CN" dirty="0" smtClean="0"/>
              <a:t>- </a:t>
            </a:r>
            <a:r>
              <a:rPr lang="zh-CN" altLang="en-US" dirty="0" smtClean="0"/>
              <a:t>文件传送</a:t>
            </a:r>
            <a:endParaRPr lang="zh-CN" altLang="en-US" dirty="0"/>
          </a:p>
        </p:txBody>
      </p:sp>
      <p:sp>
        <p:nvSpPr>
          <p:cNvPr id="3" name="内容占位符 2"/>
          <p:cNvSpPr>
            <a:spLocks noGrp="1"/>
          </p:cNvSpPr>
          <p:nvPr>
            <p:ph idx="1"/>
          </p:nvPr>
        </p:nvSpPr>
        <p:spPr/>
        <p:txBody>
          <a:bodyPr/>
          <a:lstStyle/>
          <a:p>
            <a:r>
              <a:rPr lang="zh-CN" altLang="en-US" dirty="0" smtClean="0"/>
              <a:t>与在线消息类似，可以向指定人员或部门发送文件，做到文件的快速传递。</a:t>
            </a:r>
          </a:p>
          <a:p>
            <a:endParaRPr lang="zh-CN" altLang="en-US" dirty="0"/>
          </a:p>
        </p:txBody>
      </p:sp>
      <p:pic>
        <p:nvPicPr>
          <p:cNvPr id="68610" name="Picture 2" descr="未命名"/>
          <p:cNvPicPr>
            <a:picLocks noChangeAspect="1" noChangeArrowheads="1"/>
          </p:cNvPicPr>
          <p:nvPr/>
        </p:nvPicPr>
        <p:blipFill>
          <a:blip r:embed="rId2"/>
          <a:srcRect/>
          <a:stretch>
            <a:fillRect/>
          </a:stretch>
        </p:blipFill>
        <p:spPr bwMode="auto">
          <a:xfrm>
            <a:off x="1259632" y="2924944"/>
            <a:ext cx="5457825" cy="32861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a:t>
            </a:r>
            <a:r>
              <a:rPr lang="zh-CN" altLang="en-US" dirty="0" smtClean="0"/>
              <a:t>框架</a:t>
            </a:r>
            <a:endParaRPr lang="zh-CN" altLang="en-US" dirty="0"/>
          </a:p>
        </p:txBody>
      </p:sp>
      <p:sp>
        <p:nvSpPr>
          <p:cNvPr id="3" name="内容占位符 2"/>
          <p:cNvSpPr>
            <a:spLocks noGrp="1"/>
          </p:cNvSpPr>
          <p:nvPr>
            <p:ph idx="1"/>
          </p:nvPr>
        </p:nvSpPr>
        <p:spPr/>
        <p:txBody>
          <a:bodyPr>
            <a:normAutofit/>
          </a:bodyPr>
          <a:lstStyle/>
          <a:p>
            <a:r>
              <a:rPr lang="zh-CN" altLang="en-US" dirty="0" smtClean="0"/>
              <a:t>协同</a:t>
            </a:r>
            <a:r>
              <a:rPr lang="en-US" dirty="0" smtClean="0"/>
              <a:t>OA</a:t>
            </a:r>
            <a:r>
              <a:rPr lang="zh-CN" altLang="en-US" dirty="0" smtClean="0"/>
              <a:t>系统采用了开放的技术架构，使之形成一个有强劲生命力的协同办公平台，可以即时、动态的响应企业办公和业务管理的变化。</a:t>
            </a:r>
          </a:p>
          <a:p>
            <a:r>
              <a:rPr lang="zh-CN" altLang="en-US" dirty="0" smtClean="0"/>
              <a:t>在这个系统平台中，底层结构、中间件、应用模块、界面是独立封装和相对独立的，具有极高的灵活性、开放性、拓展性和稳定性。用户可以任意的更换、升级其中任何一个部分，而不影响整个系统的正常使用。这就像一个可以热插拔的</a:t>
            </a:r>
            <a:r>
              <a:rPr lang="en-US" dirty="0" smtClean="0"/>
              <a:t>USB</a:t>
            </a:r>
            <a:r>
              <a:rPr lang="zh-CN" altLang="en-US" dirty="0" smtClean="0"/>
              <a:t>接口一样，用户可以自由的定义自己的个性化应用系统。</a:t>
            </a:r>
            <a:endParaRPr lang="zh-CN" alt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Object 1"/>
          <p:cNvGraphicFramePr>
            <a:graphicFrameLocks noChangeAspect="1"/>
          </p:cNvGraphicFramePr>
          <p:nvPr/>
        </p:nvGraphicFramePr>
        <p:xfrm>
          <a:off x="1187624" y="2132856"/>
          <a:ext cx="6418071" cy="3816424"/>
        </p:xfrm>
        <a:graphic>
          <a:graphicData uri="http://schemas.openxmlformats.org/presentationml/2006/ole">
            <p:oleObj spid="_x0000_s1025" name="Visio" r:id="rId3" imgW="6514814" imgH="3868484"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 calcmode="lin" valueType="num">
                                      <p:cBhvr additive="base">
                                        <p:cTn id="7" dur="500" fill="hold"/>
                                        <p:tgtEl>
                                          <p:spTgt spid="1025"/>
                                        </p:tgtEl>
                                        <p:attrNameLst>
                                          <p:attrName>ppt_x</p:attrName>
                                        </p:attrNameLst>
                                      </p:cBhvr>
                                      <p:tavLst>
                                        <p:tav tm="0">
                                          <p:val>
                                            <p:strVal val="#ppt_x"/>
                                          </p:val>
                                        </p:tav>
                                        <p:tav tm="100000">
                                          <p:val>
                                            <p:strVal val="#ppt_x"/>
                                          </p:val>
                                        </p:tav>
                                      </p:tavLst>
                                    </p:anim>
                                    <p:anim calcmode="lin" valueType="num">
                                      <p:cBhvr additive="base">
                                        <p:cTn id="8" dur="500" fill="hold"/>
                                        <p:tgtEl>
                                          <p:spTgt spid="10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个人办公 </a:t>
            </a:r>
            <a:r>
              <a:rPr lang="en-US" altLang="zh-CN" dirty="0" smtClean="0"/>
              <a:t>- </a:t>
            </a:r>
            <a:r>
              <a:rPr lang="zh-CN" altLang="en-US" dirty="0" smtClean="0"/>
              <a:t>个人</a:t>
            </a:r>
            <a:r>
              <a:rPr lang="zh-CN" altLang="en-US" dirty="0" smtClean="0"/>
              <a:t>文件柜</a:t>
            </a:r>
            <a:endParaRPr lang="zh-CN" altLang="en-US" dirty="0"/>
          </a:p>
        </p:txBody>
      </p:sp>
      <p:sp>
        <p:nvSpPr>
          <p:cNvPr id="3" name="内容占位符 2"/>
          <p:cNvSpPr>
            <a:spLocks noGrp="1"/>
          </p:cNvSpPr>
          <p:nvPr>
            <p:ph idx="1"/>
          </p:nvPr>
        </p:nvSpPr>
        <p:spPr/>
        <p:txBody>
          <a:bodyPr/>
          <a:lstStyle/>
          <a:p>
            <a:r>
              <a:rPr lang="zh-CN" altLang="en-US" dirty="0" smtClean="0"/>
              <a:t>作为网上的文件柜，用户可以将自己的文档上传到此处并分类保存。在阅读各类新闻、通知、公告、消息及文件时，也可以将附件保存直接保存到此处。</a:t>
            </a:r>
          </a:p>
          <a:p>
            <a:endParaRPr lang="zh-CN" altLang="en-US" dirty="0"/>
          </a:p>
        </p:txBody>
      </p:sp>
      <p:pic>
        <p:nvPicPr>
          <p:cNvPr id="69634" name="Picture 2"/>
          <p:cNvPicPr>
            <a:picLocks noChangeAspect="1" noChangeArrowheads="1"/>
          </p:cNvPicPr>
          <p:nvPr/>
        </p:nvPicPr>
        <p:blipFill>
          <a:blip r:embed="rId2"/>
          <a:srcRect/>
          <a:stretch>
            <a:fillRect/>
          </a:stretch>
        </p:blipFill>
        <p:spPr bwMode="auto">
          <a:xfrm>
            <a:off x="1115616" y="3573016"/>
            <a:ext cx="5267325" cy="18669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个人办公 </a:t>
            </a:r>
            <a:r>
              <a:rPr lang="en-US" altLang="zh-CN" dirty="0" smtClean="0"/>
              <a:t>- </a:t>
            </a:r>
            <a:r>
              <a:rPr lang="zh-CN" altLang="en-US" dirty="0" smtClean="0"/>
              <a:t>电子邮件</a:t>
            </a:r>
            <a:endParaRPr lang="zh-CN" altLang="en-US" dirty="0"/>
          </a:p>
        </p:txBody>
      </p:sp>
      <p:sp>
        <p:nvSpPr>
          <p:cNvPr id="3" name="内容占位符 2"/>
          <p:cNvSpPr>
            <a:spLocks noGrp="1"/>
          </p:cNvSpPr>
          <p:nvPr>
            <p:ph idx="1"/>
          </p:nvPr>
        </p:nvSpPr>
        <p:spPr/>
        <p:txBody>
          <a:bodyPr/>
          <a:lstStyle/>
          <a:p>
            <a:r>
              <a:rPr lang="zh-CN" altLang="en-US" dirty="0" smtClean="0"/>
              <a:t>建立自己的邮件中心，方便的给同事或客户发送电子邮件，消除传统信函效率低，成本高的弊端。支持群发。</a:t>
            </a:r>
          </a:p>
          <a:p>
            <a:endParaRPr lang="zh-CN" altLang="en-US" dirty="0"/>
          </a:p>
        </p:txBody>
      </p:sp>
      <p:pic>
        <p:nvPicPr>
          <p:cNvPr id="70658" name="Picture 2" descr="Snap28"/>
          <p:cNvPicPr>
            <a:picLocks noChangeAspect="1" noChangeArrowheads="1"/>
          </p:cNvPicPr>
          <p:nvPr/>
        </p:nvPicPr>
        <p:blipFill>
          <a:blip r:embed="rId2"/>
          <a:srcRect/>
          <a:stretch>
            <a:fillRect/>
          </a:stretch>
        </p:blipFill>
        <p:spPr bwMode="auto">
          <a:xfrm>
            <a:off x="1403648" y="3717032"/>
            <a:ext cx="5400675" cy="14478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个人办公 </a:t>
            </a:r>
            <a:r>
              <a:rPr lang="en-US" altLang="zh-CN" dirty="0" smtClean="0"/>
              <a:t>- </a:t>
            </a:r>
            <a:r>
              <a:rPr lang="zh-CN" altLang="en-US" dirty="0" smtClean="0"/>
              <a:t>手机</a:t>
            </a:r>
            <a:r>
              <a:rPr lang="zh-CN" altLang="en-US" dirty="0" smtClean="0"/>
              <a:t>短信</a:t>
            </a:r>
            <a:endParaRPr lang="zh-CN" altLang="en-US" dirty="0"/>
          </a:p>
        </p:txBody>
      </p:sp>
      <p:sp>
        <p:nvSpPr>
          <p:cNvPr id="3" name="内容占位符 2"/>
          <p:cNvSpPr>
            <a:spLocks noGrp="1"/>
          </p:cNvSpPr>
          <p:nvPr>
            <p:ph idx="1"/>
          </p:nvPr>
        </p:nvSpPr>
        <p:spPr/>
        <p:txBody>
          <a:bodyPr/>
          <a:lstStyle/>
          <a:p>
            <a:r>
              <a:rPr lang="zh-CN" altLang="en-US" dirty="0" smtClean="0"/>
              <a:t>可以方便的给同事、朋友、客户等发短信，即使员工不在单位也可以保持时时沟通，并建立更加紧密的客户关系。支持群发。</a:t>
            </a:r>
          </a:p>
          <a:p>
            <a:endParaRPr lang="zh-CN" altLang="en-US" dirty="0"/>
          </a:p>
        </p:txBody>
      </p:sp>
      <p:pic>
        <p:nvPicPr>
          <p:cNvPr id="71682" name="Picture 2"/>
          <p:cNvPicPr>
            <a:picLocks noChangeAspect="1" noChangeArrowheads="1"/>
          </p:cNvPicPr>
          <p:nvPr/>
        </p:nvPicPr>
        <p:blipFill>
          <a:blip r:embed="rId2"/>
          <a:srcRect/>
          <a:stretch>
            <a:fillRect/>
          </a:stretch>
        </p:blipFill>
        <p:spPr bwMode="auto">
          <a:xfrm>
            <a:off x="1115616" y="3717032"/>
            <a:ext cx="4648200" cy="10287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个人办公 </a:t>
            </a:r>
            <a:r>
              <a:rPr lang="en-US" altLang="zh-CN" dirty="0" smtClean="0"/>
              <a:t>- </a:t>
            </a:r>
            <a:r>
              <a:rPr lang="zh-CN" altLang="en-US" dirty="0" smtClean="0"/>
              <a:t>工作</a:t>
            </a:r>
            <a:r>
              <a:rPr lang="zh-CN" altLang="en-US" dirty="0" smtClean="0"/>
              <a:t>日程</a:t>
            </a:r>
            <a:endParaRPr lang="zh-CN" altLang="en-US" dirty="0"/>
          </a:p>
        </p:txBody>
      </p:sp>
      <p:sp>
        <p:nvSpPr>
          <p:cNvPr id="3" name="内容占位符 2"/>
          <p:cNvSpPr>
            <a:spLocks noGrp="1"/>
          </p:cNvSpPr>
          <p:nvPr>
            <p:ph idx="1"/>
          </p:nvPr>
        </p:nvSpPr>
        <p:spPr/>
        <p:txBody>
          <a:bodyPr/>
          <a:lstStyle/>
          <a:p>
            <a:r>
              <a:rPr lang="zh-CN" altLang="en-US" dirty="0" smtClean="0"/>
              <a:t>可以按天、周、月计划自己的工作内容，清楚的查看未完成、要完成、待完成的各项任务的内容、状态和时间，便于用户统筹安排工作，调整进度，及时跟进，彻底执行，确保各项工作的顺利完成。</a:t>
            </a:r>
          </a:p>
          <a:p>
            <a:endParaRPr lang="zh-CN" altLang="en-US" dirty="0"/>
          </a:p>
        </p:txBody>
      </p:sp>
      <p:pic>
        <p:nvPicPr>
          <p:cNvPr id="72706" name="Picture 2" descr="Snap35"/>
          <p:cNvPicPr>
            <a:picLocks noChangeAspect="1" noChangeArrowheads="1"/>
          </p:cNvPicPr>
          <p:nvPr/>
        </p:nvPicPr>
        <p:blipFill>
          <a:blip r:embed="rId2"/>
          <a:srcRect/>
          <a:stretch>
            <a:fillRect/>
          </a:stretch>
        </p:blipFill>
        <p:spPr bwMode="auto">
          <a:xfrm>
            <a:off x="1115616" y="4005064"/>
            <a:ext cx="5391150" cy="17811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个人办公 </a:t>
            </a:r>
            <a:r>
              <a:rPr lang="en-US" altLang="zh-CN" dirty="0" smtClean="0"/>
              <a:t>- </a:t>
            </a:r>
            <a:r>
              <a:rPr lang="zh-CN" altLang="en-US" dirty="0" smtClean="0"/>
              <a:t>工作</a:t>
            </a:r>
            <a:r>
              <a:rPr lang="zh-CN" altLang="en-US" dirty="0" smtClean="0"/>
              <a:t>日记</a:t>
            </a:r>
            <a:endParaRPr lang="zh-CN" altLang="en-US" dirty="0"/>
          </a:p>
        </p:txBody>
      </p:sp>
      <p:sp>
        <p:nvSpPr>
          <p:cNvPr id="3" name="内容占位符 2"/>
          <p:cNvSpPr>
            <a:spLocks noGrp="1"/>
          </p:cNvSpPr>
          <p:nvPr>
            <p:ph idx="1"/>
          </p:nvPr>
        </p:nvSpPr>
        <p:spPr/>
        <p:txBody>
          <a:bodyPr/>
          <a:lstStyle/>
          <a:p>
            <a:r>
              <a:rPr lang="zh-CN" altLang="en-US" dirty="0" smtClean="0"/>
              <a:t>可以每天在网上记录下当天工作的内容和心得，便于日后查阅和总结。可以设置不同的权限查看同事或者下属的日记，以在线监督指导。可以将自己的日记导出系统作为工作档案永久保存下来。</a:t>
            </a:r>
          </a:p>
          <a:p>
            <a:endParaRPr lang="zh-CN" altLang="en-US" dirty="0"/>
          </a:p>
        </p:txBody>
      </p:sp>
      <p:pic>
        <p:nvPicPr>
          <p:cNvPr id="73730" name="Picture 2" descr="Snap5"/>
          <p:cNvPicPr>
            <a:picLocks noChangeAspect="1" noChangeArrowheads="1"/>
          </p:cNvPicPr>
          <p:nvPr/>
        </p:nvPicPr>
        <p:blipFill>
          <a:blip r:embed="rId2"/>
          <a:srcRect/>
          <a:stretch>
            <a:fillRect/>
          </a:stretch>
        </p:blipFill>
        <p:spPr bwMode="auto">
          <a:xfrm>
            <a:off x="1043608" y="3645024"/>
            <a:ext cx="5400675" cy="26193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个人办公 </a:t>
            </a:r>
            <a:r>
              <a:rPr lang="en-US" altLang="zh-CN" dirty="0" smtClean="0"/>
              <a:t>- </a:t>
            </a:r>
            <a:r>
              <a:rPr lang="zh-CN" altLang="en-US" dirty="0" smtClean="0"/>
              <a:t>工作</a:t>
            </a:r>
            <a:r>
              <a:rPr lang="zh-CN" altLang="en-US" dirty="0" smtClean="0"/>
              <a:t>计划</a:t>
            </a:r>
            <a:endParaRPr lang="zh-CN" altLang="en-US" dirty="0"/>
          </a:p>
        </p:txBody>
      </p:sp>
      <p:sp>
        <p:nvSpPr>
          <p:cNvPr id="3" name="内容占位符 2"/>
          <p:cNvSpPr>
            <a:spLocks noGrp="1"/>
          </p:cNvSpPr>
          <p:nvPr>
            <p:ph idx="1"/>
          </p:nvPr>
        </p:nvSpPr>
        <p:spPr/>
        <p:txBody>
          <a:bodyPr/>
          <a:lstStyle/>
          <a:p>
            <a:r>
              <a:rPr lang="zh-CN" altLang="en-US" dirty="0" smtClean="0"/>
              <a:t>做出本周、本月、本季度或本年等的工作计划，任务目标等，在目标的指导下开展工作。</a:t>
            </a:r>
          </a:p>
          <a:p>
            <a:endParaRPr lang="zh-CN" altLang="en-US" dirty="0"/>
          </a:p>
        </p:txBody>
      </p:sp>
      <p:pic>
        <p:nvPicPr>
          <p:cNvPr id="74754" name="Picture 2" descr="Snap28"/>
          <p:cNvPicPr>
            <a:picLocks noChangeAspect="1" noChangeArrowheads="1"/>
          </p:cNvPicPr>
          <p:nvPr/>
        </p:nvPicPr>
        <p:blipFill>
          <a:blip r:embed="rId2"/>
          <a:srcRect/>
          <a:stretch>
            <a:fillRect/>
          </a:stretch>
        </p:blipFill>
        <p:spPr bwMode="auto">
          <a:xfrm>
            <a:off x="899592" y="2852936"/>
            <a:ext cx="5400675" cy="2247900"/>
          </a:xfrm>
          <a:prstGeom prst="rect">
            <a:avLst/>
          </a:prstGeom>
          <a:noFill/>
          <a:ln w="9525">
            <a:noFill/>
            <a:miter lim="800000"/>
            <a:headEnd/>
            <a:tailEnd/>
          </a:ln>
        </p:spPr>
      </p:pic>
      <p:pic>
        <p:nvPicPr>
          <p:cNvPr id="74755" name="Picture 3" descr="Snap29"/>
          <p:cNvPicPr>
            <a:picLocks noChangeAspect="1" noChangeArrowheads="1"/>
          </p:cNvPicPr>
          <p:nvPr/>
        </p:nvPicPr>
        <p:blipFill>
          <a:blip r:embed="rId3"/>
          <a:srcRect/>
          <a:stretch>
            <a:fillRect/>
          </a:stretch>
        </p:blipFill>
        <p:spPr bwMode="auto">
          <a:xfrm>
            <a:off x="1475656" y="3140968"/>
            <a:ext cx="5400675" cy="3095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ppt_x"/>
                                          </p:val>
                                        </p:tav>
                                        <p:tav tm="100000">
                                          <p:val>
                                            <p:strVal val="#ppt_x"/>
                                          </p:val>
                                        </p:tav>
                                      </p:tavLst>
                                    </p:anim>
                                    <p:anim calcmode="lin" valueType="num">
                                      <p:cBhvr additive="base">
                                        <p:cTn id="8" dur="500" fill="hold"/>
                                        <p:tgtEl>
                                          <p:spTgt spid="747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个人办公 </a:t>
            </a:r>
            <a:r>
              <a:rPr lang="en-US" altLang="zh-CN" dirty="0" smtClean="0"/>
              <a:t>- </a:t>
            </a:r>
            <a:r>
              <a:rPr lang="zh-CN" altLang="en-US" dirty="0" smtClean="0"/>
              <a:t>个人</a:t>
            </a:r>
            <a:r>
              <a:rPr lang="zh-CN" altLang="en-US" dirty="0" smtClean="0"/>
              <a:t>考勤</a:t>
            </a:r>
            <a:endParaRPr lang="zh-CN" altLang="en-US" dirty="0"/>
          </a:p>
        </p:txBody>
      </p:sp>
      <p:sp>
        <p:nvSpPr>
          <p:cNvPr id="3" name="内容占位符 2"/>
          <p:cNvSpPr>
            <a:spLocks noGrp="1"/>
          </p:cNvSpPr>
          <p:nvPr>
            <p:ph idx="1"/>
          </p:nvPr>
        </p:nvSpPr>
        <p:spPr/>
        <p:txBody>
          <a:bodyPr/>
          <a:lstStyle/>
          <a:p>
            <a:r>
              <a:rPr lang="zh-CN" altLang="en-US" dirty="0" smtClean="0"/>
              <a:t>包括上下班登记、外出登记、请假登记、出差登记、个人考勤查询等内容。上下班登记相当于网上签到，既方便又防止作假。在个人办公中的“今日外出人员”可以方便用户查询当日员工外出情况。</a:t>
            </a:r>
          </a:p>
          <a:p>
            <a:endParaRPr lang="zh-CN" altLang="en-US" dirty="0"/>
          </a:p>
        </p:txBody>
      </p:sp>
      <p:pic>
        <p:nvPicPr>
          <p:cNvPr id="75778" name="Picture 2" descr="Snap42"/>
          <p:cNvPicPr>
            <a:picLocks noChangeAspect="1" noChangeArrowheads="1"/>
          </p:cNvPicPr>
          <p:nvPr/>
        </p:nvPicPr>
        <p:blipFill>
          <a:blip r:embed="rId2"/>
          <a:srcRect/>
          <a:stretch>
            <a:fillRect/>
          </a:stretch>
        </p:blipFill>
        <p:spPr bwMode="auto">
          <a:xfrm>
            <a:off x="899592" y="3573016"/>
            <a:ext cx="5391150" cy="18859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个人办公 </a:t>
            </a:r>
            <a:r>
              <a:rPr lang="en-US" altLang="zh-CN" dirty="0" smtClean="0"/>
              <a:t>- </a:t>
            </a:r>
            <a:r>
              <a:rPr lang="zh-CN" altLang="en-US" dirty="0" smtClean="0"/>
              <a:t>通讯录</a:t>
            </a:r>
            <a:endParaRPr lang="zh-CN" altLang="en-US" dirty="0"/>
          </a:p>
        </p:txBody>
      </p:sp>
      <p:sp>
        <p:nvSpPr>
          <p:cNvPr id="3" name="内容占位符 2"/>
          <p:cNvSpPr>
            <a:spLocks noGrp="1"/>
          </p:cNvSpPr>
          <p:nvPr>
            <p:ph idx="1"/>
          </p:nvPr>
        </p:nvSpPr>
        <p:spPr/>
        <p:txBody>
          <a:bodyPr/>
          <a:lstStyle/>
          <a:p>
            <a:r>
              <a:rPr lang="zh-CN" altLang="en-US" dirty="0" smtClean="0"/>
              <a:t>包括单位通讯录、个人通讯录和公共通讯录。用户可以创建属于自己的名片信息，对同事、朋友、客户、关联单位、政府机关等处的联系人资料分类记录、查询、管理。也便于单位记录业务人员的客户资料，在其离职时避免客户流失。</a:t>
            </a:r>
          </a:p>
          <a:p>
            <a:endParaRPr lang="zh-CN" altLang="en-US" dirty="0"/>
          </a:p>
        </p:txBody>
      </p:sp>
      <p:pic>
        <p:nvPicPr>
          <p:cNvPr id="76802" name="Picture 2" descr="Snap13"/>
          <p:cNvPicPr>
            <a:picLocks noChangeAspect="1" noChangeArrowheads="1"/>
          </p:cNvPicPr>
          <p:nvPr/>
        </p:nvPicPr>
        <p:blipFill>
          <a:blip r:embed="rId2"/>
          <a:srcRect/>
          <a:stretch>
            <a:fillRect/>
          </a:stretch>
        </p:blipFill>
        <p:spPr bwMode="auto">
          <a:xfrm>
            <a:off x="1115616" y="4365104"/>
            <a:ext cx="5400675" cy="155257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办公流程 </a:t>
            </a:r>
            <a:r>
              <a:rPr lang="en-US" altLang="zh-CN" dirty="0" smtClean="0"/>
              <a:t>- </a:t>
            </a:r>
            <a:r>
              <a:rPr lang="zh-CN" altLang="en-US" dirty="0" smtClean="0"/>
              <a:t>流程</a:t>
            </a:r>
            <a:r>
              <a:rPr lang="zh-CN" altLang="en-US" dirty="0" smtClean="0"/>
              <a:t>管理</a:t>
            </a:r>
            <a:endParaRPr lang="zh-CN" altLang="en-US" dirty="0"/>
          </a:p>
        </p:txBody>
      </p:sp>
      <p:sp>
        <p:nvSpPr>
          <p:cNvPr id="3" name="内容占位符 2"/>
          <p:cNvSpPr>
            <a:spLocks noGrp="1"/>
          </p:cNvSpPr>
          <p:nvPr>
            <p:ph idx="1"/>
          </p:nvPr>
        </p:nvSpPr>
        <p:spPr/>
        <p:txBody>
          <a:bodyPr/>
          <a:lstStyle/>
          <a:p>
            <a:r>
              <a:rPr lang="zh-CN" altLang="en-US" dirty="0" smtClean="0"/>
              <a:t>在网上新建工作，并发送给相关负责人进行办理，实现无纸化办公。办理人可以在网上直接对工作内容进行修改、审批，注明审批意见，并盖章或签名。工作内容在多个办理人之间按顺序自动流转，工作流程在流程定义中维护，每个工作流程可以设置流程分类。工作流程可以设置使用者、管理者、修改者。具有使用权限的用户能够使用工作流程创建工作；具有管理权限的用户能够在流程监控中管理使用该工作流程创建的工作；具有修改权限的用户能够对工作流程进行维护。</a:t>
            </a:r>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办公流程 </a:t>
            </a:r>
            <a:r>
              <a:rPr lang="en-US" altLang="zh-CN" dirty="0" smtClean="0"/>
              <a:t>- </a:t>
            </a:r>
            <a:r>
              <a:rPr lang="zh-CN" altLang="en-US" dirty="0" smtClean="0"/>
              <a:t>表</a:t>
            </a:r>
            <a:r>
              <a:rPr lang="zh-CN" altLang="en-US" dirty="0" smtClean="0"/>
              <a:t>单管理</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表单的设计灵活方便</a:t>
            </a:r>
          </a:p>
          <a:p>
            <a:r>
              <a:rPr lang="zh-CN" altLang="en-US" dirty="0" smtClean="0"/>
              <a:t>根据某字段的数据情况，表单显示不同的填写内容；</a:t>
            </a:r>
          </a:p>
          <a:p>
            <a:r>
              <a:rPr lang="zh-CN" altLang="en-US" dirty="0" smtClean="0"/>
              <a:t>表单中的字段可设定为有权限的人可见，其他人不可见；</a:t>
            </a:r>
          </a:p>
          <a:p>
            <a:r>
              <a:rPr lang="zh-CN" altLang="en-US" dirty="0" smtClean="0"/>
              <a:t>同一表单中的内容可以由不同节点的人填写，且该节点外的他人不能填写或修改；</a:t>
            </a:r>
          </a:p>
          <a:p>
            <a:r>
              <a:rPr lang="zh-CN" altLang="en-US" dirty="0" smtClean="0"/>
              <a:t>已审批流程的表单可形成自定义报表，可由系统管理员根据字段编成报表；</a:t>
            </a:r>
          </a:p>
          <a:p>
            <a:r>
              <a:rPr lang="zh-CN" altLang="en-US" dirty="0" smtClean="0"/>
              <a:t>报表可以明细查询和汇总查询；</a:t>
            </a:r>
          </a:p>
          <a:p>
            <a:r>
              <a:rPr lang="zh-CN" altLang="en-US" dirty="0" smtClean="0"/>
              <a:t>表单之间数据可以引用，表单中的某些单元格可以根据需要通过下拉列表选取填写内容并且可以支持模糊搜索（如员工申请采购物品时，物品从统一物品库中选取）；</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与相关系统服务接口</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将要开发的</a:t>
            </a:r>
            <a:r>
              <a:rPr lang="en-US" sz="2000" dirty="0" smtClean="0"/>
              <a:t>OA</a:t>
            </a:r>
            <a:r>
              <a:rPr lang="zh-CN" altLang="en-US" sz="2000" dirty="0" smtClean="0"/>
              <a:t>系统可能与以下几个系统有关：经信委的办公系统、总队的节能网站、监察系统、节能信息系统、能源师系统。根据目前所掌握的信息初步规划系统之间潜在的服务接口如下。</a:t>
            </a:r>
          </a:p>
          <a:p>
            <a:endParaRPr lang="zh-CN" altLang="en-US" sz="2000" dirty="0"/>
          </a:p>
        </p:txBody>
      </p:sp>
      <p:sp>
        <p:nvSpPr>
          <p:cNvPr id="788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8849" name="Object 1"/>
          <p:cNvGraphicFramePr>
            <a:graphicFrameLocks noChangeAspect="1"/>
          </p:cNvGraphicFramePr>
          <p:nvPr/>
        </p:nvGraphicFramePr>
        <p:xfrm>
          <a:off x="1331640" y="2996952"/>
          <a:ext cx="5848350" cy="3276600"/>
        </p:xfrm>
        <a:graphic>
          <a:graphicData uri="http://schemas.openxmlformats.org/presentationml/2006/ole">
            <p:oleObj spid="_x0000_s78849" name="Visio" r:id="rId3" imgW="5800582" imgH="3252835" progId="Visio.Drawing.11">
              <p:embed/>
            </p:oleObj>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发文管理</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发文管理是拟稿人根据需要选择行文类别（行文用笺，处理流程，正文模版）起草公文，根据行文类别的流程设定，送交相关人员进行审核，复核，会签、签发、校对等工作，然后由办公室进行发文登记、编号、套头，盖章后进行文件的发放（分发、下发、办结）等工作，最后由公文管理员对办结公文进行归档过程。提供督办、催办功能。</a:t>
            </a:r>
          </a:p>
          <a:p>
            <a:r>
              <a:rPr lang="zh-CN" altLang="en-US" dirty="0" smtClean="0"/>
              <a:t>在发文的审批中，可以按照角色进行审批的流转，可以通过相对路径找到相应的岗位，如审批者的上级领导，当前审批者的上级领导。</a:t>
            </a:r>
          </a:p>
          <a:p>
            <a:r>
              <a:rPr lang="zh-CN" altLang="en-US" dirty="0" smtClean="0"/>
              <a:t>发文的流程既可以采用固定流程，也可以设定允许在流转过程中自定义流程或修改已设定的流程，流程支持直流、分流、并流、条件分支、流程嵌套以及各种协办、联办等复杂流程。</a:t>
            </a:r>
          </a:p>
          <a:p>
            <a:r>
              <a:rPr lang="zh-CN" altLang="en-US" dirty="0" smtClean="0"/>
              <a:t>流程中可以支持退文的功能，可以退到以前的任何一级，也可以退回到发起人</a:t>
            </a:r>
            <a:r>
              <a:rPr lang="en-US" dirty="0" smtClean="0"/>
              <a:t>.</a:t>
            </a:r>
            <a:endParaRPr lang="zh-CN" altLang="en-US" dirty="0" smtClean="0"/>
          </a:p>
          <a:p>
            <a:r>
              <a:rPr lang="zh-CN" altLang="en-US" dirty="0" smtClean="0"/>
              <a:t>可以实现催办，督办，统计</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收文管理</a:t>
            </a:r>
            <a:endParaRPr lang="zh-CN" altLang="en-US" dirty="0"/>
          </a:p>
        </p:txBody>
      </p:sp>
      <p:sp>
        <p:nvSpPr>
          <p:cNvPr id="3" name="内容占位符 2"/>
          <p:cNvSpPr>
            <a:spLocks noGrp="1"/>
          </p:cNvSpPr>
          <p:nvPr>
            <p:ph idx="1"/>
          </p:nvPr>
        </p:nvSpPr>
        <p:spPr/>
        <p:txBody>
          <a:bodyPr/>
          <a:lstStyle/>
          <a:p>
            <a:r>
              <a:rPr lang="zh-CN" altLang="en-US" dirty="0" smtClean="0"/>
              <a:t>收文管理是公文到达后</a:t>
            </a:r>
            <a:r>
              <a:rPr lang="en-US" dirty="0" smtClean="0"/>
              <a:t>,</a:t>
            </a:r>
            <a:r>
              <a:rPr lang="zh-CN" altLang="en-US" dirty="0" smtClean="0"/>
              <a:t>收文登记人选择公文类别，登记公文，送交相关人员进行拟办，根据公文类别的设定流程，送交相关人员进行批示、承办、传阅等工作，也可以自定义下一步相关处理人员。并且在流转过程中，只有待办人员才有权打开批办，其他人都不能打开。最后由公文管理员对公文进行归档。归档时，可采用自动归档和手工归档。</a:t>
            </a:r>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网上</a:t>
            </a:r>
            <a:r>
              <a:rPr lang="zh-CN" altLang="en-US" dirty="0" smtClean="0"/>
              <a:t>交流 </a:t>
            </a:r>
            <a:r>
              <a:rPr lang="en-US" altLang="zh-CN" dirty="0" smtClean="0"/>
              <a:t>- </a:t>
            </a:r>
            <a:r>
              <a:rPr lang="zh-CN" altLang="en-US" dirty="0" smtClean="0"/>
              <a:t>论坛</a:t>
            </a:r>
            <a:endParaRPr lang="zh-CN" altLang="en-US" dirty="0"/>
          </a:p>
        </p:txBody>
      </p:sp>
      <p:sp>
        <p:nvSpPr>
          <p:cNvPr id="3" name="内容占位符 2"/>
          <p:cNvSpPr>
            <a:spLocks noGrp="1"/>
          </p:cNvSpPr>
          <p:nvPr>
            <p:ph idx="1"/>
          </p:nvPr>
        </p:nvSpPr>
        <p:spPr/>
        <p:txBody>
          <a:bodyPr/>
          <a:lstStyle/>
          <a:p>
            <a:r>
              <a:rPr lang="zh-CN" altLang="en-US" dirty="0" smtClean="0"/>
              <a:t>为方便用户的使用，论坛的操作与目前网上流行的论坛的操作基本相同。有相关权限者可以设置论坛的版块，并设置各版块的版主。版主可以维护版块的全部内容。所有用户都可以在论坛中发新贴或跟贴，并可以上传图片、附件。论坛为单位员工提供了一个信息交流、思想沟通和问题讨论的空间，实现开放、平等、自由的谈论和发言，进行咨询、解答和收集意见等。</a:t>
            </a:r>
          </a:p>
          <a:p>
            <a:endParaRPr lang="zh-CN" altLang="en-US" dirty="0"/>
          </a:p>
        </p:txBody>
      </p:sp>
      <p:pic>
        <p:nvPicPr>
          <p:cNvPr id="61442" name="Picture 2" descr="Snap1"/>
          <p:cNvPicPr>
            <a:picLocks noChangeAspect="1" noChangeArrowheads="1"/>
          </p:cNvPicPr>
          <p:nvPr/>
        </p:nvPicPr>
        <p:blipFill>
          <a:blip r:embed="rId2"/>
          <a:srcRect/>
          <a:stretch>
            <a:fillRect/>
          </a:stretch>
        </p:blipFill>
        <p:spPr bwMode="auto">
          <a:xfrm>
            <a:off x="971600" y="2348880"/>
            <a:ext cx="5391150" cy="2352675"/>
          </a:xfrm>
          <a:prstGeom prst="rect">
            <a:avLst/>
          </a:prstGeom>
          <a:noFill/>
          <a:ln w="9525">
            <a:noFill/>
            <a:miter lim="800000"/>
            <a:headEnd/>
            <a:tailEnd/>
          </a:ln>
        </p:spPr>
      </p:pic>
      <p:pic>
        <p:nvPicPr>
          <p:cNvPr id="61443" name="Picture 3" descr="Snap6"/>
          <p:cNvPicPr>
            <a:picLocks noChangeAspect="1" noChangeArrowheads="1"/>
          </p:cNvPicPr>
          <p:nvPr/>
        </p:nvPicPr>
        <p:blipFill>
          <a:blip r:embed="rId3"/>
          <a:srcRect/>
          <a:stretch>
            <a:fillRect/>
          </a:stretch>
        </p:blipFill>
        <p:spPr bwMode="auto">
          <a:xfrm>
            <a:off x="1259632" y="2564904"/>
            <a:ext cx="5400675" cy="3009900"/>
          </a:xfrm>
          <a:prstGeom prst="rect">
            <a:avLst/>
          </a:prstGeom>
          <a:noFill/>
          <a:ln w="9525">
            <a:noFill/>
            <a:miter lim="800000"/>
            <a:headEnd/>
            <a:tailEnd/>
          </a:ln>
        </p:spPr>
      </p:pic>
      <p:pic>
        <p:nvPicPr>
          <p:cNvPr id="61444" name="Picture 4" descr="Snap8"/>
          <p:cNvPicPr>
            <a:picLocks noChangeAspect="1" noChangeArrowheads="1"/>
          </p:cNvPicPr>
          <p:nvPr/>
        </p:nvPicPr>
        <p:blipFill>
          <a:blip r:embed="rId4"/>
          <a:srcRect/>
          <a:stretch>
            <a:fillRect/>
          </a:stretch>
        </p:blipFill>
        <p:spPr bwMode="auto">
          <a:xfrm>
            <a:off x="1691680" y="2996952"/>
            <a:ext cx="5400675" cy="2495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anim calcmode="lin" valueType="num">
                                      <p:cBhvr additive="base">
                                        <p:cTn id="7" dur="500" fill="hold"/>
                                        <p:tgtEl>
                                          <p:spTgt spid="61442"/>
                                        </p:tgtEl>
                                        <p:attrNameLst>
                                          <p:attrName>ppt_x</p:attrName>
                                        </p:attrNameLst>
                                      </p:cBhvr>
                                      <p:tavLst>
                                        <p:tav tm="0">
                                          <p:val>
                                            <p:strVal val="#ppt_x"/>
                                          </p:val>
                                        </p:tav>
                                        <p:tav tm="100000">
                                          <p:val>
                                            <p:strVal val="#ppt_x"/>
                                          </p:val>
                                        </p:tav>
                                      </p:tavLst>
                                    </p:anim>
                                    <p:anim calcmode="lin" valueType="num">
                                      <p:cBhvr additive="base">
                                        <p:cTn id="8" dur="500" fill="hold"/>
                                        <p:tgtEl>
                                          <p:spTgt spid="614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43"/>
                                        </p:tgtEl>
                                        <p:attrNameLst>
                                          <p:attrName>style.visibility</p:attrName>
                                        </p:attrNameLst>
                                      </p:cBhvr>
                                      <p:to>
                                        <p:strVal val="visible"/>
                                      </p:to>
                                    </p:set>
                                    <p:anim calcmode="lin" valueType="num">
                                      <p:cBhvr additive="base">
                                        <p:cTn id="13" dur="500" fill="hold"/>
                                        <p:tgtEl>
                                          <p:spTgt spid="61443"/>
                                        </p:tgtEl>
                                        <p:attrNameLst>
                                          <p:attrName>ppt_x</p:attrName>
                                        </p:attrNameLst>
                                      </p:cBhvr>
                                      <p:tavLst>
                                        <p:tav tm="0">
                                          <p:val>
                                            <p:strVal val="#ppt_x"/>
                                          </p:val>
                                        </p:tav>
                                        <p:tav tm="100000">
                                          <p:val>
                                            <p:strVal val="#ppt_x"/>
                                          </p:val>
                                        </p:tav>
                                      </p:tavLst>
                                    </p:anim>
                                    <p:anim calcmode="lin" valueType="num">
                                      <p:cBhvr additive="base">
                                        <p:cTn id="14" dur="500" fill="hold"/>
                                        <p:tgtEl>
                                          <p:spTgt spid="614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44"/>
                                        </p:tgtEl>
                                        <p:attrNameLst>
                                          <p:attrName>style.visibility</p:attrName>
                                        </p:attrNameLst>
                                      </p:cBhvr>
                                      <p:to>
                                        <p:strVal val="visible"/>
                                      </p:to>
                                    </p:set>
                                    <p:anim calcmode="lin" valueType="num">
                                      <p:cBhvr additive="base">
                                        <p:cTn id="19" dur="500" fill="hold"/>
                                        <p:tgtEl>
                                          <p:spTgt spid="61444"/>
                                        </p:tgtEl>
                                        <p:attrNameLst>
                                          <p:attrName>ppt_x</p:attrName>
                                        </p:attrNameLst>
                                      </p:cBhvr>
                                      <p:tavLst>
                                        <p:tav tm="0">
                                          <p:val>
                                            <p:strVal val="#ppt_x"/>
                                          </p:val>
                                        </p:tav>
                                        <p:tav tm="100000">
                                          <p:val>
                                            <p:strVal val="#ppt_x"/>
                                          </p:val>
                                        </p:tav>
                                      </p:tavLst>
                                    </p:anim>
                                    <p:anim calcmode="lin" valueType="num">
                                      <p:cBhvr additive="base">
                                        <p:cTn id="20" dur="500" fill="hold"/>
                                        <p:tgtEl>
                                          <p:spTgt spid="614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网上交流 </a:t>
            </a:r>
            <a:r>
              <a:rPr lang="en-US" altLang="zh-CN" dirty="0" smtClean="0"/>
              <a:t>- </a:t>
            </a:r>
            <a:r>
              <a:rPr lang="zh-CN" altLang="en-US" dirty="0" smtClean="0"/>
              <a:t>投票</a:t>
            </a:r>
            <a:endParaRPr lang="zh-CN" altLang="en-US" dirty="0"/>
          </a:p>
        </p:txBody>
      </p:sp>
      <p:sp>
        <p:nvSpPr>
          <p:cNvPr id="3" name="内容占位符 2"/>
          <p:cNvSpPr>
            <a:spLocks noGrp="1"/>
          </p:cNvSpPr>
          <p:nvPr>
            <p:ph idx="1"/>
          </p:nvPr>
        </p:nvSpPr>
        <p:spPr/>
        <p:txBody>
          <a:bodyPr/>
          <a:lstStyle/>
          <a:p>
            <a:r>
              <a:rPr lang="zh-CN" altLang="en-US" dirty="0" smtClean="0"/>
              <a:t>通过投票，管理层可以直接看到员工对某一问题的倾向性和态度，在人事任免、业务规划、组织调整、文化建设等问题上得到第一手准确信息，从而做出正确选择，避免决策失误。发起投票者可以自由设置投票主题，设置投票时限，设置是否为匿名投票。</a:t>
            </a:r>
          </a:p>
          <a:p>
            <a:endParaRPr lang="zh-CN" altLang="en-US" dirty="0"/>
          </a:p>
        </p:txBody>
      </p:sp>
      <p:pic>
        <p:nvPicPr>
          <p:cNvPr id="62466" name="Picture 2" descr="Snap15"/>
          <p:cNvPicPr>
            <a:picLocks noChangeAspect="1" noChangeArrowheads="1"/>
          </p:cNvPicPr>
          <p:nvPr/>
        </p:nvPicPr>
        <p:blipFill>
          <a:blip r:embed="rId2"/>
          <a:srcRect/>
          <a:stretch>
            <a:fillRect/>
          </a:stretch>
        </p:blipFill>
        <p:spPr bwMode="auto">
          <a:xfrm>
            <a:off x="971600" y="2348880"/>
            <a:ext cx="5391150" cy="3209925"/>
          </a:xfrm>
          <a:prstGeom prst="rect">
            <a:avLst/>
          </a:prstGeom>
          <a:noFill/>
          <a:ln w="9525">
            <a:noFill/>
            <a:miter lim="800000"/>
            <a:headEnd/>
            <a:tailEnd/>
          </a:ln>
        </p:spPr>
      </p:pic>
      <p:pic>
        <p:nvPicPr>
          <p:cNvPr id="62467" name="Picture 3" descr="Snap18"/>
          <p:cNvPicPr>
            <a:picLocks noChangeAspect="1" noChangeArrowheads="1"/>
          </p:cNvPicPr>
          <p:nvPr/>
        </p:nvPicPr>
        <p:blipFill>
          <a:blip r:embed="rId3"/>
          <a:srcRect/>
          <a:stretch>
            <a:fillRect/>
          </a:stretch>
        </p:blipFill>
        <p:spPr bwMode="auto">
          <a:xfrm>
            <a:off x="1547664" y="2708920"/>
            <a:ext cx="5400675" cy="2705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additive="base">
                                        <p:cTn id="7" dur="500" fill="hold"/>
                                        <p:tgtEl>
                                          <p:spTgt spid="62466"/>
                                        </p:tgtEl>
                                        <p:attrNameLst>
                                          <p:attrName>ppt_x</p:attrName>
                                        </p:attrNameLst>
                                      </p:cBhvr>
                                      <p:tavLst>
                                        <p:tav tm="0">
                                          <p:val>
                                            <p:strVal val="#ppt_x"/>
                                          </p:val>
                                        </p:tav>
                                        <p:tav tm="100000">
                                          <p:val>
                                            <p:strVal val="#ppt_x"/>
                                          </p:val>
                                        </p:tav>
                                      </p:tavLst>
                                    </p:anim>
                                    <p:anim calcmode="lin" valueType="num">
                                      <p:cBhvr additive="base">
                                        <p:cTn id="8" dur="500" fill="hold"/>
                                        <p:tgtEl>
                                          <p:spTgt spid="624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gtEl>
                                        <p:attrNameLst>
                                          <p:attrName>style.visibility</p:attrName>
                                        </p:attrNameLst>
                                      </p:cBhvr>
                                      <p:to>
                                        <p:strVal val="visible"/>
                                      </p:to>
                                    </p:set>
                                    <p:anim calcmode="lin" valueType="num">
                                      <p:cBhvr additive="base">
                                        <p:cTn id="13" dur="500" fill="hold"/>
                                        <p:tgtEl>
                                          <p:spTgt spid="62467"/>
                                        </p:tgtEl>
                                        <p:attrNameLst>
                                          <p:attrName>ppt_x</p:attrName>
                                        </p:attrNameLst>
                                      </p:cBhvr>
                                      <p:tavLst>
                                        <p:tav tm="0">
                                          <p:val>
                                            <p:strVal val="#ppt_x"/>
                                          </p:val>
                                        </p:tav>
                                        <p:tav tm="100000">
                                          <p:val>
                                            <p:strVal val="#ppt_x"/>
                                          </p:val>
                                        </p:tav>
                                      </p:tavLst>
                                    </p:anim>
                                    <p:anim calcmode="lin" valueType="num">
                                      <p:cBhvr additive="base">
                                        <p:cTn id="14"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网上交流 </a:t>
            </a:r>
            <a:r>
              <a:rPr lang="en-US" altLang="zh-CN" dirty="0" smtClean="0"/>
              <a:t>- </a:t>
            </a:r>
            <a:r>
              <a:rPr lang="zh-CN" altLang="en-US" dirty="0" smtClean="0"/>
              <a:t>实时</a:t>
            </a:r>
            <a:r>
              <a:rPr lang="zh-CN" altLang="en-US" dirty="0" smtClean="0"/>
              <a:t>聊天</a:t>
            </a:r>
            <a:endParaRPr lang="zh-CN" altLang="en-US" dirty="0"/>
          </a:p>
        </p:txBody>
      </p:sp>
      <p:sp>
        <p:nvSpPr>
          <p:cNvPr id="3" name="内容占位符 2"/>
          <p:cNvSpPr>
            <a:spLocks noGrp="1"/>
          </p:cNvSpPr>
          <p:nvPr>
            <p:ph idx="1"/>
          </p:nvPr>
        </p:nvSpPr>
        <p:spPr/>
        <p:txBody>
          <a:bodyPr/>
          <a:lstStyle/>
          <a:p>
            <a:r>
              <a:rPr lang="zh-CN" altLang="en-US" dirty="0" smtClean="0"/>
              <a:t>在聊天室，用户可以更加轻松、直接的与同事交流情感，互通信息，不受任何限制，建立融洽的团队关系。实时聊天与客户端相通，实现</a:t>
            </a:r>
            <a:r>
              <a:rPr lang="en-US" dirty="0" smtClean="0"/>
              <a:t>WEB</a:t>
            </a:r>
            <a:r>
              <a:rPr lang="zh-CN" altLang="en-US" dirty="0" smtClean="0"/>
              <a:t>端在线用户与</a:t>
            </a:r>
            <a:r>
              <a:rPr lang="en-US" dirty="0" smtClean="0"/>
              <a:t>WEB</a:t>
            </a:r>
            <a:r>
              <a:rPr lang="zh-CN" altLang="en-US" dirty="0" smtClean="0"/>
              <a:t>端在线用户、</a:t>
            </a:r>
            <a:r>
              <a:rPr lang="en-US" dirty="0" smtClean="0"/>
              <a:t>WEB</a:t>
            </a:r>
            <a:r>
              <a:rPr lang="zh-CN" altLang="en-US" dirty="0" smtClean="0"/>
              <a:t>端在线用户与客户端在线用户、客户端在线用户与客户端在线用户互聊，从而达到即时通讯。</a:t>
            </a:r>
          </a:p>
          <a:p>
            <a:endParaRPr lang="zh-CN" altLang="en-US" dirty="0"/>
          </a:p>
        </p:txBody>
      </p:sp>
      <p:pic>
        <p:nvPicPr>
          <p:cNvPr id="63490" name="Picture 2" descr="Snap22"/>
          <p:cNvPicPr>
            <a:picLocks noChangeAspect="1" noChangeArrowheads="1"/>
          </p:cNvPicPr>
          <p:nvPr/>
        </p:nvPicPr>
        <p:blipFill>
          <a:blip r:embed="rId2"/>
          <a:srcRect/>
          <a:stretch>
            <a:fillRect/>
          </a:stretch>
        </p:blipFill>
        <p:spPr bwMode="auto">
          <a:xfrm>
            <a:off x="1547664" y="2420888"/>
            <a:ext cx="5400675" cy="4048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0"/>
                                        </p:tgtEl>
                                        <p:attrNameLst>
                                          <p:attrName>style.visibility</p:attrName>
                                        </p:attrNameLst>
                                      </p:cBhvr>
                                      <p:to>
                                        <p:strVal val="visible"/>
                                      </p:to>
                                    </p:set>
                                    <p:anim calcmode="lin" valueType="num">
                                      <p:cBhvr additive="base">
                                        <p:cTn id="7" dur="500" fill="hold"/>
                                        <p:tgtEl>
                                          <p:spTgt spid="63490"/>
                                        </p:tgtEl>
                                        <p:attrNameLst>
                                          <p:attrName>ppt_x</p:attrName>
                                        </p:attrNameLst>
                                      </p:cBhvr>
                                      <p:tavLst>
                                        <p:tav tm="0">
                                          <p:val>
                                            <p:strVal val="#ppt_x"/>
                                          </p:val>
                                        </p:tav>
                                        <p:tav tm="100000">
                                          <p:val>
                                            <p:strVal val="#ppt_x"/>
                                          </p:val>
                                        </p:tav>
                                      </p:tavLst>
                                    </p:anim>
                                    <p:anim calcmode="lin" valueType="num">
                                      <p:cBhvr additive="base">
                                        <p:cTn id="8" dur="500" fill="hold"/>
                                        <p:tgtEl>
                                          <p:spTgt spid="634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综合</a:t>
            </a:r>
            <a:r>
              <a:rPr lang="zh-CN" altLang="en-US" dirty="0" smtClean="0"/>
              <a:t>行政 </a:t>
            </a:r>
            <a:r>
              <a:rPr lang="en-US" altLang="zh-CN" dirty="0" smtClean="0"/>
              <a:t>- </a:t>
            </a:r>
            <a:r>
              <a:rPr lang="zh-CN" altLang="en-US" dirty="0" smtClean="0"/>
              <a:t>会议</a:t>
            </a:r>
            <a:r>
              <a:rPr lang="zh-CN" altLang="en-US" dirty="0" smtClean="0"/>
              <a:t>管理</a:t>
            </a:r>
            <a:endParaRPr lang="zh-CN" altLang="en-US" dirty="0"/>
          </a:p>
        </p:txBody>
      </p:sp>
      <p:sp>
        <p:nvSpPr>
          <p:cNvPr id="3" name="内容占位符 2"/>
          <p:cNvSpPr>
            <a:spLocks noGrp="1"/>
          </p:cNvSpPr>
          <p:nvPr>
            <p:ph idx="1"/>
          </p:nvPr>
        </p:nvSpPr>
        <p:spPr/>
        <p:txBody>
          <a:bodyPr/>
          <a:lstStyle/>
          <a:p>
            <a:r>
              <a:rPr lang="zh-CN" altLang="en-US" dirty="0" smtClean="0"/>
              <a:t>包括会议申请、会议自动通知、会议室申请、会议查询、会议管理（会议审批、会议总结、会议纪要、纪要归档、会议维护、会议室设置）等。建立现代化的会议制度，确保会议的必要性和功效性。</a:t>
            </a:r>
          </a:p>
          <a:p>
            <a:endParaRPr lang="zh-CN" altLang="en-US" dirty="0"/>
          </a:p>
        </p:txBody>
      </p:sp>
      <p:pic>
        <p:nvPicPr>
          <p:cNvPr id="64514" name="Picture 2"/>
          <p:cNvPicPr>
            <a:picLocks noChangeAspect="1" noChangeArrowheads="1"/>
          </p:cNvPicPr>
          <p:nvPr/>
        </p:nvPicPr>
        <p:blipFill>
          <a:blip r:embed="rId2"/>
          <a:srcRect/>
          <a:stretch>
            <a:fillRect/>
          </a:stretch>
        </p:blipFill>
        <p:spPr bwMode="auto">
          <a:xfrm>
            <a:off x="1403648" y="2060848"/>
            <a:ext cx="5276850" cy="4600575"/>
          </a:xfrm>
          <a:prstGeom prst="rect">
            <a:avLst/>
          </a:prstGeom>
          <a:noFill/>
          <a:ln w="9525">
            <a:noFill/>
            <a:miter lim="800000"/>
            <a:headEnd/>
            <a:tailEnd/>
          </a:ln>
        </p:spPr>
      </p:pic>
      <p:pic>
        <p:nvPicPr>
          <p:cNvPr id="64515" name="Picture 3" descr="Snap44"/>
          <p:cNvPicPr>
            <a:picLocks noChangeAspect="1" noChangeArrowheads="1"/>
          </p:cNvPicPr>
          <p:nvPr/>
        </p:nvPicPr>
        <p:blipFill>
          <a:blip r:embed="rId3"/>
          <a:srcRect/>
          <a:stretch>
            <a:fillRect/>
          </a:stretch>
        </p:blipFill>
        <p:spPr bwMode="auto">
          <a:xfrm>
            <a:off x="1691680" y="2348880"/>
            <a:ext cx="5391150" cy="1485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 calcmode="lin" valueType="num">
                                      <p:cBhvr additive="base">
                                        <p:cTn id="7" dur="500" fill="hold"/>
                                        <p:tgtEl>
                                          <p:spTgt spid="64514"/>
                                        </p:tgtEl>
                                        <p:attrNameLst>
                                          <p:attrName>ppt_x</p:attrName>
                                        </p:attrNameLst>
                                      </p:cBhvr>
                                      <p:tavLst>
                                        <p:tav tm="0">
                                          <p:val>
                                            <p:strVal val="#ppt_x"/>
                                          </p:val>
                                        </p:tav>
                                        <p:tav tm="100000">
                                          <p:val>
                                            <p:strVal val="#ppt_x"/>
                                          </p:val>
                                        </p:tav>
                                      </p:tavLst>
                                    </p:anim>
                                    <p:anim calcmode="lin" valueType="num">
                                      <p:cBhvr additive="base">
                                        <p:cTn id="8" dur="500" fill="hold"/>
                                        <p:tgtEl>
                                          <p:spTgt spid="645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gtEl>
                                        <p:attrNameLst>
                                          <p:attrName>style.visibility</p:attrName>
                                        </p:attrNameLst>
                                      </p:cBhvr>
                                      <p:to>
                                        <p:strVal val="visible"/>
                                      </p:to>
                                    </p:set>
                                    <p:anim calcmode="lin" valueType="num">
                                      <p:cBhvr additive="base">
                                        <p:cTn id="13" dur="500" fill="hold"/>
                                        <p:tgtEl>
                                          <p:spTgt spid="64515"/>
                                        </p:tgtEl>
                                        <p:attrNameLst>
                                          <p:attrName>ppt_x</p:attrName>
                                        </p:attrNameLst>
                                      </p:cBhvr>
                                      <p:tavLst>
                                        <p:tav tm="0">
                                          <p:val>
                                            <p:strVal val="#ppt_x"/>
                                          </p:val>
                                        </p:tav>
                                        <p:tav tm="100000">
                                          <p:val>
                                            <p:strVal val="#ppt_x"/>
                                          </p:val>
                                        </p:tav>
                                      </p:tavLst>
                                    </p:anim>
                                    <p:anim calcmode="lin" valueType="num">
                                      <p:cBhvr additive="base">
                                        <p:cTn id="14" dur="500" fill="hold"/>
                                        <p:tgtEl>
                                          <p:spTgt spid="645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综合行政 </a:t>
            </a:r>
            <a:r>
              <a:rPr lang="en-US" altLang="zh-CN" dirty="0" smtClean="0"/>
              <a:t>-</a:t>
            </a:r>
            <a:r>
              <a:rPr lang="zh-CN" altLang="en-US" dirty="0" smtClean="0"/>
              <a:t>车辆</a:t>
            </a:r>
            <a:r>
              <a:rPr lang="zh-CN" altLang="en-US" dirty="0" smtClean="0"/>
              <a:t>管理</a:t>
            </a:r>
            <a:endParaRPr lang="zh-CN" altLang="en-US" dirty="0"/>
          </a:p>
        </p:txBody>
      </p:sp>
      <p:sp>
        <p:nvSpPr>
          <p:cNvPr id="3" name="内容占位符 2"/>
          <p:cNvSpPr>
            <a:spLocks noGrp="1"/>
          </p:cNvSpPr>
          <p:nvPr>
            <p:ph idx="1"/>
          </p:nvPr>
        </p:nvSpPr>
        <p:spPr/>
        <p:txBody>
          <a:bodyPr/>
          <a:lstStyle/>
          <a:p>
            <a:r>
              <a:rPr lang="zh-CN" altLang="en-US" dirty="0" smtClean="0"/>
              <a:t>包括车辆使用申请、车辆使用查询、车辆管理（使用审批、信息管理、使用维护、维护管理、类型设置）等，帮助单位合理的登记、使用、管理自己的车辆，杜绝公车私用现象的发生。</a:t>
            </a:r>
          </a:p>
          <a:p>
            <a:endParaRPr lang="zh-CN" altLang="en-US" dirty="0"/>
          </a:p>
        </p:txBody>
      </p:sp>
      <p:pic>
        <p:nvPicPr>
          <p:cNvPr id="65538" name="Picture 2" descr="Snap2"/>
          <p:cNvPicPr>
            <a:picLocks noChangeAspect="1" noChangeArrowheads="1"/>
          </p:cNvPicPr>
          <p:nvPr/>
        </p:nvPicPr>
        <p:blipFill>
          <a:blip r:embed="rId2"/>
          <a:srcRect/>
          <a:stretch>
            <a:fillRect/>
          </a:stretch>
        </p:blipFill>
        <p:spPr bwMode="auto">
          <a:xfrm>
            <a:off x="1043608" y="2204864"/>
            <a:ext cx="5391150" cy="3009900"/>
          </a:xfrm>
          <a:prstGeom prst="rect">
            <a:avLst/>
          </a:prstGeom>
          <a:noFill/>
          <a:ln w="9525">
            <a:noFill/>
            <a:miter lim="800000"/>
            <a:headEnd/>
            <a:tailEnd/>
          </a:ln>
        </p:spPr>
      </p:pic>
      <p:pic>
        <p:nvPicPr>
          <p:cNvPr id="65539" name="Picture 3" descr="Snap10"/>
          <p:cNvPicPr>
            <a:picLocks noChangeAspect="1" noChangeArrowheads="1"/>
          </p:cNvPicPr>
          <p:nvPr/>
        </p:nvPicPr>
        <p:blipFill>
          <a:blip r:embed="rId3"/>
          <a:srcRect/>
          <a:stretch>
            <a:fillRect/>
          </a:stretch>
        </p:blipFill>
        <p:spPr bwMode="auto">
          <a:xfrm>
            <a:off x="1547664" y="2564904"/>
            <a:ext cx="5400675" cy="2638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additive="base">
                                        <p:cTn id="7" dur="500" fill="hold"/>
                                        <p:tgtEl>
                                          <p:spTgt spid="65538"/>
                                        </p:tgtEl>
                                        <p:attrNameLst>
                                          <p:attrName>ppt_x</p:attrName>
                                        </p:attrNameLst>
                                      </p:cBhvr>
                                      <p:tavLst>
                                        <p:tav tm="0">
                                          <p:val>
                                            <p:strVal val="#ppt_x"/>
                                          </p:val>
                                        </p:tav>
                                        <p:tav tm="100000">
                                          <p:val>
                                            <p:strVal val="#ppt_x"/>
                                          </p:val>
                                        </p:tav>
                                      </p:tavLst>
                                    </p:anim>
                                    <p:anim calcmode="lin" valueType="num">
                                      <p:cBhvr additive="base">
                                        <p:cTn id="8" dur="500" fill="hold"/>
                                        <p:tgtEl>
                                          <p:spTgt spid="655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gtEl>
                                        <p:attrNameLst>
                                          <p:attrName>style.visibility</p:attrName>
                                        </p:attrNameLst>
                                      </p:cBhvr>
                                      <p:to>
                                        <p:strVal val="visible"/>
                                      </p:to>
                                    </p:set>
                                    <p:anim calcmode="lin" valueType="num">
                                      <p:cBhvr additive="base">
                                        <p:cTn id="13" dur="500" fill="hold"/>
                                        <p:tgtEl>
                                          <p:spTgt spid="65539"/>
                                        </p:tgtEl>
                                        <p:attrNameLst>
                                          <p:attrName>ppt_x</p:attrName>
                                        </p:attrNameLst>
                                      </p:cBhvr>
                                      <p:tavLst>
                                        <p:tav tm="0">
                                          <p:val>
                                            <p:strVal val="#ppt_x"/>
                                          </p:val>
                                        </p:tav>
                                        <p:tav tm="100000">
                                          <p:val>
                                            <p:strVal val="#ppt_x"/>
                                          </p:val>
                                        </p:tav>
                                      </p:tavLst>
                                    </p:anim>
                                    <p:anim calcmode="lin" valueType="num">
                                      <p:cBhvr additive="base">
                                        <p:cTn id="14" dur="500" fill="hold"/>
                                        <p:tgtEl>
                                          <p:spTgt spid="655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综合行政 </a:t>
            </a:r>
            <a:r>
              <a:rPr lang="en-US" altLang="zh-CN" dirty="0" smtClean="0"/>
              <a:t>-</a:t>
            </a:r>
            <a:r>
              <a:rPr lang="zh-CN" altLang="en-US" dirty="0" smtClean="0"/>
              <a:t>固定资产</a:t>
            </a:r>
            <a:endParaRPr lang="zh-CN" altLang="en-US" dirty="0"/>
          </a:p>
        </p:txBody>
      </p:sp>
      <p:sp>
        <p:nvSpPr>
          <p:cNvPr id="3" name="内容占位符 2"/>
          <p:cNvSpPr>
            <a:spLocks noGrp="1"/>
          </p:cNvSpPr>
          <p:nvPr>
            <p:ph idx="1"/>
          </p:nvPr>
        </p:nvSpPr>
        <p:spPr/>
        <p:txBody>
          <a:bodyPr/>
          <a:lstStyle/>
          <a:p>
            <a:r>
              <a:rPr lang="zh-CN" altLang="en-US" dirty="0" smtClean="0"/>
              <a:t>对单位使用到的各种物资进行有效管理，包括入库登记、领用登记、资产折旧、在库查询、领用查询等各个环节的使用情况进行记录和管理。可以随时查询单位现有资产，按照设置进行资产折旧，查询现有资产的实际价值。</a:t>
            </a:r>
          </a:p>
          <a:p>
            <a:endParaRPr lang="zh-CN" altLang="en-US" dirty="0"/>
          </a:p>
        </p:txBody>
      </p:sp>
      <p:pic>
        <p:nvPicPr>
          <p:cNvPr id="66562" name="Picture 2" descr="Snap25"/>
          <p:cNvPicPr>
            <a:picLocks noChangeAspect="1" noChangeArrowheads="1"/>
          </p:cNvPicPr>
          <p:nvPr/>
        </p:nvPicPr>
        <p:blipFill>
          <a:blip r:embed="rId2"/>
          <a:srcRect/>
          <a:stretch>
            <a:fillRect/>
          </a:stretch>
        </p:blipFill>
        <p:spPr bwMode="auto">
          <a:xfrm>
            <a:off x="1043608" y="2348880"/>
            <a:ext cx="5391150" cy="2438400"/>
          </a:xfrm>
          <a:prstGeom prst="rect">
            <a:avLst/>
          </a:prstGeom>
          <a:noFill/>
          <a:ln w="9525">
            <a:noFill/>
            <a:miter lim="800000"/>
            <a:headEnd/>
            <a:tailEnd/>
          </a:ln>
        </p:spPr>
      </p:pic>
      <p:pic>
        <p:nvPicPr>
          <p:cNvPr id="66563" name="Picture 3" descr="Snap27"/>
          <p:cNvPicPr>
            <a:picLocks noChangeAspect="1" noChangeArrowheads="1"/>
          </p:cNvPicPr>
          <p:nvPr/>
        </p:nvPicPr>
        <p:blipFill>
          <a:blip r:embed="rId3"/>
          <a:srcRect/>
          <a:stretch>
            <a:fillRect/>
          </a:stretch>
        </p:blipFill>
        <p:spPr bwMode="auto">
          <a:xfrm>
            <a:off x="1547664" y="2708920"/>
            <a:ext cx="5391150" cy="2466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2"/>
                                        </p:tgtEl>
                                        <p:attrNameLst>
                                          <p:attrName>style.visibility</p:attrName>
                                        </p:attrNameLst>
                                      </p:cBhvr>
                                      <p:to>
                                        <p:strVal val="visible"/>
                                      </p:to>
                                    </p:set>
                                    <p:anim calcmode="lin" valueType="num">
                                      <p:cBhvr additive="base">
                                        <p:cTn id="7" dur="500" fill="hold"/>
                                        <p:tgtEl>
                                          <p:spTgt spid="66562"/>
                                        </p:tgtEl>
                                        <p:attrNameLst>
                                          <p:attrName>ppt_x</p:attrName>
                                        </p:attrNameLst>
                                      </p:cBhvr>
                                      <p:tavLst>
                                        <p:tav tm="0">
                                          <p:val>
                                            <p:strVal val="#ppt_x"/>
                                          </p:val>
                                        </p:tav>
                                        <p:tav tm="100000">
                                          <p:val>
                                            <p:strVal val="#ppt_x"/>
                                          </p:val>
                                        </p:tav>
                                      </p:tavLst>
                                    </p:anim>
                                    <p:anim calcmode="lin" valueType="num">
                                      <p:cBhvr additive="base">
                                        <p:cTn id="8" dur="500" fill="hold"/>
                                        <p:tgtEl>
                                          <p:spTgt spid="665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63"/>
                                        </p:tgtEl>
                                        <p:attrNameLst>
                                          <p:attrName>style.visibility</p:attrName>
                                        </p:attrNameLst>
                                      </p:cBhvr>
                                      <p:to>
                                        <p:strVal val="visible"/>
                                      </p:to>
                                    </p:set>
                                    <p:anim calcmode="lin" valueType="num">
                                      <p:cBhvr additive="base">
                                        <p:cTn id="13" dur="500" fill="hold"/>
                                        <p:tgtEl>
                                          <p:spTgt spid="66563"/>
                                        </p:tgtEl>
                                        <p:attrNameLst>
                                          <p:attrName>ppt_x</p:attrName>
                                        </p:attrNameLst>
                                      </p:cBhvr>
                                      <p:tavLst>
                                        <p:tav tm="0">
                                          <p:val>
                                            <p:strVal val="#ppt_x"/>
                                          </p:val>
                                        </p:tav>
                                        <p:tav tm="100000">
                                          <p:val>
                                            <p:strVal val="#ppt_x"/>
                                          </p:val>
                                        </p:tav>
                                      </p:tavLst>
                                    </p:anim>
                                    <p:anim calcmode="lin" valueType="num">
                                      <p:cBhvr additive="base">
                                        <p:cTn id="14" dur="500" fill="hold"/>
                                        <p:tgtEl>
                                          <p:spTgt spid="665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报表中心</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可以通过报表设计器定义报表模板来制作各类报表，报表模板定义时，如</a:t>
            </a:r>
            <a:r>
              <a:rPr lang="en-US" dirty="0" smtClean="0"/>
              <a:t>Excel</a:t>
            </a:r>
            <a:r>
              <a:rPr lang="zh-CN" altLang="en-US" dirty="0" smtClean="0"/>
              <a:t>一样，可以定义各种样式，通过自定义</a:t>
            </a:r>
            <a:r>
              <a:rPr lang="en-US" dirty="0" smtClean="0"/>
              <a:t>SQL</a:t>
            </a:r>
            <a:r>
              <a:rPr lang="zh-CN" altLang="en-US" dirty="0" smtClean="0"/>
              <a:t>或向导生成</a:t>
            </a:r>
            <a:r>
              <a:rPr lang="en-US" dirty="0" smtClean="0"/>
              <a:t>SQL,</a:t>
            </a:r>
            <a:r>
              <a:rPr lang="zh-CN" altLang="en-US" dirty="0" smtClean="0"/>
              <a:t>生成数据源模板。通过报表设计器，可以生成各类复杂的报表。</a:t>
            </a:r>
          </a:p>
          <a:p>
            <a:r>
              <a:rPr lang="zh-CN" altLang="en-US" dirty="0" smtClean="0"/>
              <a:t>在报表设计器中设计完成后的报表模板，上传到</a:t>
            </a:r>
            <a:r>
              <a:rPr lang="en-US" dirty="0" smtClean="0"/>
              <a:t>OA</a:t>
            </a:r>
            <a:r>
              <a:rPr lang="zh-CN" altLang="en-US" dirty="0" smtClean="0"/>
              <a:t>系统中，访问者就可以查看相关的报表的内容，报表的内容会根据定义好的</a:t>
            </a:r>
            <a:r>
              <a:rPr lang="en-US" dirty="0" smtClean="0"/>
              <a:t>SQL</a:t>
            </a:r>
            <a:r>
              <a:rPr lang="zh-CN" altLang="en-US" dirty="0" smtClean="0"/>
              <a:t>条件进行实时获取数据。</a:t>
            </a:r>
          </a:p>
          <a:p>
            <a:r>
              <a:rPr lang="zh-CN" altLang="en-US" dirty="0" smtClean="0"/>
              <a:t>可以根据要求，自动生成日报表，周报表，月报表，自动发送到相关人员的</a:t>
            </a:r>
            <a:r>
              <a:rPr lang="en-US" dirty="0" smtClean="0"/>
              <a:t>OA</a:t>
            </a:r>
            <a:r>
              <a:rPr lang="zh-CN" altLang="en-US" dirty="0" smtClean="0"/>
              <a:t>文档中，达到报表自动到桌面的理想的应用境界。</a:t>
            </a:r>
          </a:p>
          <a:p>
            <a:r>
              <a:rPr lang="zh-CN" altLang="en-US" dirty="0" smtClean="0"/>
              <a:t>报表中心可以设定相应的权限，权限可以设定到部门，指定人员，人员组。</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与相关系统服务</a:t>
            </a:r>
            <a:r>
              <a:rPr lang="zh-CN" altLang="en-US" dirty="0" smtClean="0"/>
              <a:t>接口 </a:t>
            </a:r>
            <a:r>
              <a:rPr lang="en-US" altLang="zh-CN" dirty="0" smtClean="0"/>
              <a:t>– </a:t>
            </a:r>
            <a:r>
              <a:rPr lang="zh-CN" altLang="en-US" dirty="0" smtClean="0"/>
              <a:t>问题</a:t>
            </a:r>
            <a:endParaRPr lang="zh-CN" altLang="en-US" dirty="0"/>
          </a:p>
        </p:txBody>
      </p:sp>
      <p:sp>
        <p:nvSpPr>
          <p:cNvPr id="3" name="内容占位符 2"/>
          <p:cNvSpPr>
            <a:spLocks noGrp="1"/>
          </p:cNvSpPr>
          <p:nvPr>
            <p:ph idx="1"/>
          </p:nvPr>
        </p:nvSpPr>
        <p:spPr/>
        <p:txBody>
          <a:bodyPr/>
          <a:lstStyle/>
          <a:p>
            <a:pPr lvl="0"/>
            <a:r>
              <a:rPr lang="en-US" dirty="0" smtClean="0">
                <a:solidFill>
                  <a:srgbClr val="FF0000"/>
                </a:solidFill>
              </a:rPr>
              <a:t>OA</a:t>
            </a:r>
            <a:r>
              <a:rPr lang="zh-CN" altLang="en-US" dirty="0" smtClean="0">
                <a:solidFill>
                  <a:srgbClr val="FF0000"/>
                </a:solidFill>
              </a:rPr>
              <a:t>系统是否要和“经信委的办公系统”“总队节能网站”进行上面的数据交互？若交互的话除此之外还要交互哪些数据？他们的系统是否存在接口？</a:t>
            </a:r>
          </a:p>
          <a:p>
            <a:pPr lvl="0"/>
            <a:r>
              <a:rPr lang="en-US" dirty="0" smtClean="0">
                <a:solidFill>
                  <a:srgbClr val="FF0000"/>
                </a:solidFill>
              </a:rPr>
              <a:t>OA</a:t>
            </a:r>
            <a:r>
              <a:rPr lang="zh-CN" altLang="en-US" dirty="0" smtClean="0">
                <a:solidFill>
                  <a:srgbClr val="FF0000"/>
                </a:solidFill>
              </a:rPr>
              <a:t>系统和网站交互除了新闻外还可能有哪些信息是要向网站上发送的？</a:t>
            </a:r>
          </a:p>
          <a:p>
            <a:endParaRPr lang="zh-CN" alt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协同</a:t>
            </a:r>
            <a:r>
              <a:rPr lang="en-US" dirty="0" smtClean="0"/>
              <a:t>OA</a:t>
            </a:r>
            <a:r>
              <a:rPr lang="zh-CN" altLang="en-US" dirty="0" smtClean="0"/>
              <a:t>部署</a:t>
            </a:r>
            <a:endParaRPr lang="zh-CN" altLang="en-US" dirty="0"/>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7825" name="Object 1"/>
          <p:cNvGraphicFramePr>
            <a:graphicFrameLocks noChangeAspect="1"/>
          </p:cNvGraphicFramePr>
          <p:nvPr/>
        </p:nvGraphicFramePr>
        <p:xfrm>
          <a:off x="827584" y="1772816"/>
          <a:ext cx="7560840" cy="4683207"/>
        </p:xfrm>
        <a:graphic>
          <a:graphicData uri="http://schemas.openxmlformats.org/presentationml/2006/ole">
            <p:oleObj spid="_x0000_s77825" name="Visio" r:id="rId3" imgW="11061525" imgH="6029039" progId="Visio.Drawing.11">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协同</a:t>
            </a:r>
            <a:r>
              <a:rPr lang="en-US" dirty="0" smtClean="0"/>
              <a:t>OA</a:t>
            </a:r>
            <a:r>
              <a:rPr lang="zh-CN" altLang="en-US" dirty="0" smtClean="0"/>
              <a:t>部署 </a:t>
            </a:r>
            <a:r>
              <a:rPr lang="en-US" altLang="zh-CN" dirty="0" smtClean="0"/>
              <a:t>– </a:t>
            </a:r>
            <a:r>
              <a:rPr lang="zh-CN" altLang="en-US" dirty="0" smtClean="0"/>
              <a:t>问题</a:t>
            </a:r>
            <a:endParaRPr lang="zh-CN" altLang="en-US" dirty="0"/>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内容占位符 2"/>
          <p:cNvSpPr>
            <a:spLocks noGrp="1"/>
          </p:cNvSpPr>
          <p:nvPr>
            <p:ph idx="1"/>
          </p:nvPr>
        </p:nvSpPr>
        <p:spPr>
          <a:xfrm>
            <a:off x="457200" y="1935480"/>
            <a:ext cx="8229600" cy="4389120"/>
          </a:xfrm>
        </p:spPr>
        <p:txBody>
          <a:bodyPr/>
          <a:lstStyle/>
          <a:p>
            <a:pPr lvl="0"/>
            <a:r>
              <a:rPr lang="en-US" dirty="0" smtClean="0">
                <a:solidFill>
                  <a:srgbClr val="FF0000"/>
                </a:solidFill>
              </a:rPr>
              <a:t>OA</a:t>
            </a:r>
            <a:r>
              <a:rPr lang="zh-CN" altLang="en-US" dirty="0" smtClean="0">
                <a:solidFill>
                  <a:srgbClr val="FF0000"/>
                </a:solidFill>
              </a:rPr>
              <a:t>放在内网中的话，如何收集</a:t>
            </a:r>
            <a:r>
              <a:rPr lang="en-US" dirty="0" smtClean="0">
                <a:solidFill>
                  <a:srgbClr val="FF0000"/>
                </a:solidFill>
              </a:rPr>
              <a:t>17</a:t>
            </a:r>
            <a:r>
              <a:rPr lang="zh-CN" altLang="en-US" dirty="0" smtClean="0">
                <a:solidFill>
                  <a:srgbClr val="FF0000"/>
                </a:solidFill>
              </a:rPr>
              <a:t>市的新闻？又因为总队网站必须放外网（现在在经委机房），审核通过的新闻又如何发送到网站上？</a:t>
            </a:r>
          </a:p>
          <a:p>
            <a:pPr lvl="0"/>
            <a:r>
              <a:rPr lang="en-US" dirty="0" smtClean="0">
                <a:solidFill>
                  <a:srgbClr val="FF0000"/>
                </a:solidFill>
              </a:rPr>
              <a:t>OA</a:t>
            </a:r>
            <a:r>
              <a:rPr lang="zh-CN" altLang="en-US" dirty="0" smtClean="0">
                <a:solidFill>
                  <a:srgbClr val="FF0000"/>
                </a:solidFill>
              </a:rPr>
              <a:t>放外网的话，安全性能否达到要求？</a:t>
            </a:r>
          </a:p>
          <a:p>
            <a:endParaRPr lang="zh-CN" alt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具体功能列表</a:t>
            </a:r>
            <a:endParaRPr lang="zh-CN" altLang="en-US" dirty="0"/>
          </a:p>
        </p:txBody>
      </p:sp>
      <p:graphicFrame>
        <p:nvGraphicFramePr>
          <p:cNvPr id="4" name="表格 3"/>
          <p:cNvGraphicFramePr>
            <a:graphicFrameLocks noGrp="1"/>
          </p:cNvGraphicFramePr>
          <p:nvPr/>
        </p:nvGraphicFramePr>
        <p:xfrm>
          <a:off x="611560" y="1988840"/>
          <a:ext cx="7920881" cy="4176468"/>
        </p:xfrm>
        <a:graphic>
          <a:graphicData uri="http://schemas.openxmlformats.org/drawingml/2006/table">
            <a:tbl>
              <a:tblPr/>
              <a:tblGrid>
                <a:gridCol w="1131023"/>
                <a:gridCol w="1131023"/>
                <a:gridCol w="1131023"/>
                <a:gridCol w="1131953"/>
                <a:gridCol w="1131953"/>
                <a:gridCol w="1131953"/>
                <a:gridCol w="1131953"/>
              </a:tblGrid>
              <a:tr h="232026">
                <a:tc>
                  <a:txBody>
                    <a:bodyPr/>
                    <a:lstStyle/>
                    <a:p>
                      <a:pPr algn="ctr">
                        <a:spcAft>
                          <a:spcPts val="0"/>
                        </a:spcAft>
                      </a:pPr>
                      <a:r>
                        <a:rPr lang="zh-CN" sz="900" b="1" kern="100" dirty="0">
                          <a:latin typeface="Calibri"/>
                          <a:ea typeface="宋体"/>
                          <a:cs typeface="Times New Roman"/>
                        </a:rPr>
                        <a:t>系统模块</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5A543"/>
                    </a:solidFill>
                  </a:tcPr>
                </a:tc>
                <a:tc gridSpan="6">
                  <a:txBody>
                    <a:bodyPr/>
                    <a:lstStyle/>
                    <a:p>
                      <a:pPr algn="ctr">
                        <a:spcAft>
                          <a:spcPts val="0"/>
                        </a:spcAft>
                      </a:pPr>
                      <a:r>
                        <a:rPr lang="zh-CN" sz="900" b="1" kern="100">
                          <a:latin typeface="Calibri"/>
                          <a:ea typeface="宋体"/>
                          <a:cs typeface="Times New Roman"/>
                        </a:rPr>
                        <a:t>功能列表</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5A543"/>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2026">
                <a:tc>
                  <a:txBody>
                    <a:bodyPr/>
                    <a:lstStyle/>
                    <a:p>
                      <a:pPr algn="ctr">
                        <a:spcAft>
                          <a:spcPts val="0"/>
                        </a:spcAft>
                      </a:pPr>
                      <a:r>
                        <a:rPr lang="zh-CN" sz="900" kern="100">
                          <a:latin typeface="Calibri"/>
                          <a:ea typeface="宋体"/>
                          <a:cs typeface="Times New Roman"/>
                        </a:rPr>
                        <a:t>企业门户</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E2AE"/>
                    </a:solidFill>
                  </a:tcPr>
                </a:tc>
                <a:tc>
                  <a:txBody>
                    <a:bodyPr/>
                    <a:lstStyle/>
                    <a:p>
                      <a:pPr algn="ctr">
                        <a:spcAft>
                          <a:spcPts val="0"/>
                        </a:spcAft>
                      </a:pPr>
                      <a:r>
                        <a:rPr lang="zh-CN" sz="900" kern="100">
                          <a:latin typeface="Calibri"/>
                          <a:ea typeface="宋体"/>
                          <a:cs typeface="Times New Roman"/>
                        </a:rPr>
                        <a:t>公司门户</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部门门户</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报表门户</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工作门户</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布局管理</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单点登录</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026">
                <a:tc rowSpan="3">
                  <a:txBody>
                    <a:bodyPr/>
                    <a:lstStyle/>
                    <a:p>
                      <a:pPr algn="ctr">
                        <a:spcAft>
                          <a:spcPts val="0"/>
                        </a:spcAft>
                      </a:pPr>
                      <a:r>
                        <a:rPr lang="zh-CN" sz="900" kern="100">
                          <a:latin typeface="Calibri"/>
                          <a:ea typeface="宋体"/>
                          <a:cs typeface="Times New Roman"/>
                        </a:rPr>
                        <a:t>公共办公</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E2AE"/>
                    </a:solidFill>
                  </a:tcPr>
                </a:tc>
                <a:tc>
                  <a:txBody>
                    <a:bodyPr/>
                    <a:lstStyle/>
                    <a:p>
                      <a:pPr algn="ctr">
                        <a:spcAft>
                          <a:spcPts val="0"/>
                        </a:spcAft>
                      </a:pPr>
                      <a:r>
                        <a:rPr lang="zh-CN" sz="900" kern="100">
                          <a:latin typeface="Calibri"/>
                          <a:ea typeface="宋体"/>
                          <a:cs typeface="Times New Roman"/>
                        </a:rPr>
                        <a:t>知识管理</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下载中心</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规章制度</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档案中心</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网络硬盘</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实用工具</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026">
                <a:tc vMerge="1">
                  <a:txBody>
                    <a:bodyPr/>
                    <a:lstStyle/>
                    <a:p>
                      <a:endParaRPr lang="zh-CN" altLang="en-US"/>
                    </a:p>
                  </a:txBody>
                  <a:tcPr/>
                </a:tc>
                <a:tc rowSpan="2">
                  <a:txBody>
                    <a:bodyPr/>
                    <a:lstStyle/>
                    <a:p>
                      <a:pPr algn="ctr">
                        <a:spcAft>
                          <a:spcPts val="0"/>
                        </a:spcAft>
                      </a:pPr>
                      <a:r>
                        <a:rPr lang="zh-CN" sz="900" kern="100">
                          <a:latin typeface="Calibri"/>
                          <a:ea typeface="宋体"/>
                          <a:cs typeface="Times New Roman"/>
                        </a:rPr>
                        <a:t>系统管理</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组织机构</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岗位定义</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人员维护</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权限管理</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机构赋权</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02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900" kern="100">
                          <a:latin typeface="Calibri"/>
                          <a:ea typeface="宋体"/>
                          <a:cs typeface="Times New Roman"/>
                        </a:rPr>
                        <a:t>数据字典</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系统日志</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菜单管理</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系统参数</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公共通讯录</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026">
                <a:tc rowSpan="2">
                  <a:txBody>
                    <a:bodyPr/>
                    <a:lstStyle/>
                    <a:p>
                      <a:pPr algn="ctr">
                        <a:spcAft>
                          <a:spcPts val="0"/>
                        </a:spcAft>
                      </a:pPr>
                      <a:r>
                        <a:rPr lang="zh-CN" sz="900" kern="100">
                          <a:latin typeface="Calibri"/>
                          <a:ea typeface="宋体"/>
                          <a:cs typeface="Times New Roman"/>
                        </a:rPr>
                        <a:t>个人办公</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E2AE"/>
                    </a:solidFill>
                  </a:tcPr>
                </a:tc>
                <a:tc>
                  <a:txBody>
                    <a:bodyPr/>
                    <a:lstStyle/>
                    <a:p>
                      <a:pPr algn="ctr">
                        <a:spcAft>
                          <a:spcPts val="0"/>
                        </a:spcAft>
                      </a:pPr>
                      <a:r>
                        <a:rPr lang="zh-CN" sz="900" kern="100">
                          <a:latin typeface="Calibri"/>
                          <a:ea typeface="宋体"/>
                          <a:cs typeface="Times New Roman"/>
                        </a:rPr>
                        <a:t>在线消息</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文件传送</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电子邮件</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手机短信</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个人考勤</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外出登记</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026">
                <a:tc vMerge="1">
                  <a:txBody>
                    <a:bodyPr/>
                    <a:lstStyle/>
                    <a:p>
                      <a:endParaRPr lang="zh-CN" altLang="en-US"/>
                    </a:p>
                  </a:txBody>
                  <a:tcPr/>
                </a:tc>
                <a:tc>
                  <a:txBody>
                    <a:bodyPr/>
                    <a:lstStyle/>
                    <a:p>
                      <a:pPr algn="ctr">
                        <a:spcAft>
                          <a:spcPts val="0"/>
                        </a:spcAft>
                      </a:pPr>
                      <a:r>
                        <a:rPr lang="zh-CN" sz="900" kern="100">
                          <a:latin typeface="Calibri"/>
                          <a:ea typeface="宋体"/>
                          <a:cs typeface="Times New Roman"/>
                        </a:rPr>
                        <a:t>全文检索</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个人文件柜</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个人通讯录</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工作日程</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工作日记</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工作计划</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026">
                <a:tc>
                  <a:txBody>
                    <a:bodyPr/>
                    <a:lstStyle/>
                    <a:p>
                      <a:pPr algn="ctr">
                        <a:spcAft>
                          <a:spcPts val="0"/>
                        </a:spcAft>
                      </a:pPr>
                      <a:r>
                        <a:rPr lang="zh-CN" sz="900" kern="100">
                          <a:latin typeface="Calibri"/>
                          <a:ea typeface="宋体"/>
                          <a:cs typeface="Times New Roman"/>
                        </a:rPr>
                        <a:t>网上交流</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E2AE"/>
                    </a:solidFill>
                  </a:tcPr>
                </a:tc>
                <a:tc>
                  <a:txBody>
                    <a:bodyPr/>
                    <a:lstStyle/>
                    <a:p>
                      <a:pPr algn="ctr">
                        <a:spcAft>
                          <a:spcPts val="0"/>
                        </a:spcAft>
                      </a:pPr>
                      <a:r>
                        <a:rPr lang="zh-CN" sz="900" kern="100">
                          <a:latin typeface="Calibri"/>
                          <a:ea typeface="宋体"/>
                          <a:cs typeface="Times New Roman"/>
                        </a:rPr>
                        <a:t>论坛</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投票</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实时聊天</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kern="100">
                        <a:latin typeface="宋体"/>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kern="100">
                        <a:latin typeface="宋体"/>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kern="100">
                        <a:latin typeface="宋体"/>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026">
                <a:tc rowSpan="2">
                  <a:txBody>
                    <a:bodyPr/>
                    <a:lstStyle/>
                    <a:p>
                      <a:pPr algn="ctr">
                        <a:spcAft>
                          <a:spcPts val="0"/>
                        </a:spcAft>
                      </a:pPr>
                      <a:r>
                        <a:rPr lang="zh-CN" sz="900" kern="100">
                          <a:latin typeface="Calibri"/>
                          <a:ea typeface="宋体"/>
                          <a:cs typeface="Times New Roman"/>
                        </a:rPr>
                        <a:t>办公流程</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E2AE"/>
                    </a:solidFill>
                  </a:tcPr>
                </a:tc>
                <a:tc>
                  <a:txBody>
                    <a:bodyPr/>
                    <a:lstStyle/>
                    <a:p>
                      <a:pPr algn="ctr">
                        <a:spcAft>
                          <a:spcPts val="0"/>
                        </a:spcAft>
                      </a:pPr>
                      <a:r>
                        <a:rPr lang="zh-CN" sz="900" kern="100">
                          <a:latin typeface="Calibri"/>
                          <a:ea typeface="宋体"/>
                          <a:cs typeface="Times New Roman"/>
                        </a:rPr>
                        <a:t>新建工作</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待办工作</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我办工作</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已办查询</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工作统计</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流程监控</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026">
                <a:tc vMerge="1">
                  <a:txBody>
                    <a:bodyPr/>
                    <a:lstStyle/>
                    <a:p>
                      <a:endParaRPr lang="zh-CN" altLang="en-US"/>
                    </a:p>
                  </a:txBody>
                  <a:tcPr/>
                </a:tc>
                <a:tc>
                  <a:txBody>
                    <a:bodyPr/>
                    <a:lstStyle/>
                    <a:p>
                      <a:pPr algn="ctr">
                        <a:spcAft>
                          <a:spcPts val="0"/>
                        </a:spcAft>
                      </a:pPr>
                      <a:r>
                        <a:rPr lang="zh-CN" sz="900" kern="100">
                          <a:latin typeface="Calibri"/>
                          <a:ea typeface="宋体"/>
                          <a:cs typeface="Times New Roman"/>
                        </a:rPr>
                        <a:t>流程定义</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表单定义</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kern="100">
                        <a:latin typeface="宋体"/>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kern="100">
                        <a:latin typeface="宋体"/>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kern="100">
                        <a:latin typeface="宋体"/>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kern="100">
                        <a:latin typeface="宋体"/>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026">
                <a:tc rowSpan="4">
                  <a:txBody>
                    <a:bodyPr/>
                    <a:lstStyle/>
                    <a:p>
                      <a:pPr algn="ctr">
                        <a:spcAft>
                          <a:spcPts val="0"/>
                        </a:spcAft>
                      </a:pPr>
                      <a:r>
                        <a:rPr lang="zh-CN" sz="900" kern="100">
                          <a:latin typeface="Calibri"/>
                          <a:ea typeface="宋体"/>
                          <a:cs typeface="Times New Roman"/>
                        </a:rPr>
                        <a:t>公文管理</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E2AE"/>
                    </a:solidFill>
                  </a:tcPr>
                </a:tc>
                <a:tc rowSpan="2">
                  <a:txBody>
                    <a:bodyPr/>
                    <a:lstStyle/>
                    <a:p>
                      <a:pPr algn="ctr">
                        <a:spcAft>
                          <a:spcPts val="0"/>
                        </a:spcAft>
                      </a:pPr>
                      <a:r>
                        <a:rPr lang="zh-CN" sz="900" kern="100">
                          <a:latin typeface="Calibri"/>
                          <a:ea typeface="宋体"/>
                          <a:cs typeface="Times New Roman"/>
                        </a:rPr>
                        <a:t>发文管理</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发文拟稿</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发文审批</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领导签发</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发文登记</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发文打印</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02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900" kern="100">
                          <a:latin typeface="Calibri"/>
                          <a:ea typeface="宋体"/>
                          <a:cs typeface="Times New Roman"/>
                        </a:rPr>
                        <a:t>发文盖章</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文件分发</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发文监控</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kern="100">
                        <a:latin typeface="宋体"/>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kern="100">
                        <a:latin typeface="宋体"/>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026">
                <a:tc vMerge="1">
                  <a:txBody>
                    <a:bodyPr/>
                    <a:lstStyle/>
                    <a:p>
                      <a:endParaRPr lang="zh-CN" altLang="en-US"/>
                    </a:p>
                  </a:txBody>
                  <a:tcPr/>
                </a:tc>
                <a:tc rowSpan="2">
                  <a:txBody>
                    <a:bodyPr/>
                    <a:lstStyle/>
                    <a:p>
                      <a:pPr algn="ctr">
                        <a:spcAft>
                          <a:spcPts val="0"/>
                        </a:spcAft>
                      </a:pPr>
                      <a:r>
                        <a:rPr lang="zh-CN" sz="900" kern="100">
                          <a:latin typeface="Calibri"/>
                          <a:ea typeface="宋体"/>
                          <a:cs typeface="Times New Roman"/>
                        </a:rPr>
                        <a:t>收文管理</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收文登记</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收文拟办</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领导批示</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收文分发</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收文阅读</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02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900" kern="100">
                          <a:latin typeface="Calibri"/>
                          <a:ea typeface="宋体"/>
                          <a:cs typeface="Times New Roman"/>
                        </a:rPr>
                        <a:t>承办结果</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收文监控</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收文类别</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kern="100">
                        <a:latin typeface="宋体"/>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kern="100">
                        <a:latin typeface="宋体"/>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026">
                <a:tc>
                  <a:txBody>
                    <a:bodyPr/>
                    <a:lstStyle/>
                    <a:p>
                      <a:pPr algn="ctr">
                        <a:spcAft>
                          <a:spcPts val="0"/>
                        </a:spcAft>
                      </a:pPr>
                      <a:r>
                        <a:rPr lang="zh-CN" sz="900" kern="100">
                          <a:latin typeface="Calibri"/>
                          <a:ea typeface="宋体"/>
                          <a:cs typeface="Times New Roman"/>
                        </a:rPr>
                        <a:t>信息发布</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E2AE"/>
                    </a:solidFill>
                  </a:tcPr>
                </a:tc>
                <a:tc>
                  <a:txBody>
                    <a:bodyPr/>
                    <a:lstStyle/>
                    <a:p>
                      <a:pPr algn="ctr">
                        <a:spcAft>
                          <a:spcPts val="0"/>
                        </a:spcAft>
                      </a:pPr>
                      <a:r>
                        <a:rPr lang="zh-CN" sz="900" kern="100">
                          <a:latin typeface="Calibri"/>
                          <a:ea typeface="宋体"/>
                          <a:cs typeface="Times New Roman"/>
                        </a:rPr>
                        <a:t>新闻</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公告</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通知</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电子期刊</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大事记</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kern="100">
                        <a:latin typeface="宋体"/>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026">
                <a:tc rowSpan="3">
                  <a:txBody>
                    <a:bodyPr/>
                    <a:lstStyle/>
                    <a:p>
                      <a:pPr algn="ctr">
                        <a:spcAft>
                          <a:spcPts val="0"/>
                        </a:spcAft>
                      </a:pPr>
                      <a:r>
                        <a:rPr lang="zh-CN" sz="900" kern="100">
                          <a:latin typeface="Calibri"/>
                          <a:ea typeface="宋体"/>
                          <a:cs typeface="Times New Roman"/>
                        </a:rPr>
                        <a:t>综合行政</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E2AE"/>
                    </a:solidFill>
                  </a:tcPr>
                </a:tc>
                <a:tc>
                  <a:txBody>
                    <a:bodyPr/>
                    <a:lstStyle/>
                    <a:p>
                      <a:pPr algn="ctr">
                        <a:spcAft>
                          <a:spcPts val="0"/>
                        </a:spcAft>
                      </a:pPr>
                      <a:r>
                        <a:rPr lang="zh-CN" sz="900" kern="100">
                          <a:latin typeface="Calibri"/>
                          <a:ea typeface="宋体"/>
                          <a:cs typeface="Times New Roman"/>
                        </a:rPr>
                        <a:t>会议管理</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会议申请</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会议纪要</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会议查询</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kern="100">
                        <a:latin typeface="宋体"/>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kern="100">
                        <a:latin typeface="宋体"/>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026">
                <a:tc vMerge="1">
                  <a:txBody>
                    <a:bodyPr/>
                    <a:lstStyle/>
                    <a:p>
                      <a:endParaRPr lang="zh-CN" altLang="en-US"/>
                    </a:p>
                  </a:txBody>
                  <a:tcPr/>
                </a:tc>
                <a:tc>
                  <a:txBody>
                    <a:bodyPr/>
                    <a:lstStyle/>
                    <a:p>
                      <a:pPr algn="ctr">
                        <a:spcAft>
                          <a:spcPts val="0"/>
                        </a:spcAft>
                      </a:pPr>
                      <a:r>
                        <a:rPr lang="zh-CN" sz="900" kern="100">
                          <a:latin typeface="Calibri"/>
                          <a:ea typeface="宋体"/>
                          <a:cs typeface="Times New Roman"/>
                        </a:rPr>
                        <a:t>车辆管理</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用车申请</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派车管理</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车辆档案</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车辆查询</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kern="100">
                        <a:latin typeface="宋体"/>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026">
                <a:tc vMerge="1">
                  <a:txBody>
                    <a:bodyPr/>
                    <a:lstStyle/>
                    <a:p>
                      <a:endParaRPr lang="zh-CN" altLang="en-US"/>
                    </a:p>
                  </a:txBody>
                  <a:tcPr/>
                </a:tc>
                <a:tc>
                  <a:txBody>
                    <a:bodyPr/>
                    <a:lstStyle/>
                    <a:p>
                      <a:pPr algn="ctr">
                        <a:spcAft>
                          <a:spcPts val="0"/>
                        </a:spcAft>
                      </a:pPr>
                      <a:r>
                        <a:rPr lang="zh-CN" sz="900" kern="100">
                          <a:latin typeface="Calibri"/>
                          <a:ea typeface="宋体"/>
                          <a:cs typeface="Times New Roman"/>
                        </a:rPr>
                        <a:t>固定资产</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资产维护</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购买登记</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领用登记</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latin typeface="Calibri"/>
                          <a:ea typeface="宋体"/>
                          <a:cs typeface="Times New Roman"/>
                        </a:rPr>
                        <a:t>资产折旧</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900" kern="100" dirty="0">
                          <a:latin typeface="Calibri"/>
                          <a:ea typeface="宋体"/>
                          <a:cs typeface="Times New Roman"/>
                        </a:rPr>
                        <a:t>资产查询</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企业门户</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sz="2800" dirty="0" smtClean="0"/>
              <a:t>企业门户作为企事业单位工作入口，提供了对单位信息展示、信息沟通和共享的数据展现平台，以及对单位现有业务流程的集成和整合平台。</a:t>
            </a:r>
          </a:p>
          <a:p>
            <a:pPr lvl="2"/>
            <a:r>
              <a:rPr lang="zh-CN" altLang="en-US" sz="2400" b="1" dirty="0" smtClean="0"/>
              <a:t>公司门户</a:t>
            </a:r>
          </a:p>
          <a:p>
            <a:r>
              <a:rPr lang="zh-CN" altLang="en-US" sz="2800" dirty="0" smtClean="0"/>
              <a:t>建立集团总部或公司统一门户。集中发布最新的通知公告、规范制度、新闻、人事任命、企业文化等动态信息，让所有员工能快速了解到公司动态，拉近公司组织与员工之间的距离，从而增强员工的部分归属感。</a:t>
            </a:r>
          </a:p>
          <a:p>
            <a:pPr lvl="2"/>
            <a:r>
              <a:rPr lang="zh-CN" altLang="en-US" sz="2400" b="1" dirty="0" smtClean="0"/>
              <a:t>部门门户</a:t>
            </a:r>
          </a:p>
          <a:p>
            <a:r>
              <a:rPr lang="zh-CN" altLang="en-US" sz="2800" dirty="0" smtClean="0"/>
              <a:t>建立内部各职能和业务部门门户。根据不同职能部门和业务部门的工作内容性质不同，从而为各个部门设计出有针对性的部门内信息门户，同时可加强上下游部门对本部门的工作动态和发展有更快的了解，从而打破组织内的信息壁垒，增强部门与部门之间的信息沟通和了解。</a:t>
            </a:r>
          </a:p>
          <a:p>
            <a:pPr lvl="2"/>
            <a:r>
              <a:rPr lang="zh-CN" altLang="en-US" sz="2400" b="1" dirty="0" smtClean="0"/>
              <a:t>报表门户</a:t>
            </a:r>
          </a:p>
          <a:p>
            <a:r>
              <a:rPr lang="zh-CN" altLang="en-US" sz="2800" dirty="0" smtClean="0"/>
              <a:t>为高层提供报表决策支持门户，方便架构领导工作平台。系统自动把领导关心的数据分类聚合并推送到领导工作平台。同时系统自动把需要领导审批的流程、催办、督办的流程、交办事宜处理情况自动汇总到领导门户，领导无需任何功能菜单就可以进行日常办公。</a:t>
            </a:r>
          </a:p>
          <a:p>
            <a:pPr lvl="2"/>
            <a:r>
              <a:rPr lang="zh-CN" altLang="en-US" sz="2400" b="1" dirty="0" smtClean="0"/>
              <a:t>工作门户</a:t>
            </a:r>
          </a:p>
          <a:p>
            <a:r>
              <a:rPr lang="zh-CN" altLang="en-US" sz="2800" dirty="0" smtClean="0"/>
              <a:t>建立员工办公桌面中心。系统自动把员工日常工作内容推送到个人门户平台，进行汇总、跟踪、查询，包括有自动把上级或其他同事所提出的申请请求推送到办公桌面上、有最新的知识提醒阅读、外部的门户信息、每天安排的计划日程、所需查看的邮件等等</a:t>
            </a:r>
            <a:r>
              <a:rPr lang="zh-CN" altLang="en-US" sz="2800" dirty="0" smtClean="0"/>
              <a:t>。</a:t>
            </a:r>
            <a:endParaRPr lang="zh-CN" altLang="en-US" sz="2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a:t>
            </a:r>
            <a:r>
              <a:rPr lang="zh-CN" altLang="en-US" dirty="0" smtClean="0"/>
              <a:t>发布 </a:t>
            </a:r>
            <a:r>
              <a:rPr lang="en-US" altLang="zh-CN" dirty="0" smtClean="0"/>
              <a:t>- </a:t>
            </a:r>
            <a:r>
              <a:rPr lang="zh-CN" altLang="en-US" dirty="0" smtClean="0"/>
              <a:t>新闻</a:t>
            </a:r>
            <a:endParaRPr lang="zh-CN" altLang="en-US" dirty="0"/>
          </a:p>
        </p:txBody>
      </p:sp>
      <p:sp>
        <p:nvSpPr>
          <p:cNvPr id="3" name="内容占位符 2"/>
          <p:cNvSpPr>
            <a:spLocks noGrp="1"/>
          </p:cNvSpPr>
          <p:nvPr>
            <p:ph idx="1"/>
          </p:nvPr>
        </p:nvSpPr>
        <p:spPr/>
        <p:txBody>
          <a:bodyPr/>
          <a:lstStyle/>
          <a:p>
            <a:r>
              <a:rPr lang="zh-CN" altLang="en-US" dirty="0" smtClean="0"/>
              <a:t>有相关权限的用户可以发布各种业务、行政、人事等单位的相关新闻，被指定接收的用户可以随时查看，第一时间了解单位动态。支持新闻评论，可以直接在新闻及新闻评论中上传文件和图片，可以对重要的新闻进行置顶，有阅读者的回执以及查看每一个阅读者的阅读时间，在发布新闻之前，可以设定审批流程，可以设定必须通过审批才能发布相关新闻。</a:t>
            </a:r>
          </a:p>
          <a:p>
            <a:endParaRPr lang="zh-CN" altLang="en-US" dirty="0"/>
          </a:p>
        </p:txBody>
      </p:sp>
      <p:pic>
        <p:nvPicPr>
          <p:cNvPr id="53250" name="Picture 2" descr="Snap16"/>
          <p:cNvPicPr>
            <a:picLocks noChangeAspect="1" noChangeArrowheads="1"/>
          </p:cNvPicPr>
          <p:nvPr/>
        </p:nvPicPr>
        <p:blipFill>
          <a:blip r:embed="rId2"/>
          <a:srcRect/>
          <a:stretch>
            <a:fillRect/>
          </a:stretch>
        </p:blipFill>
        <p:spPr bwMode="auto">
          <a:xfrm>
            <a:off x="1187624" y="2326489"/>
            <a:ext cx="7191350" cy="411660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 calcmode="lin" valueType="num">
                                      <p:cBhvr additive="base">
                                        <p:cTn id="7" dur="500" fill="hold"/>
                                        <p:tgtEl>
                                          <p:spTgt spid="53250"/>
                                        </p:tgtEl>
                                        <p:attrNameLst>
                                          <p:attrName>ppt_x</p:attrName>
                                        </p:attrNameLst>
                                      </p:cBhvr>
                                      <p:tavLst>
                                        <p:tav tm="0">
                                          <p:val>
                                            <p:strVal val="#ppt_x"/>
                                          </p:val>
                                        </p:tav>
                                        <p:tav tm="100000">
                                          <p:val>
                                            <p:strVal val="#ppt_x"/>
                                          </p:val>
                                        </p:tav>
                                      </p:tavLst>
                                    </p:anim>
                                    <p:anim calcmode="lin" valueType="num">
                                      <p:cBhvr additive="base">
                                        <p:cTn id="8" dur="500" fill="hold"/>
                                        <p:tgtEl>
                                          <p:spTgt spid="532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C7EDCC"/>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338</TotalTime>
  <Words>3094</Words>
  <Application>Microsoft Office PowerPoint</Application>
  <PresentationFormat>全屏显示(4:3)</PresentationFormat>
  <Paragraphs>191</Paragraphs>
  <Slides>38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流畅</vt:lpstr>
      <vt:lpstr>Microsoft Office Visio 绘图</vt:lpstr>
      <vt:lpstr>积成协同OA规划方案</vt:lpstr>
      <vt:lpstr>系统框架</vt:lpstr>
      <vt:lpstr>与相关系统服务接口</vt:lpstr>
      <vt:lpstr>与相关系统服务接口 – 问题</vt:lpstr>
      <vt:lpstr>协同OA部署</vt:lpstr>
      <vt:lpstr>协同OA部署 – 问题</vt:lpstr>
      <vt:lpstr>具体功能列表</vt:lpstr>
      <vt:lpstr>企业门户</vt:lpstr>
      <vt:lpstr>信息发布 - 新闻</vt:lpstr>
      <vt:lpstr>信息发布 - 公告</vt:lpstr>
      <vt:lpstr>信息发布 - 通知</vt:lpstr>
      <vt:lpstr>信息发布 - 电子期刊</vt:lpstr>
      <vt:lpstr>信息发布 - 大事记</vt:lpstr>
      <vt:lpstr>公共办公 - 知识管理</vt:lpstr>
      <vt:lpstr>公共办公 - 下载中心</vt:lpstr>
      <vt:lpstr>公共办公 - 规章制度</vt:lpstr>
      <vt:lpstr>公共办公 - 实用工具</vt:lpstr>
      <vt:lpstr>个人办公 - 在线消息</vt:lpstr>
      <vt:lpstr>个人办公 - 文件传送</vt:lpstr>
      <vt:lpstr>个人办公 - 个人文件柜</vt:lpstr>
      <vt:lpstr>个人办公 - 电子邮件</vt:lpstr>
      <vt:lpstr>个人办公 - 手机短信</vt:lpstr>
      <vt:lpstr>个人办公 - 工作日程</vt:lpstr>
      <vt:lpstr>个人办公 - 工作日记</vt:lpstr>
      <vt:lpstr>个人办公 - 工作计划</vt:lpstr>
      <vt:lpstr>个人办公 - 个人考勤</vt:lpstr>
      <vt:lpstr>个人办公 - 通讯录</vt:lpstr>
      <vt:lpstr>办公流程 - 流程管理</vt:lpstr>
      <vt:lpstr>办公流程 - 表单管理</vt:lpstr>
      <vt:lpstr>发文管理</vt:lpstr>
      <vt:lpstr>收文管理</vt:lpstr>
      <vt:lpstr>网上交流 - 论坛</vt:lpstr>
      <vt:lpstr>网上交流 - 投票</vt:lpstr>
      <vt:lpstr>网上交流 - 实时聊天</vt:lpstr>
      <vt:lpstr>综合行政 - 会议管理</vt:lpstr>
      <vt:lpstr>综合行政 -车辆管理</vt:lpstr>
      <vt:lpstr>综合行政 -固定资产</vt:lpstr>
      <vt:lpstr>报表中心</vt:lpstr>
    </vt:vector>
  </TitlesOfParts>
  <Company>百合软件</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积成协同OA规划方案</dc:title>
  <dc:creator>管理员</dc:creator>
  <cp:lastModifiedBy>管理员</cp:lastModifiedBy>
  <cp:revision>26</cp:revision>
  <dcterms:created xsi:type="dcterms:W3CDTF">2011-12-22T07:56:26Z</dcterms:created>
  <dcterms:modified xsi:type="dcterms:W3CDTF">2011-12-22T13:34:31Z</dcterms:modified>
</cp:coreProperties>
</file>