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76" r:id="rId2"/>
    <p:sldId id="277" r:id="rId3"/>
    <p:sldId id="278" r:id="rId4"/>
    <p:sldId id="285" r:id="rId5"/>
    <p:sldId id="286" r:id="rId6"/>
    <p:sldId id="280" r:id="rId7"/>
    <p:sldId id="283" r:id="rId8"/>
    <p:sldId id="281" r:id="rId9"/>
    <p:sldId id="284" r:id="rId10"/>
    <p:sldId id="287" r:id="rId11"/>
    <p:sldId id="288" r:id="rId12"/>
    <p:sldId id="289" r:id="rId13"/>
    <p:sldId id="290" r:id="rId14"/>
    <p:sldId id="291" r:id="rId15"/>
    <p:sldId id="292" r:id="rId16"/>
    <p:sldId id="293" r:id="rId17"/>
    <p:sldId id="294" r:id="rId18"/>
    <p:sldId id="282"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FF00"/>
    <a:srgbClr val="FFCCFF"/>
    <a:srgbClr val="9933FF"/>
    <a:srgbClr val="2B166E"/>
    <a:srgbClr val="692AA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620" autoAdjust="0"/>
  </p:normalViewPr>
  <p:slideViewPr>
    <p:cSldViewPr>
      <p:cViewPr>
        <p:scale>
          <a:sx n="100" d="100"/>
          <a:sy n="100" d="100"/>
        </p:scale>
        <p:origin x="-492" y="78"/>
      </p:cViewPr>
      <p:guideLst>
        <p:guide orient="horz" pos="2160"/>
        <p:guide pos="2880"/>
      </p:guideLst>
    </p:cSldViewPr>
  </p:slideViewPr>
  <p:outlineViewPr>
    <p:cViewPr>
      <p:scale>
        <a:sx n="33" d="100"/>
        <a:sy n="33" d="100"/>
      </p:scale>
      <p:origin x="0" y="4458"/>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B223E-8706-413C-84FF-EEB500E4DB0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BE80E798-CA60-4CA9-9953-4E989C9D0610}">
      <dgm:prSet phldrT="[文本]"/>
      <dgm:spPr/>
      <dgm:t>
        <a:bodyPr/>
        <a:lstStyle/>
        <a:p>
          <a:r>
            <a:rPr lang="en-US" altLang="zh-CN" dirty="0" smtClean="0"/>
            <a:t>Flex</a:t>
          </a:r>
          <a:r>
            <a:rPr lang="zh-CN" altLang="en-US" dirty="0" smtClean="0"/>
            <a:t>客户端</a:t>
          </a:r>
          <a:endParaRPr lang="zh-CN" altLang="en-US" dirty="0"/>
        </a:p>
      </dgm:t>
    </dgm:pt>
    <dgm:pt modelId="{F5749D84-07E6-434B-B0CA-2E411B524DCB}" type="parTrans" cxnId="{2B844EB2-ED0C-4068-9D84-D0EA12C75E96}">
      <dgm:prSet/>
      <dgm:spPr/>
      <dgm:t>
        <a:bodyPr/>
        <a:lstStyle/>
        <a:p>
          <a:endParaRPr lang="zh-CN" altLang="en-US"/>
        </a:p>
      </dgm:t>
    </dgm:pt>
    <dgm:pt modelId="{05631447-4980-4E67-A599-3DCE9B96A19D}" type="sibTrans" cxnId="{2B844EB2-ED0C-4068-9D84-D0EA12C75E96}">
      <dgm:prSet/>
      <dgm:spPr/>
      <dgm:t>
        <a:bodyPr/>
        <a:lstStyle/>
        <a:p>
          <a:endParaRPr lang="zh-CN" altLang="en-US"/>
        </a:p>
      </dgm:t>
    </dgm:pt>
    <dgm:pt modelId="{68A7FF2F-9FD9-4229-A1C6-DD0CD8702ECB}">
      <dgm:prSet phldrT="[文本]"/>
      <dgm:spPr/>
      <dgm:t>
        <a:bodyPr/>
        <a:lstStyle/>
        <a:p>
          <a:r>
            <a:rPr lang="en-US" altLang="zh-CN" dirty="0" err="1" smtClean="0"/>
            <a:t>BlazeDS</a:t>
          </a:r>
          <a:r>
            <a:rPr lang="zh-CN" altLang="en-US" dirty="0" smtClean="0"/>
            <a:t>中间件</a:t>
          </a:r>
          <a:endParaRPr lang="zh-CN" altLang="en-US" dirty="0"/>
        </a:p>
      </dgm:t>
    </dgm:pt>
    <dgm:pt modelId="{B60EB43E-AB03-4A0A-8E3A-D6F5BED81212}" type="parTrans" cxnId="{5067DB7A-7F2B-4A99-81AE-37F30ED74CCC}">
      <dgm:prSet/>
      <dgm:spPr/>
      <dgm:t>
        <a:bodyPr/>
        <a:lstStyle/>
        <a:p>
          <a:endParaRPr lang="zh-CN" altLang="en-US"/>
        </a:p>
      </dgm:t>
    </dgm:pt>
    <dgm:pt modelId="{2E79D1E6-AACE-4961-9848-07B4B32A4674}" type="sibTrans" cxnId="{5067DB7A-7F2B-4A99-81AE-37F30ED74CCC}">
      <dgm:prSet/>
      <dgm:spPr/>
      <dgm:t>
        <a:bodyPr/>
        <a:lstStyle/>
        <a:p>
          <a:endParaRPr lang="zh-CN" altLang="en-US"/>
        </a:p>
      </dgm:t>
    </dgm:pt>
    <dgm:pt modelId="{3738CA48-6C52-492A-A1EC-F85D924BBE6F}">
      <dgm:prSet phldrT="[文本]"/>
      <dgm:spPr/>
      <dgm:t>
        <a:bodyPr/>
        <a:lstStyle/>
        <a:p>
          <a:r>
            <a:rPr lang="en-US" altLang="zh-CN" dirty="0" smtClean="0"/>
            <a:t>Java</a:t>
          </a:r>
          <a:r>
            <a:rPr lang="zh-CN" altLang="en-US" dirty="0" smtClean="0"/>
            <a:t>服务端</a:t>
          </a:r>
          <a:endParaRPr lang="en-US" altLang="zh-CN" dirty="0" smtClean="0"/>
        </a:p>
        <a:p>
          <a:endParaRPr lang="zh-CN" altLang="en-US" dirty="0"/>
        </a:p>
      </dgm:t>
    </dgm:pt>
    <dgm:pt modelId="{B6E98B42-32E2-4E11-9CAB-DEC5424A14EB}" type="parTrans" cxnId="{2E5F7822-F734-4467-8C58-63197D4A0E25}">
      <dgm:prSet/>
      <dgm:spPr/>
      <dgm:t>
        <a:bodyPr/>
        <a:lstStyle/>
        <a:p>
          <a:endParaRPr lang="zh-CN" altLang="en-US"/>
        </a:p>
      </dgm:t>
    </dgm:pt>
    <dgm:pt modelId="{C3C37615-CD60-4B37-8FE8-3E8380E83B82}" type="sibTrans" cxnId="{2E5F7822-F734-4467-8C58-63197D4A0E25}">
      <dgm:prSet/>
      <dgm:spPr/>
      <dgm:t>
        <a:bodyPr/>
        <a:lstStyle/>
        <a:p>
          <a:endParaRPr lang="zh-CN" altLang="en-US"/>
        </a:p>
      </dgm:t>
    </dgm:pt>
    <dgm:pt modelId="{60F630A5-3FE9-4B4C-9844-57EB8A4B7936}" type="pres">
      <dgm:prSet presAssocID="{49AB223E-8706-413C-84FF-EEB500E4DB09}" presName="outerComposite" presStyleCnt="0">
        <dgm:presLayoutVars>
          <dgm:chMax val="5"/>
          <dgm:dir/>
          <dgm:resizeHandles val="exact"/>
        </dgm:presLayoutVars>
      </dgm:prSet>
      <dgm:spPr/>
      <dgm:t>
        <a:bodyPr/>
        <a:lstStyle/>
        <a:p>
          <a:endParaRPr lang="zh-CN" altLang="en-US"/>
        </a:p>
      </dgm:t>
    </dgm:pt>
    <dgm:pt modelId="{23B8AE34-4551-446E-818F-FC7AD5EA649D}" type="pres">
      <dgm:prSet presAssocID="{49AB223E-8706-413C-84FF-EEB500E4DB09}" presName="dummyMaxCanvas" presStyleCnt="0">
        <dgm:presLayoutVars/>
      </dgm:prSet>
      <dgm:spPr/>
    </dgm:pt>
    <dgm:pt modelId="{6FF9B11F-E758-4B25-B6AD-665C85F025C0}" type="pres">
      <dgm:prSet presAssocID="{49AB223E-8706-413C-84FF-EEB500E4DB09}" presName="ThreeNodes_1" presStyleLbl="node1" presStyleIdx="0" presStyleCnt="3" custScaleX="52731" custScaleY="47387" custLinFactNeighborX="-6753" custLinFactNeighborY="-10522">
        <dgm:presLayoutVars>
          <dgm:bulletEnabled val="1"/>
        </dgm:presLayoutVars>
      </dgm:prSet>
      <dgm:spPr/>
      <dgm:t>
        <a:bodyPr/>
        <a:lstStyle/>
        <a:p>
          <a:endParaRPr lang="zh-CN" altLang="en-US"/>
        </a:p>
      </dgm:t>
    </dgm:pt>
    <dgm:pt modelId="{FC446AC7-78A7-4258-B2CB-087F99316328}" type="pres">
      <dgm:prSet presAssocID="{49AB223E-8706-413C-84FF-EEB500E4DB09}" presName="ThreeNodes_2" presStyleLbl="node1" presStyleIdx="1" presStyleCnt="3" custScaleX="55674" custScaleY="49220" custLinFactNeighborX="-15230" custLinFactNeighborY="-37034">
        <dgm:presLayoutVars>
          <dgm:bulletEnabled val="1"/>
        </dgm:presLayoutVars>
      </dgm:prSet>
      <dgm:spPr/>
      <dgm:t>
        <a:bodyPr/>
        <a:lstStyle/>
        <a:p>
          <a:endParaRPr lang="zh-CN" altLang="en-US"/>
        </a:p>
      </dgm:t>
    </dgm:pt>
    <dgm:pt modelId="{F8E6C379-5A25-4E28-A36F-839149B9C974}" type="pres">
      <dgm:prSet presAssocID="{49AB223E-8706-413C-84FF-EEB500E4DB09}" presName="ThreeNodes_3" presStyleLbl="node1" presStyleIdx="2" presStyleCnt="3" custScaleX="52731" custScaleY="47386" custLinFactNeighborX="-25525" custLinFactNeighborY="-58727">
        <dgm:presLayoutVars>
          <dgm:bulletEnabled val="1"/>
        </dgm:presLayoutVars>
      </dgm:prSet>
      <dgm:spPr/>
      <dgm:t>
        <a:bodyPr/>
        <a:lstStyle/>
        <a:p>
          <a:endParaRPr lang="zh-CN" altLang="en-US"/>
        </a:p>
      </dgm:t>
    </dgm:pt>
    <dgm:pt modelId="{1C75FAFB-C38A-4892-B059-1C724580A238}" type="pres">
      <dgm:prSet presAssocID="{49AB223E-8706-413C-84FF-EEB500E4DB09}" presName="ThreeConn_1-2" presStyleLbl="fgAccFollowNode1" presStyleIdx="0" presStyleCnt="2" custScaleX="29475" custScaleY="50806" custLinFactX="-169774" custLinFactNeighborX="-200000" custLinFactNeighborY="-35890">
        <dgm:presLayoutVars>
          <dgm:bulletEnabled val="1"/>
        </dgm:presLayoutVars>
      </dgm:prSet>
      <dgm:spPr/>
      <dgm:t>
        <a:bodyPr/>
        <a:lstStyle/>
        <a:p>
          <a:endParaRPr lang="zh-CN" altLang="en-US"/>
        </a:p>
      </dgm:t>
    </dgm:pt>
    <dgm:pt modelId="{DE4830E3-0542-44CC-8700-4CC713AFE2CD}" type="pres">
      <dgm:prSet presAssocID="{49AB223E-8706-413C-84FF-EEB500E4DB09}" presName="ThreeConn_2-3" presStyleLbl="fgAccFollowNode1" presStyleIdx="1" presStyleCnt="2" custScaleX="31651" custScaleY="48373" custLinFactX="-200000" custLinFactNeighborX="-223761" custLinFactNeighborY="-67242">
        <dgm:presLayoutVars>
          <dgm:bulletEnabled val="1"/>
        </dgm:presLayoutVars>
      </dgm:prSet>
      <dgm:spPr/>
      <dgm:t>
        <a:bodyPr/>
        <a:lstStyle/>
        <a:p>
          <a:endParaRPr lang="zh-CN" altLang="en-US"/>
        </a:p>
      </dgm:t>
    </dgm:pt>
    <dgm:pt modelId="{47598EE9-AAB2-4E52-B96B-96831ADA06C9}" type="pres">
      <dgm:prSet presAssocID="{49AB223E-8706-413C-84FF-EEB500E4DB09}" presName="ThreeNodes_1_text" presStyleLbl="node1" presStyleIdx="2" presStyleCnt="3">
        <dgm:presLayoutVars>
          <dgm:bulletEnabled val="1"/>
        </dgm:presLayoutVars>
      </dgm:prSet>
      <dgm:spPr/>
      <dgm:t>
        <a:bodyPr/>
        <a:lstStyle/>
        <a:p>
          <a:endParaRPr lang="zh-CN" altLang="en-US"/>
        </a:p>
      </dgm:t>
    </dgm:pt>
    <dgm:pt modelId="{54E7DA65-B8B4-42F7-A512-D2D508C5FD33}" type="pres">
      <dgm:prSet presAssocID="{49AB223E-8706-413C-84FF-EEB500E4DB09}" presName="ThreeNodes_2_text" presStyleLbl="node1" presStyleIdx="2" presStyleCnt="3">
        <dgm:presLayoutVars>
          <dgm:bulletEnabled val="1"/>
        </dgm:presLayoutVars>
      </dgm:prSet>
      <dgm:spPr/>
      <dgm:t>
        <a:bodyPr/>
        <a:lstStyle/>
        <a:p>
          <a:endParaRPr lang="zh-CN" altLang="en-US"/>
        </a:p>
      </dgm:t>
    </dgm:pt>
    <dgm:pt modelId="{5233D600-CF30-4BB6-9D03-CDC9A00A9A13}" type="pres">
      <dgm:prSet presAssocID="{49AB223E-8706-413C-84FF-EEB500E4DB09}" presName="ThreeNodes_3_text" presStyleLbl="node1" presStyleIdx="2" presStyleCnt="3">
        <dgm:presLayoutVars>
          <dgm:bulletEnabled val="1"/>
        </dgm:presLayoutVars>
      </dgm:prSet>
      <dgm:spPr/>
      <dgm:t>
        <a:bodyPr/>
        <a:lstStyle/>
        <a:p>
          <a:endParaRPr lang="zh-CN" altLang="en-US"/>
        </a:p>
      </dgm:t>
    </dgm:pt>
  </dgm:ptLst>
  <dgm:cxnLst>
    <dgm:cxn modelId="{2B844EB2-ED0C-4068-9D84-D0EA12C75E96}" srcId="{49AB223E-8706-413C-84FF-EEB500E4DB09}" destId="{BE80E798-CA60-4CA9-9953-4E989C9D0610}" srcOrd="0" destOrd="0" parTransId="{F5749D84-07E6-434B-B0CA-2E411B524DCB}" sibTransId="{05631447-4980-4E67-A599-3DCE9B96A19D}"/>
    <dgm:cxn modelId="{4EB1E240-660C-4B2C-BDB6-9305C9F95F9F}" type="presOf" srcId="{68A7FF2F-9FD9-4229-A1C6-DD0CD8702ECB}" destId="{FC446AC7-78A7-4258-B2CB-087F99316328}" srcOrd="0" destOrd="0" presId="urn:microsoft.com/office/officeart/2005/8/layout/vProcess5"/>
    <dgm:cxn modelId="{5067DB7A-7F2B-4A99-81AE-37F30ED74CCC}" srcId="{49AB223E-8706-413C-84FF-EEB500E4DB09}" destId="{68A7FF2F-9FD9-4229-A1C6-DD0CD8702ECB}" srcOrd="1" destOrd="0" parTransId="{B60EB43E-AB03-4A0A-8E3A-D6F5BED81212}" sibTransId="{2E79D1E6-AACE-4961-9848-07B4B32A4674}"/>
    <dgm:cxn modelId="{7F78D0FD-A543-4E73-91EB-7E83BD23DD85}" type="presOf" srcId="{3738CA48-6C52-492A-A1EC-F85D924BBE6F}" destId="{F8E6C379-5A25-4E28-A36F-839149B9C974}" srcOrd="0" destOrd="0" presId="urn:microsoft.com/office/officeart/2005/8/layout/vProcess5"/>
    <dgm:cxn modelId="{BBFA64B5-3C16-4E14-BE70-18C5A16C5C96}" type="presOf" srcId="{3738CA48-6C52-492A-A1EC-F85D924BBE6F}" destId="{5233D600-CF30-4BB6-9D03-CDC9A00A9A13}" srcOrd="1" destOrd="0" presId="urn:microsoft.com/office/officeart/2005/8/layout/vProcess5"/>
    <dgm:cxn modelId="{2E5F7822-F734-4467-8C58-63197D4A0E25}" srcId="{49AB223E-8706-413C-84FF-EEB500E4DB09}" destId="{3738CA48-6C52-492A-A1EC-F85D924BBE6F}" srcOrd="2" destOrd="0" parTransId="{B6E98B42-32E2-4E11-9CAB-DEC5424A14EB}" sibTransId="{C3C37615-CD60-4B37-8FE8-3E8380E83B82}"/>
    <dgm:cxn modelId="{09F63794-D47F-4E2D-BD2A-DCA0A0FC3FDA}" type="presOf" srcId="{05631447-4980-4E67-A599-3DCE9B96A19D}" destId="{1C75FAFB-C38A-4892-B059-1C724580A238}" srcOrd="0" destOrd="0" presId="urn:microsoft.com/office/officeart/2005/8/layout/vProcess5"/>
    <dgm:cxn modelId="{0D2A6232-A8E3-4B6D-8BE2-BCC67DBFFA71}" type="presOf" srcId="{49AB223E-8706-413C-84FF-EEB500E4DB09}" destId="{60F630A5-3FE9-4B4C-9844-57EB8A4B7936}" srcOrd="0" destOrd="0" presId="urn:microsoft.com/office/officeart/2005/8/layout/vProcess5"/>
    <dgm:cxn modelId="{BF43565D-DAD4-499B-9663-3277E90EBC64}" type="presOf" srcId="{2E79D1E6-AACE-4961-9848-07B4B32A4674}" destId="{DE4830E3-0542-44CC-8700-4CC713AFE2CD}" srcOrd="0" destOrd="0" presId="urn:microsoft.com/office/officeart/2005/8/layout/vProcess5"/>
    <dgm:cxn modelId="{9F1768C4-A4DD-4E76-AE13-7CF6BC20C5FC}" type="presOf" srcId="{BE80E798-CA60-4CA9-9953-4E989C9D0610}" destId="{47598EE9-AAB2-4E52-B96B-96831ADA06C9}" srcOrd="1" destOrd="0" presId="urn:microsoft.com/office/officeart/2005/8/layout/vProcess5"/>
    <dgm:cxn modelId="{9C385709-B9AC-4BBD-B6BB-3179AE70DD24}" type="presOf" srcId="{68A7FF2F-9FD9-4229-A1C6-DD0CD8702ECB}" destId="{54E7DA65-B8B4-42F7-A512-D2D508C5FD33}" srcOrd="1" destOrd="0" presId="urn:microsoft.com/office/officeart/2005/8/layout/vProcess5"/>
    <dgm:cxn modelId="{CC28685F-F64F-46CA-AD34-8DBF705D466F}" type="presOf" srcId="{BE80E798-CA60-4CA9-9953-4E989C9D0610}" destId="{6FF9B11F-E758-4B25-B6AD-665C85F025C0}" srcOrd="0" destOrd="0" presId="urn:microsoft.com/office/officeart/2005/8/layout/vProcess5"/>
    <dgm:cxn modelId="{BC2C54B6-3558-4AEF-B03A-4A7CE501D5BD}" type="presParOf" srcId="{60F630A5-3FE9-4B4C-9844-57EB8A4B7936}" destId="{23B8AE34-4551-446E-818F-FC7AD5EA649D}" srcOrd="0" destOrd="0" presId="urn:microsoft.com/office/officeart/2005/8/layout/vProcess5"/>
    <dgm:cxn modelId="{7BF58675-5D19-4025-AFDC-09BF407605C7}" type="presParOf" srcId="{60F630A5-3FE9-4B4C-9844-57EB8A4B7936}" destId="{6FF9B11F-E758-4B25-B6AD-665C85F025C0}" srcOrd="1" destOrd="0" presId="urn:microsoft.com/office/officeart/2005/8/layout/vProcess5"/>
    <dgm:cxn modelId="{A95E883B-0298-4747-BC39-62A669DAF6D7}" type="presParOf" srcId="{60F630A5-3FE9-4B4C-9844-57EB8A4B7936}" destId="{FC446AC7-78A7-4258-B2CB-087F99316328}" srcOrd="2" destOrd="0" presId="urn:microsoft.com/office/officeart/2005/8/layout/vProcess5"/>
    <dgm:cxn modelId="{3449E3E9-93BD-4365-8639-6B60CD965CC6}" type="presParOf" srcId="{60F630A5-3FE9-4B4C-9844-57EB8A4B7936}" destId="{F8E6C379-5A25-4E28-A36F-839149B9C974}" srcOrd="3" destOrd="0" presId="urn:microsoft.com/office/officeart/2005/8/layout/vProcess5"/>
    <dgm:cxn modelId="{860DA552-A501-41A8-A3A5-F50A4E820177}" type="presParOf" srcId="{60F630A5-3FE9-4B4C-9844-57EB8A4B7936}" destId="{1C75FAFB-C38A-4892-B059-1C724580A238}" srcOrd="4" destOrd="0" presId="urn:microsoft.com/office/officeart/2005/8/layout/vProcess5"/>
    <dgm:cxn modelId="{F97ABFDD-C298-4A69-BA9F-DF90A02B79CE}" type="presParOf" srcId="{60F630A5-3FE9-4B4C-9844-57EB8A4B7936}" destId="{DE4830E3-0542-44CC-8700-4CC713AFE2CD}" srcOrd="5" destOrd="0" presId="urn:microsoft.com/office/officeart/2005/8/layout/vProcess5"/>
    <dgm:cxn modelId="{A4616558-28EF-4F31-894D-539DE535D2CF}" type="presParOf" srcId="{60F630A5-3FE9-4B4C-9844-57EB8A4B7936}" destId="{47598EE9-AAB2-4E52-B96B-96831ADA06C9}" srcOrd="6" destOrd="0" presId="urn:microsoft.com/office/officeart/2005/8/layout/vProcess5"/>
    <dgm:cxn modelId="{8CB49C6F-8849-407C-B859-A44780C9AF71}" type="presParOf" srcId="{60F630A5-3FE9-4B4C-9844-57EB8A4B7936}" destId="{54E7DA65-B8B4-42F7-A512-D2D508C5FD33}" srcOrd="7" destOrd="0" presId="urn:microsoft.com/office/officeart/2005/8/layout/vProcess5"/>
    <dgm:cxn modelId="{03072447-8805-43ED-9D16-B7F01E9CE733}" type="presParOf" srcId="{60F630A5-3FE9-4B4C-9844-57EB8A4B7936}" destId="{5233D600-CF30-4BB6-9D03-CDC9A00A9A13}" srcOrd="8" destOrd="0" presId="urn:microsoft.com/office/officeart/2005/8/layout/v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30" name="日期占位符 29"/>
          <p:cNvSpPr>
            <a:spLocks noGrp="1"/>
          </p:cNvSpPr>
          <p:nvPr>
            <p:ph type="dt" sz="half" idx="10"/>
          </p:nvPr>
        </p:nvSpPr>
        <p:spPr/>
        <p:txBody>
          <a:bodyPr/>
          <a:lstStyle/>
          <a:p>
            <a:fld id="{0106B4A3-4212-4E39-93DE-E053E8F69C28}" type="datetimeFigureOut">
              <a:rPr lang="en-US" smtClean="0"/>
              <a:pPr/>
              <a:t>5/23/2010</a:t>
            </a:fld>
            <a:endParaRPr lang="en-US"/>
          </a:p>
        </p:txBody>
      </p:sp>
      <p:sp>
        <p:nvSpPr>
          <p:cNvPr id="19" name="页脚占位符 18"/>
          <p:cNvSpPr>
            <a:spLocks noGrp="1"/>
          </p:cNvSpPr>
          <p:nvPr>
            <p:ph type="ftr" sz="quarter" idx="11"/>
          </p:nvPr>
        </p:nvSpPr>
        <p:spPr/>
        <p:txBody>
          <a:bodyPr/>
          <a:lstStyle/>
          <a:p>
            <a:endParaRPr kumimoji="0" lang="en-US"/>
          </a:p>
        </p:txBody>
      </p:sp>
      <p:sp>
        <p:nvSpPr>
          <p:cNvPr id="27" name="灯片编号占位符 26"/>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www.themegallery.com</a:t>
            </a:r>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B162173-1272-4960-86F9-368E3A614606}"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www.themegallery.com</a:t>
            </a:r>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9F4678E-0BA7-47C4-AE09-787C257CD384}"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533400"/>
            <a:ext cx="7010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295400"/>
            <a:ext cx="40005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295400"/>
            <a:ext cx="40005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553200"/>
            <a:ext cx="3124200" cy="228600"/>
          </a:xfrm>
        </p:spPr>
        <p:txBody>
          <a:bodyPr/>
          <a:lstStyle>
            <a:lvl1pPr>
              <a:defRPr/>
            </a:lvl1pPr>
          </a:lstStyle>
          <a:p>
            <a:r>
              <a:rPr lang="en-US" altLang="zh-CN"/>
              <a:t>www.themegallery.com</a:t>
            </a:r>
          </a:p>
        </p:txBody>
      </p:sp>
      <p:sp>
        <p:nvSpPr>
          <p:cNvPr id="6" name="页脚占位符 5"/>
          <p:cNvSpPr>
            <a:spLocks noGrp="1"/>
          </p:cNvSpPr>
          <p:nvPr>
            <p:ph type="ftr" sz="quarter" idx="11"/>
          </p:nvPr>
        </p:nvSpPr>
        <p:spPr>
          <a:xfrm>
            <a:off x="6096000" y="6553200"/>
            <a:ext cx="2819400" cy="2286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3690938" y="6553200"/>
            <a:ext cx="2133600" cy="225425"/>
          </a:xfrm>
        </p:spPr>
        <p:txBody>
          <a:bodyPr/>
          <a:lstStyle>
            <a:lvl1pPr>
              <a:defRPr/>
            </a:lvl1pPr>
          </a:lstStyle>
          <a:p>
            <a:fld id="{6FA939E0-B805-4294-AB94-2F7158DFCB77}"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www.themegallery.com</a:t>
            </a:r>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1408A46-C2F2-44D7-8238-FC355D5BF99F}"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www.themegallery.com</a:t>
            </a:r>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DF0095D-EC39-4789-A1BD-B54E6B46323F}"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r>
              <a:rPr lang="en-US" altLang="zh-CN" smtClean="0"/>
              <a:t>www.themegallery.com</a:t>
            </a:r>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0FEDC90-21DD-4EF3-B25E-9EDD07AF5828}"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r>
              <a:rPr lang="en-US" altLang="zh-CN" smtClean="0"/>
              <a:t>www.themegallery.com</a:t>
            </a:r>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A453B18-7E3F-4B66-90F5-94FACEFE5346}"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r>
              <a:rPr lang="en-US" altLang="zh-CN" smtClean="0"/>
              <a:t>www.themegallery.com</a:t>
            </a:r>
            <a:endParaRPr lang="en-US" altLang="zh-CN"/>
          </a:p>
        </p:txBody>
      </p:sp>
      <p:sp>
        <p:nvSpPr>
          <p:cNvPr id="8" name="灯片编号占位符 7"/>
          <p:cNvSpPr>
            <a:spLocks noGrp="1"/>
          </p:cNvSpPr>
          <p:nvPr>
            <p:ph type="sldNum" sz="quarter" idx="11"/>
          </p:nvPr>
        </p:nvSpPr>
        <p:spPr/>
        <p:txBody>
          <a:bodyPr/>
          <a:lstStyle/>
          <a:p>
            <a:fld id="{3D45D90A-9A29-4784-BF56-9431DC4E2ADA}" type="slidenum">
              <a:rPr lang="zh-CN" altLang="en-US" smtClean="0"/>
              <a:pPr/>
              <a:t>‹#›</a:t>
            </a:fld>
            <a:endParaRPr lang="en-US" altLang="zh-CN"/>
          </a:p>
        </p:txBody>
      </p:sp>
      <p:sp>
        <p:nvSpPr>
          <p:cNvPr id="9" name="页脚占位符 8"/>
          <p:cNvSpPr>
            <a:spLocks noGrp="1"/>
          </p:cNvSpPr>
          <p:nvPr>
            <p:ph type="ftr" sz="quarter" idx="12"/>
          </p:nvPr>
        </p:nvSpPr>
        <p:spPr/>
        <p:txBody>
          <a:body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www.themegallery.com</a:t>
            </a:r>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D3BE0657-6D6A-4CAD-954C-E9CCA4BF4ECD}"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r>
              <a:rPr lang="en-US" altLang="zh-CN" smtClean="0"/>
              <a:t>www.themegallery.com</a:t>
            </a:r>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156448" y="6422064"/>
            <a:ext cx="762000" cy="365125"/>
          </a:xfrm>
        </p:spPr>
        <p:txBody>
          <a:bodyPr/>
          <a:lstStyle/>
          <a:p>
            <a:fld id="{CBD8BEB3-6CA0-42F4-BD31-22BFBCDD7225}"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r>
              <a:rPr lang="en-US" altLang="zh-CN" smtClean="0"/>
              <a:t>www.themegallery.com</a:t>
            </a:r>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478FBE79-DAB9-452E-9E17-3AA4BE338969}"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r>
              <a:rPr lang="en-US" altLang="zh-CN" smtClean="0"/>
              <a:t>www.themegallery.com</a:t>
            </a:r>
            <a:endParaRPr lang="en-US" altLang="zh-CN"/>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ltLang="zh-CN"/>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8AFE1CE-3F52-43F7-AD36-7E6A4338980C}" type="slidenum">
              <a:rPr lang="zh-CN" altLang="en-US"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hyperlink" Target="#_Toc262307689"/><Relationship Id="rId13" Type="http://schemas.openxmlformats.org/officeDocument/2006/relationships/hyperlink" Target="#_Toc262307691"/><Relationship Id="rId18" Type="http://schemas.openxmlformats.org/officeDocument/2006/relationships/hyperlink" Target="#_Toc262307693"/><Relationship Id="rId26" Type="http://schemas.openxmlformats.org/officeDocument/2006/relationships/hyperlink" Target="#_Toc262307697"/><Relationship Id="rId3" Type="http://schemas.openxmlformats.org/officeDocument/2006/relationships/hyperlink" Target="#_Toc262307687"/><Relationship Id="rId21" Type="http://schemas.openxmlformats.org/officeDocument/2006/relationships/hyperlink" Target="#_Toc262307695"/><Relationship Id="rId34" Type="http://schemas.openxmlformats.org/officeDocument/2006/relationships/hyperlink" Target="#_Toc262307701"/><Relationship Id="rId7" Type="http://schemas.openxmlformats.org/officeDocument/2006/relationships/hyperlink" Target="#_Toc262307689"/><Relationship Id="rId12" Type="http://schemas.openxmlformats.org/officeDocument/2006/relationships/hyperlink" Target="#_Toc262307691"/><Relationship Id="rId17" Type="http://schemas.openxmlformats.org/officeDocument/2006/relationships/hyperlink" Target="#_Toc262307693"/><Relationship Id="rId25" Type="http://schemas.openxmlformats.org/officeDocument/2006/relationships/hyperlink" Target="#_Toc262307697"/><Relationship Id="rId33" Type="http://schemas.openxmlformats.org/officeDocument/2006/relationships/hyperlink" Target="#_Toc262307700"/><Relationship Id="rId2" Type="http://schemas.openxmlformats.org/officeDocument/2006/relationships/hyperlink" Target="#_Toc262307687"/><Relationship Id="rId16" Type="http://schemas.openxmlformats.org/officeDocument/2006/relationships/hyperlink" Target="#_Toc262307692"/><Relationship Id="rId20" Type="http://schemas.openxmlformats.org/officeDocument/2006/relationships/hyperlink" Target="#_Toc262307694"/><Relationship Id="rId29" Type="http://schemas.openxmlformats.org/officeDocument/2006/relationships/hyperlink" Target="#_Toc262307699"/><Relationship Id="rId1" Type="http://schemas.openxmlformats.org/officeDocument/2006/relationships/slideLayout" Target="../slideLayouts/slideLayout12.xml"/><Relationship Id="rId6" Type="http://schemas.openxmlformats.org/officeDocument/2006/relationships/hyperlink" Target="#_Toc262307689"/><Relationship Id="rId11" Type="http://schemas.openxmlformats.org/officeDocument/2006/relationships/hyperlink" Target="#_Toc262307690"/><Relationship Id="rId24" Type="http://schemas.openxmlformats.org/officeDocument/2006/relationships/hyperlink" Target="#_Toc262307696"/><Relationship Id="rId32" Type="http://schemas.openxmlformats.org/officeDocument/2006/relationships/hyperlink" Target="#_Toc262307700"/><Relationship Id="rId5" Type="http://schemas.openxmlformats.org/officeDocument/2006/relationships/hyperlink" Target="#_Toc262307688"/><Relationship Id="rId15" Type="http://schemas.openxmlformats.org/officeDocument/2006/relationships/hyperlink" Target="#_Toc262307692"/><Relationship Id="rId23" Type="http://schemas.openxmlformats.org/officeDocument/2006/relationships/hyperlink" Target="#_Toc262307696"/><Relationship Id="rId28" Type="http://schemas.openxmlformats.org/officeDocument/2006/relationships/hyperlink" Target="#_Toc262307698"/><Relationship Id="rId10" Type="http://schemas.openxmlformats.org/officeDocument/2006/relationships/hyperlink" Target="#_Toc262307690"/><Relationship Id="rId19" Type="http://schemas.openxmlformats.org/officeDocument/2006/relationships/hyperlink" Target="#_Toc262307694"/><Relationship Id="rId31" Type="http://schemas.openxmlformats.org/officeDocument/2006/relationships/hyperlink" Target="#_Toc262307699"/><Relationship Id="rId4" Type="http://schemas.openxmlformats.org/officeDocument/2006/relationships/hyperlink" Target="#_Toc262307688"/><Relationship Id="rId9" Type="http://schemas.openxmlformats.org/officeDocument/2006/relationships/hyperlink" Target="#_Toc262307690"/><Relationship Id="rId14" Type="http://schemas.openxmlformats.org/officeDocument/2006/relationships/hyperlink" Target="#_Toc262307692"/><Relationship Id="rId22" Type="http://schemas.openxmlformats.org/officeDocument/2006/relationships/hyperlink" Target="#_Toc262307695"/><Relationship Id="rId27" Type="http://schemas.openxmlformats.org/officeDocument/2006/relationships/hyperlink" Target="#_Toc262307698"/><Relationship Id="rId30" Type="http://schemas.openxmlformats.org/officeDocument/2006/relationships/hyperlink" Target="#_Toc262307699"/><Relationship Id="rId35" Type="http://schemas.openxmlformats.org/officeDocument/2006/relationships/hyperlink" Target="#_Toc262307701"/></Relationships>
</file>

<file path=ppt/slides/_rels/slide5.xml.rels><?xml version="1.0" encoding="UTF-8" standalone="yes"?>
<Relationships xmlns="http://schemas.openxmlformats.org/package/2006/relationships"><Relationship Id="rId8" Type="http://schemas.openxmlformats.org/officeDocument/2006/relationships/hyperlink" Target="#_Toc262307704"/><Relationship Id="rId13" Type="http://schemas.openxmlformats.org/officeDocument/2006/relationships/hyperlink" Target="#_Toc262307707"/><Relationship Id="rId18" Type="http://schemas.openxmlformats.org/officeDocument/2006/relationships/hyperlink" Target="#_Toc262307709"/><Relationship Id="rId26" Type="http://schemas.openxmlformats.org/officeDocument/2006/relationships/hyperlink" Target="#_Toc262307713"/><Relationship Id="rId39" Type="http://schemas.openxmlformats.org/officeDocument/2006/relationships/hyperlink" Target="#_Toc262307719"/><Relationship Id="rId3" Type="http://schemas.openxmlformats.org/officeDocument/2006/relationships/hyperlink" Target="#_Toc262307702"/><Relationship Id="rId21" Type="http://schemas.openxmlformats.org/officeDocument/2006/relationships/hyperlink" Target="#_Toc262307711"/><Relationship Id="rId34" Type="http://schemas.openxmlformats.org/officeDocument/2006/relationships/hyperlink" Target="#_Toc262307717"/><Relationship Id="rId42" Type="http://schemas.openxmlformats.org/officeDocument/2006/relationships/hyperlink" Target="#_Toc262307720"/><Relationship Id="rId7" Type="http://schemas.openxmlformats.org/officeDocument/2006/relationships/hyperlink" Target="#_Toc262307704"/><Relationship Id="rId12" Type="http://schemas.openxmlformats.org/officeDocument/2006/relationships/hyperlink" Target="#_Toc262307706"/><Relationship Id="rId17" Type="http://schemas.openxmlformats.org/officeDocument/2006/relationships/hyperlink" Target="#_Toc262307709"/><Relationship Id="rId25" Type="http://schemas.openxmlformats.org/officeDocument/2006/relationships/hyperlink" Target="#_Toc262307713"/><Relationship Id="rId33" Type="http://schemas.openxmlformats.org/officeDocument/2006/relationships/hyperlink" Target="#_Toc262307716"/><Relationship Id="rId38" Type="http://schemas.openxmlformats.org/officeDocument/2006/relationships/hyperlink" Target="#_Toc262307718"/><Relationship Id="rId2" Type="http://schemas.openxmlformats.org/officeDocument/2006/relationships/hyperlink" Target="#_Toc262307702"/><Relationship Id="rId16" Type="http://schemas.openxmlformats.org/officeDocument/2006/relationships/hyperlink" Target="#_Toc262307708"/><Relationship Id="rId20" Type="http://schemas.openxmlformats.org/officeDocument/2006/relationships/hyperlink" Target="#_Toc262307710"/><Relationship Id="rId29" Type="http://schemas.openxmlformats.org/officeDocument/2006/relationships/hyperlink" Target="#_Toc262307715"/><Relationship Id="rId41" Type="http://schemas.openxmlformats.org/officeDocument/2006/relationships/hyperlink" Target="#_Toc262307719"/><Relationship Id="rId1" Type="http://schemas.openxmlformats.org/officeDocument/2006/relationships/slideLayout" Target="../slideLayouts/slideLayout6.xml"/><Relationship Id="rId6" Type="http://schemas.openxmlformats.org/officeDocument/2006/relationships/hyperlink" Target="#_Toc262307703"/><Relationship Id="rId11" Type="http://schemas.openxmlformats.org/officeDocument/2006/relationships/hyperlink" Target="#_Toc262307706"/><Relationship Id="rId24" Type="http://schemas.openxmlformats.org/officeDocument/2006/relationships/hyperlink" Target="#_Toc262307712"/><Relationship Id="rId32" Type="http://schemas.openxmlformats.org/officeDocument/2006/relationships/hyperlink" Target="#_Toc262307716"/><Relationship Id="rId37" Type="http://schemas.openxmlformats.org/officeDocument/2006/relationships/hyperlink" Target="#_Toc262307718"/><Relationship Id="rId40" Type="http://schemas.openxmlformats.org/officeDocument/2006/relationships/hyperlink" Target="#_Toc262307719"/><Relationship Id="rId5" Type="http://schemas.openxmlformats.org/officeDocument/2006/relationships/hyperlink" Target="#_Toc262307703"/><Relationship Id="rId15" Type="http://schemas.openxmlformats.org/officeDocument/2006/relationships/hyperlink" Target="#_Toc262307708"/><Relationship Id="rId23" Type="http://schemas.openxmlformats.org/officeDocument/2006/relationships/hyperlink" Target="#_Toc262307712"/><Relationship Id="rId28" Type="http://schemas.openxmlformats.org/officeDocument/2006/relationships/hyperlink" Target="#_Toc262307714"/><Relationship Id="rId36" Type="http://schemas.openxmlformats.org/officeDocument/2006/relationships/hyperlink" Target="#_Toc262307718"/><Relationship Id="rId10" Type="http://schemas.openxmlformats.org/officeDocument/2006/relationships/hyperlink" Target="#_Toc262307705"/><Relationship Id="rId19" Type="http://schemas.openxmlformats.org/officeDocument/2006/relationships/hyperlink" Target="#_Toc262307710"/><Relationship Id="rId31" Type="http://schemas.openxmlformats.org/officeDocument/2006/relationships/hyperlink" Target="#_Toc262307715"/><Relationship Id="rId4" Type="http://schemas.openxmlformats.org/officeDocument/2006/relationships/hyperlink" Target="#_Toc262307702"/><Relationship Id="rId9" Type="http://schemas.openxmlformats.org/officeDocument/2006/relationships/hyperlink" Target="#_Toc262307705"/><Relationship Id="rId14" Type="http://schemas.openxmlformats.org/officeDocument/2006/relationships/hyperlink" Target="#_Toc262307707"/><Relationship Id="rId22" Type="http://schemas.openxmlformats.org/officeDocument/2006/relationships/hyperlink" Target="#_Toc262307711"/><Relationship Id="rId27" Type="http://schemas.openxmlformats.org/officeDocument/2006/relationships/hyperlink" Target="#_Toc262307714"/><Relationship Id="rId30" Type="http://schemas.openxmlformats.org/officeDocument/2006/relationships/hyperlink" Target="#_Toc262307715"/><Relationship Id="rId35" Type="http://schemas.openxmlformats.org/officeDocument/2006/relationships/hyperlink" Target="#_Toc262307717"/><Relationship Id="rId43" Type="http://schemas.openxmlformats.org/officeDocument/2006/relationships/hyperlink" Target="#_Toc262307720"/></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subTitle" idx="4294967295"/>
          </p:nvPr>
        </p:nvSpPr>
        <p:spPr>
          <a:xfrm>
            <a:off x="1187450" y="3789363"/>
            <a:ext cx="4895850" cy="1593850"/>
          </a:xfrm>
        </p:spPr>
        <p:txBody>
          <a:bodyPr>
            <a:normAutofit/>
          </a:bodyPr>
          <a:lstStyle/>
          <a:p>
            <a:pPr algn="l"/>
            <a:r>
              <a:rPr lang="zh-CN" altLang="en-US" sz="2800" dirty="0" smtClean="0">
                <a:effectLst>
                  <a:outerShdw blurRad="38100" dist="38100" dir="2700000" algn="tl">
                    <a:srgbClr val="000000"/>
                  </a:outerShdw>
                </a:effectLst>
              </a:rPr>
              <a:t>导       师：杨金侠</a:t>
            </a:r>
          </a:p>
          <a:p>
            <a:pPr algn="l"/>
            <a:r>
              <a:rPr lang="zh-CN" altLang="en-US" sz="2800" dirty="0" smtClean="0">
                <a:effectLst>
                  <a:outerShdw blurRad="38100" dist="38100" dir="2700000" algn="tl">
                    <a:srgbClr val="000000"/>
                  </a:outerShdw>
                </a:effectLst>
              </a:rPr>
              <a:t>作       者：徐磊</a:t>
            </a:r>
            <a:endParaRPr lang="en-US" altLang="zh-CN" sz="2800" dirty="0" smtClean="0">
              <a:effectLst>
                <a:outerShdw blurRad="38100" dist="38100" dir="2700000" algn="tl">
                  <a:srgbClr val="000000"/>
                </a:outerShdw>
              </a:effectLst>
            </a:endParaRPr>
          </a:p>
          <a:p>
            <a:pPr algn="l"/>
            <a:r>
              <a:rPr lang="zh-CN" altLang="en-US" sz="2800" dirty="0" smtClean="0">
                <a:effectLst>
                  <a:outerShdw blurRad="38100" dist="38100" dir="2700000" algn="tl">
                    <a:srgbClr val="000000"/>
                  </a:outerShdw>
                </a:effectLst>
              </a:rPr>
              <a:t>答辩时间：</a:t>
            </a:r>
            <a:r>
              <a:rPr lang="en-US" altLang="zh-CN" sz="2800" dirty="0" smtClean="0">
                <a:effectLst>
                  <a:outerShdw blurRad="38100" dist="38100" dir="2700000" algn="tl">
                    <a:srgbClr val="000000"/>
                  </a:outerShdw>
                </a:effectLst>
              </a:rPr>
              <a:t>2010</a:t>
            </a:r>
            <a:r>
              <a:rPr lang="zh-CN" altLang="en-US" sz="2800" dirty="0" smtClean="0">
                <a:effectLst>
                  <a:outerShdw blurRad="38100" dist="38100" dir="2700000" algn="tl">
                    <a:srgbClr val="000000"/>
                  </a:outerShdw>
                </a:effectLst>
              </a:rPr>
              <a:t>年</a:t>
            </a:r>
            <a:r>
              <a:rPr lang="en-US" altLang="zh-CN" sz="2800" dirty="0" smtClean="0">
                <a:effectLst>
                  <a:outerShdw blurRad="38100" dist="38100" dir="2700000" algn="tl">
                    <a:srgbClr val="000000"/>
                  </a:outerShdw>
                </a:effectLst>
              </a:rPr>
              <a:t>5</a:t>
            </a:r>
            <a:r>
              <a:rPr lang="zh-CN" altLang="en-US" sz="2800" dirty="0" smtClean="0">
                <a:effectLst>
                  <a:outerShdw blurRad="38100" dist="38100" dir="2700000" algn="tl">
                    <a:srgbClr val="000000"/>
                  </a:outerShdw>
                </a:effectLst>
              </a:rPr>
              <a:t>月</a:t>
            </a:r>
            <a:r>
              <a:rPr lang="en-US" altLang="zh-CN" sz="2800" dirty="0" smtClean="0">
                <a:effectLst>
                  <a:outerShdw blurRad="38100" dist="38100" dir="2700000" algn="tl">
                    <a:srgbClr val="000000"/>
                  </a:outerShdw>
                </a:effectLst>
              </a:rPr>
              <a:t>25</a:t>
            </a:r>
            <a:r>
              <a:rPr lang="zh-CN" altLang="en-US" sz="2800" dirty="0" smtClean="0">
                <a:effectLst>
                  <a:outerShdw blurRad="38100" dist="38100" dir="2700000" algn="tl">
                    <a:srgbClr val="000000"/>
                  </a:outerShdw>
                </a:effectLst>
              </a:rPr>
              <a:t>日</a:t>
            </a:r>
            <a:endParaRPr lang="en-US" altLang="zh-CN" sz="2800" dirty="0">
              <a:effectLst>
                <a:outerShdw blurRad="38100" dist="38100" dir="2700000" algn="tl">
                  <a:srgbClr val="000000"/>
                </a:outerShdw>
              </a:effectLst>
            </a:endParaRPr>
          </a:p>
        </p:txBody>
      </p:sp>
      <p:sp>
        <p:nvSpPr>
          <p:cNvPr id="5" name="TextBox 4"/>
          <p:cNvSpPr txBox="1"/>
          <p:nvPr/>
        </p:nvSpPr>
        <p:spPr>
          <a:xfrm>
            <a:off x="428596" y="2214554"/>
            <a:ext cx="8286776" cy="707886"/>
          </a:xfrm>
          <a:prstGeom prst="rect">
            <a:avLst/>
          </a:prstGeom>
          <a:noFill/>
        </p:spPr>
        <p:txBody>
          <a:bodyPr wrap="square" rtlCol="0">
            <a:spAutoFit/>
          </a:bodyPr>
          <a:lstStyle/>
          <a:p>
            <a:r>
              <a:rPr lang="zh-CN" altLang="en-US" sz="4000" b="1" dirty="0" smtClean="0"/>
              <a:t>基于</a:t>
            </a:r>
            <a:r>
              <a:rPr lang="en-US" altLang="zh-CN" sz="4000" b="1" dirty="0" smtClean="0"/>
              <a:t>B/S</a:t>
            </a:r>
            <a:r>
              <a:rPr lang="zh-CN" altLang="en-US" sz="4000" b="1" dirty="0" smtClean="0"/>
              <a:t>结构的科研系统设计与开发</a:t>
            </a:r>
            <a:endParaRPr lang="zh-CN" altLang="en-US" sz="4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500042"/>
            <a:ext cx="7010400" cy="563563"/>
          </a:xfrm>
        </p:spPr>
        <p:txBody>
          <a:bodyPr>
            <a:noAutofit/>
          </a:bodyPr>
          <a:lstStyle/>
          <a:p>
            <a:r>
              <a:rPr lang="zh-CN" altLang="en-US" sz="3600" dirty="0" smtClean="0">
                <a:solidFill>
                  <a:srgbClr val="FFFF00"/>
                </a:solidFill>
              </a:rPr>
              <a:t>功能</a:t>
            </a:r>
            <a:endParaRPr lang="zh-CN" altLang="en-US" sz="3600" dirty="0">
              <a:solidFill>
                <a:srgbClr val="FFFF00"/>
              </a:solidFill>
            </a:endParaRPr>
          </a:p>
        </p:txBody>
      </p:sp>
      <p:pic>
        <p:nvPicPr>
          <p:cNvPr id="1026" name="Picture 2"/>
          <p:cNvPicPr>
            <a:picLocks noChangeAspect="1" noChangeArrowheads="1"/>
          </p:cNvPicPr>
          <p:nvPr/>
        </p:nvPicPr>
        <p:blipFill>
          <a:blip r:embed="rId2"/>
          <a:srcRect/>
          <a:stretch>
            <a:fillRect/>
          </a:stretch>
        </p:blipFill>
        <p:spPr bwMode="auto">
          <a:xfrm>
            <a:off x="714348" y="1428736"/>
            <a:ext cx="6786610" cy="3643338"/>
          </a:xfrm>
          <a:prstGeom prst="rect">
            <a:avLst/>
          </a:prstGeom>
          <a:noFill/>
          <a:ln w="9525">
            <a:noFill/>
            <a:miter lim="800000"/>
            <a:headEnd/>
            <a:tailEnd/>
          </a:ln>
        </p:spPr>
      </p:pic>
      <p:sp>
        <p:nvSpPr>
          <p:cNvPr id="7" name="TextBox 6"/>
          <p:cNvSpPr txBox="1"/>
          <p:nvPr/>
        </p:nvSpPr>
        <p:spPr>
          <a:xfrm>
            <a:off x="1714480" y="5500702"/>
            <a:ext cx="5643602" cy="369332"/>
          </a:xfrm>
          <a:prstGeom prst="rect">
            <a:avLst/>
          </a:prstGeom>
          <a:noFill/>
        </p:spPr>
        <p:txBody>
          <a:bodyPr wrap="square" rtlCol="0">
            <a:spAutoFit/>
          </a:bodyPr>
          <a:lstStyle/>
          <a:p>
            <a:pPr algn="ctr"/>
            <a:r>
              <a:rPr lang="zh-CN" altLang="en-US" dirty="0" smtClean="0"/>
              <a:t>用户登录认证视图</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FFFF00"/>
                </a:solidFill>
              </a:rPr>
              <a:t>功能</a:t>
            </a:r>
            <a:endParaRPr lang="zh-CN" altLang="en-US" sz="3600" dirty="0">
              <a:solidFill>
                <a:srgbClr val="FFFF00"/>
              </a:solidFill>
            </a:endParaRPr>
          </a:p>
        </p:txBody>
      </p:sp>
      <p:pic>
        <p:nvPicPr>
          <p:cNvPr id="2050" name="Picture 2"/>
          <p:cNvPicPr>
            <a:picLocks noChangeAspect="1" noChangeArrowheads="1"/>
          </p:cNvPicPr>
          <p:nvPr/>
        </p:nvPicPr>
        <p:blipFill>
          <a:blip r:embed="rId2"/>
          <a:srcRect/>
          <a:stretch>
            <a:fillRect/>
          </a:stretch>
        </p:blipFill>
        <p:spPr bwMode="auto">
          <a:xfrm>
            <a:off x="857224" y="1571612"/>
            <a:ext cx="6357982" cy="3571900"/>
          </a:xfrm>
          <a:prstGeom prst="rect">
            <a:avLst/>
          </a:prstGeom>
          <a:noFill/>
          <a:ln w="9525">
            <a:noFill/>
            <a:miter lim="800000"/>
            <a:headEnd/>
            <a:tailEnd/>
          </a:ln>
        </p:spPr>
      </p:pic>
      <p:sp>
        <p:nvSpPr>
          <p:cNvPr id="5" name="TextBox 4"/>
          <p:cNvSpPr txBox="1"/>
          <p:nvPr/>
        </p:nvSpPr>
        <p:spPr>
          <a:xfrm>
            <a:off x="2285984" y="5500702"/>
            <a:ext cx="3714776" cy="369332"/>
          </a:xfrm>
          <a:prstGeom prst="rect">
            <a:avLst/>
          </a:prstGeom>
          <a:noFill/>
        </p:spPr>
        <p:txBody>
          <a:bodyPr wrap="square" rtlCol="0">
            <a:spAutoFit/>
          </a:bodyPr>
          <a:lstStyle/>
          <a:p>
            <a:pPr algn="ctr"/>
            <a:r>
              <a:rPr lang="zh-CN" altLang="en-US" dirty="0" smtClean="0"/>
              <a:t>用户注册视图</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FFFF00"/>
                </a:solidFill>
              </a:rPr>
              <a:t>功能</a:t>
            </a:r>
            <a:endParaRPr lang="zh-CN" altLang="en-US" sz="3600" dirty="0">
              <a:solidFill>
                <a:srgbClr val="FFFF00"/>
              </a:solidFill>
            </a:endParaRPr>
          </a:p>
        </p:txBody>
      </p:sp>
      <p:pic>
        <p:nvPicPr>
          <p:cNvPr id="3074" name="Picture 2"/>
          <p:cNvPicPr>
            <a:picLocks noChangeAspect="1" noChangeArrowheads="1"/>
          </p:cNvPicPr>
          <p:nvPr/>
        </p:nvPicPr>
        <p:blipFill>
          <a:blip r:embed="rId2"/>
          <a:srcRect/>
          <a:stretch>
            <a:fillRect/>
          </a:stretch>
        </p:blipFill>
        <p:spPr bwMode="auto">
          <a:xfrm>
            <a:off x="785786" y="1643050"/>
            <a:ext cx="6786610" cy="3571900"/>
          </a:xfrm>
          <a:prstGeom prst="rect">
            <a:avLst/>
          </a:prstGeom>
          <a:noFill/>
          <a:ln w="9525">
            <a:noFill/>
            <a:miter lim="800000"/>
            <a:headEnd/>
            <a:tailEnd/>
          </a:ln>
        </p:spPr>
      </p:pic>
      <p:sp>
        <p:nvSpPr>
          <p:cNvPr id="5" name="TextBox 4"/>
          <p:cNvSpPr txBox="1"/>
          <p:nvPr/>
        </p:nvSpPr>
        <p:spPr>
          <a:xfrm>
            <a:off x="2500298" y="5500702"/>
            <a:ext cx="3643338" cy="369332"/>
          </a:xfrm>
          <a:prstGeom prst="rect">
            <a:avLst/>
          </a:prstGeom>
          <a:noFill/>
        </p:spPr>
        <p:txBody>
          <a:bodyPr wrap="square" rtlCol="0">
            <a:spAutoFit/>
          </a:bodyPr>
          <a:lstStyle/>
          <a:p>
            <a:pPr algn="ctr"/>
            <a:r>
              <a:rPr lang="zh-CN" altLang="en-US" dirty="0" smtClean="0"/>
              <a:t>管理主界面视图</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FFFF00"/>
                </a:solidFill>
              </a:rPr>
              <a:t>功能</a:t>
            </a:r>
            <a:endParaRPr lang="zh-CN" altLang="en-US" sz="3600" dirty="0">
              <a:solidFill>
                <a:srgbClr val="FFFF00"/>
              </a:solidFill>
            </a:endParaRPr>
          </a:p>
        </p:txBody>
      </p:sp>
      <p:sp>
        <p:nvSpPr>
          <p:cNvPr id="5" name="TextBox 4"/>
          <p:cNvSpPr txBox="1"/>
          <p:nvPr/>
        </p:nvSpPr>
        <p:spPr>
          <a:xfrm>
            <a:off x="2500298" y="5500702"/>
            <a:ext cx="3643338" cy="369332"/>
          </a:xfrm>
          <a:prstGeom prst="rect">
            <a:avLst/>
          </a:prstGeom>
          <a:noFill/>
        </p:spPr>
        <p:txBody>
          <a:bodyPr wrap="square" rtlCol="0">
            <a:spAutoFit/>
          </a:bodyPr>
          <a:lstStyle/>
          <a:p>
            <a:pPr algn="ctr"/>
            <a:r>
              <a:rPr lang="zh-CN" altLang="en-US" dirty="0" smtClean="0"/>
              <a:t>科研管理视图</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571472" y="1714488"/>
            <a:ext cx="7358114" cy="364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FFFF00"/>
                </a:solidFill>
              </a:rPr>
              <a:t>功能</a:t>
            </a:r>
            <a:endParaRPr lang="zh-CN" altLang="en-US" sz="3600" dirty="0">
              <a:solidFill>
                <a:srgbClr val="FFFF00"/>
              </a:solidFill>
            </a:endParaRPr>
          </a:p>
        </p:txBody>
      </p:sp>
      <p:sp>
        <p:nvSpPr>
          <p:cNvPr id="5" name="TextBox 4"/>
          <p:cNvSpPr txBox="1"/>
          <p:nvPr/>
        </p:nvSpPr>
        <p:spPr>
          <a:xfrm>
            <a:off x="2500298" y="5500702"/>
            <a:ext cx="3643338" cy="369332"/>
          </a:xfrm>
          <a:prstGeom prst="rect">
            <a:avLst/>
          </a:prstGeom>
          <a:noFill/>
        </p:spPr>
        <p:txBody>
          <a:bodyPr wrap="square" rtlCol="0">
            <a:spAutoFit/>
          </a:bodyPr>
          <a:lstStyle/>
          <a:p>
            <a:pPr algn="ctr"/>
            <a:r>
              <a:rPr lang="zh-CN" altLang="en-US" dirty="0" smtClean="0"/>
              <a:t>科研数据录入视图</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571472" y="1428736"/>
            <a:ext cx="7429552" cy="3500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FFFF00"/>
                </a:solidFill>
              </a:rPr>
              <a:t>功能</a:t>
            </a:r>
            <a:endParaRPr lang="zh-CN" altLang="en-US" sz="3600" dirty="0">
              <a:solidFill>
                <a:srgbClr val="FFFF00"/>
              </a:solidFill>
            </a:endParaRPr>
          </a:p>
        </p:txBody>
      </p:sp>
      <p:sp>
        <p:nvSpPr>
          <p:cNvPr id="5" name="TextBox 4"/>
          <p:cNvSpPr txBox="1"/>
          <p:nvPr/>
        </p:nvSpPr>
        <p:spPr>
          <a:xfrm>
            <a:off x="2500298" y="5500702"/>
            <a:ext cx="3643338" cy="369332"/>
          </a:xfrm>
          <a:prstGeom prst="rect">
            <a:avLst/>
          </a:prstGeom>
          <a:noFill/>
        </p:spPr>
        <p:txBody>
          <a:bodyPr wrap="square" rtlCol="0">
            <a:spAutoFit/>
          </a:bodyPr>
          <a:lstStyle/>
          <a:p>
            <a:pPr algn="ctr"/>
            <a:r>
              <a:rPr lang="zh-CN" altLang="en-US" dirty="0" smtClean="0"/>
              <a:t>用户管理视图</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571472" y="1500174"/>
            <a:ext cx="7143800" cy="3500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FFFF00"/>
                </a:solidFill>
              </a:rPr>
              <a:t>功能</a:t>
            </a:r>
            <a:endParaRPr lang="zh-CN" altLang="en-US" sz="3600" dirty="0">
              <a:solidFill>
                <a:srgbClr val="FFFF00"/>
              </a:solidFill>
            </a:endParaRPr>
          </a:p>
        </p:txBody>
      </p:sp>
      <p:sp>
        <p:nvSpPr>
          <p:cNvPr id="5" name="TextBox 4"/>
          <p:cNvSpPr txBox="1"/>
          <p:nvPr/>
        </p:nvSpPr>
        <p:spPr>
          <a:xfrm>
            <a:off x="2500298" y="5500702"/>
            <a:ext cx="3643338" cy="369332"/>
          </a:xfrm>
          <a:prstGeom prst="rect">
            <a:avLst/>
          </a:prstGeom>
          <a:noFill/>
        </p:spPr>
        <p:txBody>
          <a:bodyPr wrap="square" rtlCol="0">
            <a:spAutoFit/>
          </a:bodyPr>
          <a:lstStyle/>
          <a:p>
            <a:pPr algn="ctr"/>
            <a:r>
              <a:rPr lang="zh-CN" altLang="en-US" dirty="0" smtClean="0"/>
              <a:t>用户账户添加视图</a:t>
            </a: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571472" y="1357298"/>
            <a:ext cx="6643734" cy="34290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FFFF00"/>
                </a:solidFill>
              </a:rPr>
              <a:t>功能</a:t>
            </a:r>
            <a:endParaRPr lang="zh-CN" altLang="en-US" sz="3600" dirty="0">
              <a:solidFill>
                <a:srgbClr val="FFFF00"/>
              </a:solidFill>
            </a:endParaRPr>
          </a:p>
        </p:txBody>
      </p:sp>
      <p:sp>
        <p:nvSpPr>
          <p:cNvPr id="5" name="TextBox 4"/>
          <p:cNvSpPr txBox="1"/>
          <p:nvPr/>
        </p:nvSpPr>
        <p:spPr>
          <a:xfrm>
            <a:off x="2500298" y="5500702"/>
            <a:ext cx="3643338" cy="369332"/>
          </a:xfrm>
          <a:prstGeom prst="rect">
            <a:avLst/>
          </a:prstGeom>
          <a:noFill/>
        </p:spPr>
        <p:txBody>
          <a:bodyPr wrap="square" rtlCol="0">
            <a:spAutoFit/>
          </a:bodyPr>
          <a:lstStyle/>
          <a:p>
            <a:pPr algn="ctr"/>
            <a:r>
              <a:rPr lang="zh-CN" altLang="en-US" dirty="0" smtClean="0"/>
              <a:t>基本设置视图</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571472" y="1428736"/>
            <a:ext cx="7215238" cy="364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WordArt 2"/>
          <p:cNvSpPr>
            <a:spLocks noChangeArrowheads="1" noChangeShapeType="1" noTextEdit="1"/>
          </p:cNvSpPr>
          <p:nvPr/>
        </p:nvSpPr>
        <p:spPr bwMode="blackWhite">
          <a:xfrm>
            <a:off x="1500166" y="2643182"/>
            <a:ext cx="6572296" cy="785818"/>
          </a:xfrm>
          <a:prstGeom prst="rect">
            <a:avLst/>
          </a:prstGeom>
        </p:spPr>
        <p:txBody>
          <a:bodyPr wrap="none" fromWordArt="1">
            <a:prstTxWarp prst="textPlain">
              <a:avLst>
                <a:gd name="adj" fmla="val 50000"/>
              </a:avLst>
            </a:prstTxWarp>
          </a:bodyPr>
          <a:lstStyle/>
          <a:p>
            <a:pPr algn="ctr"/>
            <a:r>
              <a:rPr lang="zh-CN" altLang="en-US" sz="5400" b="1" kern="10" dirty="0" smtClean="0">
                <a:ln w="28575">
                  <a:solidFill>
                    <a:srgbClr val="FEFEFE"/>
                  </a:solidFill>
                  <a:round/>
                  <a:headEnd/>
                  <a:tailEnd/>
                </a:ln>
                <a:solidFill>
                  <a:schemeClr val="accent1">
                    <a:lumMod val="50000"/>
                  </a:schemeClr>
                </a:solidFill>
                <a:effectLst>
                  <a:outerShdw dist="71842" dir="2700000" algn="ctr" rotWithShape="0">
                    <a:srgbClr val="080808">
                      <a:alpha val="50000"/>
                    </a:srgbClr>
                  </a:outerShdw>
                </a:effectLst>
                <a:latin typeface="黑体"/>
                <a:ea typeface="黑体"/>
              </a:rPr>
              <a:t>感谢各位答辩的老师！</a:t>
            </a:r>
            <a:endParaRPr lang="zh-CN" altLang="en-US" sz="5400" b="1" kern="10" dirty="0">
              <a:ln w="28575">
                <a:solidFill>
                  <a:srgbClr val="FEFEFE"/>
                </a:solidFill>
                <a:round/>
                <a:headEnd/>
                <a:tailEnd/>
              </a:ln>
              <a:solidFill>
                <a:schemeClr val="accent1">
                  <a:lumMod val="50000"/>
                </a:schemeClr>
              </a:solidFill>
              <a:effectLst>
                <a:outerShdw dist="71842" dir="2700000" algn="ctr" rotWithShape="0">
                  <a:srgbClr val="080808">
                    <a:alpha val="50000"/>
                  </a:srgbClr>
                </a:outerShdw>
              </a:effectLst>
              <a:latin typeface="黑体"/>
              <a:ea typeface="黑体"/>
            </a:endParaRPr>
          </a:p>
        </p:txBody>
      </p:sp>
      <p:sp>
        <p:nvSpPr>
          <p:cNvPr id="3" name="TextBox 2"/>
          <p:cNvSpPr txBox="1"/>
          <p:nvPr/>
        </p:nvSpPr>
        <p:spPr>
          <a:xfrm>
            <a:off x="857224" y="857232"/>
            <a:ext cx="2357454" cy="646331"/>
          </a:xfrm>
          <a:prstGeom prst="rect">
            <a:avLst/>
          </a:prstGeom>
          <a:noFill/>
        </p:spPr>
        <p:txBody>
          <a:bodyPr wrap="square" rtlCol="0">
            <a:spAutoFit/>
          </a:bodyPr>
          <a:lstStyle/>
          <a:p>
            <a:r>
              <a:rPr lang="zh-CN" altLang="en-US" sz="3600" dirty="0" smtClean="0">
                <a:solidFill>
                  <a:srgbClr val="FFFF00"/>
                </a:solidFill>
                <a:latin typeface="+mj-ea"/>
                <a:ea typeface="+mj-ea"/>
              </a:rPr>
              <a:t>致谢</a:t>
            </a:r>
            <a:endParaRPr lang="zh-CN" altLang="en-US" sz="3600" dirty="0">
              <a:solidFill>
                <a:srgbClr val="FFFF00"/>
              </a:solidFill>
              <a:latin typeface="+mj-ea"/>
              <a:ea typeface="+mj-ea"/>
            </a:endParaRPr>
          </a:p>
        </p:txBody>
      </p:sp>
      <p:sp>
        <p:nvSpPr>
          <p:cNvPr id="4" name="WordArt 2"/>
          <p:cNvSpPr>
            <a:spLocks noChangeArrowheads="1" noChangeShapeType="1" noTextEdit="1"/>
          </p:cNvSpPr>
          <p:nvPr/>
        </p:nvSpPr>
        <p:spPr bwMode="blackWhite">
          <a:xfrm>
            <a:off x="1500166" y="3714752"/>
            <a:ext cx="6715172" cy="785818"/>
          </a:xfrm>
          <a:prstGeom prst="rect">
            <a:avLst/>
          </a:prstGeom>
        </p:spPr>
        <p:txBody>
          <a:bodyPr wrap="none" fromWordArt="1">
            <a:prstTxWarp prst="textPlain">
              <a:avLst>
                <a:gd name="adj" fmla="val 50000"/>
              </a:avLst>
            </a:prstTxWarp>
          </a:bodyPr>
          <a:lstStyle/>
          <a:p>
            <a:pPr algn="ctr"/>
            <a:r>
              <a:rPr lang="zh-CN" altLang="en-US" sz="5400" b="1" kern="10" dirty="0" smtClean="0">
                <a:ln w="28575">
                  <a:solidFill>
                    <a:srgbClr val="FEFEFE"/>
                  </a:solidFill>
                  <a:round/>
                  <a:headEnd/>
                  <a:tailEnd/>
                </a:ln>
                <a:solidFill>
                  <a:schemeClr val="accent1">
                    <a:lumMod val="50000"/>
                  </a:schemeClr>
                </a:solidFill>
                <a:effectLst>
                  <a:outerShdw dist="71842" dir="2700000" algn="ctr" rotWithShape="0">
                    <a:srgbClr val="080808">
                      <a:alpha val="50000"/>
                    </a:srgbClr>
                  </a:outerShdw>
                </a:effectLst>
                <a:latin typeface="黑体"/>
                <a:ea typeface="黑体"/>
              </a:rPr>
              <a:t>感谢辛勤指导我的杨金侠老师！</a:t>
            </a:r>
            <a:endParaRPr lang="zh-CN" altLang="en-US" sz="5400" b="1" kern="10" dirty="0">
              <a:ln w="28575">
                <a:solidFill>
                  <a:srgbClr val="FEFEFE"/>
                </a:solidFill>
                <a:round/>
                <a:headEnd/>
                <a:tailEnd/>
              </a:ln>
              <a:solidFill>
                <a:schemeClr val="accent1">
                  <a:lumMod val="50000"/>
                </a:schemeClr>
              </a:solidFill>
              <a:effectLst>
                <a:outerShdw dist="71842" dir="2700000" algn="ctr" rotWithShape="0">
                  <a:srgbClr val="080808">
                    <a:alpha val="50000"/>
                  </a:srgbClr>
                </a:outerShdw>
              </a:effectLst>
              <a:latin typeface="黑体"/>
              <a:ea typeface="黑体"/>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428596" y="214290"/>
            <a:ext cx="7467600" cy="1143000"/>
          </a:xfrm>
        </p:spPr>
        <p:txBody>
          <a:bodyPr>
            <a:normAutofit/>
          </a:bodyPr>
          <a:lstStyle/>
          <a:p>
            <a:r>
              <a:rPr lang="zh-CN" altLang="en-US" sz="3600" dirty="0" smtClean="0">
                <a:solidFill>
                  <a:srgbClr val="FFFF00"/>
                </a:solidFill>
              </a:rPr>
              <a:t>摘要</a:t>
            </a:r>
            <a:endParaRPr lang="zh-CN" altLang="en-US" sz="3600" dirty="0">
              <a:solidFill>
                <a:srgbClr val="FFFF00"/>
              </a:solidFill>
            </a:endParaRPr>
          </a:p>
        </p:txBody>
      </p:sp>
      <p:sp>
        <p:nvSpPr>
          <p:cNvPr id="18" name="TextBox 17"/>
          <p:cNvSpPr txBox="1"/>
          <p:nvPr/>
        </p:nvSpPr>
        <p:spPr>
          <a:xfrm>
            <a:off x="500034" y="1142984"/>
            <a:ext cx="8072494" cy="2802562"/>
          </a:xfrm>
          <a:prstGeom prst="rect">
            <a:avLst/>
          </a:prstGeom>
          <a:noFill/>
        </p:spPr>
        <p:txBody>
          <a:bodyPr wrap="square" rtlCol="0">
            <a:spAutoFit/>
          </a:bodyPr>
          <a:lstStyle/>
          <a:p>
            <a:pPr>
              <a:lnSpc>
                <a:spcPct val="150000"/>
              </a:lnSpc>
            </a:pPr>
            <a:r>
              <a:rPr lang="en-US" altLang="zh-CN" sz="2000" dirty="0" smtClean="0"/>
              <a:t>        </a:t>
            </a:r>
            <a:r>
              <a:rPr lang="zh-CN" altLang="en-US" sz="2000" dirty="0" smtClean="0"/>
              <a:t>目前在数学与信息科学学院内，科研管理主要是人工通过使用办公软件如</a:t>
            </a:r>
            <a:r>
              <a:rPr lang="en-US" sz="2000" dirty="0" smtClean="0"/>
              <a:t>Excel</a:t>
            </a:r>
            <a:r>
              <a:rPr lang="zh-CN" altLang="en-US" sz="2000" dirty="0" smtClean="0"/>
              <a:t>，</a:t>
            </a:r>
            <a:r>
              <a:rPr lang="en-US" sz="2000" dirty="0" smtClean="0"/>
              <a:t>Word</a:t>
            </a:r>
            <a:r>
              <a:rPr lang="zh-CN" altLang="en-US" sz="2000" dirty="0" smtClean="0"/>
              <a:t>等</a:t>
            </a:r>
            <a:r>
              <a:rPr lang="en-US" sz="2000" dirty="0" smtClean="0"/>
              <a:t>Office</a:t>
            </a:r>
            <a:r>
              <a:rPr lang="zh-CN" altLang="en-US" sz="2000" dirty="0" smtClean="0"/>
              <a:t>办公软件处理大量的科研数据</a:t>
            </a:r>
            <a:r>
              <a:rPr lang="en-US" sz="2000" dirty="0" smtClean="0"/>
              <a:t>.</a:t>
            </a:r>
            <a:r>
              <a:rPr lang="zh-CN" altLang="en-US" sz="2000" dirty="0" smtClean="0"/>
              <a:t>这种方式的局限性随着数据的大量积累以及交互重要性的提升而更为凸显</a:t>
            </a:r>
            <a:r>
              <a:rPr lang="en-US" sz="2000" dirty="0" smtClean="0"/>
              <a:t>.</a:t>
            </a:r>
            <a:r>
              <a:rPr lang="zh-CN" altLang="en-US" sz="2000" dirty="0" smtClean="0"/>
              <a:t>为解决当前数学与信息科学学院科研管理问题，本文通过运用目前比较流行的组合</a:t>
            </a:r>
            <a:r>
              <a:rPr lang="en-US" sz="2000" dirty="0" smtClean="0"/>
              <a:t>Java</a:t>
            </a:r>
            <a:r>
              <a:rPr lang="zh-CN" altLang="en-US" sz="2000" dirty="0" smtClean="0"/>
              <a:t>以及前端技术</a:t>
            </a:r>
            <a:r>
              <a:rPr lang="en-US" sz="2000" dirty="0" smtClean="0"/>
              <a:t>Flex</a:t>
            </a:r>
            <a:r>
              <a:rPr lang="zh-CN" altLang="en-US" sz="2000" dirty="0" smtClean="0"/>
              <a:t>来设计与开发一套科研管理系统</a:t>
            </a:r>
            <a:r>
              <a:rPr lang="en-US" sz="2000" dirty="0" smtClean="0"/>
              <a:t>, </a:t>
            </a:r>
            <a:r>
              <a:rPr lang="zh-CN" altLang="en-US" sz="2000" dirty="0" smtClean="0"/>
              <a:t>该系统具有提供更好的用户体验性</a:t>
            </a:r>
            <a:r>
              <a:rPr lang="en-US" sz="2000" dirty="0" smtClean="0"/>
              <a:t>,</a:t>
            </a:r>
            <a:r>
              <a:rPr lang="zh-CN" altLang="en-US" sz="2000" dirty="0" smtClean="0"/>
              <a:t>良好的分层架构以及数据交互模型</a:t>
            </a:r>
            <a:r>
              <a:rPr lang="en-US" sz="2000" dirty="0" smtClean="0"/>
              <a:t>.</a:t>
            </a:r>
            <a:endParaRPr lang="zh-CN" altLang="en-US" sz="2000" dirty="0"/>
          </a:p>
        </p:txBody>
      </p:sp>
      <p:sp>
        <p:nvSpPr>
          <p:cNvPr id="19" name="TextBox 18"/>
          <p:cNvSpPr txBox="1"/>
          <p:nvPr/>
        </p:nvSpPr>
        <p:spPr>
          <a:xfrm>
            <a:off x="428596" y="4643446"/>
            <a:ext cx="1643074" cy="646331"/>
          </a:xfrm>
          <a:prstGeom prst="rect">
            <a:avLst/>
          </a:prstGeom>
          <a:noFill/>
        </p:spPr>
        <p:txBody>
          <a:bodyPr wrap="square" rtlCol="0">
            <a:spAutoFit/>
          </a:bodyPr>
          <a:lstStyle/>
          <a:p>
            <a:r>
              <a:rPr lang="zh-CN" altLang="en-US" sz="3600" dirty="0" smtClean="0">
                <a:solidFill>
                  <a:srgbClr val="FFFF00"/>
                </a:solidFill>
                <a:ea typeface="+mj-ea"/>
              </a:rPr>
              <a:t>关键词</a:t>
            </a:r>
            <a:endParaRPr lang="zh-CN" altLang="en-US" sz="3600" dirty="0">
              <a:solidFill>
                <a:srgbClr val="FFFF00"/>
              </a:solidFill>
              <a:ea typeface="+mj-ea"/>
            </a:endParaRPr>
          </a:p>
        </p:txBody>
      </p:sp>
      <p:sp>
        <p:nvSpPr>
          <p:cNvPr id="20" name="TextBox 19"/>
          <p:cNvSpPr txBox="1"/>
          <p:nvPr/>
        </p:nvSpPr>
        <p:spPr>
          <a:xfrm>
            <a:off x="1071538" y="5357826"/>
            <a:ext cx="4071966" cy="461665"/>
          </a:xfrm>
          <a:prstGeom prst="rect">
            <a:avLst/>
          </a:prstGeom>
          <a:noFill/>
        </p:spPr>
        <p:txBody>
          <a:bodyPr wrap="square" rtlCol="0">
            <a:spAutoFit/>
          </a:bodyPr>
          <a:lstStyle/>
          <a:p>
            <a:r>
              <a:rPr lang="zh-CN" altLang="en-US" sz="2400" dirty="0" smtClean="0"/>
              <a:t>科研管理系统；</a:t>
            </a:r>
            <a:r>
              <a:rPr lang="en-US" sz="2400" dirty="0" smtClean="0"/>
              <a:t>Java</a:t>
            </a:r>
            <a:r>
              <a:rPr lang="zh-CN" altLang="en-US" sz="2400" dirty="0" smtClean="0"/>
              <a:t>；</a:t>
            </a:r>
            <a:r>
              <a:rPr lang="en-US" sz="2400" dirty="0" smtClean="0"/>
              <a:t>Flex</a:t>
            </a:r>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71472" y="571480"/>
            <a:ext cx="7010400" cy="563563"/>
          </a:xfrm>
        </p:spPr>
        <p:txBody>
          <a:bodyPr>
            <a:normAutofit fontScale="90000"/>
          </a:bodyPr>
          <a:lstStyle/>
          <a:p>
            <a:r>
              <a:rPr lang="en-US" b="1" dirty="0" smtClean="0">
                <a:solidFill>
                  <a:srgbClr val="FFFF00"/>
                </a:solidFill>
                <a:latin typeface="Times New Roman" pitchFamily="18" charset="0"/>
                <a:cs typeface="Times New Roman" pitchFamily="18" charset="0"/>
              </a:rPr>
              <a:t>Abstract</a:t>
            </a:r>
            <a:endParaRPr lang="zh-CN" altLang="en-US" dirty="0">
              <a:solidFill>
                <a:srgbClr val="FFFF00"/>
              </a:solidFill>
              <a:latin typeface="Times New Roman" pitchFamily="18" charset="0"/>
              <a:cs typeface="Times New Roman" pitchFamily="18" charset="0"/>
            </a:endParaRPr>
          </a:p>
        </p:txBody>
      </p:sp>
      <p:sp>
        <p:nvSpPr>
          <p:cNvPr id="8" name="TextBox 7"/>
          <p:cNvSpPr txBox="1"/>
          <p:nvPr/>
        </p:nvSpPr>
        <p:spPr>
          <a:xfrm>
            <a:off x="642910" y="1285860"/>
            <a:ext cx="8286808" cy="3761286"/>
          </a:xfrm>
          <a:prstGeom prst="rect">
            <a:avLst/>
          </a:prstGeom>
          <a:noFill/>
        </p:spPr>
        <p:txBody>
          <a:bodyPr wrap="square" rtlCol="0">
            <a:spAutoFit/>
          </a:bodyPr>
          <a:lstStyle/>
          <a:p>
            <a:pPr>
              <a:lnSpc>
                <a:spcPts val="2400"/>
              </a:lnSpc>
            </a:pPr>
            <a:r>
              <a:rPr lang="en-US" dirty="0" smtClean="0"/>
              <a:t>         At </a:t>
            </a:r>
            <a:r>
              <a:rPr lang="en-US" dirty="0" err="1" smtClean="0"/>
              <a:t>present,research</a:t>
            </a:r>
            <a:r>
              <a:rPr lang="en-US" dirty="0" smtClean="0"/>
              <a:t> management is mainly done through using Microsoft Office software such as </a:t>
            </a:r>
            <a:r>
              <a:rPr lang="en-US" dirty="0" err="1" smtClean="0"/>
              <a:t>Excel,Word</a:t>
            </a:r>
            <a:r>
              <a:rPr lang="en-US" dirty="0" smtClean="0"/>
              <a:t> and etc. to do large amount of data processing in School of Mathematics and Information Science, Shaanxi Normal University. Its limitations becomes more significantly along with the accumulation of data and the enhancing of the interactivity’s </a:t>
            </a:r>
            <a:r>
              <a:rPr lang="en-US" dirty="0" err="1" smtClean="0"/>
              <a:t>importance.This</a:t>
            </a:r>
            <a:r>
              <a:rPr lang="en-US" dirty="0" smtClean="0"/>
              <a:t> paper concerns with using the up-to-date technological solutions to design and develop a research management system in order to solve the scientific research management problems. The management system mentioned in this paper will bring a better using </a:t>
            </a:r>
            <a:r>
              <a:rPr lang="en-US" dirty="0" err="1" smtClean="0"/>
              <a:t>experience,nice</a:t>
            </a:r>
            <a:r>
              <a:rPr lang="en-US" dirty="0" smtClean="0"/>
              <a:t> layered architecture and data exchanging model through the combination of java script programming language and flex technology. </a:t>
            </a:r>
            <a:endParaRPr lang="zh-CN" altLang="en-US" dirty="0" smtClean="0"/>
          </a:p>
          <a:p>
            <a:pPr>
              <a:lnSpc>
                <a:spcPts val="2400"/>
              </a:lnSpc>
            </a:pPr>
            <a:endParaRPr lang="zh-CN" altLang="en-US" dirty="0"/>
          </a:p>
        </p:txBody>
      </p:sp>
      <p:sp>
        <p:nvSpPr>
          <p:cNvPr id="9" name="TextBox 8"/>
          <p:cNvSpPr txBox="1"/>
          <p:nvPr/>
        </p:nvSpPr>
        <p:spPr>
          <a:xfrm>
            <a:off x="571472" y="4714884"/>
            <a:ext cx="2428892" cy="646331"/>
          </a:xfrm>
          <a:prstGeom prst="rect">
            <a:avLst/>
          </a:prstGeom>
          <a:noFill/>
        </p:spPr>
        <p:txBody>
          <a:bodyPr wrap="square" rtlCol="0">
            <a:spAutoFit/>
          </a:bodyPr>
          <a:lstStyle/>
          <a:p>
            <a:r>
              <a:rPr lang="en-US" sz="3600" b="1" dirty="0" smtClean="0">
                <a:solidFill>
                  <a:srgbClr val="FFFF00"/>
                </a:solidFill>
                <a:latin typeface="Times New Roman" pitchFamily="18" charset="0"/>
                <a:cs typeface="Times New Roman" pitchFamily="18" charset="0"/>
              </a:rPr>
              <a:t>Keyword</a:t>
            </a:r>
            <a:endParaRPr lang="zh-CN" altLang="en-US" sz="3600" dirty="0">
              <a:solidFill>
                <a:srgbClr val="FFFF00"/>
              </a:solidFill>
              <a:latin typeface="Times New Roman" pitchFamily="18" charset="0"/>
              <a:cs typeface="Times New Roman" pitchFamily="18" charset="0"/>
            </a:endParaRPr>
          </a:p>
        </p:txBody>
      </p:sp>
      <p:sp>
        <p:nvSpPr>
          <p:cNvPr id="10" name="TextBox 9"/>
          <p:cNvSpPr txBox="1"/>
          <p:nvPr/>
        </p:nvSpPr>
        <p:spPr>
          <a:xfrm>
            <a:off x="714348" y="5500702"/>
            <a:ext cx="5715040" cy="369332"/>
          </a:xfrm>
          <a:prstGeom prst="rect">
            <a:avLst/>
          </a:prstGeom>
          <a:noFill/>
        </p:spPr>
        <p:txBody>
          <a:bodyPr wrap="square" rtlCol="0">
            <a:spAutoFit/>
          </a:bodyPr>
          <a:lstStyle/>
          <a:p>
            <a:r>
              <a:rPr lang="en-US" dirty="0" smtClean="0"/>
              <a:t>       </a:t>
            </a:r>
            <a:r>
              <a:rPr lang="en-US" altLang="zh-CN" dirty="0" smtClean="0"/>
              <a:t>r</a:t>
            </a:r>
            <a:r>
              <a:rPr lang="en-US" dirty="0" smtClean="0"/>
              <a:t>esearch management system; java; flex</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571480"/>
            <a:ext cx="7019948" cy="525483"/>
          </a:xfrm>
        </p:spPr>
        <p:txBody>
          <a:bodyPr>
            <a:noAutofit/>
          </a:bodyPr>
          <a:lstStyle/>
          <a:p>
            <a:r>
              <a:rPr lang="zh-CN" altLang="en-US" sz="3600" dirty="0" smtClean="0">
                <a:solidFill>
                  <a:srgbClr val="FFFF00"/>
                </a:solidFill>
              </a:rPr>
              <a:t>目录</a:t>
            </a:r>
            <a:endParaRPr lang="zh-CN" altLang="en-US" sz="3600" dirty="0">
              <a:solidFill>
                <a:srgbClr val="FFFF00"/>
              </a:solidFill>
            </a:endParaRPr>
          </a:p>
        </p:txBody>
      </p:sp>
      <p:sp>
        <p:nvSpPr>
          <p:cNvPr id="7" name="TextBox 6"/>
          <p:cNvSpPr txBox="1"/>
          <p:nvPr/>
        </p:nvSpPr>
        <p:spPr>
          <a:xfrm>
            <a:off x="571472" y="1571612"/>
            <a:ext cx="8072494" cy="4801314"/>
          </a:xfrm>
          <a:prstGeom prst="rect">
            <a:avLst/>
          </a:prstGeom>
          <a:noFill/>
        </p:spPr>
        <p:txBody>
          <a:bodyPr wrap="square" rtlCol="0">
            <a:spAutoFit/>
          </a:bodyPr>
          <a:lstStyle/>
          <a:p>
            <a:r>
              <a:rPr lang="en-US" dirty="0" err="1" smtClean="0">
                <a:hlinkClick r:id="rId2" action="ppaction://hlinkfile"/>
              </a:rPr>
              <a:t>一、引论</a:t>
            </a:r>
            <a:r>
              <a:rPr lang="en-US" dirty="0" smtClean="0">
                <a:hlinkClick r:id="rId3" action="ppaction://hlinkfile"/>
              </a:rPr>
              <a:t>	1</a:t>
            </a:r>
            <a:endParaRPr lang="zh-CN" altLang="en-US" dirty="0" smtClean="0"/>
          </a:p>
          <a:p>
            <a:r>
              <a:rPr lang="en-US" dirty="0" err="1" smtClean="0">
                <a:hlinkClick r:id="rId4" action="ppaction://hlinkfile"/>
              </a:rPr>
              <a:t>二、科研系统设计与开发</a:t>
            </a:r>
            <a:r>
              <a:rPr lang="en-US" dirty="0" smtClean="0">
                <a:hlinkClick r:id="rId5" action="ppaction://hlinkfile"/>
              </a:rPr>
              <a:t>	2</a:t>
            </a:r>
            <a:endParaRPr lang="zh-CN" altLang="en-US" dirty="0" smtClean="0"/>
          </a:p>
          <a:p>
            <a:r>
              <a:rPr lang="en-US" dirty="0" smtClean="0">
                <a:hlinkClick r:id="rId6" action="ppaction://hlinkfile"/>
              </a:rPr>
              <a:t>2.1 </a:t>
            </a:r>
            <a:r>
              <a:rPr lang="en-US" dirty="0" err="1" smtClean="0">
                <a:hlinkClick r:id="rId7" action="ppaction://hlinkfile"/>
              </a:rPr>
              <a:t>系统开发理论支持</a:t>
            </a:r>
            <a:r>
              <a:rPr lang="en-US" dirty="0" smtClean="0">
                <a:hlinkClick r:id="rId8" action="ppaction://hlinkfile"/>
              </a:rPr>
              <a:t>	2</a:t>
            </a:r>
            <a:endParaRPr lang="zh-CN" altLang="en-US" dirty="0" smtClean="0"/>
          </a:p>
          <a:p>
            <a:r>
              <a:rPr lang="en-US" dirty="0" smtClean="0">
                <a:hlinkClick r:id="rId9" action="ppaction://hlinkfile"/>
              </a:rPr>
              <a:t>2.1.1 </a:t>
            </a:r>
            <a:r>
              <a:rPr lang="en-US" dirty="0" err="1" smtClean="0">
                <a:hlinkClick r:id="rId10" action="ppaction://hlinkfile"/>
              </a:rPr>
              <a:t>系统开发三原则</a:t>
            </a:r>
            <a:r>
              <a:rPr lang="en-US" dirty="0" smtClean="0">
                <a:hlinkClick r:id="rId11" action="ppaction://hlinkfile"/>
              </a:rPr>
              <a:t>	2</a:t>
            </a:r>
            <a:endParaRPr lang="zh-CN" altLang="en-US" dirty="0" smtClean="0"/>
          </a:p>
          <a:p>
            <a:r>
              <a:rPr lang="en-US" dirty="0" smtClean="0">
                <a:hlinkClick r:id="rId12" action="ppaction://hlinkfile"/>
              </a:rPr>
              <a:t>2.1.2系统开发的结构化生命周期法</a:t>
            </a:r>
            <a:r>
              <a:rPr lang="en-US" dirty="0" smtClean="0">
                <a:hlinkClick r:id="rId13" action="ppaction://hlinkfile"/>
              </a:rPr>
              <a:t>	3</a:t>
            </a:r>
            <a:endParaRPr lang="zh-CN" altLang="en-US" dirty="0" smtClean="0"/>
          </a:p>
          <a:p>
            <a:r>
              <a:rPr lang="en-US" dirty="0" smtClean="0">
                <a:hlinkClick r:id="rId14" action="ppaction://hlinkfile"/>
              </a:rPr>
              <a:t>2.1.3 </a:t>
            </a:r>
            <a:r>
              <a:rPr lang="en-US" dirty="0" err="1" smtClean="0">
                <a:hlinkClick r:id="rId15" action="ppaction://hlinkfile"/>
              </a:rPr>
              <a:t>原型法</a:t>
            </a:r>
            <a:r>
              <a:rPr lang="en-US" dirty="0" smtClean="0">
                <a:hlinkClick r:id="rId16" action="ppaction://hlinkfile"/>
              </a:rPr>
              <a:t>	4</a:t>
            </a:r>
            <a:endParaRPr lang="zh-CN" altLang="en-US" dirty="0" smtClean="0"/>
          </a:p>
          <a:p>
            <a:r>
              <a:rPr lang="en-US" dirty="0" smtClean="0">
                <a:hlinkClick r:id="rId17" action="ppaction://hlinkfile"/>
              </a:rPr>
              <a:t>2.2系统分析</a:t>
            </a:r>
            <a:r>
              <a:rPr lang="en-US" dirty="0" smtClean="0">
                <a:hlinkClick r:id="rId18" action="ppaction://hlinkfile"/>
              </a:rPr>
              <a:t>	4</a:t>
            </a:r>
            <a:endParaRPr lang="zh-CN" altLang="en-US" dirty="0" smtClean="0"/>
          </a:p>
          <a:p>
            <a:r>
              <a:rPr lang="en-US" dirty="0" smtClean="0">
                <a:hlinkClick r:id="rId19" action="ppaction://hlinkfile"/>
              </a:rPr>
              <a:t>2.2.1系统需求分析</a:t>
            </a:r>
            <a:r>
              <a:rPr lang="en-US" dirty="0" smtClean="0">
                <a:hlinkClick r:id="rId20" action="ppaction://hlinkfile"/>
              </a:rPr>
              <a:t>	4</a:t>
            </a:r>
            <a:endParaRPr lang="zh-CN" altLang="en-US" dirty="0" smtClean="0"/>
          </a:p>
          <a:p>
            <a:r>
              <a:rPr lang="en-US" dirty="0" smtClean="0">
                <a:hlinkClick r:id="rId21" action="ppaction://hlinkfile"/>
              </a:rPr>
              <a:t>2.2.2系统功能分析</a:t>
            </a:r>
            <a:r>
              <a:rPr lang="en-US" dirty="0" smtClean="0">
                <a:hlinkClick r:id="rId22" action="ppaction://hlinkfile"/>
              </a:rPr>
              <a:t>	5</a:t>
            </a:r>
            <a:endParaRPr lang="zh-CN" altLang="en-US" dirty="0" smtClean="0"/>
          </a:p>
          <a:p>
            <a:r>
              <a:rPr lang="en-US" dirty="0" smtClean="0">
                <a:hlinkClick r:id="rId23" action="ppaction://hlinkfile"/>
              </a:rPr>
              <a:t>2.3系统设计</a:t>
            </a:r>
            <a:r>
              <a:rPr lang="en-US" dirty="0" smtClean="0">
                <a:hlinkClick r:id="rId24" action="ppaction://hlinkfile"/>
              </a:rPr>
              <a:t>	6</a:t>
            </a:r>
            <a:endParaRPr lang="zh-CN" altLang="en-US" dirty="0" smtClean="0"/>
          </a:p>
          <a:p>
            <a:r>
              <a:rPr lang="en-US" dirty="0" smtClean="0">
                <a:hlinkClick r:id="rId25" action="ppaction://hlinkfile"/>
              </a:rPr>
              <a:t>2.3.1开发工具以及开发、测试、运行环境</a:t>
            </a:r>
            <a:r>
              <a:rPr lang="en-US" dirty="0" smtClean="0">
                <a:hlinkClick r:id="rId26" action="ppaction://hlinkfile"/>
              </a:rPr>
              <a:t>	7</a:t>
            </a:r>
            <a:endParaRPr lang="zh-CN" altLang="en-US" dirty="0" smtClean="0"/>
          </a:p>
          <a:p>
            <a:r>
              <a:rPr lang="en-US" dirty="0" smtClean="0">
                <a:hlinkClick r:id="rId27" action="ppaction://hlinkfile"/>
              </a:rPr>
              <a:t>2.3.2系统UML建模</a:t>
            </a:r>
            <a:r>
              <a:rPr lang="en-US" dirty="0" smtClean="0">
                <a:hlinkClick r:id="rId28" action="ppaction://hlinkfile"/>
              </a:rPr>
              <a:t>	7</a:t>
            </a:r>
            <a:endParaRPr lang="zh-CN" altLang="en-US" dirty="0" smtClean="0"/>
          </a:p>
          <a:p>
            <a:r>
              <a:rPr lang="en-US" dirty="0" smtClean="0">
                <a:hlinkClick r:id="rId29" action="ppaction://hlinkfile"/>
              </a:rPr>
              <a:t>2.3.3底层数据库设计</a:t>
            </a:r>
            <a:r>
              <a:rPr lang="en-US" dirty="0" smtClean="0">
                <a:hlinkClick r:id="rId30" action="ppaction://hlinkfile"/>
              </a:rPr>
              <a:t>	</a:t>
            </a:r>
            <a:r>
              <a:rPr lang="en-US" dirty="0" smtClean="0">
                <a:hlinkClick r:id="rId31" action="ppaction://hlinkfile"/>
              </a:rPr>
              <a:t>9</a:t>
            </a:r>
            <a:endParaRPr lang="en-US" dirty="0" smtClean="0"/>
          </a:p>
          <a:p>
            <a:r>
              <a:rPr lang="en-US" dirty="0" smtClean="0">
                <a:hlinkClick r:id="rId32" action="ppaction://hlinkfile"/>
              </a:rPr>
              <a:t>2.4系统功能实现</a:t>
            </a:r>
            <a:r>
              <a:rPr lang="en-US" dirty="0" smtClean="0">
                <a:hlinkClick r:id="rId33" action="ppaction://hlinkfile"/>
              </a:rPr>
              <a:t>	12</a:t>
            </a:r>
            <a:endParaRPr lang="zh-CN" altLang="en-US" dirty="0" smtClean="0"/>
          </a:p>
          <a:p>
            <a:r>
              <a:rPr lang="en-US" dirty="0" smtClean="0">
                <a:hlinkClick r:id="rId34" action="ppaction://hlinkfile"/>
              </a:rPr>
              <a:t>2.4.1认证注册模块实现</a:t>
            </a:r>
            <a:r>
              <a:rPr lang="en-US" dirty="0" smtClean="0">
                <a:hlinkClick r:id="rId35" action="ppaction://hlinkfile"/>
              </a:rPr>
              <a:t>	12</a:t>
            </a:r>
            <a:endParaRPr lang="zh-CN" altLang="en-US"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7427814" cy="797226"/>
          </a:xfrm>
        </p:spPr>
        <p:txBody>
          <a:bodyPr>
            <a:normAutofit/>
          </a:bodyPr>
          <a:lstStyle/>
          <a:p>
            <a:r>
              <a:rPr lang="zh-CN" altLang="en-US" sz="3600" dirty="0" smtClean="0">
                <a:solidFill>
                  <a:srgbClr val="FFFF00"/>
                </a:solidFill>
              </a:rPr>
              <a:t>目录</a:t>
            </a:r>
            <a:endParaRPr lang="zh-CN" altLang="en-US" sz="3600" dirty="0">
              <a:solidFill>
                <a:srgbClr val="FFFF00"/>
              </a:solidFill>
            </a:endParaRPr>
          </a:p>
        </p:txBody>
      </p:sp>
      <p:sp>
        <p:nvSpPr>
          <p:cNvPr id="4" name="TextBox 3"/>
          <p:cNvSpPr txBox="1"/>
          <p:nvPr/>
        </p:nvSpPr>
        <p:spPr>
          <a:xfrm>
            <a:off x="500034" y="1071546"/>
            <a:ext cx="7929618" cy="5632311"/>
          </a:xfrm>
          <a:prstGeom prst="rect">
            <a:avLst/>
          </a:prstGeom>
          <a:noFill/>
        </p:spPr>
        <p:txBody>
          <a:bodyPr wrap="square" rtlCol="0">
            <a:spAutoFit/>
          </a:bodyPr>
          <a:lstStyle/>
          <a:p>
            <a:r>
              <a:rPr lang="en-US" u="sng" dirty="0" smtClean="0">
                <a:hlinkClick r:id="rId2" action="ppaction://hlinkfile"/>
              </a:rPr>
              <a:t>2.4.2 </a:t>
            </a:r>
            <a:r>
              <a:rPr lang="en-US" u="sng" dirty="0" err="1" smtClean="0">
                <a:hlinkClick r:id="rId3" action="ppaction://hlinkfile"/>
              </a:rPr>
              <a:t>管理主框架模块实现</a:t>
            </a:r>
            <a:r>
              <a:rPr lang="en-US" dirty="0" smtClean="0">
                <a:hlinkClick r:id="rId4" action="ppaction://hlinkfile"/>
              </a:rPr>
              <a:t>	14</a:t>
            </a:r>
            <a:endParaRPr lang="zh-CN" altLang="en-US" dirty="0" smtClean="0"/>
          </a:p>
          <a:p>
            <a:r>
              <a:rPr lang="en-US" u="sng" dirty="0" smtClean="0">
                <a:hlinkClick r:id="rId5" action="ppaction://hlinkfile"/>
              </a:rPr>
              <a:t>2.4.3科研管理模块实现</a:t>
            </a:r>
            <a:r>
              <a:rPr lang="en-US" dirty="0" smtClean="0">
                <a:hlinkClick r:id="rId6" action="ppaction://hlinkfile"/>
              </a:rPr>
              <a:t>	15</a:t>
            </a:r>
            <a:endParaRPr lang="zh-CN" altLang="en-US" dirty="0" smtClean="0"/>
          </a:p>
          <a:p>
            <a:r>
              <a:rPr lang="en-US" u="sng" dirty="0" smtClean="0">
                <a:hlinkClick r:id="rId7" action="ppaction://hlinkfile"/>
              </a:rPr>
              <a:t>2.4.4用户管理模块实现</a:t>
            </a:r>
            <a:r>
              <a:rPr lang="en-US" dirty="0" smtClean="0">
                <a:hlinkClick r:id="rId8" action="ppaction://hlinkfile"/>
              </a:rPr>
              <a:t>	17</a:t>
            </a:r>
            <a:endParaRPr lang="zh-CN" altLang="en-US" dirty="0" smtClean="0"/>
          </a:p>
          <a:p>
            <a:r>
              <a:rPr lang="en-US" u="sng" dirty="0" smtClean="0">
                <a:hlinkClick r:id="rId9" action="ppaction://hlinkfile"/>
              </a:rPr>
              <a:t>2.4.5系统管理模块实现</a:t>
            </a:r>
            <a:r>
              <a:rPr lang="en-US" dirty="0" smtClean="0">
                <a:hlinkClick r:id="rId10" action="ppaction://hlinkfile"/>
              </a:rPr>
              <a:t>	19</a:t>
            </a:r>
            <a:endParaRPr lang="zh-CN" altLang="en-US" dirty="0" smtClean="0"/>
          </a:p>
          <a:p>
            <a:r>
              <a:rPr lang="en-US" u="sng" dirty="0" smtClean="0">
                <a:hlinkClick r:id="rId11" action="ppaction://hlinkfile"/>
              </a:rPr>
              <a:t>2.4.6服务端业务逻辑编码</a:t>
            </a:r>
            <a:r>
              <a:rPr lang="en-US" dirty="0" smtClean="0">
                <a:hlinkClick r:id="rId12" action="ppaction://hlinkfile"/>
              </a:rPr>
              <a:t>	20</a:t>
            </a:r>
            <a:endParaRPr lang="zh-CN" altLang="en-US" dirty="0" smtClean="0"/>
          </a:p>
          <a:p>
            <a:r>
              <a:rPr lang="en-US" u="sng" dirty="0" smtClean="0">
                <a:hlinkClick r:id="rId13" action="ppaction://hlinkfile"/>
              </a:rPr>
              <a:t>2.4.7数据库编码</a:t>
            </a:r>
            <a:r>
              <a:rPr lang="en-US" dirty="0" smtClean="0">
                <a:hlinkClick r:id="rId14" action="ppaction://hlinkfile"/>
              </a:rPr>
              <a:t>	22</a:t>
            </a:r>
            <a:endParaRPr lang="zh-CN" altLang="en-US" dirty="0" smtClean="0"/>
          </a:p>
          <a:p>
            <a:r>
              <a:rPr lang="en-US" u="sng" dirty="0" smtClean="0">
                <a:hlinkClick r:id="rId15" action="ppaction://hlinkfile"/>
              </a:rPr>
              <a:t>2.5软件测试</a:t>
            </a:r>
            <a:r>
              <a:rPr lang="en-US" dirty="0" smtClean="0">
                <a:hlinkClick r:id="rId16" action="ppaction://hlinkfile"/>
              </a:rPr>
              <a:t>	23</a:t>
            </a:r>
            <a:endParaRPr lang="zh-CN" altLang="en-US" dirty="0" smtClean="0"/>
          </a:p>
          <a:p>
            <a:r>
              <a:rPr lang="en-US" u="sng" dirty="0" smtClean="0">
                <a:hlinkClick r:id="rId17" action="ppaction://hlinkfile"/>
              </a:rPr>
              <a:t>2.5.1单元测试</a:t>
            </a:r>
            <a:r>
              <a:rPr lang="en-US" dirty="0" smtClean="0">
                <a:hlinkClick r:id="rId18" action="ppaction://hlinkfile"/>
              </a:rPr>
              <a:t>	23</a:t>
            </a:r>
            <a:endParaRPr lang="zh-CN" altLang="en-US" dirty="0" smtClean="0"/>
          </a:p>
          <a:p>
            <a:r>
              <a:rPr lang="en-US" u="sng" dirty="0" smtClean="0">
                <a:hlinkClick r:id="rId19" action="ppaction://hlinkfile"/>
              </a:rPr>
              <a:t>2.5.2集成测试</a:t>
            </a:r>
            <a:r>
              <a:rPr lang="en-US" dirty="0" smtClean="0">
                <a:hlinkClick r:id="rId20" action="ppaction://hlinkfile"/>
              </a:rPr>
              <a:t>	23</a:t>
            </a:r>
            <a:endParaRPr lang="zh-CN" altLang="en-US" dirty="0" smtClean="0"/>
          </a:p>
          <a:p>
            <a:r>
              <a:rPr lang="en-US" u="sng" dirty="0" smtClean="0">
                <a:hlinkClick r:id="rId21" action="ppaction://hlinkfile"/>
              </a:rPr>
              <a:t>2.5.3系统测试</a:t>
            </a:r>
            <a:r>
              <a:rPr lang="en-US" dirty="0" smtClean="0">
                <a:hlinkClick r:id="rId22" action="ppaction://hlinkfile"/>
              </a:rPr>
              <a:t>	23</a:t>
            </a:r>
            <a:endParaRPr lang="zh-CN" altLang="en-US" dirty="0" smtClean="0"/>
          </a:p>
          <a:p>
            <a:r>
              <a:rPr lang="en-US" u="sng" dirty="0" smtClean="0">
                <a:hlinkClick r:id="rId23" action="ppaction://hlinkfile"/>
              </a:rPr>
              <a:t>2.6系统安装</a:t>
            </a:r>
            <a:r>
              <a:rPr lang="en-US" dirty="0" smtClean="0">
                <a:hlinkClick r:id="rId24" action="ppaction://hlinkfile"/>
              </a:rPr>
              <a:t>	23</a:t>
            </a:r>
            <a:endParaRPr lang="zh-CN" altLang="en-US" dirty="0" smtClean="0"/>
          </a:p>
          <a:p>
            <a:r>
              <a:rPr lang="en-US" u="sng" dirty="0" smtClean="0">
                <a:hlinkClick r:id="rId25" action="ppaction://hlinkfile"/>
              </a:rPr>
              <a:t>2.7系统维护</a:t>
            </a:r>
            <a:r>
              <a:rPr lang="en-US" dirty="0" smtClean="0">
                <a:hlinkClick r:id="rId26" action="ppaction://hlinkfile"/>
              </a:rPr>
              <a:t>	24</a:t>
            </a:r>
            <a:endParaRPr lang="zh-CN" altLang="en-US" dirty="0" smtClean="0"/>
          </a:p>
          <a:p>
            <a:r>
              <a:rPr lang="en-US" u="sng" dirty="0" err="1" smtClean="0">
                <a:hlinkClick r:id="rId27" action="ppaction://hlinkfile"/>
              </a:rPr>
              <a:t>三、总结与思考</a:t>
            </a:r>
            <a:r>
              <a:rPr lang="en-US" dirty="0" smtClean="0">
                <a:hlinkClick r:id="rId28" action="ppaction://hlinkfile"/>
              </a:rPr>
              <a:t>	25</a:t>
            </a:r>
            <a:endParaRPr lang="zh-CN" altLang="en-US" dirty="0" smtClean="0"/>
          </a:p>
          <a:p>
            <a:r>
              <a:rPr lang="en-US" u="sng" dirty="0" smtClean="0">
                <a:hlinkClick r:id="rId29" action="ppaction://hlinkfile"/>
              </a:rPr>
              <a:t>3.1 </a:t>
            </a:r>
            <a:r>
              <a:rPr lang="en-US" u="sng" dirty="0" err="1" smtClean="0">
                <a:hlinkClick r:id="rId30" action="ppaction://hlinkfile"/>
              </a:rPr>
              <a:t>经验与教训</a:t>
            </a:r>
            <a:r>
              <a:rPr lang="en-US" dirty="0" smtClean="0">
                <a:hlinkClick r:id="rId31" action="ppaction://hlinkfile"/>
              </a:rPr>
              <a:t>	25</a:t>
            </a:r>
            <a:endParaRPr lang="zh-CN" altLang="en-US" dirty="0" smtClean="0"/>
          </a:p>
          <a:p>
            <a:r>
              <a:rPr lang="en-US" u="sng" dirty="0" smtClean="0">
                <a:hlinkClick r:id="rId32" action="ppaction://hlinkfile"/>
              </a:rPr>
              <a:t>3.1.1经验</a:t>
            </a:r>
            <a:r>
              <a:rPr lang="en-US" dirty="0" smtClean="0">
                <a:hlinkClick r:id="rId33" action="ppaction://hlinkfile"/>
              </a:rPr>
              <a:t>	25</a:t>
            </a:r>
            <a:endParaRPr lang="zh-CN" altLang="en-US" dirty="0" smtClean="0"/>
          </a:p>
          <a:p>
            <a:r>
              <a:rPr lang="en-US" u="sng" dirty="0" smtClean="0">
                <a:hlinkClick r:id="rId34" action="ppaction://hlinkfile"/>
              </a:rPr>
              <a:t>3.1.2教训</a:t>
            </a:r>
            <a:r>
              <a:rPr lang="en-US" dirty="0" smtClean="0">
                <a:hlinkClick r:id="rId35" action="ppaction://hlinkfile"/>
              </a:rPr>
              <a:t>	25</a:t>
            </a:r>
            <a:endParaRPr lang="zh-CN" altLang="en-US" dirty="0" smtClean="0"/>
          </a:p>
          <a:p>
            <a:r>
              <a:rPr lang="en-US" u="sng" dirty="0" smtClean="0">
                <a:hlinkClick r:id="rId36" action="ppaction://hlinkfile"/>
              </a:rPr>
              <a:t>3.2 </a:t>
            </a:r>
            <a:r>
              <a:rPr lang="en-US" u="sng" dirty="0" err="1" smtClean="0">
                <a:hlinkClick r:id="rId37" action="ppaction://hlinkfile"/>
              </a:rPr>
              <a:t>作者建议</a:t>
            </a:r>
            <a:r>
              <a:rPr lang="en-US" dirty="0" smtClean="0">
                <a:hlinkClick r:id="rId38" action="ppaction://hlinkfile"/>
              </a:rPr>
              <a:t>	26</a:t>
            </a:r>
            <a:endParaRPr lang="zh-CN" altLang="en-US" dirty="0" smtClean="0"/>
          </a:p>
          <a:p>
            <a:r>
              <a:rPr lang="en-US" u="sng" dirty="0" err="1" smtClean="0">
                <a:hlinkClick r:id="rId39" action="ppaction://hlinkfile"/>
              </a:rPr>
              <a:t>参考文献</a:t>
            </a:r>
            <a:r>
              <a:rPr lang="en-US" u="sng" dirty="0" smtClean="0">
                <a:hlinkClick r:id="rId40" action="ppaction://hlinkfile"/>
              </a:rPr>
              <a:t>：</a:t>
            </a:r>
            <a:r>
              <a:rPr lang="en-US" dirty="0" smtClean="0">
                <a:hlinkClick r:id="rId41" action="ppaction://hlinkfile"/>
              </a:rPr>
              <a:t>	27</a:t>
            </a:r>
            <a:endParaRPr lang="zh-CN" altLang="en-US" dirty="0" smtClean="0"/>
          </a:p>
          <a:p>
            <a:r>
              <a:rPr lang="en-US" u="sng" dirty="0" err="1" smtClean="0">
                <a:hlinkClick r:id="rId42" action="ppaction://hlinkfile"/>
              </a:rPr>
              <a:t>附录</a:t>
            </a:r>
            <a:r>
              <a:rPr lang="en-US" dirty="0" smtClean="0">
                <a:hlinkClick r:id="rId43" action="ppaction://hlinkfile"/>
              </a:rPr>
              <a:t>	29</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00100" y="500042"/>
            <a:ext cx="7162800" cy="727075"/>
          </a:xfrm>
        </p:spPr>
        <p:txBody>
          <a:bodyPr/>
          <a:lstStyle/>
          <a:p>
            <a:r>
              <a:rPr lang="zh-CN" altLang="en-US" sz="3600" dirty="0" smtClean="0">
                <a:solidFill>
                  <a:srgbClr val="FFFF00"/>
                </a:solidFill>
              </a:rPr>
              <a:t>系统设计要点</a:t>
            </a:r>
            <a:endParaRPr lang="en-US" altLang="zh-CN" sz="3600" dirty="0">
              <a:solidFill>
                <a:srgbClr val="FFFF00"/>
              </a:solidFill>
            </a:endParaRPr>
          </a:p>
        </p:txBody>
      </p:sp>
      <p:sp>
        <p:nvSpPr>
          <p:cNvPr id="92163" name="Rectangle 3"/>
          <p:cNvSpPr>
            <a:spLocks noGrp="1" noChangeArrowheads="1"/>
          </p:cNvSpPr>
          <p:nvPr>
            <p:ph type="body" sz="half" idx="1"/>
          </p:nvPr>
        </p:nvSpPr>
        <p:spPr>
          <a:xfrm>
            <a:off x="928662" y="1357298"/>
            <a:ext cx="7715304" cy="4859337"/>
          </a:xfrm>
        </p:spPr>
        <p:txBody>
          <a:bodyPr>
            <a:normAutofit fontScale="92500" lnSpcReduction="10000"/>
          </a:bodyPr>
          <a:lstStyle/>
          <a:p>
            <a:pPr marL="0" indent="0">
              <a:lnSpc>
                <a:spcPct val="150000"/>
              </a:lnSpc>
            </a:pPr>
            <a:r>
              <a:rPr lang="zh-CN" altLang="en-US" sz="2400" dirty="0" smtClean="0"/>
              <a:t>前端</a:t>
            </a:r>
            <a:r>
              <a:rPr lang="en-US" altLang="zh-CN" sz="2400" dirty="0" smtClean="0"/>
              <a:t>Flex</a:t>
            </a:r>
            <a:r>
              <a:rPr lang="zh-CN" altLang="en-US" sz="2400" dirty="0" smtClean="0"/>
              <a:t>技术，采用</a:t>
            </a:r>
            <a:r>
              <a:rPr lang="en-US" altLang="zh-CN" sz="2400" dirty="0" err="1" smtClean="0"/>
              <a:t>BlazeDS</a:t>
            </a:r>
            <a:r>
              <a:rPr lang="zh-CN" altLang="en-US" sz="2400" dirty="0" smtClean="0"/>
              <a:t>中间件，客户端控制器使用</a:t>
            </a:r>
            <a:r>
              <a:rPr lang="en-US" altLang="zh-CN" sz="2400" dirty="0" smtClean="0"/>
              <a:t>RPC</a:t>
            </a:r>
            <a:r>
              <a:rPr lang="zh-CN" altLang="en-US" sz="2400" dirty="0" smtClean="0"/>
              <a:t>技术，调用远程的服务类完成数据交互。</a:t>
            </a:r>
            <a:endParaRPr lang="en-US" altLang="zh-CN" sz="2400" dirty="0" smtClean="0"/>
          </a:p>
          <a:p>
            <a:pPr marL="0" indent="0">
              <a:lnSpc>
                <a:spcPct val="150000"/>
              </a:lnSpc>
            </a:pPr>
            <a:r>
              <a:rPr lang="zh-CN" altLang="en-US" sz="2400" dirty="0" smtClean="0"/>
              <a:t>服务端</a:t>
            </a:r>
            <a:r>
              <a:rPr lang="en-US" altLang="zh-CN" sz="2400" dirty="0" smtClean="0"/>
              <a:t>Java</a:t>
            </a:r>
            <a:r>
              <a:rPr lang="zh-CN" altLang="en-US" sz="2400" dirty="0" smtClean="0"/>
              <a:t>技术，实现相关的业务逻辑，负责与客户端的控制器进行交互，并且完成与</a:t>
            </a:r>
            <a:r>
              <a:rPr lang="en-US" altLang="zh-CN" sz="2400" dirty="0" err="1" smtClean="0"/>
              <a:t>Mysql</a:t>
            </a:r>
            <a:r>
              <a:rPr lang="zh-CN" altLang="en-US" sz="2400" dirty="0" smtClean="0"/>
              <a:t>服务器的数据交互。</a:t>
            </a:r>
            <a:endParaRPr lang="en-US" altLang="zh-CN" sz="2400" dirty="0" smtClean="0"/>
          </a:p>
          <a:p>
            <a:pPr marL="0" indent="0">
              <a:lnSpc>
                <a:spcPct val="150000"/>
              </a:lnSpc>
            </a:pPr>
            <a:r>
              <a:rPr lang="en-US" altLang="zh-CN" sz="2400" dirty="0" err="1" smtClean="0"/>
              <a:t>Mysql</a:t>
            </a:r>
            <a:r>
              <a:rPr lang="zh-CN" altLang="en-US" sz="2400" dirty="0" smtClean="0"/>
              <a:t>数据库设计，为科研信息存储设计一个存储库，并且设计表存储相关的科研信息、用户信息等。</a:t>
            </a:r>
            <a:endParaRPr lang="en-US" altLang="zh-CN" sz="2400" dirty="0" smtClean="0"/>
          </a:p>
          <a:p>
            <a:pPr marL="0" indent="0">
              <a:lnSpc>
                <a:spcPct val="150000"/>
              </a:lnSpc>
            </a:pPr>
            <a:r>
              <a:rPr lang="zh-CN" altLang="en-US" sz="2400" dirty="0" smtClean="0"/>
              <a:t>系统建模，采用</a:t>
            </a:r>
            <a:r>
              <a:rPr lang="en-US" altLang="zh-CN" sz="2400" dirty="0" smtClean="0"/>
              <a:t>UML</a:t>
            </a:r>
            <a:r>
              <a:rPr lang="zh-CN" altLang="en-US" sz="2400" dirty="0" smtClean="0"/>
              <a:t>分别设计用例图和类图。</a:t>
            </a:r>
            <a:endParaRPr lang="en-US" altLang="zh-CN" sz="2400" dirty="0" smtClean="0"/>
          </a:p>
          <a:p>
            <a:pPr marL="0" indent="0">
              <a:lnSpc>
                <a:spcPct val="150000"/>
              </a:lnSpc>
            </a:pPr>
            <a:r>
              <a:rPr lang="zh-CN" altLang="en-US" sz="2400" dirty="0" smtClean="0"/>
              <a:t>设计模式，整体架构基于</a:t>
            </a:r>
            <a:r>
              <a:rPr lang="en-US" altLang="zh-CN" sz="2400" dirty="0" smtClean="0"/>
              <a:t>MVC</a:t>
            </a:r>
            <a:r>
              <a:rPr lang="zh-CN" altLang="en-US" sz="2400" dirty="0" smtClean="0"/>
              <a:t>设计模式，并且采用事件驱动模式，单例模式等设计单元。</a:t>
            </a:r>
            <a:endParaRPr lang="en-US" altLang="zh-C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FFFF00"/>
                </a:solidFill>
              </a:rPr>
              <a:t>系统架构图</a:t>
            </a:r>
            <a:endParaRPr lang="zh-CN" altLang="en-US" sz="3600" dirty="0">
              <a:solidFill>
                <a:srgbClr val="FFFF00"/>
              </a:solidFill>
            </a:endParaRPr>
          </a:p>
        </p:txBody>
      </p:sp>
      <p:graphicFrame>
        <p:nvGraphicFramePr>
          <p:cNvPr id="5" name="内容占位符 4"/>
          <p:cNvGraphicFramePr>
            <a:graphicFrameLocks noGrp="1"/>
          </p:cNvGraphicFramePr>
          <p:nvPr>
            <p:ph idx="1"/>
          </p:nvPr>
        </p:nvGraphicFramePr>
        <p:xfrm>
          <a:off x="500034" y="1214422"/>
          <a:ext cx="7467600" cy="52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弧形箭头 6"/>
          <p:cNvSpPr/>
          <p:nvPr/>
        </p:nvSpPr>
        <p:spPr>
          <a:xfrm>
            <a:off x="5286380" y="1928802"/>
            <a:ext cx="357190" cy="12858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右弧形箭头 7"/>
          <p:cNvSpPr/>
          <p:nvPr/>
        </p:nvSpPr>
        <p:spPr>
          <a:xfrm>
            <a:off x="5072066" y="3643314"/>
            <a:ext cx="500066" cy="14287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线形标注 1 8"/>
          <p:cNvSpPr/>
          <p:nvPr/>
        </p:nvSpPr>
        <p:spPr>
          <a:xfrm>
            <a:off x="5643570" y="1428736"/>
            <a:ext cx="1857388" cy="500066"/>
          </a:xfrm>
          <a:prstGeom prst="borderCallout1">
            <a:avLst>
              <a:gd name="adj1" fmla="val 18750"/>
              <a:gd name="adj2" fmla="val -8333"/>
              <a:gd name="adj3" fmla="val 45601"/>
              <a:gd name="adj4" fmla="val -389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View &amp;</a:t>
            </a:r>
          </a:p>
          <a:p>
            <a:pPr algn="ctr"/>
            <a:r>
              <a:rPr lang="en-US" altLang="zh-CN" dirty="0" smtClean="0"/>
              <a:t>Client Controller</a:t>
            </a:r>
            <a:endParaRPr lang="zh-CN" altLang="en-US" dirty="0"/>
          </a:p>
        </p:txBody>
      </p:sp>
      <p:sp>
        <p:nvSpPr>
          <p:cNvPr id="10" name="TextBox 9"/>
          <p:cNvSpPr txBox="1"/>
          <p:nvPr/>
        </p:nvSpPr>
        <p:spPr>
          <a:xfrm>
            <a:off x="5929322" y="2643182"/>
            <a:ext cx="1214446" cy="369332"/>
          </a:xfrm>
          <a:prstGeom prst="rect">
            <a:avLst/>
          </a:prstGeom>
          <a:noFill/>
        </p:spPr>
        <p:txBody>
          <a:bodyPr wrap="square" rtlCol="0">
            <a:spAutoFit/>
          </a:bodyPr>
          <a:lstStyle/>
          <a:p>
            <a:r>
              <a:rPr lang="en-US" altLang="zh-CN" dirty="0" smtClean="0"/>
              <a:t>RPC</a:t>
            </a:r>
            <a:r>
              <a:rPr lang="zh-CN" altLang="en-US" dirty="0" smtClean="0"/>
              <a:t>过程</a:t>
            </a:r>
            <a:endParaRPr lang="en-US" altLang="zh-CN" dirty="0" smtClean="0"/>
          </a:p>
        </p:txBody>
      </p:sp>
      <p:sp>
        <p:nvSpPr>
          <p:cNvPr id="11" name="TextBox 10"/>
          <p:cNvSpPr txBox="1"/>
          <p:nvPr/>
        </p:nvSpPr>
        <p:spPr>
          <a:xfrm>
            <a:off x="6215074" y="4143380"/>
            <a:ext cx="1214446" cy="369332"/>
          </a:xfrm>
          <a:prstGeom prst="rect">
            <a:avLst/>
          </a:prstGeom>
          <a:noFill/>
        </p:spPr>
        <p:txBody>
          <a:bodyPr wrap="square" rtlCol="0">
            <a:spAutoFit/>
          </a:bodyPr>
          <a:lstStyle/>
          <a:p>
            <a:r>
              <a:rPr lang="zh-CN" altLang="en-US" dirty="0" smtClean="0"/>
              <a:t>数据转换</a:t>
            </a:r>
            <a:endParaRPr lang="en-US" altLang="zh-CN" dirty="0" smtClean="0"/>
          </a:p>
        </p:txBody>
      </p:sp>
      <p:sp>
        <p:nvSpPr>
          <p:cNvPr id="12" name="上弧形箭头 11"/>
          <p:cNvSpPr/>
          <p:nvPr/>
        </p:nvSpPr>
        <p:spPr>
          <a:xfrm rot="16200000" flipV="1">
            <a:off x="4522512" y="4121430"/>
            <a:ext cx="1169010" cy="35565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线形标注 1 12"/>
          <p:cNvSpPr/>
          <p:nvPr/>
        </p:nvSpPr>
        <p:spPr>
          <a:xfrm>
            <a:off x="5572132" y="5214950"/>
            <a:ext cx="2714644" cy="571504"/>
          </a:xfrm>
          <a:prstGeom prst="borderCallout1">
            <a:avLst>
              <a:gd name="adj1" fmla="val 18750"/>
              <a:gd name="adj2" fmla="val -8333"/>
              <a:gd name="adj3" fmla="val -15714"/>
              <a:gd name="adj4" fmla="val -40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Server </a:t>
            </a:r>
            <a:r>
              <a:rPr lang="en-US" altLang="zh-CN" dirty="0" err="1" smtClean="0"/>
              <a:t>Controller&amp;Server</a:t>
            </a:r>
            <a:r>
              <a:rPr lang="en-US" altLang="zh-CN" dirty="0" smtClean="0"/>
              <a:t> Model</a:t>
            </a:r>
          </a:p>
        </p:txBody>
      </p:sp>
      <p:sp>
        <p:nvSpPr>
          <p:cNvPr id="14" name="右箭头 13"/>
          <p:cNvSpPr/>
          <p:nvPr/>
        </p:nvSpPr>
        <p:spPr>
          <a:xfrm rot="16200000">
            <a:off x="3321835" y="2321711"/>
            <a:ext cx="57150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rot="10800000">
            <a:off x="3428992" y="3714752"/>
            <a:ext cx="428628"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弧形箭头 15"/>
          <p:cNvSpPr/>
          <p:nvPr/>
        </p:nvSpPr>
        <p:spPr>
          <a:xfrm rot="16200000" flipV="1">
            <a:off x="4678389" y="2393917"/>
            <a:ext cx="1071570" cy="2842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3857620" y="2428868"/>
            <a:ext cx="1071570" cy="369332"/>
          </a:xfrm>
          <a:prstGeom prst="rect">
            <a:avLst/>
          </a:prstGeom>
          <a:noFill/>
        </p:spPr>
        <p:txBody>
          <a:bodyPr wrap="square" rtlCol="0">
            <a:spAutoFit/>
          </a:bodyPr>
          <a:lstStyle/>
          <a:p>
            <a:r>
              <a:rPr lang="en-US" altLang="zh-CN" dirty="0" smtClean="0"/>
              <a:t>AMF3</a:t>
            </a:r>
            <a:endParaRPr lang="zh-CN" altLang="en-US" dirty="0"/>
          </a:p>
        </p:txBody>
      </p:sp>
      <p:sp>
        <p:nvSpPr>
          <p:cNvPr id="19" name="圆柱形 18"/>
          <p:cNvSpPr/>
          <p:nvPr/>
        </p:nvSpPr>
        <p:spPr>
          <a:xfrm>
            <a:off x="1785918" y="5643578"/>
            <a:ext cx="428628" cy="6429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柱形 19"/>
          <p:cNvSpPr/>
          <p:nvPr/>
        </p:nvSpPr>
        <p:spPr>
          <a:xfrm>
            <a:off x="2786050" y="5643578"/>
            <a:ext cx="428628" cy="6429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柱形 20"/>
          <p:cNvSpPr/>
          <p:nvPr/>
        </p:nvSpPr>
        <p:spPr>
          <a:xfrm>
            <a:off x="3929058" y="5643578"/>
            <a:ext cx="428628" cy="6429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endCxn id="19" idx="1"/>
          </p:cNvCxnSpPr>
          <p:nvPr/>
        </p:nvCxnSpPr>
        <p:spPr>
          <a:xfrm rot="5400000">
            <a:off x="1928794" y="5214950"/>
            <a:ext cx="500066" cy="3571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0" idx="1"/>
          </p:cNvCxnSpPr>
          <p:nvPr/>
        </p:nvCxnSpPr>
        <p:spPr>
          <a:xfrm rot="5400000">
            <a:off x="2750331" y="5322107"/>
            <a:ext cx="571504" cy="714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16200000" flipH="1">
            <a:off x="3607587" y="5179231"/>
            <a:ext cx="571504" cy="3571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8628" y="5715016"/>
            <a:ext cx="1357322" cy="369332"/>
          </a:xfrm>
          <a:prstGeom prst="rect">
            <a:avLst/>
          </a:prstGeom>
          <a:noFill/>
        </p:spPr>
        <p:txBody>
          <a:bodyPr wrap="square" rtlCol="0">
            <a:spAutoFit/>
          </a:bodyPr>
          <a:lstStyle/>
          <a:p>
            <a:r>
              <a:rPr lang="en-US" altLang="zh-CN" dirty="0" smtClean="0"/>
              <a:t>databases</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14348" y="500042"/>
            <a:ext cx="7162800" cy="798512"/>
          </a:xfrm>
        </p:spPr>
        <p:txBody>
          <a:bodyPr/>
          <a:lstStyle/>
          <a:p>
            <a:r>
              <a:rPr lang="zh-CN" altLang="en-US" sz="3600" dirty="0">
                <a:solidFill>
                  <a:srgbClr val="FFFF00"/>
                </a:solidFill>
              </a:rPr>
              <a:t>结论</a:t>
            </a:r>
            <a:endParaRPr lang="en-US" altLang="zh-CN" sz="3600" dirty="0">
              <a:solidFill>
                <a:srgbClr val="FFFF00"/>
              </a:solidFill>
            </a:endParaRPr>
          </a:p>
        </p:txBody>
      </p:sp>
      <p:sp>
        <p:nvSpPr>
          <p:cNvPr id="93187" name="Rectangle 3"/>
          <p:cNvSpPr>
            <a:spLocks noGrp="1" noChangeArrowheads="1"/>
          </p:cNvSpPr>
          <p:nvPr>
            <p:ph type="body" sz="half" idx="1"/>
          </p:nvPr>
        </p:nvSpPr>
        <p:spPr>
          <a:xfrm>
            <a:off x="500034" y="1285860"/>
            <a:ext cx="8429684" cy="4859337"/>
          </a:xfrm>
        </p:spPr>
        <p:txBody>
          <a:bodyPr>
            <a:noAutofit/>
          </a:bodyPr>
          <a:lstStyle/>
          <a:p>
            <a:pPr>
              <a:lnSpc>
                <a:spcPts val="2500"/>
              </a:lnSpc>
            </a:pPr>
            <a:r>
              <a:rPr lang="zh-CN" altLang="en-US" sz="1800" dirty="0" smtClean="0"/>
              <a:t>作为</a:t>
            </a:r>
            <a:r>
              <a:rPr lang="en-US" sz="1800" dirty="0" smtClean="0"/>
              <a:t>Flex</a:t>
            </a:r>
            <a:r>
              <a:rPr lang="zh-CN" altLang="en-US" sz="1800" dirty="0" smtClean="0"/>
              <a:t>以及</a:t>
            </a:r>
            <a:r>
              <a:rPr lang="en-US" sz="1800" dirty="0" smtClean="0"/>
              <a:t>Java</a:t>
            </a:r>
            <a:r>
              <a:rPr lang="zh-CN" altLang="en-US" sz="1800" dirty="0" smtClean="0"/>
              <a:t>的组合应用，仍然需要考虑到不少的问题，因为</a:t>
            </a:r>
            <a:r>
              <a:rPr lang="en-US" sz="1800" dirty="0" smtClean="0"/>
              <a:t>Flex</a:t>
            </a:r>
            <a:r>
              <a:rPr lang="zh-CN" altLang="en-US" sz="1800" dirty="0" smtClean="0"/>
              <a:t>技术将大部分负载附加给了客户端，导致客户端的资源消耗比较严重，同时两种技术本身各自难度不小，加上需要为两种通讯交互做其他的学习以及准备工作，可能在成本上比较昂贵，另外因为</a:t>
            </a:r>
            <a:r>
              <a:rPr lang="en-US" sz="1800" dirty="0" smtClean="0"/>
              <a:t>Flex</a:t>
            </a:r>
            <a:r>
              <a:rPr lang="zh-CN" altLang="en-US" sz="1800" dirty="0" smtClean="0"/>
              <a:t>技术目前尚没有完全的稳定，其</a:t>
            </a:r>
            <a:r>
              <a:rPr lang="en-US" sz="1800" dirty="0" smtClean="0"/>
              <a:t>SDK</a:t>
            </a:r>
            <a:r>
              <a:rPr lang="zh-CN" altLang="en-US" sz="1800" dirty="0" smtClean="0"/>
              <a:t>版本在更新中，目前已知已经更新到了</a:t>
            </a:r>
            <a:r>
              <a:rPr lang="en-US" sz="1800" dirty="0" smtClean="0"/>
              <a:t>4.0</a:t>
            </a:r>
            <a:r>
              <a:rPr lang="zh-CN" altLang="en-US" sz="1800" dirty="0" smtClean="0"/>
              <a:t>版本，本系统采用</a:t>
            </a:r>
            <a:r>
              <a:rPr lang="en-US" sz="1800" dirty="0" smtClean="0"/>
              <a:t>SDK3.0</a:t>
            </a:r>
            <a:r>
              <a:rPr lang="zh-CN" altLang="en-US" sz="1800" dirty="0" smtClean="0"/>
              <a:t>开发，所以导致前后的版本不一致，可能在后期维护以及进一步开发中到来困难，也会导致运行效率的降低</a:t>
            </a:r>
            <a:r>
              <a:rPr lang="en-US" sz="1800" dirty="0" smtClean="0"/>
              <a:t>.</a:t>
            </a:r>
            <a:endParaRPr lang="zh-CN" altLang="en-US" sz="1800" dirty="0" smtClean="0"/>
          </a:p>
          <a:p>
            <a:pPr>
              <a:lnSpc>
                <a:spcPts val="2500"/>
              </a:lnSpc>
            </a:pPr>
            <a:r>
              <a:rPr lang="zh-CN" altLang="en-US" sz="1800" dirty="0" smtClean="0"/>
              <a:t> 对于一个完整的系统设计与开发，仍然需要对客户需求进行全面的分析，同时制定合理的系统开发模型，同时不应该局限于特定的模型，需求总是在变化，所以应该要不断的改变开发策略，同样的在开发中会遇到不少的开发难点，这个时候需要通过手段来克服开发的难点，同时设计系统应该要全局考虑，将一些重要的部分作为主要的开发核心，次要的功能则安排在核心之后开发，这样能够在规定的时间内完成主要的功能，在需求急迫的情况下不至于影响到使用</a:t>
            </a:r>
            <a:r>
              <a:rPr lang="en-US" sz="1800" dirty="0" smtClean="0"/>
              <a:t>.</a:t>
            </a:r>
            <a:endParaRPr lang="zh-CN" altLang="en-US" sz="1800" dirty="0" smtClean="0"/>
          </a:p>
          <a:p>
            <a:pPr marL="0" indent="0">
              <a:lnSpc>
                <a:spcPts val="2500"/>
              </a:lnSpc>
            </a:pPr>
            <a:endParaRPr lang="en-US" altLang="zh-CN"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7010400" cy="563563"/>
          </a:xfrm>
        </p:spPr>
        <p:txBody>
          <a:bodyPr>
            <a:noAutofit/>
          </a:bodyPr>
          <a:lstStyle/>
          <a:p>
            <a:r>
              <a:rPr lang="zh-CN" altLang="en-US" sz="3600" dirty="0" smtClean="0">
                <a:solidFill>
                  <a:srgbClr val="FFFF00"/>
                </a:solidFill>
              </a:rPr>
              <a:t>参考文献</a:t>
            </a:r>
            <a:endParaRPr lang="zh-CN" altLang="en-US" sz="3600" dirty="0">
              <a:solidFill>
                <a:srgbClr val="FFFF00"/>
              </a:solidFill>
            </a:endParaRPr>
          </a:p>
        </p:txBody>
      </p:sp>
      <p:sp>
        <p:nvSpPr>
          <p:cNvPr id="3" name="文本占位符 2"/>
          <p:cNvSpPr>
            <a:spLocks noGrp="1"/>
          </p:cNvSpPr>
          <p:nvPr>
            <p:ph type="body" sz="half" idx="1"/>
          </p:nvPr>
        </p:nvSpPr>
        <p:spPr>
          <a:xfrm>
            <a:off x="428596" y="1214422"/>
            <a:ext cx="8715404" cy="5029200"/>
          </a:xfrm>
        </p:spPr>
        <p:txBody>
          <a:bodyPr>
            <a:noAutofit/>
          </a:bodyPr>
          <a:lstStyle/>
          <a:p>
            <a:pPr>
              <a:buNone/>
            </a:pPr>
            <a:r>
              <a:rPr lang="en-US" sz="1600" dirty="0" smtClean="0">
                <a:latin typeface="+mn-ea"/>
                <a:cs typeface="Times New Roman" pitchFamily="18" charset="0"/>
              </a:rPr>
              <a:t>[1] James </a:t>
            </a:r>
            <a:r>
              <a:rPr lang="en-US" sz="1600" dirty="0" err="1" smtClean="0">
                <a:latin typeface="+mn-ea"/>
                <a:cs typeface="Times New Roman" pitchFamily="18" charset="0"/>
              </a:rPr>
              <a:t>Rumbaugh,Ivar</a:t>
            </a:r>
            <a:r>
              <a:rPr lang="en-US" sz="1600" dirty="0" smtClean="0">
                <a:latin typeface="+mn-ea"/>
                <a:cs typeface="Times New Roman" pitchFamily="18" charset="0"/>
              </a:rPr>
              <a:t> </a:t>
            </a:r>
            <a:r>
              <a:rPr lang="en-US" sz="1600" dirty="0" err="1" smtClean="0">
                <a:latin typeface="+mn-ea"/>
                <a:cs typeface="Times New Roman" pitchFamily="18" charset="0"/>
              </a:rPr>
              <a:t>Jacobson,Crady</a:t>
            </a:r>
            <a:r>
              <a:rPr lang="en-US" sz="1600" dirty="0" smtClean="0">
                <a:latin typeface="+mn-ea"/>
                <a:cs typeface="Times New Roman" pitchFamily="18" charset="0"/>
              </a:rPr>
              <a:t> </a:t>
            </a:r>
            <a:r>
              <a:rPr lang="en-US" sz="1600" dirty="0" err="1" smtClean="0">
                <a:latin typeface="+mn-ea"/>
                <a:cs typeface="Times New Roman" pitchFamily="18" charset="0"/>
              </a:rPr>
              <a:t>Boocg.The</a:t>
            </a:r>
            <a:r>
              <a:rPr lang="en-US" sz="1600" dirty="0" smtClean="0">
                <a:latin typeface="+mn-ea"/>
                <a:cs typeface="Times New Roman" pitchFamily="18" charset="0"/>
              </a:rPr>
              <a:t> </a:t>
            </a:r>
            <a:r>
              <a:rPr lang="en-US" sz="1600" dirty="0" err="1" smtClean="0">
                <a:latin typeface="+mn-ea"/>
                <a:cs typeface="Times New Roman" pitchFamily="18" charset="0"/>
              </a:rPr>
              <a:t>Unifed</a:t>
            </a:r>
            <a:r>
              <a:rPr lang="en-US" sz="1600" dirty="0" smtClean="0">
                <a:latin typeface="+mn-ea"/>
                <a:cs typeface="Times New Roman" pitchFamily="18" charset="0"/>
              </a:rPr>
              <a:t> Modeling Language Reference Manual Second Editon.Boston:Addison-Wesley,2005</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[2] David </a:t>
            </a:r>
            <a:r>
              <a:rPr lang="en-US" sz="1600" dirty="0" err="1" smtClean="0">
                <a:latin typeface="+mn-ea"/>
                <a:cs typeface="Times New Roman" pitchFamily="18" charset="0"/>
              </a:rPr>
              <a:t>McAllester,Ramin</a:t>
            </a:r>
            <a:r>
              <a:rPr lang="en-US" sz="1600" dirty="0" smtClean="0">
                <a:latin typeface="+mn-ea"/>
                <a:cs typeface="Times New Roman" pitchFamily="18" charset="0"/>
              </a:rPr>
              <a:t> </a:t>
            </a:r>
            <a:r>
              <a:rPr lang="en-US" sz="1600" dirty="0" err="1" smtClean="0">
                <a:latin typeface="+mn-ea"/>
                <a:cs typeface="Times New Roman" pitchFamily="18" charset="0"/>
              </a:rPr>
              <a:t>Zabih.Boolean</a:t>
            </a:r>
            <a:r>
              <a:rPr lang="en-US" sz="1600" dirty="0" smtClean="0">
                <a:latin typeface="+mn-ea"/>
                <a:cs typeface="Times New Roman" pitchFamily="18" charset="0"/>
              </a:rPr>
              <a:t> classes.OOPSLA’87 as SIGPLAN 22,12(December 1987),417-424</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[3] Craig </a:t>
            </a:r>
            <a:r>
              <a:rPr lang="en-US" sz="1600" dirty="0" err="1" smtClean="0">
                <a:latin typeface="+mn-ea"/>
                <a:cs typeface="Times New Roman" pitchFamily="18" charset="0"/>
              </a:rPr>
              <a:t>Larman.Applying</a:t>
            </a:r>
            <a:r>
              <a:rPr lang="en-US" sz="1600" dirty="0" smtClean="0">
                <a:latin typeface="+mn-ea"/>
                <a:cs typeface="Times New Roman" pitchFamily="18" charset="0"/>
              </a:rPr>
              <a:t> </a:t>
            </a:r>
            <a:r>
              <a:rPr lang="en-US" sz="1600" dirty="0" err="1" smtClean="0">
                <a:latin typeface="+mn-ea"/>
                <a:cs typeface="Times New Roman" pitchFamily="18" charset="0"/>
              </a:rPr>
              <a:t>UMLand</a:t>
            </a:r>
            <a:r>
              <a:rPr lang="en-US" sz="1600" dirty="0" smtClean="0">
                <a:latin typeface="+mn-ea"/>
                <a:cs typeface="Times New Roman" pitchFamily="18" charset="0"/>
              </a:rPr>
              <a:t> </a:t>
            </a:r>
            <a:r>
              <a:rPr lang="en-US" sz="1600" dirty="0" err="1" smtClean="0">
                <a:latin typeface="+mn-ea"/>
                <a:cs typeface="Times New Roman" pitchFamily="18" charset="0"/>
              </a:rPr>
              <a:t>Patterns:An</a:t>
            </a:r>
            <a:r>
              <a:rPr lang="en-US" sz="1600" dirty="0" smtClean="0">
                <a:latin typeface="+mn-ea"/>
                <a:cs typeface="Times New Roman" pitchFamily="18" charset="0"/>
              </a:rPr>
              <a:t> Introduction to Object-Oriented Analysis and Design and the Unified </a:t>
            </a:r>
            <a:r>
              <a:rPr lang="en-US" sz="1600" dirty="0" err="1" smtClean="0">
                <a:latin typeface="+mn-ea"/>
                <a:cs typeface="Times New Roman" pitchFamily="18" charset="0"/>
              </a:rPr>
              <a:t>Process.Upper</a:t>
            </a:r>
            <a:r>
              <a:rPr lang="en-US" sz="1600" dirty="0" smtClean="0">
                <a:latin typeface="+mn-ea"/>
                <a:cs typeface="Times New Roman" pitchFamily="18" charset="0"/>
              </a:rPr>
              <a:t> Saddle </a:t>
            </a:r>
            <a:r>
              <a:rPr lang="en-US" sz="1600" dirty="0" err="1" smtClean="0">
                <a:latin typeface="+mn-ea"/>
                <a:cs typeface="Times New Roman" pitchFamily="18" charset="0"/>
              </a:rPr>
              <a:t>River.NJ:Prentice</a:t>
            </a:r>
            <a:r>
              <a:rPr lang="en-US" sz="1600" dirty="0" smtClean="0">
                <a:latin typeface="+mn-ea"/>
                <a:cs typeface="Times New Roman" pitchFamily="18" charset="0"/>
              </a:rPr>
              <a:t> Hall,2002</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[4] Bruce </a:t>
            </a:r>
            <a:r>
              <a:rPr lang="en-US" sz="1600" dirty="0" err="1" smtClean="0">
                <a:latin typeface="+mn-ea"/>
                <a:cs typeface="Times New Roman" pitchFamily="18" charset="0"/>
              </a:rPr>
              <a:t>Eckel.Java</a:t>
            </a:r>
            <a:r>
              <a:rPr lang="zh-CN" altLang="en-US" sz="1600" dirty="0" smtClean="0">
                <a:latin typeface="+mn-ea"/>
                <a:cs typeface="Times New Roman" pitchFamily="18" charset="0"/>
              </a:rPr>
              <a:t>编程思想 第四版</a:t>
            </a:r>
            <a:r>
              <a:rPr lang="en-US" sz="1600" dirty="0" smtClean="0">
                <a:latin typeface="+mn-ea"/>
                <a:cs typeface="Times New Roman" pitchFamily="18" charset="0"/>
              </a:rPr>
              <a:t>[M] .</a:t>
            </a:r>
            <a:r>
              <a:rPr lang="zh-CN" altLang="en-US" sz="1600" dirty="0" smtClean="0">
                <a:latin typeface="+mn-ea"/>
                <a:cs typeface="Times New Roman" pitchFamily="18" charset="0"/>
              </a:rPr>
              <a:t>第四版</a:t>
            </a:r>
            <a:r>
              <a:rPr lang="en-US" sz="1600" dirty="0" smtClean="0">
                <a:latin typeface="+mn-ea"/>
                <a:cs typeface="Times New Roman" pitchFamily="18" charset="0"/>
              </a:rPr>
              <a:t>.</a:t>
            </a:r>
            <a:r>
              <a:rPr lang="zh-CN" altLang="en-US" sz="1600" dirty="0" smtClean="0">
                <a:latin typeface="+mn-ea"/>
                <a:cs typeface="Times New Roman" pitchFamily="18" charset="0"/>
              </a:rPr>
              <a:t>陈昊鹏 译</a:t>
            </a:r>
            <a:r>
              <a:rPr lang="en-US" sz="1600" dirty="0" smtClean="0">
                <a:latin typeface="+mn-ea"/>
                <a:cs typeface="Times New Roman" pitchFamily="18" charset="0"/>
              </a:rPr>
              <a:t>.</a:t>
            </a:r>
            <a:r>
              <a:rPr lang="zh-CN" altLang="en-US" sz="1600" dirty="0" smtClean="0">
                <a:latin typeface="+mn-ea"/>
                <a:cs typeface="Times New Roman" pitchFamily="18" charset="0"/>
              </a:rPr>
              <a:t>北京：机械工业出版社，</a:t>
            </a:r>
            <a:r>
              <a:rPr lang="en-US" sz="1600" dirty="0" smtClean="0">
                <a:latin typeface="+mn-ea"/>
                <a:cs typeface="Times New Roman" pitchFamily="18" charset="0"/>
              </a:rPr>
              <a:t>2007</a:t>
            </a:r>
            <a:r>
              <a:rPr lang="zh-CN" altLang="en-US" sz="1600" dirty="0" smtClean="0">
                <a:latin typeface="+mn-ea"/>
                <a:cs typeface="Times New Roman" pitchFamily="18" charset="0"/>
              </a:rPr>
              <a:t>，</a:t>
            </a:r>
            <a:r>
              <a:rPr lang="en-US" sz="1600" dirty="0" smtClean="0">
                <a:latin typeface="+mn-ea"/>
                <a:cs typeface="Times New Roman" pitchFamily="18" charset="0"/>
              </a:rPr>
              <a:t>6</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[5] Jeff Tapper</a:t>
            </a:r>
            <a:r>
              <a:rPr lang="zh-CN" altLang="en-US" sz="1600" dirty="0" smtClean="0">
                <a:latin typeface="+mn-ea"/>
                <a:cs typeface="Times New Roman" pitchFamily="18" charset="0"/>
              </a:rPr>
              <a:t>等著</a:t>
            </a:r>
            <a:r>
              <a:rPr lang="en-US" sz="1600" dirty="0" smtClean="0">
                <a:latin typeface="+mn-ea"/>
                <a:cs typeface="Times New Roman" pitchFamily="18" charset="0"/>
              </a:rPr>
              <a:t>.Flex3 </a:t>
            </a:r>
            <a:r>
              <a:rPr lang="zh-CN" altLang="en-US" sz="1600" dirty="0" smtClean="0">
                <a:latin typeface="+mn-ea"/>
                <a:cs typeface="Times New Roman" pitchFamily="18" charset="0"/>
              </a:rPr>
              <a:t>权威指南</a:t>
            </a:r>
            <a:r>
              <a:rPr lang="en-US" sz="1600" dirty="0" smtClean="0">
                <a:latin typeface="+mn-ea"/>
                <a:cs typeface="Times New Roman" pitchFamily="18" charset="0"/>
              </a:rPr>
              <a:t>[M] .</a:t>
            </a:r>
            <a:r>
              <a:rPr lang="zh-CN" altLang="en-US" sz="1600" dirty="0" smtClean="0">
                <a:latin typeface="+mn-ea"/>
                <a:cs typeface="Times New Roman" pitchFamily="18" charset="0"/>
              </a:rPr>
              <a:t>杨博，杜昱宏 译</a:t>
            </a:r>
            <a:r>
              <a:rPr lang="en-US" sz="1600" dirty="0" smtClean="0">
                <a:latin typeface="+mn-ea"/>
                <a:cs typeface="Times New Roman" pitchFamily="18" charset="0"/>
              </a:rPr>
              <a:t>.</a:t>
            </a:r>
            <a:r>
              <a:rPr lang="zh-CN" altLang="en-US" sz="1600" dirty="0" smtClean="0">
                <a:latin typeface="+mn-ea"/>
                <a:cs typeface="Times New Roman" pitchFamily="18" charset="0"/>
              </a:rPr>
              <a:t>北京：人民邮电出版社，</a:t>
            </a:r>
            <a:r>
              <a:rPr lang="en-US" sz="1600" dirty="0" smtClean="0">
                <a:latin typeface="+mn-ea"/>
                <a:cs typeface="Times New Roman" pitchFamily="18" charset="0"/>
              </a:rPr>
              <a:t>2009</a:t>
            </a:r>
            <a:r>
              <a:rPr lang="zh-CN" altLang="en-US" sz="1600" dirty="0" smtClean="0">
                <a:latin typeface="+mn-ea"/>
                <a:cs typeface="Times New Roman" pitchFamily="18" charset="0"/>
              </a:rPr>
              <a:t>，</a:t>
            </a:r>
            <a:r>
              <a:rPr lang="en-US" sz="1600" dirty="0" smtClean="0">
                <a:latin typeface="+mn-ea"/>
                <a:cs typeface="Times New Roman" pitchFamily="18" charset="0"/>
              </a:rPr>
              <a:t>3</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[6] Michael </a:t>
            </a:r>
            <a:r>
              <a:rPr lang="en-US" sz="1600" dirty="0" err="1" smtClean="0">
                <a:latin typeface="+mn-ea"/>
                <a:cs typeface="Times New Roman" pitchFamily="18" charset="0"/>
              </a:rPr>
              <a:t>Blaha</a:t>
            </a:r>
            <a:r>
              <a:rPr lang="en-US" sz="1600" dirty="0" smtClean="0">
                <a:latin typeface="+mn-ea"/>
                <a:cs typeface="Times New Roman" pitchFamily="18" charset="0"/>
              </a:rPr>
              <a:t> </a:t>
            </a:r>
            <a:r>
              <a:rPr lang="zh-CN" altLang="en-US" sz="1600" dirty="0" smtClean="0">
                <a:latin typeface="+mn-ea"/>
                <a:cs typeface="Times New Roman" pitchFamily="18" charset="0"/>
              </a:rPr>
              <a:t>等著</a:t>
            </a:r>
            <a:r>
              <a:rPr lang="en-US" sz="1600" dirty="0" smtClean="0">
                <a:latin typeface="+mn-ea"/>
                <a:cs typeface="Times New Roman" pitchFamily="18" charset="0"/>
              </a:rPr>
              <a:t>.UML</a:t>
            </a:r>
            <a:r>
              <a:rPr lang="zh-CN" altLang="en-US" sz="1600" dirty="0" smtClean="0">
                <a:latin typeface="+mn-ea"/>
                <a:cs typeface="Times New Roman" pitchFamily="18" charset="0"/>
              </a:rPr>
              <a:t>面向对象建模与设计 第二版</a:t>
            </a:r>
            <a:r>
              <a:rPr lang="en-US" sz="1600" dirty="0" smtClean="0">
                <a:latin typeface="+mn-ea"/>
                <a:cs typeface="Times New Roman" pitchFamily="18" charset="0"/>
              </a:rPr>
              <a:t>[M] .</a:t>
            </a:r>
            <a:r>
              <a:rPr lang="zh-CN" altLang="en-US" sz="1600" dirty="0" smtClean="0">
                <a:latin typeface="+mn-ea"/>
                <a:cs typeface="Times New Roman" pitchFamily="18" charset="0"/>
              </a:rPr>
              <a:t>第二版</a:t>
            </a:r>
            <a:r>
              <a:rPr lang="en-US" sz="1600" dirty="0" smtClean="0">
                <a:latin typeface="+mn-ea"/>
                <a:cs typeface="Times New Roman" pitchFamily="18" charset="0"/>
              </a:rPr>
              <a:t>.</a:t>
            </a:r>
            <a:r>
              <a:rPr lang="zh-CN" altLang="en-US" sz="1600" dirty="0" smtClean="0">
                <a:latin typeface="+mn-ea"/>
                <a:cs typeface="Times New Roman" pitchFamily="18" charset="0"/>
              </a:rPr>
              <a:t>车皓阳，杨眉 译</a:t>
            </a:r>
            <a:r>
              <a:rPr lang="en-US" sz="1600" dirty="0" smtClean="0">
                <a:latin typeface="+mn-ea"/>
                <a:cs typeface="Times New Roman" pitchFamily="18" charset="0"/>
              </a:rPr>
              <a:t>.</a:t>
            </a:r>
            <a:r>
              <a:rPr lang="zh-CN" altLang="en-US" sz="1600" dirty="0" smtClean="0">
                <a:latin typeface="+mn-ea"/>
                <a:cs typeface="Times New Roman" pitchFamily="18" charset="0"/>
              </a:rPr>
              <a:t>北京： 人民邮电出版社，</a:t>
            </a:r>
            <a:r>
              <a:rPr lang="en-US" sz="1600" dirty="0" smtClean="0">
                <a:latin typeface="+mn-ea"/>
                <a:cs typeface="Times New Roman" pitchFamily="18" charset="0"/>
              </a:rPr>
              <a:t>2006</a:t>
            </a:r>
            <a:r>
              <a:rPr lang="zh-CN" altLang="en-US" sz="1600" dirty="0" smtClean="0">
                <a:latin typeface="+mn-ea"/>
                <a:cs typeface="Times New Roman" pitchFamily="18" charset="0"/>
              </a:rPr>
              <a:t>，</a:t>
            </a:r>
            <a:r>
              <a:rPr lang="en-US" sz="1600" dirty="0" smtClean="0">
                <a:latin typeface="+mn-ea"/>
                <a:cs typeface="Times New Roman" pitchFamily="18" charset="0"/>
              </a:rPr>
              <a:t>1</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[7] Mark Allen Weiss</a:t>
            </a:r>
            <a:r>
              <a:rPr lang="zh-CN" altLang="en-US" sz="1600" dirty="0" smtClean="0">
                <a:latin typeface="+mn-ea"/>
                <a:cs typeface="Times New Roman" pitchFamily="18" charset="0"/>
              </a:rPr>
              <a:t>著</a:t>
            </a:r>
            <a:r>
              <a:rPr lang="en-US" sz="1600" dirty="0" smtClean="0">
                <a:latin typeface="+mn-ea"/>
                <a:cs typeface="Times New Roman" pitchFamily="18" charset="0"/>
              </a:rPr>
              <a:t>.</a:t>
            </a:r>
            <a:r>
              <a:rPr lang="zh-CN" altLang="en-US" sz="1600" dirty="0" smtClean="0">
                <a:latin typeface="+mn-ea"/>
                <a:cs typeface="Times New Roman" pitchFamily="18" charset="0"/>
              </a:rPr>
              <a:t>数据结构与算法分析</a:t>
            </a:r>
            <a:r>
              <a:rPr lang="en-US" sz="1600" dirty="0" smtClean="0">
                <a:latin typeface="+mn-ea"/>
                <a:cs typeface="Times New Roman" pitchFamily="18" charset="0"/>
              </a:rPr>
              <a:t>Java</a:t>
            </a:r>
            <a:r>
              <a:rPr lang="zh-CN" altLang="en-US" sz="1600" dirty="0" smtClean="0">
                <a:latin typeface="+mn-ea"/>
                <a:cs typeface="Times New Roman" pitchFamily="18" charset="0"/>
              </a:rPr>
              <a:t>版</a:t>
            </a:r>
            <a:r>
              <a:rPr lang="en-US" sz="1600" dirty="0" smtClean="0">
                <a:latin typeface="+mn-ea"/>
                <a:cs typeface="Times New Roman" pitchFamily="18" charset="0"/>
              </a:rPr>
              <a:t>[M] .</a:t>
            </a:r>
            <a:r>
              <a:rPr lang="zh-CN" altLang="en-US" sz="1600" dirty="0" smtClean="0">
                <a:latin typeface="+mn-ea"/>
                <a:cs typeface="Times New Roman" pitchFamily="18" charset="0"/>
              </a:rPr>
              <a:t>冯舜玺 译</a:t>
            </a:r>
            <a:r>
              <a:rPr lang="en-US" sz="1600" dirty="0" smtClean="0">
                <a:latin typeface="+mn-ea"/>
                <a:cs typeface="Times New Roman" pitchFamily="18" charset="0"/>
              </a:rPr>
              <a:t>.</a:t>
            </a:r>
            <a:r>
              <a:rPr lang="zh-CN" altLang="en-US" sz="1600" dirty="0" smtClean="0">
                <a:latin typeface="+mn-ea"/>
                <a:cs typeface="Times New Roman" pitchFamily="18" charset="0"/>
              </a:rPr>
              <a:t>北京： 机械工业出版社，</a:t>
            </a:r>
            <a:r>
              <a:rPr lang="en-US" sz="1600" dirty="0" smtClean="0">
                <a:latin typeface="+mn-ea"/>
                <a:cs typeface="Times New Roman" pitchFamily="18" charset="0"/>
              </a:rPr>
              <a:t>2008</a:t>
            </a:r>
            <a:r>
              <a:rPr lang="zh-CN" altLang="en-US" sz="1600" dirty="0" smtClean="0">
                <a:latin typeface="+mn-ea"/>
                <a:cs typeface="Times New Roman" pitchFamily="18" charset="0"/>
              </a:rPr>
              <a:t>，</a:t>
            </a:r>
            <a:r>
              <a:rPr lang="en-US" sz="1600" dirty="0" smtClean="0">
                <a:latin typeface="+mn-ea"/>
                <a:cs typeface="Times New Roman" pitchFamily="18" charset="0"/>
              </a:rPr>
              <a:t>3</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[8] </a:t>
            </a:r>
            <a:r>
              <a:rPr lang="zh-CN" altLang="en-US" sz="1600" dirty="0" smtClean="0">
                <a:latin typeface="+mn-ea"/>
                <a:cs typeface="Times New Roman" pitchFamily="18" charset="0"/>
              </a:rPr>
              <a:t>科夫勒著</a:t>
            </a:r>
            <a:r>
              <a:rPr lang="en-US" sz="1600" dirty="0" smtClean="0">
                <a:latin typeface="+mn-ea"/>
                <a:cs typeface="Times New Roman" pitchFamily="18" charset="0"/>
              </a:rPr>
              <a:t>.</a:t>
            </a:r>
            <a:r>
              <a:rPr lang="en-US" sz="1600" dirty="0" err="1" smtClean="0">
                <a:latin typeface="+mn-ea"/>
                <a:cs typeface="Times New Roman" pitchFamily="18" charset="0"/>
              </a:rPr>
              <a:t>Mysql</a:t>
            </a:r>
            <a:r>
              <a:rPr lang="zh-CN" altLang="en-US" sz="1600" dirty="0" smtClean="0">
                <a:latin typeface="+mn-ea"/>
                <a:cs typeface="Times New Roman" pitchFamily="18" charset="0"/>
              </a:rPr>
              <a:t>数据库权威指南 第三版</a:t>
            </a:r>
            <a:r>
              <a:rPr lang="en-US" sz="1600" dirty="0" smtClean="0">
                <a:latin typeface="+mn-ea"/>
                <a:cs typeface="Times New Roman" pitchFamily="18" charset="0"/>
              </a:rPr>
              <a:t>[AU] .</a:t>
            </a:r>
            <a:r>
              <a:rPr lang="zh-CN" altLang="en-US" sz="1600" dirty="0" smtClean="0">
                <a:latin typeface="+mn-ea"/>
                <a:cs typeface="Times New Roman" pitchFamily="18" charset="0"/>
              </a:rPr>
              <a:t>第三版</a:t>
            </a:r>
            <a:r>
              <a:rPr lang="en-US" sz="1600" dirty="0" smtClean="0">
                <a:latin typeface="+mn-ea"/>
                <a:cs typeface="Times New Roman" pitchFamily="18" charset="0"/>
              </a:rPr>
              <a:t>.</a:t>
            </a:r>
            <a:r>
              <a:rPr lang="zh-CN" altLang="en-US" sz="1600" dirty="0" smtClean="0">
                <a:latin typeface="+mn-ea"/>
                <a:cs typeface="Times New Roman" pitchFamily="18" charset="0"/>
              </a:rPr>
              <a:t>杨晓云，王建桥，杨涛 译</a:t>
            </a:r>
            <a:r>
              <a:rPr lang="en-US" sz="1600" dirty="0" smtClean="0">
                <a:latin typeface="+mn-ea"/>
                <a:cs typeface="Times New Roman" pitchFamily="18" charset="0"/>
              </a:rPr>
              <a:t>.</a:t>
            </a:r>
            <a:r>
              <a:rPr lang="zh-CN" altLang="en-US" sz="1600" dirty="0" smtClean="0">
                <a:latin typeface="+mn-ea"/>
                <a:cs typeface="Times New Roman" pitchFamily="18" charset="0"/>
              </a:rPr>
              <a:t>北京：人民邮电出版社，</a:t>
            </a:r>
            <a:r>
              <a:rPr lang="en-US" sz="1600" dirty="0" smtClean="0">
                <a:latin typeface="+mn-ea"/>
                <a:cs typeface="Times New Roman" pitchFamily="18" charset="0"/>
              </a:rPr>
              <a:t>2006</a:t>
            </a:r>
            <a:r>
              <a:rPr lang="zh-CN" altLang="en-US" sz="1600" dirty="0" smtClean="0">
                <a:latin typeface="+mn-ea"/>
                <a:cs typeface="Times New Roman" pitchFamily="18" charset="0"/>
              </a:rPr>
              <a:t>，</a:t>
            </a:r>
            <a:r>
              <a:rPr lang="en-US" sz="1600" dirty="0" smtClean="0">
                <a:latin typeface="+mn-ea"/>
                <a:cs typeface="Times New Roman" pitchFamily="18" charset="0"/>
              </a:rPr>
              <a:t>12</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[9] </a:t>
            </a:r>
            <a:r>
              <a:rPr lang="zh-CN" altLang="en-US" sz="1600" dirty="0" smtClean="0">
                <a:latin typeface="+mn-ea"/>
                <a:cs typeface="Times New Roman" pitchFamily="18" charset="0"/>
              </a:rPr>
              <a:t>肖汉，宋玉璞，邵杰等编著</a:t>
            </a:r>
            <a:r>
              <a:rPr lang="en-US" sz="1600" dirty="0" smtClean="0">
                <a:latin typeface="+mn-ea"/>
                <a:cs typeface="Times New Roman" pitchFamily="18" charset="0"/>
              </a:rPr>
              <a:t>. </a:t>
            </a:r>
            <a:r>
              <a:rPr lang="zh-CN" altLang="en-US" sz="1600" dirty="0" smtClean="0">
                <a:latin typeface="+mn-ea"/>
                <a:cs typeface="Times New Roman" pitchFamily="18" charset="0"/>
              </a:rPr>
              <a:t>软件工程理论与实践</a:t>
            </a:r>
            <a:r>
              <a:rPr lang="en-US" sz="1600" dirty="0" smtClean="0">
                <a:latin typeface="+mn-ea"/>
                <a:cs typeface="Times New Roman" pitchFamily="18" charset="0"/>
              </a:rPr>
              <a:t>[CN] .</a:t>
            </a:r>
            <a:r>
              <a:rPr lang="zh-CN" altLang="en-US" sz="1600" dirty="0" smtClean="0">
                <a:latin typeface="+mn-ea"/>
                <a:cs typeface="Times New Roman" pitchFamily="18" charset="0"/>
              </a:rPr>
              <a:t>北京：科学出版社，</a:t>
            </a:r>
            <a:r>
              <a:rPr lang="en-US" sz="1600" dirty="0" smtClean="0">
                <a:latin typeface="+mn-ea"/>
                <a:cs typeface="Times New Roman" pitchFamily="18" charset="0"/>
              </a:rPr>
              <a:t>2006</a:t>
            </a:r>
            <a:r>
              <a:rPr lang="zh-CN" altLang="en-US" sz="1600" dirty="0" smtClean="0">
                <a:latin typeface="+mn-ea"/>
                <a:cs typeface="Times New Roman" pitchFamily="18" charset="0"/>
              </a:rPr>
              <a:t>，</a:t>
            </a:r>
            <a:r>
              <a:rPr lang="en-US" sz="1600" dirty="0" smtClean="0">
                <a:latin typeface="+mn-ea"/>
                <a:cs typeface="Times New Roman" pitchFamily="18" charset="0"/>
              </a:rPr>
              <a:t>7</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[10] </a:t>
            </a:r>
            <a:r>
              <a:rPr lang="zh-CN" altLang="en-US" sz="1600" dirty="0" smtClean="0">
                <a:latin typeface="+mn-ea"/>
                <a:cs typeface="Times New Roman" pitchFamily="18" charset="0"/>
              </a:rPr>
              <a:t>罗摩克里希纳，格尔基</a:t>
            </a:r>
            <a:r>
              <a:rPr lang="en-US" sz="1600" dirty="0" smtClean="0">
                <a:latin typeface="+mn-ea"/>
                <a:cs typeface="Times New Roman" pitchFamily="18" charset="0"/>
              </a:rPr>
              <a:t>.</a:t>
            </a:r>
            <a:r>
              <a:rPr lang="zh-CN" altLang="en-US" sz="1600" dirty="0" smtClean="0">
                <a:latin typeface="+mn-ea"/>
                <a:cs typeface="Times New Roman" pitchFamily="18" charset="0"/>
              </a:rPr>
              <a:t>数据库管理系统原理与设计第三版</a:t>
            </a:r>
            <a:r>
              <a:rPr lang="en-US" sz="1600" dirty="0" smtClean="0">
                <a:latin typeface="+mn-ea"/>
                <a:cs typeface="Times New Roman" pitchFamily="18" charset="0"/>
              </a:rPr>
              <a:t>[M] .</a:t>
            </a:r>
            <a:r>
              <a:rPr lang="zh-CN" altLang="en-US" sz="1600" dirty="0" smtClean="0">
                <a:latin typeface="+mn-ea"/>
                <a:cs typeface="Times New Roman" pitchFamily="18" charset="0"/>
              </a:rPr>
              <a:t>第三版</a:t>
            </a:r>
            <a:r>
              <a:rPr lang="en-US" sz="1600" dirty="0" smtClean="0">
                <a:latin typeface="+mn-ea"/>
                <a:cs typeface="Times New Roman" pitchFamily="18" charset="0"/>
              </a:rPr>
              <a:t>. </a:t>
            </a:r>
            <a:r>
              <a:rPr lang="zh-CN" altLang="en-US" sz="1600" dirty="0" smtClean="0">
                <a:latin typeface="+mn-ea"/>
                <a:cs typeface="Times New Roman" pitchFamily="18" charset="0"/>
              </a:rPr>
              <a:t>周立柱 等译</a:t>
            </a:r>
            <a:r>
              <a:rPr lang="en-US" sz="1600" dirty="0" smtClean="0">
                <a:latin typeface="+mn-ea"/>
                <a:cs typeface="Times New Roman" pitchFamily="18" charset="0"/>
              </a:rPr>
              <a:t>.</a:t>
            </a:r>
            <a:r>
              <a:rPr lang="zh-CN" altLang="en-US" sz="1600" dirty="0" smtClean="0">
                <a:latin typeface="+mn-ea"/>
                <a:cs typeface="Times New Roman" pitchFamily="18" charset="0"/>
              </a:rPr>
              <a:t>北京：清华大学出版社，</a:t>
            </a:r>
            <a:r>
              <a:rPr lang="en-US" sz="1600" dirty="0" smtClean="0">
                <a:latin typeface="+mn-ea"/>
                <a:cs typeface="Times New Roman" pitchFamily="18" charset="0"/>
              </a:rPr>
              <a:t>2004</a:t>
            </a:r>
            <a:r>
              <a:rPr lang="zh-CN" altLang="en-US" sz="1600" dirty="0" smtClean="0">
                <a:latin typeface="+mn-ea"/>
                <a:cs typeface="Times New Roman" pitchFamily="18" charset="0"/>
              </a:rPr>
              <a:t>，</a:t>
            </a:r>
            <a:r>
              <a:rPr lang="en-US" sz="1600" dirty="0" smtClean="0">
                <a:latin typeface="+mn-ea"/>
                <a:cs typeface="Times New Roman" pitchFamily="18" charset="0"/>
              </a:rPr>
              <a:t>3</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[11] Erich Gamma</a:t>
            </a:r>
            <a:r>
              <a:rPr lang="zh-CN" altLang="en-US" sz="1600" dirty="0" smtClean="0">
                <a:latin typeface="+mn-ea"/>
                <a:cs typeface="Times New Roman" pitchFamily="18" charset="0"/>
              </a:rPr>
              <a:t>等著</a:t>
            </a:r>
            <a:r>
              <a:rPr lang="en-US" sz="1600" dirty="0" smtClean="0">
                <a:latin typeface="+mn-ea"/>
                <a:cs typeface="Times New Roman" pitchFamily="18" charset="0"/>
              </a:rPr>
              <a:t>.</a:t>
            </a:r>
            <a:r>
              <a:rPr lang="zh-CN" altLang="en-US" sz="1600" dirty="0" smtClean="0">
                <a:latin typeface="+mn-ea"/>
                <a:cs typeface="Times New Roman" pitchFamily="18" charset="0"/>
              </a:rPr>
              <a:t>设计模式</a:t>
            </a:r>
            <a:r>
              <a:rPr lang="en-US" sz="1600" dirty="0" smtClean="0">
                <a:latin typeface="+mn-ea"/>
                <a:cs typeface="Times New Roman" pitchFamily="18" charset="0"/>
              </a:rPr>
              <a:t>-</a:t>
            </a:r>
            <a:r>
              <a:rPr lang="zh-CN" altLang="en-US" sz="1600" dirty="0" smtClean="0">
                <a:latin typeface="+mn-ea"/>
                <a:cs typeface="Times New Roman" pitchFamily="18" charset="0"/>
              </a:rPr>
              <a:t>可复用面向对象的基础</a:t>
            </a:r>
            <a:r>
              <a:rPr lang="en-US" sz="1600" dirty="0" smtClean="0">
                <a:latin typeface="+mn-ea"/>
                <a:cs typeface="Times New Roman" pitchFamily="18" charset="0"/>
              </a:rPr>
              <a:t>[M] .</a:t>
            </a:r>
            <a:r>
              <a:rPr lang="zh-CN" altLang="en-US" sz="1600" dirty="0" smtClean="0">
                <a:latin typeface="+mn-ea"/>
                <a:cs typeface="Times New Roman" pitchFamily="18" charset="0"/>
              </a:rPr>
              <a:t>马晓星等 译</a:t>
            </a:r>
            <a:r>
              <a:rPr lang="en-US" sz="1600" dirty="0" smtClean="0">
                <a:latin typeface="+mn-ea"/>
                <a:cs typeface="Times New Roman" pitchFamily="18" charset="0"/>
              </a:rPr>
              <a:t>.</a:t>
            </a:r>
            <a:r>
              <a:rPr lang="zh-CN" altLang="en-US" sz="1600" dirty="0" smtClean="0">
                <a:latin typeface="+mn-ea"/>
                <a:cs typeface="Times New Roman" pitchFamily="18" charset="0"/>
              </a:rPr>
              <a:t>机械工业出版社，</a:t>
            </a:r>
            <a:r>
              <a:rPr lang="en-US" sz="1600" dirty="0" smtClean="0">
                <a:latin typeface="+mn-ea"/>
                <a:cs typeface="Times New Roman" pitchFamily="18" charset="0"/>
              </a:rPr>
              <a:t>2007</a:t>
            </a:r>
            <a:r>
              <a:rPr lang="zh-CN" altLang="en-US" sz="1600" dirty="0" smtClean="0">
                <a:latin typeface="+mn-ea"/>
                <a:cs typeface="Times New Roman" pitchFamily="18" charset="0"/>
              </a:rPr>
              <a:t>，</a:t>
            </a:r>
            <a:r>
              <a:rPr lang="en-US" sz="1600" dirty="0" smtClean="0">
                <a:latin typeface="+mn-ea"/>
                <a:cs typeface="Times New Roman" pitchFamily="18" charset="0"/>
              </a:rPr>
              <a:t>3</a:t>
            </a:r>
            <a:endParaRPr lang="zh-CN" altLang="en-US" sz="1600" dirty="0" smtClean="0">
              <a:latin typeface="+mn-ea"/>
              <a:cs typeface="Times New Roman" pitchFamily="18" charset="0"/>
            </a:endParaRPr>
          </a:p>
          <a:p>
            <a:pPr>
              <a:buNone/>
            </a:pPr>
            <a:endParaRPr lang="zh-CN" altLang="en-US" sz="1600" dirty="0">
              <a:latin typeface="+mn-ea"/>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技巧">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88</TotalTime>
  <Words>1011</Words>
  <Application>Microsoft Office PowerPoint</Application>
  <PresentationFormat>全屏显示(4:3)</PresentationFormat>
  <Paragraphs>99</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技巧</vt:lpstr>
      <vt:lpstr>幻灯片 1</vt:lpstr>
      <vt:lpstr>摘要</vt:lpstr>
      <vt:lpstr>Abstract</vt:lpstr>
      <vt:lpstr>目录</vt:lpstr>
      <vt:lpstr>目录</vt:lpstr>
      <vt:lpstr>系统设计要点</vt:lpstr>
      <vt:lpstr>系统架构图</vt:lpstr>
      <vt:lpstr>结论</vt:lpstr>
      <vt:lpstr>参考文献</vt:lpstr>
      <vt:lpstr>功能</vt:lpstr>
      <vt:lpstr>功能</vt:lpstr>
      <vt:lpstr>功能</vt:lpstr>
      <vt:lpstr>功能</vt:lpstr>
      <vt:lpstr>功能</vt:lpstr>
      <vt:lpstr>功能</vt:lpstr>
      <vt:lpstr>功能</vt:lpstr>
      <vt:lpstr>功能</vt:lpstr>
      <vt:lpstr>幻灯片 18</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科研管理系统答辩演示文稿</dc:title>
  <dc:subject>科研论文</dc:subject>
  <dc:creator>徐磊</dc:creator>
  <cp:keywords>答辩</cp:keywords>
  <dc:description>答辩文稿第一版</dc:description>
  <cp:lastModifiedBy>Microsoft</cp:lastModifiedBy>
  <cp:revision>19</cp:revision>
  <dcterms:created xsi:type="dcterms:W3CDTF">2010-03-18T05:00:46Z</dcterms:created>
  <dcterms:modified xsi:type="dcterms:W3CDTF">2010-05-23T15:54:26Z</dcterms:modified>
  <cp:category>答辩</cp:category>
</cp:coreProperties>
</file>