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on" charset="1" panose="00000500000000000000"/>
      <p:regular r:id="rId10"/>
    </p:embeddedFont>
    <p:embeddedFont>
      <p:font typeface="Anton Italics" charset="1" panose="00000500000000000000"/>
      <p:regular r:id="rId11"/>
    </p:embeddedFont>
    <p:embeddedFont>
      <p:font typeface="Poppins Bold" charset="1" panose="02000000000000000000"/>
      <p:regular r:id="rId12"/>
    </p:embeddedFont>
    <p:embeddedFont>
      <p:font typeface="Pathway Gothic One" charset="1" panose="020005060500000200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Light" charset="1" panose="00000400000000000000"/>
      <p:regular r:id="rId18"/>
    </p:embeddedFont>
    <p:embeddedFont>
      <p:font typeface="Open Sauce Light Italics" charset="1" panose="00000400000000000000"/>
      <p:regular r:id="rId19"/>
    </p:embeddedFont>
    <p:embeddedFont>
      <p:font typeface="Open Sauce Medium" charset="1" panose="00000600000000000000"/>
      <p:regular r:id="rId20"/>
    </p:embeddedFont>
    <p:embeddedFont>
      <p:font typeface="Open Sauce Medium Italics" charset="1" panose="00000600000000000000"/>
      <p:regular r:id="rId21"/>
    </p:embeddedFont>
    <p:embeddedFont>
      <p:font typeface="Open Sauce Semi-Bold" charset="1" panose="00000700000000000000"/>
      <p:regular r:id="rId22"/>
    </p:embeddedFont>
    <p:embeddedFont>
      <p:font typeface="Open Sauce Semi-Bold Italics" charset="1" panose="00000700000000000000"/>
      <p:regular r:id="rId23"/>
    </p:embeddedFont>
    <p:embeddedFont>
      <p:font typeface="Open Sauce Heavy" charset="1" panose="00000A00000000000000"/>
      <p:regular r:id="rId24"/>
    </p:embeddedFont>
    <p:embeddedFont>
      <p:font typeface="Open Sauce Heavy Italics" charset="1" panose="00000A00000000000000"/>
      <p:regular r:id="rId25"/>
    </p:embeddedFont>
    <p:embeddedFont>
      <p:font typeface="Open Sans" charset="1" panose="020B0606030504020204"/>
      <p:regular r:id="rId26"/>
    </p:embeddedFont>
    <p:embeddedFont>
      <p:font typeface="Open Sans Bold" charset="1" panose="020B0806030504020204"/>
      <p:regular r:id="rId27"/>
    </p:embeddedFont>
    <p:embeddedFont>
      <p:font typeface="Open Sans Italics" charset="1" panose="020B0606030504020204"/>
      <p:regular r:id="rId28"/>
    </p:embeddedFont>
    <p:embeddedFont>
      <p:font typeface="Open Sans Bold Italics" charset="1" panose="020B0806030504020204"/>
      <p:regular r:id="rId29"/>
    </p:embeddedFont>
    <p:embeddedFont>
      <p:font typeface="Open Sans Light" charset="1" panose="020B0306030504020204"/>
      <p:regular r:id="rId30"/>
    </p:embeddedFont>
    <p:embeddedFont>
      <p:font typeface="Open Sans Light Italics" charset="1" panose="020B0306030504020204"/>
      <p:regular r:id="rId31"/>
    </p:embeddedFont>
    <p:embeddedFont>
      <p:font typeface="Open Sans Ultra-Bold" charset="1" panose="00000000000000000000"/>
      <p:regular r:id="rId32"/>
    </p:embeddedFont>
    <p:embeddedFont>
      <p:font typeface="Open Sans Ultra-Bold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6.png" Type="http://schemas.openxmlformats.org/officeDocument/2006/relationships/image"/><Relationship Id="rId5" Target="../media/image3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6.png" Type="http://schemas.openxmlformats.org/officeDocument/2006/relationships/image"/><Relationship Id="rId5" Target="../media/image3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6.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2.png" Type="http://schemas.openxmlformats.org/officeDocument/2006/relationships/image"/><Relationship Id="rId7" Target="../media/image14.png" Type="http://schemas.openxmlformats.org/officeDocument/2006/relationships/image"/><Relationship Id="rId8" Target="../media/image13.png" Type="http://schemas.openxmlformats.org/officeDocument/2006/relationships/image"/><Relationship Id="rId9"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3.png" Type="http://schemas.openxmlformats.org/officeDocument/2006/relationships/image"/><Relationship Id="rId12" Target="../media/image22.png" Type="http://schemas.openxmlformats.org/officeDocument/2006/relationships/image"/><Relationship Id="rId13" Target="../media/image14.png" Type="http://schemas.openxmlformats.org/officeDocument/2006/relationships/image"/><Relationship Id="rId14" Target="../media/image6.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6.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6.pn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8830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39FF"/>
            </a:solidFill>
          </p:spPr>
        </p:sp>
      </p:grpSp>
      <p:grpSp>
        <p:nvGrpSpPr>
          <p:cNvPr name="Group 4" id="4"/>
          <p:cNvGrpSpPr/>
          <p:nvPr/>
        </p:nvGrpSpPr>
        <p:grpSpPr>
          <a:xfrm rot="-3270436">
            <a:off x="9315878" y="102642"/>
            <a:ext cx="12098771" cy="6654453"/>
            <a:chOff x="0" y="0"/>
            <a:chExt cx="4060919" cy="2233549"/>
          </a:xfrm>
        </p:grpSpPr>
        <p:sp>
          <p:nvSpPr>
            <p:cNvPr name="Freeform 5" id="5"/>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000000"/>
            </a:solidFill>
          </p:spPr>
        </p:sp>
        <p:sp>
          <p:nvSpPr>
            <p:cNvPr name="Freeform 6" id="6"/>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000000"/>
            </a:solidFill>
          </p:spPr>
        </p:sp>
      </p:grpSp>
      <p:grpSp>
        <p:nvGrpSpPr>
          <p:cNvPr name="Group 7" id="7"/>
          <p:cNvGrpSpPr>
            <a:grpSpLocks noChangeAspect="true"/>
          </p:cNvGrpSpPr>
          <p:nvPr/>
        </p:nvGrpSpPr>
        <p:grpSpPr>
          <a:xfrm rot="0">
            <a:off x="11207104" y="2944648"/>
            <a:ext cx="5246391" cy="5246370"/>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5046" t="0" r="-25046" b="0"/>
              </a:stretch>
            </a:blipFill>
          </p:spPr>
        </p:sp>
      </p:grpSp>
      <p:sp>
        <p:nvSpPr>
          <p:cNvPr name="Freeform 9" id="9"/>
          <p:cNvSpPr/>
          <p:nvPr/>
        </p:nvSpPr>
        <p:spPr>
          <a:xfrm flipH="false" flipV="false" rot="0">
            <a:off x="3934367" y="7981468"/>
            <a:ext cx="5823057" cy="1539134"/>
          </a:xfrm>
          <a:custGeom>
            <a:avLst/>
            <a:gdLst/>
            <a:ahLst/>
            <a:cxnLst/>
            <a:rect r="r" b="b" t="t" l="l"/>
            <a:pathLst>
              <a:path h="1539134" w="5823057">
                <a:moveTo>
                  <a:pt x="0" y="0"/>
                </a:moveTo>
                <a:lnTo>
                  <a:pt x="5823057" y="0"/>
                </a:lnTo>
                <a:lnTo>
                  <a:pt x="5823057" y="1539134"/>
                </a:lnTo>
                <a:lnTo>
                  <a:pt x="0" y="1539134"/>
                </a:lnTo>
                <a:lnTo>
                  <a:pt x="0" y="0"/>
                </a:lnTo>
                <a:close/>
              </a:path>
            </a:pathLst>
          </a:custGeom>
          <a:blipFill>
            <a:blip r:embed="rId3"/>
            <a:stretch>
              <a:fillRect l="0" t="0" r="0" b="0"/>
            </a:stretch>
          </a:blipFill>
        </p:spPr>
      </p:sp>
      <p:sp>
        <p:nvSpPr>
          <p:cNvPr name="Freeform 10" id="10"/>
          <p:cNvSpPr/>
          <p:nvPr/>
        </p:nvSpPr>
        <p:spPr>
          <a:xfrm flipH="false" flipV="false" rot="0">
            <a:off x="952500" y="7434705"/>
            <a:ext cx="2905667" cy="2632659"/>
          </a:xfrm>
          <a:custGeom>
            <a:avLst/>
            <a:gdLst/>
            <a:ahLst/>
            <a:cxnLst/>
            <a:rect r="r" b="b" t="t" l="l"/>
            <a:pathLst>
              <a:path h="2632659" w="2905667">
                <a:moveTo>
                  <a:pt x="0" y="0"/>
                </a:moveTo>
                <a:lnTo>
                  <a:pt x="2905667" y="0"/>
                </a:lnTo>
                <a:lnTo>
                  <a:pt x="2905667" y="2632659"/>
                </a:lnTo>
                <a:lnTo>
                  <a:pt x="0" y="2632659"/>
                </a:lnTo>
                <a:lnTo>
                  <a:pt x="0" y="0"/>
                </a:lnTo>
                <a:close/>
              </a:path>
            </a:pathLst>
          </a:custGeom>
          <a:blipFill>
            <a:blip r:embed="rId4"/>
            <a:stretch>
              <a:fillRect l="0" t="-5185" r="0" b="-5185"/>
            </a:stretch>
          </a:blipFill>
        </p:spPr>
      </p:sp>
      <p:sp>
        <p:nvSpPr>
          <p:cNvPr name="TextBox 11" id="11"/>
          <p:cNvSpPr txBox="true"/>
          <p:nvPr/>
        </p:nvSpPr>
        <p:spPr>
          <a:xfrm rot="0">
            <a:off x="952500" y="981075"/>
            <a:ext cx="11337253" cy="2822629"/>
          </a:xfrm>
          <a:prstGeom prst="rect">
            <a:avLst/>
          </a:prstGeom>
        </p:spPr>
        <p:txBody>
          <a:bodyPr anchor="t" rtlCol="false" tIns="0" lIns="0" bIns="0" rIns="0">
            <a:spAutoFit/>
          </a:bodyPr>
          <a:lstStyle/>
          <a:p>
            <a:pPr>
              <a:lnSpc>
                <a:spcPts val="11004"/>
              </a:lnSpc>
            </a:pPr>
            <a:r>
              <a:rPr lang="en-US" sz="10004" spc="-250">
                <a:solidFill>
                  <a:srgbClr val="050A30"/>
                </a:solidFill>
                <a:latin typeface="Poppins Bold"/>
              </a:rPr>
              <a:t>NoSql :</a:t>
            </a:r>
          </a:p>
          <a:p>
            <a:pPr>
              <a:lnSpc>
                <a:spcPts val="11004"/>
              </a:lnSpc>
            </a:pPr>
            <a:r>
              <a:rPr lang="en-US" sz="10004" spc="-250">
                <a:solidFill>
                  <a:srgbClr val="050A30"/>
                </a:solidFill>
                <a:latin typeface="Poppins Bold"/>
              </a:rPr>
              <a:t>Projet GEDELT</a:t>
            </a:r>
          </a:p>
        </p:txBody>
      </p:sp>
      <p:sp>
        <p:nvSpPr>
          <p:cNvPr name="TextBox 12" id="12"/>
          <p:cNvSpPr txBox="true"/>
          <p:nvPr/>
        </p:nvSpPr>
        <p:spPr>
          <a:xfrm rot="0">
            <a:off x="1028700" y="4854927"/>
            <a:ext cx="4814948" cy="1743075"/>
          </a:xfrm>
          <a:prstGeom prst="rect">
            <a:avLst/>
          </a:prstGeom>
        </p:spPr>
        <p:txBody>
          <a:bodyPr anchor="t" rtlCol="false" tIns="0" lIns="0" bIns="0" rIns="0">
            <a:spAutoFit/>
          </a:bodyPr>
          <a:lstStyle/>
          <a:p>
            <a:pPr marL="626109" indent="-313054" lvl="1">
              <a:lnSpc>
                <a:spcPts val="3479"/>
              </a:lnSpc>
              <a:buFont typeface="Arial"/>
              <a:buChar char="•"/>
            </a:pPr>
            <a:r>
              <a:rPr lang="en-US" sz="2899">
                <a:solidFill>
                  <a:srgbClr val="050A30"/>
                </a:solidFill>
                <a:latin typeface="Poppins Bold"/>
              </a:rPr>
              <a:t> Youssef ELBRINI </a:t>
            </a:r>
          </a:p>
          <a:p>
            <a:pPr marL="626109" indent="-313054" lvl="1">
              <a:lnSpc>
                <a:spcPts val="3479"/>
              </a:lnSpc>
              <a:buFont typeface="Arial"/>
              <a:buChar char="•"/>
            </a:pPr>
            <a:r>
              <a:rPr lang="en-US" sz="2899">
                <a:solidFill>
                  <a:srgbClr val="050A30"/>
                </a:solidFill>
                <a:latin typeface="Poppins Bold"/>
              </a:rPr>
              <a:t> Yassine CHAFAI </a:t>
            </a:r>
          </a:p>
          <a:p>
            <a:pPr marL="626109" indent="-313054" lvl="1">
              <a:lnSpc>
                <a:spcPts val="3479"/>
              </a:lnSpc>
              <a:buFont typeface="Arial"/>
              <a:buChar char="•"/>
            </a:pPr>
            <a:r>
              <a:rPr lang="en-US" sz="2899">
                <a:solidFill>
                  <a:srgbClr val="050A30"/>
                </a:solidFill>
                <a:latin typeface="Poppins Bold"/>
              </a:rPr>
              <a:t> Xin XU </a:t>
            </a:r>
          </a:p>
          <a:p>
            <a:pPr marL="626109" indent="-313054" lvl="1">
              <a:lnSpc>
                <a:spcPts val="3479"/>
              </a:lnSpc>
              <a:buFont typeface="Arial"/>
              <a:buChar char="•"/>
            </a:pPr>
            <a:r>
              <a:rPr lang="en-US" sz="2899">
                <a:solidFill>
                  <a:srgbClr val="050A30"/>
                </a:solidFill>
                <a:latin typeface="Poppins Bold"/>
              </a:rPr>
              <a:t> Aurelien RAULO</a:t>
            </a:r>
          </a:p>
        </p:txBody>
      </p:sp>
      <p:sp>
        <p:nvSpPr>
          <p:cNvPr name="TextBox 13" id="13"/>
          <p:cNvSpPr txBox="true"/>
          <p:nvPr/>
        </p:nvSpPr>
        <p:spPr>
          <a:xfrm rot="0">
            <a:off x="15593080" y="9520602"/>
            <a:ext cx="4814948" cy="419100"/>
          </a:xfrm>
          <a:prstGeom prst="rect">
            <a:avLst/>
          </a:prstGeom>
        </p:spPr>
        <p:txBody>
          <a:bodyPr anchor="t" rtlCol="false" tIns="0" lIns="0" bIns="0" rIns="0">
            <a:spAutoFit/>
          </a:bodyPr>
          <a:lstStyle/>
          <a:p>
            <a:pPr>
              <a:lnSpc>
                <a:spcPts val="3359"/>
              </a:lnSpc>
            </a:pPr>
            <a:r>
              <a:rPr lang="en-US" sz="2799">
                <a:solidFill>
                  <a:srgbClr val="FFFFFF"/>
                </a:solidFill>
                <a:latin typeface="Poppins Bold"/>
              </a:rPr>
              <a:t>29/01/2024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0047100">
            <a:off x="14957750" y="-734377"/>
            <a:ext cx="6158306" cy="3079153"/>
          </a:xfrm>
          <a:custGeom>
            <a:avLst/>
            <a:gdLst/>
            <a:ahLst/>
            <a:cxnLst/>
            <a:rect r="r" b="b" t="t" l="l"/>
            <a:pathLst>
              <a:path h="3079153" w="6158306">
                <a:moveTo>
                  <a:pt x="0" y="0"/>
                </a:moveTo>
                <a:lnTo>
                  <a:pt x="6158306" y="0"/>
                </a:lnTo>
                <a:lnTo>
                  <a:pt x="6158306" y="3079153"/>
                </a:lnTo>
                <a:lnTo>
                  <a:pt x="0" y="3079153"/>
                </a:lnTo>
                <a:lnTo>
                  <a:pt x="0" y="0"/>
                </a:lnTo>
                <a:close/>
              </a:path>
            </a:pathLst>
          </a:custGeom>
          <a:blipFill>
            <a:blip r:embed="rId2">
              <a:alphaModFix amt="6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26835" y="-278668"/>
            <a:ext cx="10170480" cy="1017048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D6D6"/>
            </a:solidFill>
          </p:spPr>
        </p:sp>
      </p:grpSp>
      <p:grpSp>
        <p:nvGrpSpPr>
          <p:cNvPr name="Group 5" id="5"/>
          <p:cNvGrpSpPr/>
          <p:nvPr/>
        </p:nvGrpSpPr>
        <p:grpSpPr>
          <a:xfrm rot="0">
            <a:off x="9144000" y="3229225"/>
            <a:ext cx="8734756" cy="6140139"/>
            <a:chOff x="0" y="0"/>
            <a:chExt cx="6572505" cy="4620174"/>
          </a:xfrm>
        </p:grpSpPr>
        <p:sp>
          <p:nvSpPr>
            <p:cNvPr name="Freeform 6" id="6"/>
            <p:cNvSpPr/>
            <p:nvPr/>
          </p:nvSpPr>
          <p:spPr>
            <a:xfrm flipH="false" flipV="false" rot="0">
              <a:off x="0" y="0"/>
              <a:ext cx="6572506" cy="4620174"/>
            </a:xfrm>
            <a:custGeom>
              <a:avLst/>
              <a:gdLst/>
              <a:ahLst/>
              <a:cxnLst/>
              <a:rect r="r" b="b" t="t" l="l"/>
              <a:pathLst>
                <a:path h="4620174" w="6572506">
                  <a:moveTo>
                    <a:pt x="6448045" y="4620174"/>
                  </a:moveTo>
                  <a:lnTo>
                    <a:pt x="124460" y="4620174"/>
                  </a:lnTo>
                  <a:cubicBezTo>
                    <a:pt x="55880" y="4620174"/>
                    <a:pt x="0" y="4564294"/>
                    <a:pt x="0" y="4495714"/>
                  </a:cubicBezTo>
                  <a:lnTo>
                    <a:pt x="0" y="124460"/>
                  </a:lnTo>
                  <a:cubicBezTo>
                    <a:pt x="0" y="55880"/>
                    <a:pt x="55880" y="0"/>
                    <a:pt x="124460" y="0"/>
                  </a:cubicBezTo>
                  <a:lnTo>
                    <a:pt x="6448046" y="0"/>
                  </a:lnTo>
                  <a:cubicBezTo>
                    <a:pt x="6516625" y="0"/>
                    <a:pt x="6572506" y="55880"/>
                    <a:pt x="6572506" y="124460"/>
                  </a:cubicBezTo>
                  <a:lnTo>
                    <a:pt x="6572506" y="4495714"/>
                  </a:lnTo>
                  <a:cubicBezTo>
                    <a:pt x="6572506" y="4564294"/>
                    <a:pt x="6516625" y="4620174"/>
                    <a:pt x="6448046" y="4620174"/>
                  </a:cubicBezTo>
                  <a:close/>
                </a:path>
              </a:pathLst>
            </a:custGeom>
            <a:solidFill>
              <a:srgbClr val="FFFFFF"/>
            </a:solidFill>
          </p:spPr>
        </p:sp>
      </p:grpSp>
      <p:sp>
        <p:nvSpPr>
          <p:cNvPr name="Freeform 7" id="7"/>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4"/>
            <a:stretch>
              <a:fillRect l="0" t="0" r="0" b="0"/>
            </a:stretch>
          </a:blipFill>
          <a:ln w="57150" cap="sq">
            <a:solidFill>
              <a:srgbClr val="FFFFFF"/>
            </a:solidFill>
            <a:prstDash val="solid"/>
            <a:miter/>
          </a:ln>
        </p:spPr>
      </p:sp>
      <p:sp>
        <p:nvSpPr>
          <p:cNvPr name="TextBox 8" id="8"/>
          <p:cNvSpPr txBox="true"/>
          <p:nvPr/>
        </p:nvSpPr>
        <p:spPr>
          <a:xfrm rot="0">
            <a:off x="562535" y="500062"/>
            <a:ext cx="8115300" cy="1057275"/>
          </a:xfrm>
          <a:prstGeom prst="rect">
            <a:avLst/>
          </a:prstGeom>
        </p:spPr>
        <p:txBody>
          <a:bodyPr anchor="t" rtlCol="false" tIns="0" lIns="0" bIns="0" rIns="0">
            <a:spAutoFit/>
          </a:bodyPr>
          <a:lstStyle/>
          <a:p>
            <a:pPr marL="0" indent="0" lvl="0">
              <a:lnSpc>
                <a:spcPts val="8399"/>
              </a:lnSpc>
            </a:pPr>
            <a:r>
              <a:rPr lang="en-US" sz="6999">
                <a:solidFill>
                  <a:srgbClr val="FFFFFF"/>
                </a:solidFill>
                <a:latin typeface="Open Sans Bold"/>
                <a:ea typeface="Open Sans Bold"/>
              </a:rPr>
              <a:t>REQUÊTE N°3</a:t>
            </a:r>
          </a:p>
        </p:txBody>
      </p:sp>
      <p:sp>
        <p:nvSpPr>
          <p:cNvPr name="TextBox 9" id="9"/>
          <p:cNvSpPr txBox="true"/>
          <p:nvPr/>
        </p:nvSpPr>
        <p:spPr>
          <a:xfrm rot="0">
            <a:off x="9407455" y="2460858"/>
            <a:ext cx="7741682"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La requête</a:t>
            </a:r>
          </a:p>
        </p:txBody>
      </p:sp>
      <p:sp>
        <p:nvSpPr>
          <p:cNvPr name="TextBox 10" id="10"/>
          <p:cNvSpPr txBox="true"/>
          <p:nvPr/>
        </p:nvSpPr>
        <p:spPr>
          <a:xfrm rot="0">
            <a:off x="601909" y="1628317"/>
            <a:ext cx="15753882" cy="789752"/>
          </a:xfrm>
          <a:prstGeom prst="rect">
            <a:avLst/>
          </a:prstGeom>
        </p:spPr>
        <p:txBody>
          <a:bodyPr anchor="t" rtlCol="false" tIns="0" lIns="0" bIns="0" rIns="0">
            <a:spAutoFit/>
          </a:bodyPr>
          <a:lstStyle/>
          <a:p>
            <a:pPr algn="l" marL="0" indent="0" lvl="1">
              <a:lnSpc>
                <a:spcPts val="3261"/>
              </a:lnSpc>
              <a:spcBef>
                <a:spcPct val="0"/>
              </a:spcBef>
            </a:pPr>
            <a:r>
              <a:rPr lang="en-US" sz="2077">
                <a:solidFill>
                  <a:srgbClr val="F4F6FC"/>
                </a:solidFill>
                <a:latin typeface="Open Sauce Bold Italics"/>
              </a:rPr>
              <a:t>Pour une source de donnés passée en paramètre affichez les thèmes, personnes, lieux dont les articles de cette source parlent ainsi que le nombre d’articles et le ton moyen des articles</a:t>
            </a:r>
          </a:p>
        </p:txBody>
      </p:sp>
      <p:sp>
        <p:nvSpPr>
          <p:cNvPr name="TextBox 11" id="11"/>
          <p:cNvSpPr txBox="true"/>
          <p:nvPr/>
        </p:nvSpPr>
        <p:spPr>
          <a:xfrm rot="0">
            <a:off x="1028700" y="3803131"/>
            <a:ext cx="6344093"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Données sur Cassandra</a:t>
            </a:r>
          </a:p>
        </p:txBody>
      </p:sp>
      <p:grpSp>
        <p:nvGrpSpPr>
          <p:cNvPr name="Group 12" id="12"/>
          <p:cNvGrpSpPr/>
          <p:nvPr/>
        </p:nvGrpSpPr>
        <p:grpSpPr>
          <a:xfrm rot="0">
            <a:off x="865364" y="4806572"/>
            <a:ext cx="11361856" cy="2772899"/>
            <a:chOff x="0" y="0"/>
            <a:chExt cx="15149141" cy="3697198"/>
          </a:xfrm>
        </p:grpSpPr>
        <p:grpSp>
          <p:nvGrpSpPr>
            <p:cNvPr name="Group 13" id="13"/>
            <p:cNvGrpSpPr/>
            <p:nvPr/>
          </p:nvGrpSpPr>
          <p:grpSpPr>
            <a:xfrm rot="0">
              <a:off x="0" y="0"/>
              <a:ext cx="9786310" cy="3697198"/>
              <a:chOff x="0" y="0"/>
              <a:chExt cx="3413969" cy="1289773"/>
            </a:xfrm>
          </p:grpSpPr>
          <p:sp>
            <p:nvSpPr>
              <p:cNvPr name="Freeform 14" id="14"/>
              <p:cNvSpPr/>
              <p:nvPr/>
            </p:nvSpPr>
            <p:spPr>
              <a:xfrm flipH="false" flipV="false" rot="0">
                <a:off x="0" y="0"/>
                <a:ext cx="3413970" cy="1289774"/>
              </a:xfrm>
              <a:custGeom>
                <a:avLst/>
                <a:gdLst/>
                <a:ahLst/>
                <a:cxnLst/>
                <a:rect r="r" b="b" t="t" l="l"/>
                <a:pathLst>
                  <a:path h="1289774" w="3413970">
                    <a:moveTo>
                      <a:pt x="3289509" y="1289773"/>
                    </a:moveTo>
                    <a:lnTo>
                      <a:pt x="124460" y="1289773"/>
                    </a:lnTo>
                    <a:cubicBezTo>
                      <a:pt x="55880" y="1289773"/>
                      <a:pt x="0" y="1233893"/>
                      <a:pt x="0" y="1165313"/>
                    </a:cubicBezTo>
                    <a:lnTo>
                      <a:pt x="0" y="124460"/>
                    </a:lnTo>
                    <a:cubicBezTo>
                      <a:pt x="0" y="55880"/>
                      <a:pt x="55880" y="0"/>
                      <a:pt x="124460" y="0"/>
                    </a:cubicBezTo>
                    <a:lnTo>
                      <a:pt x="3289510" y="0"/>
                    </a:lnTo>
                    <a:cubicBezTo>
                      <a:pt x="3358090" y="0"/>
                      <a:pt x="3413970" y="55880"/>
                      <a:pt x="3413970" y="124460"/>
                    </a:cubicBezTo>
                    <a:lnTo>
                      <a:pt x="3413970" y="1165313"/>
                    </a:lnTo>
                    <a:cubicBezTo>
                      <a:pt x="3413970" y="1233893"/>
                      <a:pt x="3358090" y="1289774"/>
                      <a:pt x="3289510" y="1289774"/>
                    </a:cubicBezTo>
                    <a:close/>
                  </a:path>
                </a:pathLst>
              </a:custGeom>
              <a:solidFill>
                <a:srgbClr val="FFFFFF"/>
              </a:solidFill>
            </p:spPr>
          </p:sp>
        </p:grpSp>
        <p:sp>
          <p:nvSpPr>
            <p:cNvPr name="TextBox 15" id="15"/>
            <p:cNvSpPr txBox="true"/>
            <p:nvPr/>
          </p:nvSpPr>
          <p:spPr>
            <a:xfrm rot="0">
              <a:off x="165100" y="958933"/>
              <a:ext cx="9786310" cy="2544867"/>
            </a:xfrm>
            <a:prstGeom prst="rect">
              <a:avLst/>
            </a:prstGeom>
          </p:spPr>
          <p:txBody>
            <a:bodyPr anchor="t" rtlCol="false" tIns="0" lIns="0" bIns="0" rIns="0">
              <a:spAutoFit/>
            </a:bodyPr>
            <a:lstStyle/>
            <a:p>
              <a:pPr marL="431804" indent="-215902" lvl="1">
                <a:lnSpc>
                  <a:spcPts val="3140"/>
                </a:lnSpc>
                <a:buFont typeface="Arial"/>
                <a:buChar char="•"/>
              </a:pPr>
              <a:r>
                <a:rPr lang="en-US" sz="2000">
                  <a:solidFill>
                    <a:srgbClr val="000000"/>
                  </a:solidFill>
                  <a:latin typeface="Poppins Bold"/>
                </a:rPr>
                <a:t>GkgRecordid</a:t>
              </a:r>
            </a:p>
            <a:p>
              <a:pPr marL="431804" indent="-215902" lvl="1">
                <a:lnSpc>
                  <a:spcPts val="3140"/>
                </a:lnSpc>
                <a:buFont typeface="Arial"/>
                <a:buChar char="•"/>
              </a:pPr>
              <a:r>
                <a:rPr lang="en-US" sz="2000">
                  <a:solidFill>
                    <a:srgbClr val="000000"/>
                  </a:solidFill>
                  <a:latin typeface="Poppins Bold"/>
                </a:rPr>
                <a:t>SourceCommonName</a:t>
              </a:r>
            </a:p>
            <a:p>
              <a:pPr marL="431804" indent="-215902" lvl="1">
                <a:lnSpc>
                  <a:spcPts val="3140"/>
                </a:lnSpc>
                <a:buFont typeface="Arial"/>
                <a:buChar char="•"/>
              </a:pPr>
              <a:r>
                <a:rPr lang="en-US" sz="2000">
                  <a:solidFill>
                    <a:srgbClr val="000000"/>
                  </a:solidFill>
                  <a:latin typeface="Poppins Bold"/>
                </a:rPr>
                <a:t>Themes </a:t>
              </a:r>
            </a:p>
            <a:p>
              <a:pPr marL="431804" indent="-215902" lvl="1">
                <a:lnSpc>
                  <a:spcPts val="3140"/>
                </a:lnSpc>
                <a:buFont typeface="Arial"/>
                <a:buChar char="•"/>
              </a:pPr>
              <a:r>
                <a:rPr lang="en-US" sz="2000">
                  <a:solidFill>
                    <a:srgbClr val="000000"/>
                  </a:solidFill>
                  <a:latin typeface="Poppins Bold"/>
                </a:rPr>
                <a:t>Person</a:t>
              </a:r>
            </a:p>
            <a:p>
              <a:pPr marL="431804" indent="-215902" lvl="1">
                <a:lnSpc>
                  <a:spcPts val="3140"/>
                </a:lnSpc>
                <a:buFont typeface="Arial"/>
                <a:buChar char="•"/>
              </a:pPr>
              <a:r>
                <a:rPr lang="en-US" sz="2000">
                  <a:solidFill>
                    <a:srgbClr val="000000"/>
                  </a:solidFill>
                  <a:latin typeface="Poppins Bold"/>
                </a:rPr>
                <a:t>Location</a:t>
              </a:r>
            </a:p>
          </p:txBody>
        </p:sp>
        <p:sp>
          <p:nvSpPr>
            <p:cNvPr name="TextBox 16" id="16"/>
            <p:cNvSpPr txBox="true"/>
            <p:nvPr/>
          </p:nvSpPr>
          <p:spPr>
            <a:xfrm rot="0">
              <a:off x="0" y="51687"/>
              <a:ext cx="9786310" cy="656421"/>
            </a:xfrm>
            <a:prstGeom prst="rect">
              <a:avLst/>
            </a:prstGeom>
          </p:spPr>
          <p:txBody>
            <a:bodyPr anchor="t" rtlCol="false" tIns="0" lIns="0" bIns="0" rIns="0">
              <a:spAutoFit/>
            </a:bodyPr>
            <a:lstStyle/>
            <a:p>
              <a:pPr algn="ctr">
                <a:lnSpc>
                  <a:spcPts val="4395"/>
                </a:lnSpc>
                <a:spcBef>
                  <a:spcPct val="0"/>
                </a:spcBef>
              </a:pPr>
              <a:r>
                <a:rPr lang="en-US" sz="2799">
                  <a:solidFill>
                    <a:srgbClr val="000000"/>
                  </a:solidFill>
                  <a:latin typeface="Poppins Bold"/>
                </a:rPr>
                <a:t>Table 2 : </a:t>
              </a:r>
            </a:p>
          </p:txBody>
        </p:sp>
        <p:sp>
          <p:nvSpPr>
            <p:cNvPr name="TextBox 17" id="17"/>
            <p:cNvSpPr txBox="true"/>
            <p:nvPr/>
          </p:nvSpPr>
          <p:spPr>
            <a:xfrm rot="0">
              <a:off x="5362831" y="646581"/>
              <a:ext cx="9786310" cy="2544867"/>
            </a:xfrm>
            <a:prstGeom prst="rect">
              <a:avLst/>
            </a:prstGeom>
          </p:spPr>
          <p:txBody>
            <a:bodyPr anchor="t" rtlCol="false" tIns="0" lIns="0" bIns="0" rIns="0">
              <a:spAutoFit/>
            </a:bodyPr>
            <a:lstStyle/>
            <a:p>
              <a:pPr>
                <a:lnSpc>
                  <a:spcPts val="3140"/>
                </a:lnSpc>
              </a:pPr>
            </a:p>
            <a:p>
              <a:pPr marL="431804" indent="-215902" lvl="1">
                <a:lnSpc>
                  <a:spcPts val="3140"/>
                </a:lnSpc>
                <a:buFont typeface="Arial"/>
                <a:buChar char="•"/>
              </a:pPr>
              <a:r>
                <a:rPr lang="en-US" sz="2000">
                  <a:solidFill>
                    <a:srgbClr val="000000"/>
                  </a:solidFill>
                  <a:latin typeface="Poppins Bold"/>
                </a:rPr>
                <a:t>Date</a:t>
              </a:r>
            </a:p>
            <a:p>
              <a:pPr marL="431804" indent="-215902" lvl="1">
                <a:lnSpc>
                  <a:spcPts val="3140"/>
                </a:lnSpc>
                <a:buFont typeface="Arial"/>
                <a:buChar char="•"/>
              </a:pPr>
              <a:r>
                <a:rPr lang="en-US" sz="2000">
                  <a:solidFill>
                    <a:srgbClr val="000000"/>
                  </a:solidFill>
                  <a:latin typeface="Poppins Bold"/>
                </a:rPr>
                <a:t>MonthYear</a:t>
              </a:r>
            </a:p>
            <a:p>
              <a:pPr marL="431804" indent="-215902" lvl="1">
                <a:lnSpc>
                  <a:spcPts val="3140"/>
                </a:lnSpc>
                <a:buFont typeface="Arial"/>
                <a:buChar char="•"/>
              </a:pPr>
              <a:r>
                <a:rPr lang="en-US" sz="2000">
                  <a:solidFill>
                    <a:srgbClr val="000000"/>
                  </a:solidFill>
                  <a:latin typeface="Poppins Bold"/>
                </a:rPr>
                <a:t>Year</a:t>
              </a:r>
            </a:p>
            <a:p>
              <a:pPr marL="431804" indent="-215902" lvl="1">
                <a:lnSpc>
                  <a:spcPts val="3140"/>
                </a:lnSpc>
                <a:buFont typeface="Arial"/>
                <a:buChar char="•"/>
              </a:pPr>
              <a:r>
                <a:rPr lang="en-US" sz="2000">
                  <a:solidFill>
                    <a:srgbClr val="000000"/>
                  </a:solidFill>
                  <a:latin typeface="Poppins Bold"/>
                </a:rPr>
                <a:t>AverageTone </a:t>
              </a:r>
            </a:p>
          </p:txBody>
        </p:sp>
      </p:grpSp>
      <p:sp>
        <p:nvSpPr>
          <p:cNvPr name="Freeform 18" id="18"/>
          <p:cNvSpPr/>
          <p:nvPr/>
        </p:nvSpPr>
        <p:spPr>
          <a:xfrm flipH="false" flipV="false" rot="0">
            <a:off x="9407455" y="3445986"/>
            <a:ext cx="8251304" cy="5923378"/>
          </a:xfrm>
          <a:custGeom>
            <a:avLst/>
            <a:gdLst/>
            <a:ahLst/>
            <a:cxnLst/>
            <a:rect r="r" b="b" t="t" l="l"/>
            <a:pathLst>
              <a:path h="5923378" w="8251304">
                <a:moveTo>
                  <a:pt x="0" y="0"/>
                </a:moveTo>
                <a:lnTo>
                  <a:pt x="8251303" y="0"/>
                </a:lnTo>
                <a:lnTo>
                  <a:pt x="8251303" y="5923378"/>
                </a:lnTo>
                <a:lnTo>
                  <a:pt x="0" y="5923378"/>
                </a:lnTo>
                <a:lnTo>
                  <a:pt x="0" y="0"/>
                </a:lnTo>
                <a:close/>
              </a:path>
            </a:pathLst>
          </a:custGeom>
          <a:blipFill>
            <a:blip r:embed="rId5"/>
            <a:stretch>
              <a:fillRect l="0" t="-11568"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0047100">
            <a:off x="14957750" y="-734377"/>
            <a:ext cx="6158306" cy="3079153"/>
          </a:xfrm>
          <a:custGeom>
            <a:avLst/>
            <a:gdLst/>
            <a:ahLst/>
            <a:cxnLst/>
            <a:rect r="r" b="b" t="t" l="l"/>
            <a:pathLst>
              <a:path h="3079153" w="6158306">
                <a:moveTo>
                  <a:pt x="0" y="0"/>
                </a:moveTo>
                <a:lnTo>
                  <a:pt x="6158306" y="0"/>
                </a:lnTo>
                <a:lnTo>
                  <a:pt x="6158306" y="3079153"/>
                </a:lnTo>
                <a:lnTo>
                  <a:pt x="0" y="3079153"/>
                </a:lnTo>
                <a:lnTo>
                  <a:pt x="0" y="0"/>
                </a:lnTo>
                <a:close/>
              </a:path>
            </a:pathLst>
          </a:custGeom>
          <a:blipFill>
            <a:blip r:embed="rId2">
              <a:alphaModFix amt="6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899449" y="2976987"/>
            <a:ext cx="10170480" cy="1017048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D6D6"/>
            </a:solidFill>
          </p:spPr>
        </p:sp>
      </p:grpSp>
      <p:sp>
        <p:nvSpPr>
          <p:cNvPr name="TextBox 5" id="5"/>
          <p:cNvSpPr txBox="true"/>
          <p:nvPr/>
        </p:nvSpPr>
        <p:spPr>
          <a:xfrm rot="0">
            <a:off x="763102" y="4115066"/>
            <a:ext cx="7339733" cy="516128"/>
          </a:xfrm>
          <a:prstGeom prst="rect">
            <a:avLst/>
          </a:prstGeom>
        </p:spPr>
        <p:txBody>
          <a:bodyPr anchor="t" rtlCol="false" tIns="0" lIns="0" bIns="0" rIns="0">
            <a:spAutoFit/>
          </a:bodyPr>
          <a:lstStyle/>
          <a:p>
            <a:pPr algn="ctr">
              <a:lnSpc>
                <a:spcPts val="4395"/>
              </a:lnSpc>
              <a:spcBef>
                <a:spcPct val="0"/>
              </a:spcBef>
            </a:pPr>
            <a:r>
              <a:rPr lang="en-US" sz="2799">
                <a:solidFill>
                  <a:srgbClr val="000000"/>
                </a:solidFill>
                <a:latin typeface="Poppins Bold"/>
              </a:rPr>
              <a:t>Table 2 : </a:t>
            </a:r>
          </a:p>
        </p:txBody>
      </p:sp>
      <p:sp>
        <p:nvSpPr>
          <p:cNvPr name="Freeform 6" id="6"/>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4"/>
            <a:stretch>
              <a:fillRect l="0" t="0" r="0" b="0"/>
            </a:stretch>
          </a:blipFill>
          <a:ln w="57150" cap="sq">
            <a:solidFill>
              <a:srgbClr val="FFFFFF"/>
            </a:solidFill>
            <a:prstDash val="solid"/>
            <a:miter/>
          </a:ln>
        </p:spPr>
      </p:sp>
      <p:grpSp>
        <p:nvGrpSpPr>
          <p:cNvPr name="Group 7" id="7"/>
          <p:cNvGrpSpPr/>
          <p:nvPr/>
        </p:nvGrpSpPr>
        <p:grpSpPr>
          <a:xfrm rot="0">
            <a:off x="1965067" y="3635990"/>
            <a:ext cx="15082784" cy="5403135"/>
            <a:chOff x="0" y="0"/>
            <a:chExt cx="5661263" cy="2028045"/>
          </a:xfrm>
        </p:grpSpPr>
        <p:sp>
          <p:nvSpPr>
            <p:cNvPr name="Freeform 8" id="8"/>
            <p:cNvSpPr/>
            <p:nvPr/>
          </p:nvSpPr>
          <p:spPr>
            <a:xfrm flipH="false" flipV="false" rot="0">
              <a:off x="0" y="0"/>
              <a:ext cx="5661263" cy="2028045"/>
            </a:xfrm>
            <a:custGeom>
              <a:avLst/>
              <a:gdLst/>
              <a:ahLst/>
              <a:cxnLst/>
              <a:rect r="r" b="b" t="t" l="l"/>
              <a:pathLst>
                <a:path h="2028045" w="5661263">
                  <a:moveTo>
                    <a:pt x="5536802" y="2028045"/>
                  </a:moveTo>
                  <a:lnTo>
                    <a:pt x="124460" y="2028045"/>
                  </a:lnTo>
                  <a:cubicBezTo>
                    <a:pt x="55880" y="2028045"/>
                    <a:pt x="0" y="1972165"/>
                    <a:pt x="0" y="1903585"/>
                  </a:cubicBezTo>
                  <a:lnTo>
                    <a:pt x="0" y="124460"/>
                  </a:lnTo>
                  <a:cubicBezTo>
                    <a:pt x="0" y="55880"/>
                    <a:pt x="55880" y="0"/>
                    <a:pt x="124460" y="0"/>
                  </a:cubicBezTo>
                  <a:lnTo>
                    <a:pt x="5536803" y="0"/>
                  </a:lnTo>
                  <a:cubicBezTo>
                    <a:pt x="5605383" y="0"/>
                    <a:pt x="5661263" y="55880"/>
                    <a:pt x="5661263" y="124460"/>
                  </a:cubicBezTo>
                  <a:lnTo>
                    <a:pt x="5661263" y="1903585"/>
                  </a:lnTo>
                  <a:cubicBezTo>
                    <a:pt x="5661263" y="1972165"/>
                    <a:pt x="5605383" y="2028045"/>
                    <a:pt x="5536803" y="2028045"/>
                  </a:cubicBezTo>
                  <a:close/>
                </a:path>
              </a:pathLst>
            </a:custGeom>
            <a:solidFill>
              <a:srgbClr val="FFFFFF"/>
            </a:solidFill>
          </p:spPr>
        </p:sp>
      </p:grpSp>
      <p:sp>
        <p:nvSpPr>
          <p:cNvPr name="TextBox 9" id="9"/>
          <p:cNvSpPr txBox="true"/>
          <p:nvPr/>
        </p:nvSpPr>
        <p:spPr>
          <a:xfrm rot="0">
            <a:off x="562535" y="500062"/>
            <a:ext cx="8115300" cy="1057275"/>
          </a:xfrm>
          <a:prstGeom prst="rect">
            <a:avLst/>
          </a:prstGeom>
        </p:spPr>
        <p:txBody>
          <a:bodyPr anchor="t" rtlCol="false" tIns="0" lIns="0" bIns="0" rIns="0">
            <a:spAutoFit/>
          </a:bodyPr>
          <a:lstStyle/>
          <a:p>
            <a:pPr marL="0" indent="0" lvl="0">
              <a:lnSpc>
                <a:spcPts val="8399"/>
              </a:lnSpc>
            </a:pPr>
            <a:r>
              <a:rPr lang="en-US" sz="6999">
                <a:solidFill>
                  <a:srgbClr val="FFFFFF"/>
                </a:solidFill>
                <a:latin typeface="Open Sans Bold"/>
                <a:ea typeface="Open Sans Bold"/>
              </a:rPr>
              <a:t>REQUÊTE N°3</a:t>
            </a:r>
          </a:p>
        </p:txBody>
      </p:sp>
      <p:sp>
        <p:nvSpPr>
          <p:cNvPr name="TextBox 10" id="10"/>
          <p:cNvSpPr txBox="true"/>
          <p:nvPr/>
        </p:nvSpPr>
        <p:spPr>
          <a:xfrm rot="0">
            <a:off x="990600" y="1723309"/>
            <a:ext cx="17886188" cy="763269"/>
          </a:xfrm>
          <a:prstGeom prst="rect">
            <a:avLst/>
          </a:prstGeom>
        </p:spPr>
        <p:txBody>
          <a:bodyPr anchor="t" rtlCol="false" tIns="0" lIns="0" bIns="0" rIns="0">
            <a:spAutoFit/>
          </a:bodyPr>
          <a:lstStyle/>
          <a:p>
            <a:pPr>
              <a:lnSpc>
                <a:spcPts val="3140"/>
              </a:lnSpc>
            </a:pPr>
            <a:r>
              <a:rPr lang="en-US" sz="2000">
                <a:solidFill>
                  <a:srgbClr val="F4F6FC"/>
                </a:solidFill>
                <a:latin typeface="Open Sauce Bold Italics"/>
              </a:rPr>
              <a:t>Pour une source de donnés passée en paramètre affichez les thèmes, personnes, lieux dont les articles de cette source</a:t>
            </a:r>
          </a:p>
          <a:p>
            <a:pPr algn="l" marL="0" indent="0" lvl="1">
              <a:lnSpc>
                <a:spcPts val="3140"/>
              </a:lnSpc>
              <a:spcBef>
                <a:spcPct val="0"/>
              </a:spcBef>
            </a:pPr>
            <a:r>
              <a:rPr lang="en-US" sz="2000">
                <a:solidFill>
                  <a:srgbClr val="F4F6FC"/>
                </a:solidFill>
                <a:latin typeface="Open Sauce Bold Italics"/>
              </a:rPr>
              <a:t>parlent ainsi que le nombre d’articles et le ton moyen des articles</a:t>
            </a:r>
          </a:p>
        </p:txBody>
      </p:sp>
      <p:sp>
        <p:nvSpPr>
          <p:cNvPr name="Freeform 11" id="11"/>
          <p:cNvSpPr/>
          <p:nvPr/>
        </p:nvSpPr>
        <p:spPr>
          <a:xfrm flipH="false" flipV="false" rot="0">
            <a:off x="2102084" y="4050726"/>
            <a:ext cx="14808750" cy="4573663"/>
          </a:xfrm>
          <a:custGeom>
            <a:avLst/>
            <a:gdLst/>
            <a:ahLst/>
            <a:cxnLst/>
            <a:rect r="r" b="b" t="t" l="l"/>
            <a:pathLst>
              <a:path h="4573663" w="14808750">
                <a:moveTo>
                  <a:pt x="0" y="0"/>
                </a:moveTo>
                <a:lnTo>
                  <a:pt x="14808750" y="0"/>
                </a:lnTo>
                <a:lnTo>
                  <a:pt x="14808750" y="4573663"/>
                </a:lnTo>
                <a:lnTo>
                  <a:pt x="0" y="4573663"/>
                </a:lnTo>
                <a:lnTo>
                  <a:pt x="0" y="0"/>
                </a:lnTo>
                <a:close/>
              </a:path>
            </a:pathLst>
          </a:custGeom>
          <a:blipFill>
            <a:blip r:embed="rId5"/>
            <a:stretch>
              <a:fillRect l="0" t="-23157" r="-7308" b="0"/>
            </a:stretch>
          </a:blipFill>
        </p:spPr>
      </p:sp>
      <p:sp>
        <p:nvSpPr>
          <p:cNvPr name="TextBox 12" id="12"/>
          <p:cNvSpPr txBox="true"/>
          <p:nvPr/>
        </p:nvSpPr>
        <p:spPr>
          <a:xfrm rot="0">
            <a:off x="5635618" y="2962963"/>
            <a:ext cx="7741682"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Résultat de la requête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0047100">
            <a:off x="14957750" y="-734377"/>
            <a:ext cx="6158306" cy="3079153"/>
          </a:xfrm>
          <a:custGeom>
            <a:avLst/>
            <a:gdLst/>
            <a:ahLst/>
            <a:cxnLst/>
            <a:rect r="r" b="b" t="t" l="l"/>
            <a:pathLst>
              <a:path h="3079153" w="6158306">
                <a:moveTo>
                  <a:pt x="0" y="0"/>
                </a:moveTo>
                <a:lnTo>
                  <a:pt x="6158306" y="0"/>
                </a:lnTo>
                <a:lnTo>
                  <a:pt x="6158306" y="3079153"/>
                </a:lnTo>
                <a:lnTo>
                  <a:pt x="0" y="3079153"/>
                </a:lnTo>
                <a:lnTo>
                  <a:pt x="0" y="0"/>
                </a:lnTo>
                <a:close/>
              </a:path>
            </a:pathLst>
          </a:custGeom>
          <a:blipFill>
            <a:blip r:embed="rId2">
              <a:alphaModFix amt="6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26835" y="-278668"/>
            <a:ext cx="10170480" cy="1017048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D6D6"/>
            </a:solidFill>
          </p:spPr>
        </p:sp>
      </p:grpSp>
      <p:grpSp>
        <p:nvGrpSpPr>
          <p:cNvPr name="Group 5" id="5"/>
          <p:cNvGrpSpPr/>
          <p:nvPr/>
        </p:nvGrpSpPr>
        <p:grpSpPr>
          <a:xfrm rot="0">
            <a:off x="9543458" y="3661428"/>
            <a:ext cx="7487299" cy="6198315"/>
            <a:chOff x="0" y="0"/>
            <a:chExt cx="4871316" cy="4032689"/>
          </a:xfrm>
        </p:grpSpPr>
        <p:sp>
          <p:nvSpPr>
            <p:cNvPr name="Freeform 6" id="6"/>
            <p:cNvSpPr/>
            <p:nvPr/>
          </p:nvSpPr>
          <p:spPr>
            <a:xfrm flipH="false" flipV="false" rot="0">
              <a:off x="0" y="0"/>
              <a:ext cx="4871316" cy="4032690"/>
            </a:xfrm>
            <a:custGeom>
              <a:avLst/>
              <a:gdLst/>
              <a:ahLst/>
              <a:cxnLst/>
              <a:rect r="r" b="b" t="t" l="l"/>
              <a:pathLst>
                <a:path h="4032690" w="4871316">
                  <a:moveTo>
                    <a:pt x="4746856" y="4032689"/>
                  </a:moveTo>
                  <a:lnTo>
                    <a:pt x="124460" y="4032689"/>
                  </a:lnTo>
                  <a:cubicBezTo>
                    <a:pt x="55880" y="4032689"/>
                    <a:pt x="0" y="3976809"/>
                    <a:pt x="0" y="3908229"/>
                  </a:cubicBezTo>
                  <a:lnTo>
                    <a:pt x="0" y="124460"/>
                  </a:lnTo>
                  <a:cubicBezTo>
                    <a:pt x="0" y="55880"/>
                    <a:pt x="55880" y="0"/>
                    <a:pt x="124460" y="0"/>
                  </a:cubicBezTo>
                  <a:lnTo>
                    <a:pt x="4746856" y="0"/>
                  </a:lnTo>
                  <a:cubicBezTo>
                    <a:pt x="4815436" y="0"/>
                    <a:pt x="4871316" y="55880"/>
                    <a:pt x="4871316" y="124460"/>
                  </a:cubicBezTo>
                  <a:lnTo>
                    <a:pt x="4871316" y="3908229"/>
                  </a:lnTo>
                  <a:cubicBezTo>
                    <a:pt x="4871316" y="3976809"/>
                    <a:pt x="4815436" y="4032690"/>
                    <a:pt x="4746856" y="4032690"/>
                  </a:cubicBezTo>
                  <a:close/>
                </a:path>
              </a:pathLst>
            </a:custGeom>
            <a:solidFill>
              <a:srgbClr val="FFFFFF"/>
            </a:solidFill>
          </p:spPr>
        </p:sp>
      </p:grpSp>
      <p:sp>
        <p:nvSpPr>
          <p:cNvPr name="Freeform 7" id="7"/>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4"/>
            <a:stretch>
              <a:fillRect l="0" t="0" r="0" b="0"/>
            </a:stretch>
          </a:blipFill>
          <a:ln w="57150" cap="sq">
            <a:solidFill>
              <a:srgbClr val="FFFFFF"/>
            </a:solidFill>
            <a:prstDash val="solid"/>
            <a:miter/>
          </a:ln>
        </p:spPr>
      </p:sp>
      <p:sp>
        <p:nvSpPr>
          <p:cNvPr name="Freeform 8" id="8"/>
          <p:cNvSpPr/>
          <p:nvPr/>
        </p:nvSpPr>
        <p:spPr>
          <a:xfrm flipH="false" flipV="false" rot="0">
            <a:off x="9828788" y="3913662"/>
            <a:ext cx="6821700" cy="5693845"/>
          </a:xfrm>
          <a:custGeom>
            <a:avLst/>
            <a:gdLst/>
            <a:ahLst/>
            <a:cxnLst/>
            <a:rect r="r" b="b" t="t" l="l"/>
            <a:pathLst>
              <a:path h="5693845" w="6821700">
                <a:moveTo>
                  <a:pt x="0" y="0"/>
                </a:moveTo>
                <a:lnTo>
                  <a:pt x="6821700" y="0"/>
                </a:lnTo>
                <a:lnTo>
                  <a:pt x="6821700" y="5693846"/>
                </a:lnTo>
                <a:lnTo>
                  <a:pt x="0" y="5693846"/>
                </a:lnTo>
                <a:lnTo>
                  <a:pt x="0" y="0"/>
                </a:lnTo>
                <a:close/>
              </a:path>
            </a:pathLst>
          </a:custGeom>
          <a:blipFill>
            <a:blip r:embed="rId5"/>
            <a:stretch>
              <a:fillRect l="0" t="0" r="0" b="0"/>
            </a:stretch>
          </a:blipFill>
        </p:spPr>
      </p:sp>
      <p:grpSp>
        <p:nvGrpSpPr>
          <p:cNvPr name="Group 9" id="9"/>
          <p:cNvGrpSpPr/>
          <p:nvPr/>
        </p:nvGrpSpPr>
        <p:grpSpPr>
          <a:xfrm rot="0">
            <a:off x="722489" y="7483509"/>
            <a:ext cx="7339733" cy="2752291"/>
            <a:chOff x="0" y="0"/>
            <a:chExt cx="3413969" cy="1280188"/>
          </a:xfrm>
        </p:grpSpPr>
        <p:sp>
          <p:nvSpPr>
            <p:cNvPr name="Freeform 10" id="10"/>
            <p:cNvSpPr/>
            <p:nvPr/>
          </p:nvSpPr>
          <p:spPr>
            <a:xfrm flipH="false" flipV="false" rot="0">
              <a:off x="0" y="0"/>
              <a:ext cx="3413970" cy="1280188"/>
            </a:xfrm>
            <a:custGeom>
              <a:avLst/>
              <a:gdLst/>
              <a:ahLst/>
              <a:cxnLst/>
              <a:rect r="r" b="b" t="t" l="l"/>
              <a:pathLst>
                <a:path h="1280188" w="3413970">
                  <a:moveTo>
                    <a:pt x="3289509" y="1280188"/>
                  </a:moveTo>
                  <a:lnTo>
                    <a:pt x="124460" y="1280188"/>
                  </a:lnTo>
                  <a:cubicBezTo>
                    <a:pt x="55880" y="1280188"/>
                    <a:pt x="0" y="1224308"/>
                    <a:pt x="0" y="1155728"/>
                  </a:cubicBezTo>
                  <a:lnTo>
                    <a:pt x="0" y="124460"/>
                  </a:lnTo>
                  <a:cubicBezTo>
                    <a:pt x="0" y="55880"/>
                    <a:pt x="55880" y="0"/>
                    <a:pt x="124460" y="0"/>
                  </a:cubicBezTo>
                  <a:lnTo>
                    <a:pt x="3289510" y="0"/>
                  </a:lnTo>
                  <a:cubicBezTo>
                    <a:pt x="3358090" y="0"/>
                    <a:pt x="3413970" y="55880"/>
                    <a:pt x="3413970" y="124460"/>
                  </a:cubicBezTo>
                  <a:lnTo>
                    <a:pt x="3413970" y="1155728"/>
                  </a:lnTo>
                  <a:cubicBezTo>
                    <a:pt x="3413970" y="1224308"/>
                    <a:pt x="3358090" y="1280188"/>
                    <a:pt x="3289510" y="1280188"/>
                  </a:cubicBezTo>
                  <a:close/>
                </a:path>
              </a:pathLst>
            </a:custGeom>
            <a:solidFill>
              <a:srgbClr val="FFFFFF"/>
            </a:solidFill>
          </p:spPr>
        </p:sp>
      </p:grpSp>
      <p:sp>
        <p:nvSpPr>
          <p:cNvPr name="Freeform 11" id="11"/>
          <p:cNvSpPr/>
          <p:nvPr/>
        </p:nvSpPr>
        <p:spPr>
          <a:xfrm flipH="false" flipV="false" rot="0">
            <a:off x="824722" y="7572885"/>
            <a:ext cx="7078117" cy="2533623"/>
          </a:xfrm>
          <a:custGeom>
            <a:avLst/>
            <a:gdLst/>
            <a:ahLst/>
            <a:cxnLst/>
            <a:rect r="r" b="b" t="t" l="l"/>
            <a:pathLst>
              <a:path h="2533623" w="7078117">
                <a:moveTo>
                  <a:pt x="0" y="0"/>
                </a:moveTo>
                <a:lnTo>
                  <a:pt x="7078117" y="0"/>
                </a:lnTo>
                <a:lnTo>
                  <a:pt x="7078117" y="2533623"/>
                </a:lnTo>
                <a:lnTo>
                  <a:pt x="0" y="2533623"/>
                </a:lnTo>
                <a:lnTo>
                  <a:pt x="0" y="0"/>
                </a:lnTo>
                <a:close/>
              </a:path>
            </a:pathLst>
          </a:custGeom>
          <a:blipFill>
            <a:blip r:embed="rId6"/>
            <a:stretch>
              <a:fillRect l="0" t="0" r="0" b="-7042"/>
            </a:stretch>
          </a:blipFill>
        </p:spPr>
      </p:sp>
      <p:sp>
        <p:nvSpPr>
          <p:cNvPr name="TextBox 12" id="12"/>
          <p:cNvSpPr txBox="true"/>
          <p:nvPr/>
        </p:nvSpPr>
        <p:spPr>
          <a:xfrm rot="0">
            <a:off x="562535" y="500062"/>
            <a:ext cx="8115300" cy="1057275"/>
          </a:xfrm>
          <a:prstGeom prst="rect">
            <a:avLst/>
          </a:prstGeom>
        </p:spPr>
        <p:txBody>
          <a:bodyPr anchor="t" rtlCol="false" tIns="0" lIns="0" bIns="0" rIns="0">
            <a:spAutoFit/>
          </a:bodyPr>
          <a:lstStyle/>
          <a:p>
            <a:pPr marL="0" indent="0" lvl="0">
              <a:lnSpc>
                <a:spcPts val="8399"/>
              </a:lnSpc>
            </a:pPr>
            <a:r>
              <a:rPr lang="en-US" sz="6999">
                <a:solidFill>
                  <a:srgbClr val="FFFFFF"/>
                </a:solidFill>
                <a:latin typeface="Open Sans Bold"/>
                <a:ea typeface="Open Sans Bold"/>
              </a:rPr>
              <a:t>REQUÊTE N°4</a:t>
            </a:r>
          </a:p>
        </p:txBody>
      </p:sp>
      <p:sp>
        <p:nvSpPr>
          <p:cNvPr name="TextBox 13" id="13"/>
          <p:cNvSpPr txBox="true"/>
          <p:nvPr/>
        </p:nvSpPr>
        <p:spPr>
          <a:xfrm rot="0">
            <a:off x="9289075" y="2924982"/>
            <a:ext cx="7741682"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Résultat de la requête</a:t>
            </a:r>
          </a:p>
        </p:txBody>
      </p:sp>
      <p:sp>
        <p:nvSpPr>
          <p:cNvPr name="TextBox 14" id="14"/>
          <p:cNvSpPr txBox="true"/>
          <p:nvPr/>
        </p:nvSpPr>
        <p:spPr>
          <a:xfrm rot="0">
            <a:off x="990600" y="1817813"/>
            <a:ext cx="17886188" cy="372744"/>
          </a:xfrm>
          <a:prstGeom prst="rect">
            <a:avLst/>
          </a:prstGeom>
        </p:spPr>
        <p:txBody>
          <a:bodyPr anchor="t" rtlCol="false" tIns="0" lIns="0" bIns="0" rIns="0">
            <a:spAutoFit/>
          </a:bodyPr>
          <a:lstStyle/>
          <a:p>
            <a:pPr algn="l" marL="0" indent="0" lvl="1">
              <a:lnSpc>
                <a:spcPts val="3140"/>
              </a:lnSpc>
              <a:spcBef>
                <a:spcPct val="0"/>
              </a:spcBef>
            </a:pPr>
            <a:r>
              <a:rPr lang="en-US" sz="2000">
                <a:solidFill>
                  <a:srgbClr val="F4F6FC"/>
                </a:solidFill>
                <a:latin typeface="Open Sauce Bold Italics"/>
              </a:rPr>
              <a:t>Étudiez l’évolution des relations entre deux pays (specifies en paramètre) au cours de l’année ( FRANCE - CHINE )</a:t>
            </a:r>
          </a:p>
        </p:txBody>
      </p:sp>
      <p:sp>
        <p:nvSpPr>
          <p:cNvPr name="TextBox 15" id="15"/>
          <p:cNvSpPr txBox="true"/>
          <p:nvPr/>
        </p:nvSpPr>
        <p:spPr>
          <a:xfrm rot="0">
            <a:off x="1106286" y="2924982"/>
            <a:ext cx="6344093"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Données sur Cassandra</a:t>
            </a:r>
          </a:p>
        </p:txBody>
      </p:sp>
      <p:grpSp>
        <p:nvGrpSpPr>
          <p:cNvPr name="Group 16" id="16"/>
          <p:cNvGrpSpPr/>
          <p:nvPr/>
        </p:nvGrpSpPr>
        <p:grpSpPr>
          <a:xfrm rot="0">
            <a:off x="712964" y="3661428"/>
            <a:ext cx="7358783" cy="3326666"/>
            <a:chOff x="0" y="0"/>
            <a:chExt cx="9811710" cy="4435555"/>
          </a:xfrm>
        </p:grpSpPr>
        <p:grpSp>
          <p:nvGrpSpPr>
            <p:cNvPr name="Group 17" id="17"/>
            <p:cNvGrpSpPr/>
            <p:nvPr/>
          </p:nvGrpSpPr>
          <p:grpSpPr>
            <a:xfrm rot="0">
              <a:off x="25400" y="0"/>
              <a:ext cx="9786310" cy="3823961"/>
              <a:chOff x="0" y="0"/>
              <a:chExt cx="3413969" cy="1333995"/>
            </a:xfrm>
          </p:grpSpPr>
          <p:sp>
            <p:nvSpPr>
              <p:cNvPr name="Freeform 18" id="18"/>
              <p:cNvSpPr/>
              <p:nvPr/>
            </p:nvSpPr>
            <p:spPr>
              <a:xfrm flipH="false" flipV="false" rot="0">
                <a:off x="0" y="0"/>
                <a:ext cx="3413970" cy="1333995"/>
              </a:xfrm>
              <a:custGeom>
                <a:avLst/>
                <a:gdLst/>
                <a:ahLst/>
                <a:cxnLst/>
                <a:rect r="r" b="b" t="t" l="l"/>
                <a:pathLst>
                  <a:path h="1333995" w="3413970">
                    <a:moveTo>
                      <a:pt x="3289509" y="1333995"/>
                    </a:moveTo>
                    <a:lnTo>
                      <a:pt x="124460" y="1333995"/>
                    </a:lnTo>
                    <a:cubicBezTo>
                      <a:pt x="55880" y="1333995"/>
                      <a:pt x="0" y="1278115"/>
                      <a:pt x="0" y="1209535"/>
                    </a:cubicBezTo>
                    <a:lnTo>
                      <a:pt x="0" y="124460"/>
                    </a:lnTo>
                    <a:cubicBezTo>
                      <a:pt x="0" y="55880"/>
                      <a:pt x="55880" y="0"/>
                      <a:pt x="124460" y="0"/>
                    </a:cubicBezTo>
                    <a:lnTo>
                      <a:pt x="3289510" y="0"/>
                    </a:lnTo>
                    <a:cubicBezTo>
                      <a:pt x="3358090" y="0"/>
                      <a:pt x="3413970" y="55880"/>
                      <a:pt x="3413970" y="124460"/>
                    </a:cubicBezTo>
                    <a:lnTo>
                      <a:pt x="3413970" y="1209535"/>
                    </a:lnTo>
                    <a:cubicBezTo>
                      <a:pt x="3413970" y="1278115"/>
                      <a:pt x="3358090" y="1333995"/>
                      <a:pt x="3289510" y="1333995"/>
                    </a:cubicBezTo>
                    <a:close/>
                  </a:path>
                </a:pathLst>
              </a:custGeom>
              <a:solidFill>
                <a:srgbClr val="FFFFFF"/>
              </a:solidFill>
            </p:spPr>
          </p:sp>
        </p:grpSp>
        <p:sp>
          <p:nvSpPr>
            <p:cNvPr name="TextBox 19" id="19"/>
            <p:cNvSpPr txBox="true"/>
            <p:nvPr/>
          </p:nvSpPr>
          <p:spPr>
            <a:xfrm rot="0">
              <a:off x="25400" y="696887"/>
              <a:ext cx="9786310" cy="3738667"/>
            </a:xfrm>
            <a:prstGeom prst="rect">
              <a:avLst/>
            </a:prstGeom>
          </p:spPr>
          <p:txBody>
            <a:bodyPr anchor="t" rtlCol="false" tIns="0" lIns="0" bIns="0" rIns="0">
              <a:spAutoFit/>
            </a:bodyPr>
            <a:lstStyle/>
            <a:p>
              <a:pPr marL="431804" indent="-215902" lvl="1">
                <a:lnSpc>
                  <a:spcPts val="3140"/>
                </a:lnSpc>
                <a:buFont typeface="Arial"/>
                <a:buChar char="•"/>
              </a:pPr>
              <a:r>
                <a:rPr lang="en-US" sz="2000">
                  <a:solidFill>
                    <a:srgbClr val="000000"/>
                  </a:solidFill>
                  <a:latin typeface="Poppins Bold"/>
                </a:rPr>
                <a:t>GlobalEventId</a:t>
              </a:r>
            </a:p>
            <a:p>
              <a:pPr marL="431804" indent="-215902" lvl="1">
                <a:lnSpc>
                  <a:spcPts val="3140"/>
                </a:lnSpc>
                <a:buFont typeface="Arial"/>
                <a:buChar char="•"/>
              </a:pPr>
              <a:r>
                <a:rPr lang="en-US" sz="2000">
                  <a:solidFill>
                    <a:srgbClr val="000000"/>
                  </a:solidFill>
                  <a:latin typeface="Poppins Bold"/>
                </a:rPr>
                <a:t>EventDate</a:t>
              </a:r>
            </a:p>
            <a:p>
              <a:pPr marL="431804" indent="-215902" lvl="1">
                <a:lnSpc>
                  <a:spcPts val="3140"/>
                </a:lnSpc>
                <a:buFont typeface="Arial"/>
                <a:buChar char="•"/>
              </a:pPr>
              <a:r>
                <a:rPr lang="en-US" sz="2000">
                  <a:solidFill>
                    <a:srgbClr val="000000"/>
                  </a:solidFill>
                  <a:latin typeface="Poppins Bold"/>
                </a:rPr>
                <a:t>Actor1CountryCode </a:t>
              </a:r>
            </a:p>
            <a:p>
              <a:pPr marL="431804" indent="-215902" lvl="1">
                <a:lnSpc>
                  <a:spcPts val="3140"/>
                </a:lnSpc>
                <a:buFont typeface="Arial"/>
                <a:buChar char="•"/>
              </a:pPr>
              <a:r>
                <a:rPr lang="en-US" sz="2000">
                  <a:solidFill>
                    <a:srgbClr val="000000"/>
                  </a:solidFill>
                  <a:latin typeface="Poppins Bold"/>
                </a:rPr>
                <a:t>Actor2CountryCode</a:t>
              </a:r>
            </a:p>
            <a:p>
              <a:pPr marL="431804" indent="-215902" lvl="1">
                <a:lnSpc>
                  <a:spcPts val="3140"/>
                </a:lnSpc>
                <a:buFont typeface="Arial"/>
                <a:buChar char="•"/>
              </a:pPr>
              <a:r>
                <a:rPr lang="en-US" sz="2000">
                  <a:solidFill>
                    <a:srgbClr val="000000"/>
                  </a:solidFill>
                  <a:latin typeface="Poppins Bold"/>
                </a:rPr>
                <a:t>NumberArticle</a:t>
              </a:r>
            </a:p>
            <a:p>
              <a:pPr marL="431804" indent="-215902" lvl="1">
                <a:lnSpc>
                  <a:spcPts val="3140"/>
                </a:lnSpc>
                <a:buFont typeface="Arial"/>
                <a:buChar char="•"/>
              </a:pPr>
              <a:r>
                <a:rPr lang="en-US" sz="2000">
                  <a:solidFill>
                    <a:srgbClr val="000000"/>
                  </a:solidFill>
                  <a:latin typeface="Poppins Bold"/>
                </a:rPr>
                <a:t>AverageTone</a:t>
              </a:r>
            </a:p>
            <a:p>
              <a:pPr>
                <a:lnSpc>
                  <a:spcPts val="3140"/>
                </a:lnSpc>
              </a:pPr>
            </a:p>
          </p:txBody>
        </p:sp>
        <p:sp>
          <p:nvSpPr>
            <p:cNvPr name="TextBox 20" id="20"/>
            <p:cNvSpPr txBox="true"/>
            <p:nvPr/>
          </p:nvSpPr>
          <p:spPr>
            <a:xfrm rot="0">
              <a:off x="0" y="107142"/>
              <a:ext cx="9786310" cy="656421"/>
            </a:xfrm>
            <a:prstGeom prst="rect">
              <a:avLst/>
            </a:prstGeom>
          </p:spPr>
          <p:txBody>
            <a:bodyPr anchor="t" rtlCol="false" tIns="0" lIns="0" bIns="0" rIns="0">
              <a:spAutoFit/>
            </a:bodyPr>
            <a:lstStyle/>
            <a:p>
              <a:pPr algn="ctr">
                <a:lnSpc>
                  <a:spcPts val="4395"/>
                </a:lnSpc>
                <a:spcBef>
                  <a:spcPct val="0"/>
                </a:spcBef>
              </a:pPr>
              <a:r>
                <a:rPr lang="en-US" sz="2799">
                  <a:solidFill>
                    <a:srgbClr val="000000"/>
                  </a:solidFill>
                  <a:latin typeface="Poppins Bold"/>
                </a:rPr>
                <a:t>Table 3 : </a:t>
              </a:r>
            </a:p>
          </p:txBody>
        </p:sp>
      </p:grpSp>
      <p:sp>
        <p:nvSpPr>
          <p:cNvPr name="TextBox 21" id="21"/>
          <p:cNvSpPr txBox="true"/>
          <p:nvPr/>
        </p:nvSpPr>
        <p:spPr>
          <a:xfrm rot="0">
            <a:off x="1106286" y="6892844"/>
            <a:ext cx="6344093"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La requête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809940" y="835520"/>
            <a:ext cx="6962516" cy="1057275"/>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FFFFFF"/>
                </a:solidFill>
                <a:latin typeface="Open Sans Bold"/>
              </a:rPr>
              <a:t>CONCLUSION  </a:t>
            </a:r>
          </a:p>
        </p:txBody>
      </p:sp>
      <p:sp>
        <p:nvSpPr>
          <p:cNvPr name="TextBox 3" id="3"/>
          <p:cNvSpPr txBox="true"/>
          <p:nvPr/>
        </p:nvSpPr>
        <p:spPr>
          <a:xfrm rot="0">
            <a:off x="1771966" y="2723737"/>
            <a:ext cx="13925032" cy="2042160"/>
          </a:xfrm>
          <a:prstGeom prst="rect">
            <a:avLst/>
          </a:prstGeom>
        </p:spPr>
        <p:txBody>
          <a:bodyPr anchor="t" rtlCol="false" tIns="0" lIns="0" bIns="0" rIns="0">
            <a:spAutoFit/>
          </a:bodyPr>
          <a:lstStyle/>
          <a:p>
            <a:pPr marL="906780" indent="-453390" lvl="1">
              <a:lnSpc>
                <a:spcPts val="5460"/>
              </a:lnSpc>
              <a:buFont typeface="Arial"/>
              <a:buChar char="•"/>
            </a:pPr>
            <a:r>
              <a:rPr lang="en-US" sz="4200">
                <a:solidFill>
                  <a:srgbClr val="FFFFFF"/>
                </a:solidFill>
                <a:latin typeface="Pathway Gothic One"/>
              </a:rPr>
              <a:t>Architecture résiliente et robuste</a:t>
            </a:r>
          </a:p>
          <a:p>
            <a:pPr marL="906780" indent="-453390" lvl="1">
              <a:lnSpc>
                <a:spcPts val="5460"/>
              </a:lnSpc>
              <a:buFont typeface="Arial"/>
              <a:buChar char="•"/>
            </a:pPr>
            <a:r>
              <a:rPr lang="en-US" sz="4200">
                <a:solidFill>
                  <a:srgbClr val="FFFFFF"/>
                </a:solidFill>
                <a:latin typeface="Pathway Gothic One"/>
              </a:rPr>
              <a:t>Architecture scalable</a:t>
            </a:r>
          </a:p>
          <a:p>
            <a:pPr marL="906780" indent="-453390" lvl="1">
              <a:lnSpc>
                <a:spcPts val="5460"/>
              </a:lnSpc>
              <a:buFont typeface="Arial"/>
              <a:buChar char="•"/>
            </a:pPr>
            <a:r>
              <a:rPr lang="en-US" sz="4200">
                <a:solidFill>
                  <a:srgbClr val="FFFFFF"/>
                </a:solidFill>
                <a:latin typeface="Pathway Gothic One"/>
              </a:rPr>
              <a:t>Utilisation de technologies Big Data Open Source (BDOS)</a:t>
            </a:r>
          </a:p>
        </p:txBody>
      </p:sp>
      <p:sp>
        <p:nvSpPr>
          <p:cNvPr name="TextBox 4" id="4"/>
          <p:cNvSpPr txBox="true"/>
          <p:nvPr/>
        </p:nvSpPr>
        <p:spPr>
          <a:xfrm rot="0">
            <a:off x="1504959" y="7791953"/>
            <a:ext cx="14459047" cy="1356360"/>
          </a:xfrm>
          <a:prstGeom prst="rect">
            <a:avLst/>
          </a:prstGeom>
        </p:spPr>
        <p:txBody>
          <a:bodyPr anchor="t" rtlCol="false" tIns="0" lIns="0" bIns="0" rIns="0">
            <a:spAutoFit/>
          </a:bodyPr>
          <a:lstStyle/>
          <a:p>
            <a:pPr marL="906780" indent="-453390" lvl="1">
              <a:lnSpc>
                <a:spcPts val="5460"/>
              </a:lnSpc>
              <a:buFont typeface="Arial"/>
              <a:buChar char="•"/>
            </a:pPr>
            <a:r>
              <a:rPr lang="en-US" sz="4200">
                <a:solidFill>
                  <a:srgbClr val="FFFFFF"/>
                </a:solidFill>
                <a:latin typeface="Pathway Gothic One"/>
              </a:rPr>
              <a:t>Ajout du logiciel  AirFlow pour la planification et l’automatisation des tâches </a:t>
            </a:r>
          </a:p>
          <a:p>
            <a:pPr marL="906780" indent="-453390" lvl="1">
              <a:lnSpc>
                <a:spcPts val="5460"/>
              </a:lnSpc>
              <a:buFont typeface="Arial"/>
              <a:buChar char="•"/>
            </a:pPr>
            <a:r>
              <a:rPr lang="en-US" sz="4200">
                <a:solidFill>
                  <a:srgbClr val="FFFFFF"/>
                </a:solidFill>
                <a:latin typeface="Pathway Gothic One"/>
              </a:rPr>
              <a:t>Ajout du logiciel Yarn pour monitorer les applications lancées</a:t>
            </a:r>
          </a:p>
        </p:txBody>
      </p:sp>
      <p:sp>
        <p:nvSpPr>
          <p:cNvPr name="TextBox 5" id="5"/>
          <p:cNvSpPr txBox="true"/>
          <p:nvPr/>
        </p:nvSpPr>
        <p:spPr>
          <a:xfrm rot="0">
            <a:off x="809940" y="6111502"/>
            <a:ext cx="6825966" cy="1057275"/>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FFFFFF"/>
                </a:solidFill>
                <a:latin typeface="Open Sans Bold"/>
              </a:rPr>
              <a:t>PERSPECTIVES  </a:t>
            </a:r>
          </a:p>
        </p:txBody>
      </p:sp>
      <p:sp>
        <p:nvSpPr>
          <p:cNvPr name="Freeform 6" id="6"/>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2"/>
            <a:stretch>
              <a:fillRect l="0" t="0" r="0" b="0"/>
            </a:stretch>
          </a:blipFill>
          <a:ln w="57150" cap="sq">
            <a:solidFill>
              <a:srgbClr val="FFFFFF"/>
            </a:solidFill>
            <a:prstDash val="solid"/>
            <a:miter/>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8830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39FF"/>
            </a:solidFill>
          </p:spPr>
        </p:sp>
      </p:grpSp>
      <p:grpSp>
        <p:nvGrpSpPr>
          <p:cNvPr name="Group 4" id="4"/>
          <p:cNvGrpSpPr/>
          <p:nvPr/>
        </p:nvGrpSpPr>
        <p:grpSpPr>
          <a:xfrm rot="-3270436">
            <a:off x="9315878" y="102642"/>
            <a:ext cx="12098771" cy="6654453"/>
            <a:chOff x="0" y="0"/>
            <a:chExt cx="4060919" cy="2233549"/>
          </a:xfrm>
        </p:grpSpPr>
        <p:sp>
          <p:nvSpPr>
            <p:cNvPr name="Freeform 5" id="5"/>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000000"/>
            </a:solidFill>
          </p:spPr>
        </p:sp>
        <p:sp>
          <p:nvSpPr>
            <p:cNvPr name="Freeform 6" id="6"/>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000000"/>
            </a:solidFill>
          </p:spPr>
        </p:sp>
      </p:grpSp>
      <p:grpSp>
        <p:nvGrpSpPr>
          <p:cNvPr name="Group 7" id="7"/>
          <p:cNvGrpSpPr>
            <a:grpSpLocks noChangeAspect="true"/>
          </p:cNvGrpSpPr>
          <p:nvPr/>
        </p:nvGrpSpPr>
        <p:grpSpPr>
          <a:xfrm rot="0">
            <a:off x="11207104" y="2944648"/>
            <a:ext cx="5246391" cy="5246370"/>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5046" t="0" r="-25046" b="0"/>
              </a:stretch>
            </a:blipFill>
          </p:spPr>
        </p:sp>
      </p:grpSp>
      <p:sp>
        <p:nvSpPr>
          <p:cNvPr name="Freeform 9" id="9"/>
          <p:cNvSpPr/>
          <p:nvPr/>
        </p:nvSpPr>
        <p:spPr>
          <a:xfrm flipH="false" flipV="false" rot="0">
            <a:off x="3934367" y="7981468"/>
            <a:ext cx="5823057" cy="1539134"/>
          </a:xfrm>
          <a:custGeom>
            <a:avLst/>
            <a:gdLst/>
            <a:ahLst/>
            <a:cxnLst/>
            <a:rect r="r" b="b" t="t" l="l"/>
            <a:pathLst>
              <a:path h="1539134" w="5823057">
                <a:moveTo>
                  <a:pt x="0" y="0"/>
                </a:moveTo>
                <a:lnTo>
                  <a:pt x="5823057" y="0"/>
                </a:lnTo>
                <a:lnTo>
                  <a:pt x="5823057" y="1539134"/>
                </a:lnTo>
                <a:lnTo>
                  <a:pt x="0" y="1539134"/>
                </a:lnTo>
                <a:lnTo>
                  <a:pt x="0" y="0"/>
                </a:lnTo>
                <a:close/>
              </a:path>
            </a:pathLst>
          </a:custGeom>
          <a:blipFill>
            <a:blip r:embed="rId3"/>
            <a:stretch>
              <a:fillRect l="0" t="0" r="0" b="0"/>
            </a:stretch>
          </a:blipFill>
        </p:spPr>
      </p:sp>
      <p:sp>
        <p:nvSpPr>
          <p:cNvPr name="Freeform 10" id="10"/>
          <p:cNvSpPr/>
          <p:nvPr/>
        </p:nvSpPr>
        <p:spPr>
          <a:xfrm flipH="false" flipV="false" rot="0">
            <a:off x="952500" y="7434705"/>
            <a:ext cx="2905667" cy="2632659"/>
          </a:xfrm>
          <a:custGeom>
            <a:avLst/>
            <a:gdLst/>
            <a:ahLst/>
            <a:cxnLst/>
            <a:rect r="r" b="b" t="t" l="l"/>
            <a:pathLst>
              <a:path h="2632659" w="2905667">
                <a:moveTo>
                  <a:pt x="0" y="0"/>
                </a:moveTo>
                <a:lnTo>
                  <a:pt x="2905667" y="0"/>
                </a:lnTo>
                <a:lnTo>
                  <a:pt x="2905667" y="2632659"/>
                </a:lnTo>
                <a:lnTo>
                  <a:pt x="0" y="2632659"/>
                </a:lnTo>
                <a:lnTo>
                  <a:pt x="0" y="0"/>
                </a:lnTo>
                <a:close/>
              </a:path>
            </a:pathLst>
          </a:custGeom>
          <a:blipFill>
            <a:blip r:embed="rId4"/>
            <a:stretch>
              <a:fillRect l="0" t="-5185" r="0" b="-5185"/>
            </a:stretch>
          </a:blipFill>
        </p:spPr>
      </p:sp>
      <p:sp>
        <p:nvSpPr>
          <p:cNvPr name="TextBox 11" id="11"/>
          <p:cNvSpPr txBox="true"/>
          <p:nvPr/>
        </p:nvSpPr>
        <p:spPr>
          <a:xfrm rot="0">
            <a:off x="952500" y="1676400"/>
            <a:ext cx="11337253" cy="1431979"/>
          </a:xfrm>
          <a:prstGeom prst="rect">
            <a:avLst/>
          </a:prstGeom>
        </p:spPr>
        <p:txBody>
          <a:bodyPr anchor="t" rtlCol="false" tIns="0" lIns="0" bIns="0" rIns="0">
            <a:spAutoFit/>
          </a:bodyPr>
          <a:lstStyle/>
          <a:p>
            <a:pPr>
              <a:lnSpc>
                <a:spcPts val="11004"/>
              </a:lnSpc>
            </a:pPr>
            <a:r>
              <a:rPr lang="en-US" sz="10004" spc="-250">
                <a:solidFill>
                  <a:srgbClr val="050A30"/>
                </a:solidFill>
                <a:latin typeface="Poppins Bold"/>
              </a:rPr>
              <a:t>Merci</a:t>
            </a:r>
          </a:p>
        </p:txBody>
      </p:sp>
      <p:sp>
        <p:nvSpPr>
          <p:cNvPr name="TextBox 12" id="12"/>
          <p:cNvSpPr txBox="true"/>
          <p:nvPr/>
        </p:nvSpPr>
        <p:spPr>
          <a:xfrm rot="0">
            <a:off x="1028700" y="4854927"/>
            <a:ext cx="4814948" cy="1743075"/>
          </a:xfrm>
          <a:prstGeom prst="rect">
            <a:avLst/>
          </a:prstGeom>
        </p:spPr>
        <p:txBody>
          <a:bodyPr anchor="t" rtlCol="false" tIns="0" lIns="0" bIns="0" rIns="0">
            <a:spAutoFit/>
          </a:bodyPr>
          <a:lstStyle/>
          <a:p>
            <a:pPr marL="626109" indent="-313054" lvl="1">
              <a:lnSpc>
                <a:spcPts val="3479"/>
              </a:lnSpc>
              <a:buFont typeface="Arial"/>
              <a:buChar char="•"/>
            </a:pPr>
            <a:r>
              <a:rPr lang="en-US" sz="2899">
                <a:solidFill>
                  <a:srgbClr val="050A30"/>
                </a:solidFill>
                <a:latin typeface="Poppins Bold"/>
              </a:rPr>
              <a:t> Youssef ELBRINI </a:t>
            </a:r>
          </a:p>
          <a:p>
            <a:pPr marL="626109" indent="-313054" lvl="1">
              <a:lnSpc>
                <a:spcPts val="3479"/>
              </a:lnSpc>
              <a:buFont typeface="Arial"/>
              <a:buChar char="•"/>
            </a:pPr>
            <a:r>
              <a:rPr lang="en-US" sz="2899">
                <a:solidFill>
                  <a:srgbClr val="050A30"/>
                </a:solidFill>
                <a:latin typeface="Poppins Bold"/>
              </a:rPr>
              <a:t> Yassine CHAFAI </a:t>
            </a:r>
          </a:p>
          <a:p>
            <a:pPr marL="626109" indent="-313054" lvl="1">
              <a:lnSpc>
                <a:spcPts val="3479"/>
              </a:lnSpc>
              <a:buFont typeface="Arial"/>
              <a:buChar char="•"/>
            </a:pPr>
            <a:r>
              <a:rPr lang="en-US" sz="2899">
                <a:solidFill>
                  <a:srgbClr val="050A30"/>
                </a:solidFill>
                <a:latin typeface="Poppins Bold"/>
              </a:rPr>
              <a:t> Xin XU </a:t>
            </a:r>
          </a:p>
          <a:p>
            <a:pPr marL="626109" indent="-313054" lvl="1">
              <a:lnSpc>
                <a:spcPts val="3479"/>
              </a:lnSpc>
              <a:buFont typeface="Arial"/>
              <a:buChar char="•"/>
            </a:pPr>
            <a:r>
              <a:rPr lang="en-US" sz="2899">
                <a:solidFill>
                  <a:srgbClr val="050A30"/>
                </a:solidFill>
                <a:latin typeface="Poppins Bold"/>
              </a:rPr>
              <a:t> Aurelien RAULO</a:t>
            </a:r>
          </a:p>
        </p:txBody>
      </p:sp>
      <p:sp>
        <p:nvSpPr>
          <p:cNvPr name="TextBox 13" id="13"/>
          <p:cNvSpPr txBox="true"/>
          <p:nvPr/>
        </p:nvSpPr>
        <p:spPr>
          <a:xfrm rot="0">
            <a:off x="15593080" y="9520602"/>
            <a:ext cx="4814948" cy="419100"/>
          </a:xfrm>
          <a:prstGeom prst="rect">
            <a:avLst/>
          </a:prstGeom>
        </p:spPr>
        <p:txBody>
          <a:bodyPr anchor="t" rtlCol="false" tIns="0" lIns="0" bIns="0" rIns="0">
            <a:spAutoFit/>
          </a:bodyPr>
          <a:lstStyle/>
          <a:p>
            <a:pPr>
              <a:lnSpc>
                <a:spcPts val="3359"/>
              </a:lnSpc>
            </a:pPr>
            <a:r>
              <a:rPr lang="en-US" sz="2799">
                <a:solidFill>
                  <a:srgbClr val="FFFFFF"/>
                </a:solidFill>
                <a:latin typeface="Poppins Bold"/>
              </a:rPr>
              <a:t>29/01/2024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9339311">
            <a:off x="-6708245" y="2086710"/>
            <a:ext cx="10170480" cy="1017048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D6D6"/>
            </a:solidFill>
          </p:spPr>
        </p:sp>
      </p:grpSp>
      <p:sp>
        <p:nvSpPr>
          <p:cNvPr name="Freeform 4" id="4"/>
          <p:cNvSpPr/>
          <p:nvPr/>
        </p:nvSpPr>
        <p:spPr>
          <a:xfrm flipH="false" flipV="false" rot="-6664690">
            <a:off x="12395421" y="-410940"/>
            <a:ext cx="7562676" cy="3781338"/>
          </a:xfrm>
          <a:custGeom>
            <a:avLst/>
            <a:gdLst/>
            <a:ahLst/>
            <a:cxnLst/>
            <a:rect r="r" b="b" t="t" l="l"/>
            <a:pathLst>
              <a:path h="3781338" w="7562676">
                <a:moveTo>
                  <a:pt x="0" y="0"/>
                </a:moveTo>
                <a:lnTo>
                  <a:pt x="7562676" y="0"/>
                </a:lnTo>
                <a:lnTo>
                  <a:pt x="7562676" y="3781338"/>
                </a:lnTo>
                <a:lnTo>
                  <a:pt x="0" y="3781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632395" y="2450513"/>
            <a:ext cx="7322748" cy="796925"/>
          </a:xfrm>
          <a:prstGeom prst="rect">
            <a:avLst/>
          </a:prstGeom>
        </p:spPr>
        <p:txBody>
          <a:bodyPr anchor="t" rtlCol="false" tIns="0" lIns="0" bIns="0" rIns="0">
            <a:spAutoFit/>
          </a:bodyPr>
          <a:lstStyle/>
          <a:p>
            <a:pPr algn="l">
              <a:lnSpc>
                <a:spcPts val="7000"/>
              </a:lnSpc>
            </a:pPr>
            <a:r>
              <a:rPr lang="en-US" sz="3500">
                <a:solidFill>
                  <a:srgbClr val="FFFFFF"/>
                </a:solidFill>
                <a:latin typeface="Open Sans"/>
              </a:rPr>
              <a:t>OBJECTIFS </a:t>
            </a:r>
          </a:p>
        </p:txBody>
      </p:sp>
      <p:grpSp>
        <p:nvGrpSpPr>
          <p:cNvPr name="Group 6" id="6"/>
          <p:cNvGrpSpPr/>
          <p:nvPr/>
        </p:nvGrpSpPr>
        <p:grpSpPr>
          <a:xfrm rot="0">
            <a:off x="7293764" y="2588389"/>
            <a:ext cx="771999" cy="771999"/>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6C6C6"/>
            </a:solidFill>
          </p:spPr>
        </p:sp>
      </p:grpSp>
      <p:sp>
        <p:nvSpPr>
          <p:cNvPr name="TextBox 8" id="8"/>
          <p:cNvSpPr txBox="true"/>
          <p:nvPr/>
        </p:nvSpPr>
        <p:spPr>
          <a:xfrm rot="0">
            <a:off x="7407158" y="2577958"/>
            <a:ext cx="545211" cy="669036"/>
          </a:xfrm>
          <a:prstGeom prst="rect">
            <a:avLst/>
          </a:prstGeom>
        </p:spPr>
        <p:txBody>
          <a:bodyPr anchor="t" rtlCol="false" tIns="0" lIns="0" bIns="0" rIns="0">
            <a:spAutoFit/>
          </a:bodyPr>
          <a:lstStyle/>
          <a:p>
            <a:pPr algn="ctr">
              <a:lnSpc>
                <a:spcPts val="5652"/>
              </a:lnSpc>
            </a:pPr>
            <a:r>
              <a:rPr lang="en-US" sz="3600">
                <a:solidFill>
                  <a:srgbClr val="000000"/>
                </a:solidFill>
                <a:latin typeface="Open Sans Bold"/>
              </a:rPr>
              <a:t>1</a:t>
            </a:r>
          </a:p>
        </p:txBody>
      </p:sp>
      <p:sp>
        <p:nvSpPr>
          <p:cNvPr name="TextBox 9" id="9"/>
          <p:cNvSpPr txBox="true"/>
          <p:nvPr/>
        </p:nvSpPr>
        <p:spPr>
          <a:xfrm rot="0">
            <a:off x="8632395" y="3852636"/>
            <a:ext cx="9262351" cy="796925"/>
          </a:xfrm>
          <a:prstGeom prst="rect">
            <a:avLst/>
          </a:prstGeom>
        </p:spPr>
        <p:txBody>
          <a:bodyPr anchor="t" rtlCol="false" tIns="0" lIns="0" bIns="0" rIns="0">
            <a:spAutoFit/>
          </a:bodyPr>
          <a:lstStyle/>
          <a:p>
            <a:pPr algn="l" marL="0" indent="0" lvl="1">
              <a:lnSpc>
                <a:spcPts val="7000"/>
              </a:lnSpc>
              <a:spcBef>
                <a:spcPct val="0"/>
              </a:spcBef>
            </a:pPr>
            <a:r>
              <a:rPr lang="en-US" sz="3500">
                <a:solidFill>
                  <a:srgbClr val="FFFFFF"/>
                </a:solidFill>
                <a:latin typeface="Open Sans"/>
              </a:rPr>
              <a:t>LA PIPELINE &amp; L’ARCHITECTURE </a:t>
            </a:r>
          </a:p>
        </p:txBody>
      </p:sp>
      <p:grpSp>
        <p:nvGrpSpPr>
          <p:cNvPr name="Group 10" id="10"/>
          <p:cNvGrpSpPr/>
          <p:nvPr/>
        </p:nvGrpSpPr>
        <p:grpSpPr>
          <a:xfrm rot="0">
            <a:off x="7293764" y="3990511"/>
            <a:ext cx="771999" cy="771999"/>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6C6C6"/>
            </a:solidFill>
          </p:spPr>
        </p:sp>
      </p:grpSp>
      <p:sp>
        <p:nvSpPr>
          <p:cNvPr name="TextBox 12" id="12"/>
          <p:cNvSpPr txBox="true"/>
          <p:nvPr/>
        </p:nvSpPr>
        <p:spPr>
          <a:xfrm rot="0">
            <a:off x="7407158" y="3980080"/>
            <a:ext cx="545211" cy="66903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000000"/>
                </a:solidFill>
                <a:latin typeface="Open Sans Bold"/>
              </a:rPr>
              <a:t>2</a:t>
            </a:r>
          </a:p>
        </p:txBody>
      </p:sp>
      <p:sp>
        <p:nvSpPr>
          <p:cNvPr name="TextBox 13" id="13"/>
          <p:cNvSpPr txBox="true"/>
          <p:nvPr/>
        </p:nvSpPr>
        <p:spPr>
          <a:xfrm rot="0">
            <a:off x="8632395" y="6467608"/>
            <a:ext cx="7322748" cy="796925"/>
          </a:xfrm>
          <a:prstGeom prst="rect">
            <a:avLst/>
          </a:prstGeom>
        </p:spPr>
        <p:txBody>
          <a:bodyPr anchor="t" rtlCol="false" tIns="0" lIns="0" bIns="0" rIns="0">
            <a:spAutoFit/>
          </a:bodyPr>
          <a:lstStyle/>
          <a:p>
            <a:pPr algn="l" marL="0" indent="0" lvl="1">
              <a:lnSpc>
                <a:spcPts val="7000"/>
              </a:lnSpc>
              <a:spcBef>
                <a:spcPct val="0"/>
              </a:spcBef>
            </a:pPr>
            <a:r>
              <a:rPr lang="en-US" sz="3500">
                <a:solidFill>
                  <a:srgbClr val="FFFFFF"/>
                </a:solidFill>
                <a:latin typeface="Open Sans"/>
              </a:rPr>
              <a:t>LES REQUÊTES &amp; LES RÉSULTATS</a:t>
            </a:r>
          </a:p>
        </p:txBody>
      </p:sp>
      <p:grpSp>
        <p:nvGrpSpPr>
          <p:cNvPr name="Group 14" id="14"/>
          <p:cNvGrpSpPr/>
          <p:nvPr/>
        </p:nvGrpSpPr>
        <p:grpSpPr>
          <a:xfrm rot="0">
            <a:off x="7293764" y="6605483"/>
            <a:ext cx="771999" cy="771999"/>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6C6C6"/>
            </a:solidFill>
          </p:spPr>
        </p:sp>
      </p:grpSp>
      <p:sp>
        <p:nvSpPr>
          <p:cNvPr name="TextBox 16" id="16"/>
          <p:cNvSpPr txBox="true"/>
          <p:nvPr/>
        </p:nvSpPr>
        <p:spPr>
          <a:xfrm rot="0">
            <a:off x="7407158" y="6579622"/>
            <a:ext cx="545211" cy="669036"/>
          </a:xfrm>
          <a:prstGeom prst="rect">
            <a:avLst/>
          </a:prstGeom>
        </p:spPr>
        <p:txBody>
          <a:bodyPr anchor="t" rtlCol="false" tIns="0" lIns="0" bIns="0" rIns="0">
            <a:spAutoFit/>
          </a:bodyPr>
          <a:lstStyle/>
          <a:p>
            <a:pPr algn="ctr" marL="0" indent="0" lvl="1">
              <a:lnSpc>
                <a:spcPts val="5652"/>
              </a:lnSpc>
              <a:spcBef>
                <a:spcPct val="0"/>
              </a:spcBef>
            </a:pPr>
            <a:r>
              <a:rPr lang="en-US" sz="3600">
                <a:solidFill>
                  <a:srgbClr val="000000"/>
                </a:solidFill>
                <a:latin typeface="Open Sans Bold"/>
              </a:rPr>
              <a:t>4</a:t>
            </a:r>
          </a:p>
        </p:txBody>
      </p:sp>
      <p:sp>
        <p:nvSpPr>
          <p:cNvPr name="TextBox 17" id="17"/>
          <p:cNvSpPr txBox="true"/>
          <p:nvPr/>
        </p:nvSpPr>
        <p:spPr>
          <a:xfrm rot="0">
            <a:off x="8632395" y="5125933"/>
            <a:ext cx="7197632" cy="796925"/>
          </a:xfrm>
          <a:prstGeom prst="rect">
            <a:avLst/>
          </a:prstGeom>
        </p:spPr>
        <p:txBody>
          <a:bodyPr anchor="t" rtlCol="false" tIns="0" lIns="0" bIns="0" rIns="0">
            <a:spAutoFit/>
          </a:bodyPr>
          <a:lstStyle/>
          <a:p>
            <a:pPr algn="l" marL="0" indent="0" lvl="1">
              <a:lnSpc>
                <a:spcPts val="7000"/>
              </a:lnSpc>
              <a:spcBef>
                <a:spcPct val="0"/>
              </a:spcBef>
            </a:pPr>
            <a:r>
              <a:rPr lang="en-US" sz="3500">
                <a:solidFill>
                  <a:srgbClr val="FFFFFF"/>
                </a:solidFill>
                <a:latin typeface="Open Sans"/>
              </a:rPr>
              <a:t>LES LIMITES &amp; LES SOLUTIONS</a:t>
            </a:r>
          </a:p>
        </p:txBody>
      </p:sp>
      <p:grpSp>
        <p:nvGrpSpPr>
          <p:cNvPr name="Group 18" id="18"/>
          <p:cNvGrpSpPr/>
          <p:nvPr/>
        </p:nvGrpSpPr>
        <p:grpSpPr>
          <a:xfrm rot="0">
            <a:off x="7293764" y="5271746"/>
            <a:ext cx="771999" cy="771999"/>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6C6C6"/>
            </a:solidFill>
          </p:spPr>
        </p:sp>
      </p:grpSp>
      <p:sp>
        <p:nvSpPr>
          <p:cNvPr name="TextBox 20" id="20"/>
          <p:cNvSpPr txBox="true"/>
          <p:nvPr/>
        </p:nvSpPr>
        <p:spPr>
          <a:xfrm rot="0">
            <a:off x="7407158" y="5261315"/>
            <a:ext cx="545211" cy="669036"/>
          </a:xfrm>
          <a:prstGeom prst="rect">
            <a:avLst/>
          </a:prstGeom>
        </p:spPr>
        <p:txBody>
          <a:bodyPr anchor="t" rtlCol="false" tIns="0" lIns="0" bIns="0" rIns="0">
            <a:spAutoFit/>
          </a:bodyPr>
          <a:lstStyle/>
          <a:p>
            <a:pPr algn="ctr" marL="0" indent="0" lvl="1">
              <a:lnSpc>
                <a:spcPts val="5652"/>
              </a:lnSpc>
              <a:spcBef>
                <a:spcPct val="0"/>
              </a:spcBef>
            </a:pPr>
            <a:r>
              <a:rPr lang="en-US" sz="3600">
                <a:solidFill>
                  <a:srgbClr val="000000"/>
                </a:solidFill>
                <a:latin typeface="Open Sans Bold"/>
              </a:rPr>
              <a:t>3</a:t>
            </a:r>
          </a:p>
        </p:txBody>
      </p:sp>
      <p:sp>
        <p:nvSpPr>
          <p:cNvPr name="TextBox 21" id="21"/>
          <p:cNvSpPr txBox="true"/>
          <p:nvPr/>
        </p:nvSpPr>
        <p:spPr>
          <a:xfrm rot="0">
            <a:off x="2103753" y="2175753"/>
            <a:ext cx="4257587"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FFFFFF"/>
                </a:solidFill>
                <a:latin typeface="Open Sans Bold Italics"/>
              </a:rPr>
              <a:t>PLAN</a:t>
            </a:r>
          </a:p>
        </p:txBody>
      </p:sp>
      <p:sp>
        <p:nvSpPr>
          <p:cNvPr name="TextBox 22" id="22"/>
          <p:cNvSpPr txBox="true"/>
          <p:nvPr/>
        </p:nvSpPr>
        <p:spPr>
          <a:xfrm rot="0">
            <a:off x="8632395" y="7877782"/>
            <a:ext cx="7322748" cy="796925"/>
          </a:xfrm>
          <a:prstGeom prst="rect">
            <a:avLst/>
          </a:prstGeom>
        </p:spPr>
        <p:txBody>
          <a:bodyPr anchor="t" rtlCol="false" tIns="0" lIns="0" bIns="0" rIns="0">
            <a:spAutoFit/>
          </a:bodyPr>
          <a:lstStyle/>
          <a:p>
            <a:pPr algn="l" marL="0" indent="0" lvl="1">
              <a:lnSpc>
                <a:spcPts val="7000"/>
              </a:lnSpc>
              <a:spcBef>
                <a:spcPct val="0"/>
              </a:spcBef>
            </a:pPr>
            <a:r>
              <a:rPr lang="en-US" sz="3500">
                <a:solidFill>
                  <a:srgbClr val="FFFFFF"/>
                </a:solidFill>
                <a:latin typeface="Open Sans"/>
              </a:rPr>
              <a:t>CONCLUSION ET PERSPECTIVES</a:t>
            </a:r>
          </a:p>
        </p:txBody>
      </p:sp>
      <p:grpSp>
        <p:nvGrpSpPr>
          <p:cNvPr name="Group 23" id="23"/>
          <p:cNvGrpSpPr/>
          <p:nvPr/>
        </p:nvGrpSpPr>
        <p:grpSpPr>
          <a:xfrm rot="0">
            <a:off x="7293764" y="8015657"/>
            <a:ext cx="771999" cy="771999"/>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6C6C6"/>
            </a:solidFill>
          </p:spPr>
        </p:sp>
      </p:grpSp>
      <p:sp>
        <p:nvSpPr>
          <p:cNvPr name="TextBox 25" id="25"/>
          <p:cNvSpPr txBox="true"/>
          <p:nvPr/>
        </p:nvSpPr>
        <p:spPr>
          <a:xfrm rot="0">
            <a:off x="7407158" y="7989796"/>
            <a:ext cx="545211" cy="669036"/>
          </a:xfrm>
          <a:prstGeom prst="rect">
            <a:avLst/>
          </a:prstGeom>
        </p:spPr>
        <p:txBody>
          <a:bodyPr anchor="t" rtlCol="false" tIns="0" lIns="0" bIns="0" rIns="0">
            <a:spAutoFit/>
          </a:bodyPr>
          <a:lstStyle/>
          <a:p>
            <a:pPr algn="ctr" marL="0" indent="0" lvl="1">
              <a:lnSpc>
                <a:spcPts val="5652"/>
              </a:lnSpc>
              <a:spcBef>
                <a:spcPct val="0"/>
              </a:spcBef>
            </a:pPr>
            <a:r>
              <a:rPr lang="en-US" sz="3600">
                <a:solidFill>
                  <a:srgbClr val="000000"/>
                </a:solidFill>
                <a:latin typeface="Open Sans Bold"/>
              </a:rPr>
              <a:t>5</a:t>
            </a:r>
          </a:p>
        </p:txBody>
      </p:sp>
      <p:sp>
        <p:nvSpPr>
          <p:cNvPr name="Freeform 26" id="26"/>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4"/>
            <a:stretch>
              <a:fillRect l="0" t="0" r="0" b="0"/>
            </a:stretch>
          </a:blipFill>
          <a:ln w="57150" cap="sq">
            <a:solidFill>
              <a:srgbClr val="FFFFFF"/>
            </a:solid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7433740">
            <a:off x="9405455" y="-3241221"/>
            <a:ext cx="10170480" cy="1017048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E9E9E"/>
            </a:solidFill>
          </p:spPr>
        </p:sp>
      </p:grpSp>
      <p:sp>
        <p:nvSpPr>
          <p:cNvPr name="Freeform 4" id="4"/>
          <p:cNvSpPr/>
          <p:nvPr/>
        </p:nvSpPr>
        <p:spPr>
          <a:xfrm flipH="false" flipV="false" rot="3905805">
            <a:off x="-4342822" y="8482984"/>
            <a:ext cx="7562676" cy="3781338"/>
          </a:xfrm>
          <a:custGeom>
            <a:avLst/>
            <a:gdLst/>
            <a:ahLst/>
            <a:cxnLst/>
            <a:rect r="r" b="b" t="t" l="l"/>
            <a:pathLst>
              <a:path h="3781338" w="7562676">
                <a:moveTo>
                  <a:pt x="0" y="0"/>
                </a:moveTo>
                <a:lnTo>
                  <a:pt x="7562676" y="0"/>
                </a:lnTo>
                <a:lnTo>
                  <a:pt x="7562676" y="3781338"/>
                </a:lnTo>
                <a:lnTo>
                  <a:pt x="0" y="3781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593834" y="1028700"/>
            <a:ext cx="8665466" cy="4684902"/>
          </a:xfrm>
          <a:custGeom>
            <a:avLst/>
            <a:gdLst/>
            <a:ahLst/>
            <a:cxnLst/>
            <a:rect r="r" b="b" t="t" l="l"/>
            <a:pathLst>
              <a:path h="4684902" w="8665466">
                <a:moveTo>
                  <a:pt x="0" y="0"/>
                </a:moveTo>
                <a:lnTo>
                  <a:pt x="8665466" y="0"/>
                </a:lnTo>
                <a:lnTo>
                  <a:pt x="8665466" y="4684902"/>
                </a:lnTo>
                <a:lnTo>
                  <a:pt x="0" y="4684902"/>
                </a:lnTo>
                <a:lnTo>
                  <a:pt x="0" y="0"/>
                </a:lnTo>
                <a:close/>
              </a:path>
            </a:pathLst>
          </a:custGeom>
          <a:blipFill>
            <a:blip r:embed="rId4"/>
            <a:stretch>
              <a:fillRect l="-45085" t="-46908" r="-42363" b="-48119"/>
            </a:stretch>
          </a:blipFill>
        </p:spPr>
      </p:sp>
      <p:sp>
        <p:nvSpPr>
          <p:cNvPr name="TextBox 6" id="6"/>
          <p:cNvSpPr txBox="true"/>
          <p:nvPr/>
        </p:nvSpPr>
        <p:spPr>
          <a:xfrm rot="0">
            <a:off x="831760" y="786743"/>
            <a:ext cx="7141593" cy="1057275"/>
          </a:xfrm>
          <a:prstGeom prst="rect">
            <a:avLst/>
          </a:prstGeom>
        </p:spPr>
        <p:txBody>
          <a:bodyPr anchor="t" rtlCol="false" tIns="0" lIns="0" bIns="0" rIns="0">
            <a:spAutoFit/>
          </a:bodyPr>
          <a:lstStyle/>
          <a:p>
            <a:pPr marL="0" indent="0" lvl="0">
              <a:lnSpc>
                <a:spcPts val="8399"/>
              </a:lnSpc>
            </a:pPr>
            <a:r>
              <a:rPr lang="en-US" sz="6999">
                <a:solidFill>
                  <a:srgbClr val="FFFFFF"/>
                </a:solidFill>
                <a:latin typeface="Open Sans Bold"/>
              </a:rPr>
              <a:t>OBJECTIFS</a:t>
            </a:r>
            <a:r>
              <a:rPr lang="en-US" sz="6999">
                <a:solidFill>
                  <a:srgbClr val="FFFFFF"/>
                </a:solidFill>
                <a:latin typeface="Open Sans Bold"/>
              </a:rPr>
              <a:t> </a:t>
            </a:r>
          </a:p>
        </p:txBody>
      </p:sp>
      <p:sp>
        <p:nvSpPr>
          <p:cNvPr name="TextBox 7" id="7"/>
          <p:cNvSpPr txBox="true"/>
          <p:nvPr/>
        </p:nvSpPr>
        <p:spPr>
          <a:xfrm rot="0">
            <a:off x="1589455" y="2926396"/>
            <a:ext cx="7852410" cy="654050"/>
          </a:xfrm>
          <a:prstGeom prst="rect">
            <a:avLst/>
          </a:prstGeom>
        </p:spPr>
        <p:txBody>
          <a:bodyPr anchor="t" rtlCol="false" tIns="0" lIns="0" bIns="0" rIns="0">
            <a:spAutoFit/>
          </a:bodyPr>
          <a:lstStyle/>
          <a:p>
            <a:pPr marL="0" indent="0" lvl="0">
              <a:lnSpc>
                <a:spcPts val="5199"/>
              </a:lnSpc>
            </a:pPr>
            <a:r>
              <a:rPr lang="en-US" sz="3999">
                <a:solidFill>
                  <a:srgbClr val="FFFFFF"/>
                </a:solidFill>
                <a:latin typeface="Pathway Gothic One"/>
              </a:rPr>
              <a:t>Mettre en oeuvre une technologie BigData</a:t>
            </a:r>
          </a:p>
        </p:txBody>
      </p:sp>
      <p:sp>
        <p:nvSpPr>
          <p:cNvPr name="TextBox 8" id="8"/>
          <p:cNvSpPr txBox="true"/>
          <p:nvPr/>
        </p:nvSpPr>
        <p:spPr>
          <a:xfrm rot="0">
            <a:off x="1009074" y="2865357"/>
            <a:ext cx="1515390" cy="715089"/>
          </a:xfrm>
          <a:prstGeom prst="rect">
            <a:avLst/>
          </a:prstGeom>
        </p:spPr>
        <p:txBody>
          <a:bodyPr anchor="t" rtlCol="false" tIns="0" lIns="0" bIns="0" rIns="0">
            <a:spAutoFit/>
          </a:bodyPr>
          <a:lstStyle/>
          <a:p>
            <a:pPr>
              <a:lnSpc>
                <a:spcPts val="5776"/>
              </a:lnSpc>
            </a:pPr>
            <a:r>
              <a:rPr lang="en-US" sz="4443" spc="-88">
                <a:solidFill>
                  <a:srgbClr val="FFFFFF"/>
                </a:solidFill>
                <a:latin typeface="Open Sans Bold"/>
              </a:rPr>
              <a:t>-</a:t>
            </a:r>
          </a:p>
        </p:txBody>
      </p:sp>
      <p:sp>
        <p:nvSpPr>
          <p:cNvPr name="TextBox 9" id="9"/>
          <p:cNvSpPr txBox="true"/>
          <p:nvPr/>
        </p:nvSpPr>
        <p:spPr>
          <a:xfrm rot="0">
            <a:off x="1009074" y="4217981"/>
            <a:ext cx="1515390" cy="715089"/>
          </a:xfrm>
          <a:prstGeom prst="rect">
            <a:avLst/>
          </a:prstGeom>
        </p:spPr>
        <p:txBody>
          <a:bodyPr anchor="t" rtlCol="false" tIns="0" lIns="0" bIns="0" rIns="0">
            <a:spAutoFit/>
          </a:bodyPr>
          <a:lstStyle/>
          <a:p>
            <a:pPr>
              <a:lnSpc>
                <a:spcPts val="5776"/>
              </a:lnSpc>
            </a:pPr>
            <a:r>
              <a:rPr lang="en-US" sz="4443" spc="-88">
                <a:solidFill>
                  <a:srgbClr val="FFFFFF"/>
                </a:solidFill>
                <a:latin typeface="Open Sans Bold"/>
              </a:rPr>
              <a:t>-</a:t>
            </a:r>
          </a:p>
        </p:txBody>
      </p:sp>
      <p:sp>
        <p:nvSpPr>
          <p:cNvPr name="TextBox 10" id="10"/>
          <p:cNvSpPr txBox="true"/>
          <p:nvPr/>
        </p:nvSpPr>
        <p:spPr>
          <a:xfrm rot="0">
            <a:off x="1589455" y="4279020"/>
            <a:ext cx="6685504" cy="2146281"/>
          </a:xfrm>
          <a:prstGeom prst="rect">
            <a:avLst/>
          </a:prstGeom>
        </p:spPr>
        <p:txBody>
          <a:bodyPr anchor="t" rtlCol="false" tIns="0" lIns="0" bIns="0" rIns="0">
            <a:spAutoFit/>
          </a:bodyPr>
          <a:lstStyle/>
          <a:p>
            <a:pPr>
              <a:lnSpc>
                <a:spcPts val="5199"/>
              </a:lnSpc>
            </a:pPr>
            <a:r>
              <a:rPr lang="en-US" sz="3999">
                <a:solidFill>
                  <a:srgbClr val="FFFFFF"/>
                </a:solidFill>
                <a:latin typeface="Pathway Gothic One"/>
              </a:rPr>
              <a:t>Mettre en place un système de stockage : </a:t>
            </a:r>
          </a:p>
          <a:p>
            <a:pPr marL="648338" indent="-324169" lvl="1">
              <a:lnSpc>
                <a:spcPts val="3903"/>
              </a:lnSpc>
              <a:buFont typeface="Arial"/>
              <a:buChar char="•"/>
            </a:pPr>
            <a:r>
              <a:rPr lang="en-US" sz="3002">
                <a:solidFill>
                  <a:srgbClr val="FFFFFF"/>
                </a:solidFill>
                <a:latin typeface="Pathway Gothic One"/>
              </a:rPr>
              <a:t>  Distribué </a:t>
            </a:r>
          </a:p>
          <a:p>
            <a:pPr marL="648338" indent="-324169" lvl="1">
              <a:lnSpc>
                <a:spcPts val="3903"/>
              </a:lnSpc>
              <a:buFont typeface="Arial"/>
              <a:buChar char="•"/>
            </a:pPr>
            <a:r>
              <a:rPr lang="en-US" sz="3002">
                <a:solidFill>
                  <a:srgbClr val="FFFFFF"/>
                </a:solidFill>
                <a:latin typeface="Pathway Gothic One"/>
              </a:rPr>
              <a:t>  Résilient (supporter la panne d’un noeud )</a:t>
            </a:r>
          </a:p>
          <a:p>
            <a:pPr marL="648338" indent="-324169" lvl="1">
              <a:lnSpc>
                <a:spcPts val="3903"/>
              </a:lnSpc>
              <a:buFont typeface="Arial"/>
              <a:buChar char="•"/>
            </a:pPr>
            <a:r>
              <a:rPr lang="en-US" sz="3002">
                <a:solidFill>
                  <a:srgbClr val="FFFFFF"/>
                </a:solidFill>
                <a:latin typeface="Pathway Gothic One"/>
              </a:rPr>
              <a:t>  Performant (rapide et robuste )</a:t>
            </a:r>
          </a:p>
        </p:txBody>
      </p:sp>
      <p:sp>
        <p:nvSpPr>
          <p:cNvPr name="TextBox 11" id="11"/>
          <p:cNvSpPr txBox="true"/>
          <p:nvPr/>
        </p:nvSpPr>
        <p:spPr>
          <a:xfrm rot="0">
            <a:off x="831760" y="6569494"/>
            <a:ext cx="1515390" cy="715089"/>
          </a:xfrm>
          <a:prstGeom prst="rect">
            <a:avLst/>
          </a:prstGeom>
        </p:spPr>
        <p:txBody>
          <a:bodyPr anchor="t" rtlCol="false" tIns="0" lIns="0" bIns="0" rIns="0">
            <a:spAutoFit/>
          </a:bodyPr>
          <a:lstStyle/>
          <a:p>
            <a:pPr>
              <a:lnSpc>
                <a:spcPts val="5776"/>
              </a:lnSpc>
            </a:pPr>
            <a:r>
              <a:rPr lang="en-US" sz="4443" spc="-88">
                <a:solidFill>
                  <a:srgbClr val="FFFFFF"/>
                </a:solidFill>
                <a:latin typeface="Open Sans Bold"/>
              </a:rPr>
              <a:t>-</a:t>
            </a:r>
          </a:p>
        </p:txBody>
      </p:sp>
      <p:sp>
        <p:nvSpPr>
          <p:cNvPr name="TextBox 12" id="12"/>
          <p:cNvSpPr txBox="true"/>
          <p:nvPr/>
        </p:nvSpPr>
        <p:spPr>
          <a:xfrm rot="0">
            <a:off x="1680033" y="6730101"/>
            <a:ext cx="7924919" cy="2006232"/>
          </a:xfrm>
          <a:prstGeom prst="rect">
            <a:avLst/>
          </a:prstGeom>
        </p:spPr>
        <p:txBody>
          <a:bodyPr anchor="t" rtlCol="false" tIns="0" lIns="0" bIns="0" rIns="0">
            <a:spAutoFit/>
          </a:bodyPr>
          <a:lstStyle/>
          <a:p>
            <a:pPr>
              <a:lnSpc>
                <a:spcPts val="4869"/>
              </a:lnSpc>
            </a:pPr>
            <a:r>
              <a:rPr lang="en-US" sz="3745">
                <a:solidFill>
                  <a:srgbClr val="FFFFFF"/>
                </a:solidFill>
                <a:latin typeface="Pathway Gothic One"/>
              </a:rPr>
              <a:t>Répondre à une problématique spécifique : </a:t>
            </a:r>
          </a:p>
          <a:p>
            <a:pPr marL="628724" indent="-314362" lvl="1">
              <a:lnSpc>
                <a:spcPts val="3785"/>
              </a:lnSpc>
              <a:buFont typeface="Arial"/>
              <a:buChar char="•"/>
            </a:pPr>
            <a:r>
              <a:rPr lang="en-US" sz="2912">
                <a:solidFill>
                  <a:srgbClr val="FFFFFF"/>
                </a:solidFill>
                <a:latin typeface="Pathway Gothic One"/>
              </a:rPr>
              <a:t> Volume de données initiales (GDELT) &gt; 100 Go</a:t>
            </a:r>
            <a:r>
              <a:rPr lang="en-US" sz="2912">
                <a:solidFill>
                  <a:srgbClr val="FFFFFF"/>
                </a:solidFill>
                <a:latin typeface="Pathway Gothic One"/>
              </a:rPr>
              <a:t> </a:t>
            </a:r>
          </a:p>
          <a:p>
            <a:pPr marL="607135" indent="-303567" lvl="1">
              <a:lnSpc>
                <a:spcPts val="3655"/>
              </a:lnSpc>
              <a:buFont typeface="Arial"/>
              <a:buChar char="•"/>
            </a:pPr>
            <a:r>
              <a:rPr lang="en-US" sz="2812">
                <a:solidFill>
                  <a:srgbClr val="FFFFFF"/>
                </a:solidFill>
                <a:latin typeface="Pathway Gothic One"/>
              </a:rPr>
              <a:t>  Volume de données importantes à stocker (Cassandra) &gt; 5 Go</a:t>
            </a:r>
          </a:p>
          <a:p>
            <a:pPr marL="607135" indent="-303567" lvl="1">
              <a:lnSpc>
                <a:spcPts val="3655"/>
              </a:lnSpc>
              <a:buFont typeface="Arial"/>
              <a:buChar char="•"/>
            </a:pPr>
            <a:r>
              <a:rPr lang="en-US" sz="2812">
                <a:solidFill>
                  <a:srgbClr val="FFFFFF"/>
                </a:solidFill>
                <a:latin typeface="Pathway Gothic One"/>
              </a:rPr>
              <a:t>  Répondre aux 4 requêtes spécifiques </a:t>
            </a:r>
          </a:p>
        </p:txBody>
      </p:sp>
      <p:sp>
        <p:nvSpPr>
          <p:cNvPr name="TextBox 13" id="13"/>
          <p:cNvSpPr txBox="true"/>
          <p:nvPr/>
        </p:nvSpPr>
        <p:spPr>
          <a:xfrm rot="0">
            <a:off x="9988617" y="7091008"/>
            <a:ext cx="7852410" cy="654050"/>
          </a:xfrm>
          <a:prstGeom prst="rect">
            <a:avLst/>
          </a:prstGeom>
        </p:spPr>
        <p:txBody>
          <a:bodyPr anchor="t" rtlCol="false" tIns="0" lIns="0" bIns="0" rIns="0">
            <a:spAutoFit/>
          </a:bodyPr>
          <a:lstStyle/>
          <a:p>
            <a:pPr marL="0" indent="0" lvl="0">
              <a:lnSpc>
                <a:spcPts val="5199"/>
              </a:lnSpc>
            </a:pPr>
            <a:r>
              <a:rPr lang="en-US" sz="3999">
                <a:solidFill>
                  <a:srgbClr val="FFFFFF"/>
                </a:solidFill>
                <a:latin typeface="Pathway Gothic One"/>
              </a:rPr>
              <a:t>Moyens à disposition : 8 Machines Virtuelles (VM)</a:t>
            </a:r>
          </a:p>
        </p:txBody>
      </p:sp>
      <p:sp>
        <p:nvSpPr>
          <p:cNvPr name="Freeform 14" id="14"/>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5"/>
            <a:stretch>
              <a:fillRect l="0" t="0" r="0" b="0"/>
            </a:stretch>
          </a:blipFill>
          <a:ln w="57150" cap="sq">
            <a:solidFill>
              <a:srgbClr val="FFFFFF"/>
            </a:solid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748701" y="5421854"/>
            <a:ext cx="10471590" cy="5235795"/>
          </a:xfrm>
          <a:custGeom>
            <a:avLst/>
            <a:gdLst/>
            <a:ahLst/>
            <a:cxnLst/>
            <a:rect r="r" b="b" t="t" l="l"/>
            <a:pathLst>
              <a:path h="5235795" w="10471590">
                <a:moveTo>
                  <a:pt x="0" y="0"/>
                </a:moveTo>
                <a:lnTo>
                  <a:pt x="10471589" y="0"/>
                </a:lnTo>
                <a:lnTo>
                  <a:pt x="10471589" y="5235795"/>
                </a:lnTo>
                <a:lnTo>
                  <a:pt x="0" y="5235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83024" y="-4748625"/>
            <a:ext cx="10170480" cy="1017048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E9E9E"/>
            </a:solidFill>
          </p:spPr>
        </p:sp>
      </p:grpSp>
      <p:graphicFrame>
        <p:nvGraphicFramePr>
          <p:cNvPr name="Table 5" id="5"/>
          <p:cNvGraphicFramePr>
            <a:graphicFrameLocks noGrp="true"/>
          </p:cNvGraphicFramePr>
          <p:nvPr/>
        </p:nvGraphicFramePr>
        <p:xfrm>
          <a:off x="410474" y="1495652"/>
          <a:ext cx="17515130" cy="6918125"/>
        </p:xfrm>
        <a:graphic>
          <a:graphicData uri="http://schemas.openxmlformats.org/drawingml/2006/table">
            <a:tbl>
              <a:tblPr/>
              <a:tblGrid>
                <a:gridCol w="3963566"/>
                <a:gridCol w="5093503"/>
                <a:gridCol w="4866814"/>
                <a:gridCol w="3591247"/>
              </a:tblGrid>
              <a:tr h="1978674">
                <a:tc>
                  <a:txBody>
                    <a:bodyPr anchor="t" rtlCol="false"/>
                    <a:lstStyle/>
                    <a:p>
                      <a:pPr algn="ctr">
                        <a:lnSpc>
                          <a:spcPts val="8763"/>
                        </a:lnSpc>
                        <a:defRPr/>
                      </a:pPr>
                      <a:endParaRPr lang="en-US" sz="1100"/>
                    </a:p>
                  </a:txBody>
                  <a:tcPr marL="198740" marR="198740" marT="198740" marB="198740" anchor="ctr">
                    <a:lnL cmpd="sng" algn="ctr" cap="flat" w="9937">
                      <a:solidFill>
                        <a:srgbClr val="C6C6C6"/>
                      </a:solidFill>
                      <a:prstDash val="solid"/>
                      <a:round/>
                      <a:headEnd type="none" w="med" len="med"/>
                      <a:tailEnd type="none" w="med" len="med"/>
                    </a:lnL>
                    <a:lnR cmpd="sng" algn="ctr" cap="flat" w="9937">
                      <a:solidFill>
                        <a:srgbClr val="C6C6C6"/>
                      </a:solidFill>
                      <a:prstDash val="solid"/>
                      <a:round/>
                      <a:headEnd type="none" w="med" len="med"/>
                      <a:tailEnd type="none" w="med" len="med"/>
                    </a:lnR>
                    <a:lnT cmpd="sng" algn="ctr" cap="flat" w="9937">
                      <a:solidFill>
                        <a:srgbClr val="C6C6C6"/>
                      </a:solidFill>
                      <a:prstDash val="solid"/>
                      <a:round/>
                      <a:headEnd type="none" w="med" len="med"/>
                      <a:tailEnd type="none" w="med" len="med"/>
                    </a:lnT>
                    <a:lnB cmpd="sng" algn="ctr" cap="flat" w="9937">
                      <a:solidFill>
                        <a:srgbClr val="C6C6C6"/>
                      </a:solidFill>
                      <a:prstDash val="solid"/>
                      <a:round/>
                      <a:headEnd type="none" w="med" len="med"/>
                      <a:tailEnd type="none" w="med" len="med"/>
                    </a:lnB>
                    <a:solidFill>
                      <a:srgbClr val="FFFFFF"/>
                    </a:solidFill>
                  </a:tcPr>
                </a:tc>
                <a:tc>
                  <a:txBody>
                    <a:bodyPr anchor="t" rtlCol="false"/>
                    <a:lstStyle/>
                    <a:p>
                      <a:pPr algn="ctr">
                        <a:lnSpc>
                          <a:spcPts val="8763"/>
                        </a:lnSpc>
                        <a:defRPr/>
                      </a:pPr>
                      <a:endParaRPr lang="en-US" sz="1100"/>
                    </a:p>
                  </a:txBody>
                  <a:tcPr marL="198740" marR="198740" marT="198740" marB="198740" anchor="ctr">
                    <a:lnL cmpd="sng" algn="ctr" cap="flat" w="9937">
                      <a:solidFill>
                        <a:srgbClr val="C6C6C6"/>
                      </a:solidFill>
                      <a:prstDash val="solid"/>
                      <a:round/>
                      <a:headEnd type="none" w="med" len="med"/>
                      <a:tailEnd type="none" w="med" len="med"/>
                    </a:lnL>
                    <a:lnR cmpd="sng" algn="ctr" cap="flat" w="9937">
                      <a:solidFill>
                        <a:srgbClr val="C6C6C6"/>
                      </a:solidFill>
                      <a:prstDash val="solid"/>
                      <a:round/>
                      <a:headEnd type="none" w="med" len="med"/>
                      <a:tailEnd type="none" w="med" len="med"/>
                    </a:lnR>
                    <a:lnT cmpd="sng" algn="ctr" cap="flat" w="9937">
                      <a:solidFill>
                        <a:srgbClr val="C6C6C6"/>
                      </a:solidFill>
                      <a:prstDash val="solid"/>
                      <a:round/>
                      <a:headEnd type="none" w="med" len="med"/>
                      <a:tailEnd type="none" w="med" len="med"/>
                    </a:lnT>
                    <a:lnB cmpd="sng" algn="ctr" cap="flat" w="9937">
                      <a:solidFill>
                        <a:srgbClr val="C6C6C6"/>
                      </a:solidFill>
                      <a:prstDash val="solid"/>
                      <a:round/>
                      <a:headEnd type="none" w="med" len="med"/>
                      <a:tailEnd type="none" w="med" len="med"/>
                    </a:lnB>
                    <a:solidFill>
                      <a:srgbClr val="FFFFFF"/>
                    </a:solidFill>
                  </a:tcPr>
                </a:tc>
                <a:tc>
                  <a:txBody>
                    <a:bodyPr anchor="t" rtlCol="false"/>
                    <a:lstStyle/>
                    <a:p>
                      <a:pPr algn="ctr">
                        <a:lnSpc>
                          <a:spcPts val="8763"/>
                        </a:lnSpc>
                        <a:defRPr/>
                      </a:pPr>
                      <a:endParaRPr lang="en-US" sz="1100"/>
                    </a:p>
                  </a:txBody>
                  <a:tcPr marL="198740" marR="198740" marT="198740" marB="198740" anchor="ctr">
                    <a:lnL cmpd="sng" algn="ctr" cap="flat" w="9937">
                      <a:solidFill>
                        <a:srgbClr val="C6C6C6"/>
                      </a:solidFill>
                      <a:prstDash val="solid"/>
                      <a:round/>
                      <a:headEnd type="none" w="med" len="med"/>
                      <a:tailEnd type="none" w="med" len="med"/>
                    </a:lnL>
                    <a:lnR cmpd="sng" algn="ctr" cap="flat" w="9937">
                      <a:solidFill>
                        <a:srgbClr val="C6C6C6"/>
                      </a:solidFill>
                      <a:prstDash val="solid"/>
                      <a:round/>
                      <a:headEnd type="none" w="med" len="med"/>
                      <a:tailEnd type="none" w="med" len="med"/>
                    </a:lnR>
                    <a:lnT cmpd="sng" algn="ctr" cap="flat" w="9937">
                      <a:solidFill>
                        <a:srgbClr val="C6C6C6"/>
                      </a:solidFill>
                      <a:prstDash val="solid"/>
                      <a:round/>
                      <a:headEnd type="none" w="med" len="med"/>
                      <a:tailEnd type="none" w="med" len="med"/>
                    </a:lnT>
                    <a:lnB cmpd="sng" algn="ctr" cap="flat" w="9937">
                      <a:solidFill>
                        <a:srgbClr val="C6C6C6"/>
                      </a:solidFill>
                      <a:prstDash val="solid"/>
                      <a:round/>
                      <a:headEnd type="none" w="med" len="med"/>
                      <a:tailEnd type="none" w="med" len="med"/>
                    </a:lnB>
                    <a:solidFill>
                      <a:srgbClr val="FFFFFF"/>
                    </a:solidFill>
                  </a:tcPr>
                </a:tc>
                <a:tc>
                  <a:txBody>
                    <a:bodyPr anchor="t" rtlCol="false"/>
                    <a:lstStyle/>
                    <a:p>
                      <a:pPr algn="ctr">
                        <a:lnSpc>
                          <a:spcPts val="8763"/>
                        </a:lnSpc>
                        <a:defRPr/>
                      </a:pPr>
                      <a:endParaRPr lang="en-US" sz="1100"/>
                    </a:p>
                  </a:txBody>
                  <a:tcPr marL="198740" marR="198740" marT="198740" marB="198740" anchor="ctr">
                    <a:lnL cmpd="sng" algn="ctr" cap="flat" w="9937">
                      <a:solidFill>
                        <a:srgbClr val="C6C6C6"/>
                      </a:solidFill>
                      <a:prstDash val="solid"/>
                      <a:round/>
                      <a:headEnd type="none" w="med" len="med"/>
                      <a:tailEnd type="none" w="med" len="med"/>
                    </a:lnL>
                    <a:lnR cmpd="sng" algn="ctr" cap="flat" w="9937">
                      <a:solidFill>
                        <a:srgbClr val="C6C6C6"/>
                      </a:solidFill>
                      <a:prstDash val="solid"/>
                      <a:round/>
                      <a:headEnd type="none" w="med" len="med"/>
                      <a:tailEnd type="none" w="med" len="med"/>
                    </a:lnR>
                    <a:lnT cmpd="sng" algn="ctr" cap="flat" w="9937">
                      <a:solidFill>
                        <a:srgbClr val="C6C6C6"/>
                      </a:solidFill>
                      <a:prstDash val="solid"/>
                      <a:round/>
                      <a:headEnd type="none" w="med" len="med"/>
                      <a:tailEnd type="none" w="med" len="med"/>
                    </a:lnT>
                    <a:lnB cmpd="sng" algn="ctr" cap="flat" w="9937">
                      <a:solidFill>
                        <a:srgbClr val="C6C6C6"/>
                      </a:solidFill>
                      <a:prstDash val="solid"/>
                      <a:round/>
                      <a:headEnd type="none" w="med" len="med"/>
                      <a:tailEnd type="none" w="med" len="med"/>
                    </a:lnB>
                    <a:solidFill>
                      <a:srgbClr val="FFFFFF"/>
                    </a:solidFill>
                  </a:tcPr>
                </a:tc>
              </a:tr>
              <a:tr h="4939451">
                <a:tc>
                  <a:txBody>
                    <a:bodyPr anchor="t" rtlCol="false"/>
                    <a:lstStyle/>
                    <a:p>
                      <a:pPr algn="l" marL="474979" indent="-237490" lvl="1">
                        <a:lnSpc>
                          <a:spcPts val="3079"/>
                        </a:lnSpc>
                        <a:buFont typeface="Arial"/>
                        <a:buChar char="•"/>
                        <a:defRPr/>
                      </a:pPr>
                      <a:r>
                        <a:rPr lang="en-US" sz="2199">
                          <a:solidFill>
                            <a:srgbClr val="FFFFFF"/>
                          </a:solidFill>
                          <a:latin typeface="Open Sauce"/>
                        </a:rPr>
                        <a:t>Lancer des </a:t>
                      </a:r>
                      <a:r>
                        <a:rPr lang="en-US" sz="2199">
                          <a:solidFill>
                            <a:srgbClr val="FFFFFF"/>
                          </a:solidFill>
                          <a:latin typeface="Open Sauce Bold"/>
                        </a:rPr>
                        <a:t>jobs</a:t>
                      </a:r>
                      <a:r>
                        <a:rPr lang="en-US" sz="2199">
                          <a:solidFill>
                            <a:srgbClr val="FFFFFF"/>
                          </a:solidFill>
                          <a:latin typeface="Open Sauce"/>
                        </a:rPr>
                        <a:t> </a:t>
                      </a:r>
                      <a:r>
                        <a:rPr lang="en-US" sz="2199">
                          <a:solidFill>
                            <a:srgbClr val="FFFFFF"/>
                          </a:solidFill>
                          <a:latin typeface="Open Sauce Bold"/>
                        </a:rPr>
                        <a:t>Spark</a:t>
                      </a:r>
                      <a:r>
                        <a:rPr lang="en-US" sz="2199">
                          <a:solidFill>
                            <a:srgbClr val="FFFFFF"/>
                          </a:solidFill>
                          <a:latin typeface="Open Sauce"/>
                        </a:rPr>
                        <a:t> depuis une interface </a:t>
                      </a:r>
                      <a:r>
                        <a:rPr lang="en-US" sz="2199">
                          <a:solidFill>
                            <a:srgbClr val="FFFFFF"/>
                          </a:solidFill>
                          <a:latin typeface="Open Sauce Bold"/>
                        </a:rPr>
                        <a:t>NoteBook</a:t>
                      </a:r>
                      <a:endParaRPr lang="en-US" sz="1100"/>
                    </a:p>
                    <a:p>
                      <a:pPr marL="474979" indent="-237490" lvl="1">
                        <a:lnSpc>
                          <a:spcPts val="3079"/>
                        </a:lnSpc>
                        <a:buFont typeface="Arial"/>
                        <a:buChar char="•"/>
                      </a:pPr>
                      <a:r>
                        <a:rPr lang="en-US" sz="2199">
                          <a:solidFill>
                            <a:srgbClr val="FFFFFF"/>
                          </a:solidFill>
                          <a:latin typeface="Open Sauce"/>
                        </a:rPr>
                        <a:t>Afficher les </a:t>
                      </a:r>
                      <a:r>
                        <a:rPr lang="en-US" sz="2199">
                          <a:solidFill>
                            <a:srgbClr val="FFFFFF"/>
                          </a:solidFill>
                          <a:latin typeface="Open Sauce Bold"/>
                        </a:rPr>
                        <a:t>résultats d’analyse</a:t>
                      </a:r>
                    </a:p>
                    <a:p>
                      <a:pPr>
                        <a:lnSpc>
                          <a:spcPts val="3079"/>
                        </a:lnSpc>
                      </a:pPr>
                    </a:p>
                    <a:p>
                      <a:pPr marL="474979" indent="-237490" lvl="1">
                        <a:lnSpc>
                          <a:spcPts val="3079"/>
                        </a:lnSpc>
                        <a:buFont typeface="Arial"/>
                        <a:buChar char="•"/>
                      </a:pPr>
                      <a:r>
                        <a:rPr lang="en-US" sz="2199">
                          <a:solidFill>
                            <a:srgbClr val="FF3131"/>
                          </a:solidFill>
                          <a:latin typeface="Open Sauce"/>
                        </a:rPr>
                        <a:t>Limitation des </a:t>
                      </a:r>
                      <a:r>
                        <a:rPr lang="en-US" sz="2199">
                          <a:solidFill>
                            <a:srgbClr val="FF3131"/>
                          </a:solidFill>
                          <a:latin typeface="Open Sauce Bold"/>
                        </a:rPr>
                        <a:t>langues</a:t>
                      </a:r>
                      <a:r>
                        <a:rPr lang="en-US" sz="2199">
                          <a:solidFill>
                            <a:srgbClr val="FF3131"/>
                          </a:solidFill>
                          <a:latin typeface="Open Sauce"/>
                        </a:rPr>
                        <a:t> </a:t>
                      </a:r>
                      <a:r>
                        <a:rPr lang="en-US" sz="2199">
                          <a:solidFill>
                            <a:srgbClr val="FF3131"/>
                          </a:solidFill>
                          <a:latin typeface="Open Sauce Bold"/>
                        </a:rPr>
                        <a:t>de programmation</a:t>
                      </a:r>
                      <a:r>
                        <a:rPr lang="en-US" sz="2199">
                          <a:solidFill>
                            <a:srgbClr val="FF3131"/>
                          </a:solidFill>
                          <a:latin typeface="Open Sauce"/>
                        </a:rPr>
                        <a:t> supportées</a:t>
                      </a:r>
                    </a:p>
                  </a:txBody>
                  <a:tcPr marL="198740" marR="198740" marT="198740" marB="198740" anchor="ctr">
                    <a:lnL cmpd="sng" algn="ctr" cap="flat" w="9937">
                      <a:solidFill>
                        <a:srgbClr val="C6C6C6"/>
                      </a:solidFill>
                      <a:prstDash val="solid"/>
                      <a:round/>
                      <a:headEnd type="none" w="med" len="med"/>
                      <a:tailEnd type="none" w="med" len="med"/>
                    </a:lnL>
                    <a:lnR cmpd="sng" algn="ctr" cap="flat" w="9937">
                      <a:solidFill>
                        <a:srgbClr val="C6C6C6"/>
                      </a:solidFill>
                      <a:prstDash val="solid"/>
                      <a:round/>
                      <a:headEnd type="none" w="med" len="med"/>
                      <a:tailEnd type="none" w="med" len="med"/>
                    </a:lnR>
                    <a:lnT cmpd="sng" algn="ctr" cap="flat" w="9937">
                      <a:solidFill>
                        <a:srgbClr val="C6C6C6"/>
                      </a:solidFill>
                      <a:prstDash val="solid"/>
                      <a:round/>
                      <a:headEnd type="none" w="med" len="med"/>
                      <a:tailEnd type="none" w="med" len="med"/>
                    </a:lnT>
                    <a:lnB cmpd="sng" algn="ctr" cap="flat" w="9937">
                      <a:solidFill>
                        <a:srgbClr val="C6C6C6"/>
                      </a:solidFill>
                      <a:prstDash val="solid"/>
                      <a:round/>
                      <a:headEnd type="none" w="med" len="med"/>
                      <a:tailEnd type="none" w="med" len="med"/>
                    </a:lnB>
                    <a:solidFill>
                      <a:srgbClr val="050A30"/>
                    </a:solidFill>
                  </a:tcPr>
                </a:tc>
                <a:tc>
                  <a:txBody>
                    <a:bodyPr anchor="t" rtlCol="false"/>
                    <a:lstStyle/>
                    <a:p>
                      <a:pPr algn="l" marL="474979" indent="-237490" lvl="1">
                        <a:lnSpc>
                          <a:spcPts val="3079"/>
                        </a:lnSpc>
                        <a:buFont typeface="Arial"/>
                        <a:buChar char="•"/>
                        <a:defRPr/>
                      </a:pPr>
                      <a:r>
                        <a:rPr lang="en-US" sz="2199">
                          <a:solidFill>
                            <a:srgbClr val="FFFFFF"/>
                          </a:solidFill>
                          <a:latin typeface="Open Sauce Bold"/>
                        </a:rPr>
                        <a:t>Distribution &amp; parallélisation</a:t>
                      </a:r>
                      <a:r>
                        <a:rPr lang="en-US" sz="2199">
                          <a:solidFill>
                            <a:srgbClr val="FFFFFF"/>
                          </a:solidFill>
                          <a:latin typeface="Open Sauce"/>
                        </a:rPr>
                        <a:t> des tâches</a:t>
                      </a:r>
                      <a:endParaRPr lang="en-US" sz="1100"/>
                    </a:p>
                    <a:p>
                      <a:pPr marL="474979" indent="-237490" lvl="1">
                        <a:lnSpc>
                          <a:spcPts val="3079"/>
                        </a:lnSpc>
                        <a:buFont typeface="Arial"/>
                        <a:buChar char="•"/>
                      </a:pPr>
                      <a:r>
                        <a:rPr lang="en-US" sz="2199">
                          <a:solidFill>
                            <a:srgbClr val="FFFFFF"/>
                          </a:solidFill>
                          <a:latin typeface="Open Sauce"/>
                        </a:rPr>
                        <a:t>Utilisation des </a:t>
                      </a:r>
                      <a:r>
                        <a:rPr lang="en-US" sz="2199">
                          <a:solidFill>
                            <a:srgbClr val="FFFFFF"/>
                          </a:solidFill>
                          <a:latin typeface="Open Sauce Bold"/>
                        </a:rPr>
                        <a:t>RDD</a:t>
                      </a:r>
                    </a:p>
                    <a:p>
                      <a:pPr marL="474979" indent="-237490" lvl="1">
                        <a:lnSpc>
                          <a:spcPts val="3079"/>
                        </a:lnSpc>
                        <a:buFont typeface="Arial"/>
                        <a:buChar char="•"/>
                      </a:pPr>
                      <a:r>
                        <a:rPr lang="en-US" sz="2199">
                          <a:solidFill>
                            <a:srgbClr val="FFFFFF"/>
                          </a:solidFill>
                          <a:latin typeface="Open Sauce Bold"/>
                        </a:rPr>
                        <a:t>Langues de programmation</a:t>
                      </a:r>
                      <a:r>
                        <a:rPr lang="en-US" sz="2199">
                          <a:solidFill>
                            <a:srgbClr val="FFFFFF"/>
                          </a:solidFill>
                          <a:latin typeface="Open Sauce"/>
                        </a:rPr>
                        <a:t> (Scala, Python, R)</a:t>
                      </a:r>
                    </a:p>
                    <a:p>
                      <a:pPr marL="474979" indent="-237490" lvl="1">
                        <a:lnSpc>
                          <a:spcPts val="3079"/>
                        </a:lnSpc>
                        <a:buFont typeface="Arial"/>
                        <a:buChar char="•"/>
                      </a:pPr>
                      <a:r>
                        <a:rPr lang="en-US" sz="2199">
                          <a:solidFill>
                            <a:srgbClr val="FFFFFF"/>
                          </a:solidFill>
                          <a:latin typeface="Open Sauce"/>
                        </a:rPr>
                        <a:t>Permet de </a:t>
                      </a:r>
                      <a:r>
                        <a:rPr lang="en-US" sz="2199">
                          <a:solidFill>
                            <a:srgbClr val="FFFFFF"/>
                          </a:solidFill>
                          <a:latin typeface="Open Sauce Bold"/>
                        </a:rPr>
                        <a:t>faire</a:t>
                      </a:r>
                      <a:r>
                        <a:rPr lang="en-US" sz="2199">
                          <a:solidFill>
                            <a:srgbClr val="FFFFFF"/>
                          </a:solidFill>
                          <a:latin typeface="Open Sauce"/>
                        </a:rPr>
                        <a:t> des </a:t>
                      </a:r>
                      <a:r>
                        <a:rPr lang="en-US" sz="2199">
                          <a:solidFill>
                            <a:srgbClr val="FFFFFF"/>
                          </a:solidFill>
                          <a:latin typeface="Open Sauce Bold"/>
                        </a:rPr>
                        <a:t>requettes</a:t>
                      </a:r>
                      <a:r>
                        <a:rPr lang="en-US" sz="2199">
                          <a:solidFill>
                            <a:srgbClr val="FFFFFF"/>
                          </a:solidFill>
                          <a:latin typeface="Open Sauce"/>
                        </a:rPr>
                        <a:t> (GroupBy, Aggrégation &amp; Jointure)</a:t>
                      </a:r>
                    </a:p>
                  </a:txBody>
                  <a:tcPr marL="198740" marR="198740" marT="198740" marB="198740" anchor="ctr">
                    <a:lnL cmpd="sng" algn="ctr" cap="flat" w="9937">
                      <a:solidFill>
                        <a:srgbClr val="C6C6C6"/>
                      </a:solidFill>
                      <a:prstDash val="solid"/>
                      <a:round/>
                      <a:headEnd type="none" w="med" len="med"/>
                      <a:tailEnd type="none" w="med" len="med"/>
                    </a:lnL>
                    <a:lnR cmpd="sng" algn="ctr" cap="flat" w="9937">
                      <a:solidFill>
                        <a:srgbClr val="C6C6C6"/>
                      </a:solidFill>
                      <a:prstDash val="solid"/>
                      <a:round/>
                      <a:headEnd type="none" w="med" len="med"/>
                      <a:tailEnd type="none" w="med" len="med"/>
                    </a:lnR>
                    <a:lnT cmpd="sng" algn="ctr" cap="flat" w="9937">
                      <a:solidFill>
                        <a:srgbClr val="C6C6C6"/>
                      </a:solidFill>
                      <a:prstDash val="solid"/>
                      <a:round/>
                      <a:headEnd type="none" w="med" len="med"/>
                      <a:tailEnd type="none" w="med" len="med"/>
                    </a:lnT>
                    <a:lnB cmpd="sng" algn="ctr" cap="flat" w="9937">
                      <a:solidFill>
                        <a:srgbClr val="C6C6C6"/>
                      </a:solidFill>
                      <a:prstDash val="solid"/>
                      <a:round/>
                      <a:headEnd type="none" w="med" len="med"/>
                      <a:tailEnd type="none" w="med" len="med"/>
                    </a:lnB>
                    <a:solidFill>
                      <a:srgbClr val="050A30"/>
                    </a:solidFill>
                  </a:tcPr>
                </a:tc>
                <a:tc>
                  <a:txBody>
                    <a:bodyPr anchor="t" rtlCol="false"/>
                    <a:lstStyle/>
                    <a:p>
                      <a:pPr algn="l" marL="474979" indent="-237490" lvl="1">
                        <a:lnSpc>
                          <a:spcPts val="3079"/>
                        </a:lnSpc>
                        <a:buFont typeface="Arial"/>
                        <a:buChar char="•"/>
                        <a:defRPr/>
                      </a:pPr>
                      <a:r>
                        <a:rPr lang="en-US" sz="2199">
                          <a:solidFill>
                            <a:srgbClr val="FFFFFF"/>
                          </a:solidFill>
                          <a:latin typeface="Open Sauce Bold"/>
                        </a:rPr>
                        <a:t>Stockage distribué </a:t>
                      </a:r>
                      <a:endParaRPr lang="en-US" sz="1100"/>
                    </a:p>
                    <a:p>
                      <a:pPr marL="474979" indent="-237490" lvl="1">
                        <a:lnSpc>
                          <a:spcPts val="3079"/>
                        </a:lnSpc>
                        <a:buFont typeface="Arial"/>
                        <a:buChar char="•"/>
                      </a:pPr>
                      <a:r>
                        <a:rPr lang="en-US" sz="2199">
                          <a:solidFill>
                            <a:srgbClr val="FFFFFF"/>
                          </a:solidFill>
                          <a:latin typeface="Open Sauce Bold"/>
                        </a:rPr>
                        <a:t>Réplication des données</a:t>
                      </a:r>
                      <a:r>
                        <a:rPr lang="en-US" sz="2199">
                          <a:solidFill>
                            <a:srgbClr val="FFFFFF"/>
                          </a:solidFill>
                          <a:latin typeface="Open Sauce"/>
                        </a:rPr>
                        <a:t> </a:t>
                      </a:r>
                    </a:p>
                    <a:p>
                      <a:pPr marL="474979" indent="-237490" lvl="1">
                        <a:lnSpc>
                          <a:spcPts val="3079"/>
                        </a:lnSpc>
                        <a:buFont typeface="Arial"/>
                        <a:buChar char="•"/>
                      </a:pPr>
                      <a:r>
                        <a:rPr lang="en-US" sz="2199">
                          <a:solidFill>
                            <a:srgbClr val="FFFFFF"/>
                          </a:solidFill>
                          <a:latin typeface="Open Sauce Bold"/>
                        </a:rPr>
                        <a:t>Scalable</a:t>
                      </a:r>
                    </a:p>
                    <a:p>
                      <a:pPr marL="474979" indent="-237490" lvl="1">
                        <a:lnSpc>
                          <a:spcPts val="3079"/>
                        </a:lnSpc>
                        <a:buFont typeface="Arial"/>
                        <a:buChar char="•"/>
                      </a:pPr>
                      <a:r>
                        <a:rPr lang="en-US" sz="2199">
                          <a:solidFill>
                            <a:srgbClr val="FFFFFF"/>
                          </a:solidFill>
                          <a:latin typeface="Open Sauce"/>
                        </a:rPr>
                        <a:t>Configuration simple</a:t>
                      </a:r>
                    </a:p>
                    <a:p>
                      <a:pPr>
                        <a:lnSpc>
                          <a:spcPts val="3079"/>
                        </a:lnSpc>
                      </a:pPr>
                    </a:p>
                    <a:p>
                      <a:pPr marL="474979" indent="-237490" lvl="1">
                        <a:lnSpc>
                          <a:spcPts val="3079"/>
                        </a:lnSpc>
                        <a:buFont typeface="Arial"/>
                        <a:buChar char="•"/>
                      </a:pPr>
                      <a:r>
                        <a:rPr lang="en-US" sz="2199">
                          <a:solidFill>
                            <a:srgbClr val="FF3131"/>
                          </a:solidFill>
                          <a:latin typeface="Open Sauce Bold"/>
                        </a:rPr>
                        <a:t>Impossibilité</a:t>
                      </a:r>
                      <a:r>
                        <a:rPr lang="en-US" sz="2199">
                          <a:solidFill>
                            <a:srgbClr val="FF3131"/>
                          </a:solidFill>
                          <a:latin typeface="Open Sauce"/>
                        </a:rPr>
                        <a:t> de faire des </a:t>
                      </a:r>
                      <a:r>
                        <a:rPr lang="en-US" sz="2199">
                          <a:solidFill>
                            <a:srgbClr val="FF3131"/>
                          </a:solidFill>
                          <a:latin typeface="Open Sauce Bold"/>
                        </a:rPr>
                        <a:t>requettes</a:t>
                      </a:r>
                      <a:r>
                        <a:rPr lang="en-US" sz="2199">
                          <a:solidFill>
                            <a:srgbClr val="FF3131"/>
                          </a:solidFill>
                          <a:latin typeface="Open Sauce"/>
                        </a:rPr>
                        <a:t>  (groupby, aggrégation &amp; jointure)</a:t>
                      </a:r>
                    </a:p>
                  </a:txBody>
                  <a:tcPr marL="198740" marR="198740" marT="198740" marB="198740" anchor="ctr">
                    <a:lnL cmpd="sng" algn="ctr" cap="flat" w="9937">
                      <a:solidFill>
                        <a:srgbClr val="C6C6C6"/>
                      </a:solidFill>
                      <a:prstDash val="solid"/>
                      <a:round/>
                      <a:headEnd type="none" w="med" len="med"/>
                      <a:tailEnd type="none" w="med" len="med"/>
                    </a:lnL>
                    <a:lnR cmpd="sng" algn="ctr" cap="flat" w="9937">
                      <a:solidFill>
                        <a:srgbClr val="C6C6C6"/>
                      </a:solidFill>
                      <a:prstDash val="solid"/>
                      <a:round/>
                      <a:headEnd type="none" w="med" len="med"/>
                      <a:tailEnd type="none" w="med" len="med"/>
                    </a:lnR>
                    <a:lnT cmpd="sng" algn="ctr" cap="flat" w="9937">
                      <a:solidFill>
                        <a:srgbClr val="C6C6C6"/>
                      </a:solidFill>
                      <a:prstDash val="solid"/>
                      <a:round/>
                      <a:headEnd type="none" w="med" len="med"/>
                      <a:tailEnd type="none" w="med" len="med"/>
                    </a:lnT>
                    <a:lnB cmpd="sng" algn="ctr" cap="flat" w="9937">
                      <a:solidFill>
                        <a:srgbClr val="C6C6C6"/>
                      </a:solidFill>
                      <a:prstDash val="solid"/>
                      <a:round/>
                      <a:headEnd type="none" w="med" len="med"/>
                      <a:tailEnd type="none" w="med" len="med"/>
                    </a:lnB>
                    <a:solidFill>
                      <a:srgbClr val="050A30"/>
                    </a:solidFill>
                  </a:tcPr>
                </a:tc>
                <a:tc>
                  <a:txBody>
                    <a:bodyPr anchor="t" rtlCol="false"/>
                    <a:lstStyle/>
                    <a:p>
                      <a:pPr algn="l" marL="474979" indent="-237490" lvl="1">
                        <a:lnSpc>
                          <a:spcPts val="3079"/>
                        </a:lnSpc>
                        <a:buFont typeface="Arial"/>
                        <a:buChar char="•"/>
                        <a:defRPr/>
                      </a:pPr>
                      <a:r>
                        <a:rPr lang="en-US" sz="2199">
                          <a:solidFill>
                            <a:srgbClr val="FFFFFF"/>
                          </a:solidFill>
                          <a:latin typeface="Open Sauce Bold"/>
                        </a:rPr>
                        <a:t>Élection</a:t>
                      </a:r>
                      <a:r>
                        <a:rPr lang="en-US" sz="2199">
                          <a:solidFill>
                            <a:srgbClr val="FFFFFF"/>
                          </a:solidFill>
                          <a:latin typeface="Open Sauce"/>
                        </a:rPr>
                        <a:t> du </a:t>
                      </a:r>
                      <a:r>
                        <a:rPr lang="en-US" sz="2199">
                          <a:solidFill>
                            <a:srgbClr val="FFFFFF"/>
                          </a:solidFill>
                          <a:latin typeface="Open Sauce Bold"/>
                        </a:rPr>
                        <a:t>Master</a:t>
                      </a:r>
                      <a:endParaRPr lang="en-US" sz="1100"/>
                    </a:p>
                    <a:p>
                      <a:pPr marL="474979" indent="-237490" lvl="1">
                        <a:lnSpc>
                          <a:spcPts val="3079"/>
                        </a:lnSpc>
                        <a:buFont typeface="Arial"/>
                        <a:buChar char="•"/>
                      </a:pPr>
                      <a:r>
                        <a:rPr lang="en-US" sz="2199">
                          <a:solidFill>
                            <a:srgbClr val="FFFFFF"/>
                          </a:solidFill>
                          <a:latin typeface="Open Sauce"/>
                        </a:rPr>
                        <a:t>G</a:t>
                      </a:r>
                      <a:r>
                        <a:rPr lang="en-US" sz="2199">
                          <a:solidFill>
                            <a:srgbClr val="FFFFFF"/>
                          </a:solidFill>
                          <a:latin typeface="Open Sauce"/>
                        </a:rPr>
                        <a:t>estion des </a:t>
                      </a:r>
                      <a:r>
                        <a:rPr lang="en-US" sz="2199">
                          <a:solidFill>
                            <a:srgbClr val="FFFFFF"/>
                          </a:solidFill>
                          <a:latin typeface="Open Sauce Bold"/>
                        </a:rPr>
                        <a:t>disponibilitées</a:t>
                      </a:r>
                      <a:r>
                        <a:rPr lang="en-US" sz="2199">
                          <a:solidFill>
                            <a:srgbClr val="FFFFFF"/>
                          </a:solidFill>
                          <a:latin typeface="Open Sauce Bold"/>
                        </a:rPr>
                        <a:t> </a:t>
                      </a:r>
                    </a:p>
                  </a:txBody>
                  <a:tcPr marL="198740" marR="198740" marT="198740" marB="198740" anchor="ctr">
                    <a:lnL cmpd="sng" algn="ctr" cap="flat" w="9937">
                      <a:solidFill>
                        <a:srgbClr val="C6C6C6"/>
                      </a:solidFill>
                      <a:prstDash val="solid"/>
                      <a:round/>
                      <a:headEnd type="none" w="med" len="med"/>
                      <a:tailEnd type="none" w="med" len="med"/>
                    </a:lnL>
                    <a:lnR cmpd="sng" algn="ctr" cap="flat" w="9937">
                      <a:solidFill>
                        <a:srgbClr val="C6C6C6"/>
                      </a:solidFill>
                      <a:prstDash val="solid"/>
                      <a:round/>
                      <a:headEnd type="none" w="med" len="med"/>
                      <a:tailEnd type="none" w="med" len="med"/>
                    </a:lnR>
                    <a:lnT cmpd="sng" algn="ctr" cap="flat" w="9937">
                      <a:solidFill>
                        <a:srgbClr val="C6C6C6"/>
                      </a:solidFill>
                      <a:prstDash val="solid"/>
                      <a:round/>
                      <a:headEnd type="none" w="med" len="med"/>
                      <a:tailEnd type="none" w="med" len="med"/>
                    </a:lnT>
                    <a:lnB cmpd="sng" algn="ctr" cap="flat" w="9937">
                      <a:solidFill>
                        <a:srgbClr val="C6C6C6"/>
                      </a:solidFill>
                      <a:prstDash val="solid"/>
                      <a:round/>
                      <a:headEnd type="none" w="med" len="med"/>
                      <a:tailEnd type="none" w="med" len="med"/>
                    </a:lnB>
                    <a:solidFill>
                      <a:srgbClr val="050A30"/>
                    </a:solidFill>
                  </a:tcPr>
                </a:tc>
              </a:tr>
            </a:tbl>
          </a:graphicData>
        </a:graphic>
      </p:graphicFrame>
      <p:sp>
        <p:nvSpPr>
          <p:cNvPr name="Freeform 6" id="6"/>
          <p:cNvSpPr/>
          <p:nvPr/>
        </p:nvSpPr>
        <p:spPr>
          <a:xfrm flipH="false" flipV="false" rot="0">
            <a:off x="5304674" y="1692593"/>
            <a:ext cx="3086028" cy="1602163"/>
          </a:xfrm>
          <a:custGeom>
            <a:avLst/>
            <a:gdLst/>
            <a:ahLst/>
            <a:cxnLst/>
            <a:rect r="r" b="b" t="t" l="l"/>
            <a:pathLst>
              <a:path h="1602163" w="3086028">
                <a:moveTo>
                  <a:pt x="0" y="0"/>
                </a:moveTo>
                <a:lnTo>
                  <a:pt x="3086029" y="0"/>
                </a:lnTo>
                <a:lnTo>
                  <a:pt x="3086029" y="1602163"/>
                </a:lnTo>
                <a:lnTo>
                  <a:pt x="0" y="1602163"/>
                </a:lnTo>
                <a:lnTo>
                  <a:pt x="0" y="0"/>
                </a:lnTo>
                <a:close/>
              </a:path>
            </a:pathLst>
          </a:custGeom>
          <a:blipFill>
            <a:blip r:embed="rId4"/>
            <a:stretch>
              <a:fillRect l="0" t="0" r="0" b="0"/>
            </a:stretch>
          </a:blipFill>
          <a:ln cap="sq">
            <a:noFill/>
            <a:prstDash val="solid"/>
            <a:miter/>
          </a:ln>
        </p:spPr>
      </p:sp>
      <p:sp>
        <p:nvSpPr>
          <p:cNvPr name="Freeform 7" id="7"/>
          <p:cNvSpPr/>
          <p:nvPr/>
        </p:nvSpPr>
        <p:spPr>
          <a:xfrm flipH="false" flipV="false" rot="0">
            <a:off x="9962328" y="1495652"/>
            <a:ext cx="3125412" cy="2082353"/>
          </a:xfrm>
          <a:custGeom>
            <a:avLst/>
            <a:gdLst/>
            <a:ahLst/>
            <a:cxnLst/>
            <a:rect r="r" b="b" t="t" l="l"/>
            <a:pathLst>
              <a:path h="2082353" w="3125412">
                <a:moveTo>
                  <a:pt x="0" y="0"/>
                </a:moveTo>
                <a:lnTo>
                  <a:pt x="3125412" y="0"/>
                </a:lnTo>
                <a:lnTo>
                  <a:pt x="3125412" y="2082352"/>
                </a:lnTo>
                <a:lnTo>
                  <a:pt x="0" y="2082352"/>
                </a:lnTo>
                <a:lnTo>
                  <a:pt x="0" y="0"/>
                </a:lnTo>
                <a:close/>
              </a:path>
            </a:pathLst>
          </a:custGeom>
          <a:blipFill>
            <a:blip r:embed="rId5"/>
            <a:stretch>
              <a:fillRect l="0" t="0" r="0" b="0"/>
            </a:stretch>
          </a:blipFill>
        </p:spPr>
      </p:sp>
      <p:sp>
        <p:nvSpPr>
          <p:cNvPr name="Freeform 8" id="8"/>
          <p:cNvSpPr/>
          <p:nvPr/>
        </p:nvSpPr>
        <p:spPr>
          <a:xfrm flipH="false" flipV="false" rot="0">
            <a:off x="1222044" y="1692593"/>
            <a:ext cx="2513882" cy="1885411"/>
          </a:xfrm>
          <a:custGeom>
            <a:avLst/>
            <a:gdLst/>
            <a:ahLst/>
            <a:cxnLst/>
            <a:rect r="r" b="b" t="t" l="l"/>
            <a:pathLst>
              <a:path h="1885411" w="2513882">
                <a:moveTo>
                  <a:pt x="0" y="0"/>
                </a:moveTo>
                <a:lnTo>
                  <a:pt x="2513882" y="0"/>
                </a:lnTo>
                <a:lnTo>
                  <a:pt x="2513882" y="1885411"/>
                </a:lnTo>
                <a:lnTo>
                  <a:pt x="0" y="1885411"/>
                </a:lnTo>
                <a:lnTo>
                  <a:pt x="0" y="0"/>
                </a:lnTo>
                <a:close/>
              </a:path>
            </a:pathLst>
          </a:custGeom>
          <a:blipFill>
            <a:blip r:embed="rId6"/>
            <a:stretch>
              <a:fillRect l="0" t="0" r="0" b="0"/>
            </a:stretch>
          </a:blipFill>
        </p:spPr>
      </p:sp>
      <p:sp>
        <p:nvSpPr>
          <p:cNvPr name="Freeform 9" id="9"/>
          <p:cNvSpPr/>
          <p:nvPr/>
        </p:nvSpPr>
        <p:spPr>
          <a:xfrm flipH="false" flipV="false" rot="0">
            <a:off x="13705673" y="1349621"/>
            <a:ext cx="4219930" cy="2374414"/>
          </a:xfrm>
          <a:custGeom>
            <a:avLst/>
            <a:gdLst/>
            <a:ahLst/>
            <a:cxnLst/>
            <a:rect r="r" b="b" t="t" l="l"/>
            <a:pathLst>
              <a:path h="2374414" w="4219930">
                <a:moveTo>
                  <a:pt x="0" y="0"/>
                </a:moveTo>
                <a:lnTo>
                  <a:pt x="4219931" y="0"/>
                </a:lnTo>
                <a:lnTo>
                  <a:pt x="4219931" y="2374414"/>
                </a:lnTo>
                <a:lnTo>
                  <a:pt x="0" y="2374414"/>
                </a:lnTo>
                <a:lnTo>
                  <a:pt x="0" y="0"/>
                </a:lnTo>
                <a:close/>
              </a:path>
            </a:pathLst>
          </a:custGeom>
          <a:blipFill>
            <a:blip r:embed="rId7"/>
            <a:stretch>
              <a:fillRect l="0" t="0" r="0" b="0"/>
            </a:stretch>
          </a:blipFill>
        </p:spPr>
      </p:sp>
      <p:sp>
        <p:nvSpPr>
          <p:cNvPr name="TextBox 10" id="10"/>
          <p:cNvSpPr txBox="true"/>
          <p:nvPr/>
        </p:nvSpPr>
        <p:spPr>
          <a:xfrm rot="0">
            <a:off x="784066" y="1201646"/>
            <a:ext cx="244634"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2</a:t>
            </a:r>
          </a:p>
        </p:txBody>
      </p:sp>
      <p:sp>
        <p:nvSpPr>
          <p:cNvPr name="TextBox 11" id="11"/>
          <p:cNvSpPr txBox="true"/>
          <p:nvPr/>
        </p:nvSpPr>
        <p:spPr>
          <a:xfrm rot="0">
            <a:off x="5178470" y="1407070"/>
            <a:ext cx="1467073" cy="465452"/>
          </a:xfrm>
          <a:prstGeom prst="rect">
            <a:avLst/>
          </a:prstGeom>
        </p:spPr>
        <p:txBody>
          <a:bodyPr anchor="t" rtlCol="false" tIns="0" lIns="0" bIns="0" rIns="0">
            <a:spAutoFit/>
          </a:bodyPr>
          <a:lstStyle/>
          <a:p>
            <a:pPr algn="l">
              <a:lnSpc>
                <a:spcPts val="4150"/>
              </a:lnSpc>
            </a:pPr>
            <a:r>
              <a:rPr lang="en-US" sz="2075">
                <a:solidFill>
                  <a:srgbClr val="050A30"/>
                </a:solidFill>
                <a:latin typeface="Open Sans Bold"/>
              </a:rPr>
              <a:t>(2 masters)</a:t>
            </a:r>
          </a:p>
        </p:txBody>
      </p:sp>
      <p:sp>
        <p:nvSpPr>
          <p:cNvPr name="TextBox 12" id="12"/>
          <p:cNvSpPr txBox="true"/>
          <p:nvPr/>
        </p:nvSpPr>
        <p:spPr>
          <a:xfrm rot="0">
            <a:off x="9638478" y="1201646"/>
            <a:ext cx="244634"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6</a:t>
            </a:r>
          </a:p>
        </p:txBody>
      </p:sp>
      <p:sp>
        <p:nvSpPr>
          <p:cNvPr name="TextBox 13" id="13"/>
          <p:cNvSpPr txBox="true"/>
          <p:nvPr/>
        </p:nvSpPr>
        <p:spPr>
          <a:xfrm rot="0">
            <a:off x="14659365" y="1238477"/>
            <a:ext cx="244634"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3</a:t>
            </a:r>
          </a:p>
        </p:txBody>
      </p:sp>
      <p:sp>
        <p:nvSpPr>
          <p:cNvPr name="TextBox 14" id="14"/>
          <p:cNvSpPr txBox="true"/>
          <p:nvPr/>
        </p:nvSpPr>
        <p:spPr>
          <a:xfrm rot="0">
            <a:off x="4743336" y="1178243"/>
            <a:ext cx="244634"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8</a:t>
            </a:r>
          </a:p>
        </p:txBody>
      </p:sp>
      <p:sp>
        <p:nvSpPr>
          <p:cNvPr name="Freeform 15" id="15"/>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8"/>
            <a:stretch>
              <a:fillRect l="0" t="0" r="0" b="0"/>
            </a:stretch>
          </a:blipFill>
          <a:ln w="57150" cap="sq">
            <a:solidFill>
              <a:srgbClr val="FFFFFF"/>
            </a:solid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16510" y="-6272385"/>
            <a:ext cx="10170480" cy="1017048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6A6A6"/>
            </a:solidFill>
          </p:spPr>
        </p:sp>
      </p:grpSp>
      <p:sp>
        <p:nvSpPr>
          <p:cNvPr name="Freeform 4" id="4"/>
          <p:cNvSpPr/>
          <p:nvPr/>
        </p:nvSpPr>
        <p:spPr>
          <a:xfrm flipH="false" flipV="false" rot="2273642">
            <a:off x="-2994897" y="6863319"/>
            <a:ext cx="8351856" cy="4175928"/>
          </a:xfrm>
          <a:custGeom>
            <a:avLst/>
            <a:gdLst/>
            <a:ahLst/>
            <a:cxnLst/>
            <a:rect r="r" b="b" t="t" l="l"/>
            <a:pathLst>
              <a:path h="4175928" w="8351856">
                <a:moveTo>
                  <a:pt x="0" y="0"/>
                </a:moveTo>
                <a:lnTo>
                  <a:pt x="8351856" y="0"/>
                </a:lnTo>
                <a:lnTo>
                  <a:pt x="8351856" y="4175928"/>
                </a:lnTo>
                <a:lnTo>
                  <a:pt x="0" y="4175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92553" y="3211440"/>
            <a:ext cx="2558182" cy="1813984"/>
          </a:xfrm>
          <a:custGeom>
            <a:avLst/>
            <a:gdLst/>
            <a:ahLst/>
            <a:cxnLst/>
            <a:rect r="r" b="b" t="t" l="l"/>
            <a:pathLst>
              <a:path h="1813984" w="2558182">
                <a:moveTo>
                  <a:pt x="0" y="0"/>
                </a:moveTo>
                <a:lnTo>
                  <a:pt x="2558182" y="0"/>
                </a:lnTo>
                <a:lnTo>
                  <a:pt x="2558182" y="1813984"/>
                </a:lnTo>
                <a:lnTo>
                  <a:pt x="0" y="1813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885883" y="4944113"/>
            <a:ext cx="1458760"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GDELT</a:t>
            </a:r>
          </a:p>
        </p:txBody>
      </p:sp>
      <p:sp>
        <p:nvSpPr>
          <p:cNvPr name="TextBox 7" id="7"/>
          <p:cNvSpPr txBox="true"/>
          <p:nvPr/>
        </p:nvSpPr>
        <p:spPr>
          <a:xfrm rot="0">
            <a:off x="753581" y="404812"/>
            <a:ext cx="13762930" cy="1057275"/>
          </a:xfrm>
          <a:prstGeom prst="rect">
            <a:avLst/>
          </a:prstGeom>
        </p:spPr>
        <p:txBody>
          <a:bodyPr anchor="t" rtlCol="false" tIns="0" lIns="0" bIns="0" rIns="0">
            <a:spAutoFit/>
          </a:bodyPr>
          <a:lstStyle/>
          <a:p>
            <a:pPr marL="0" indent="0" lvl="0">
              <a:lnSpc>
                <a:spcPts val="8399"/>
              </a:lnSpc>
            </a:pPr>
            <a:r>
              <a:rPr lang="en-US" sz="6999">
                <a:solidFill>
                  <a:srgbClr val="000000"/>
                </a:solidFill>
                <a:latin typeface="Open Sans Bold"/>
              </a:rPr>
              <a:t>LA PIPELINE</a:t>
            </a:r>
            <a:r>
              <a:rPr lang="en-US" sz="6999">
                <a:solidFill>
                  <a:srgbClr val="000000"/>
                </a:solidFill>
                <a:latin typeface="Open Sans Bold"/>
              </a:rPr>
              <a:t> </a:t>
            </a:r>
          </a:p>
        </p:txBody>
      </p:sp>
      <p:sp>
        <p:nvSpPr>
          <p:cNvPr name="Freeform 8" id="8"/>
          <p:cNvSpPr/>
          <p:nvPr/>
        </p:nvSpPr>
        <p:spPr>
          <a:xfrm flipH="false" flipV="false" rot="0">
            <a:off x="6959040" y="3211440"/>
            <a:ext cx="3452195" cy="1799758"/>
          </a:xfrm>
          <a:custGeom>
            <a:avLst/>
            <a:gdLst/>
            <a:ahLst/>
            <a:cxnLst/>
            <a:rect r="r" b="b" t="t" l="l"/>
            <a:pathLst>
              <a:path h="1799758" w="3452195">
                <a:moveTo>
                  <a:pt x="0" y="0"/>
                </a:moveTo>
                <a:lnTo>
                  <a:pt x="3452195" y="0"/>
                </a:lnTo>
                <a:lnTo>
                  <a:pt x="3452195" y="1799758"/>
                </a:lnTo>
                <a:lnTo>
                  <a:pt x="0" y="1799758"/>
                </a:lnTo>
                <a:lnTo>
                  <a:pt x="0" y="0"/>
                </a:lnTo>
                <a:close/>
              </a:path>
            </a:pathLst>
          </a:custGeom>
          <a:blipFill>
            <a:blip r:embed="rId6"/>
            <a:stretch>
              <a:fillRect l="-209" t="0" r="-209" b="0"/>
            </a:stretch>
          </a:blipFill>
          <a:ln cap="sq">
            <a:noFill/>
            <a:prstDash val="solid"/>
            <a:miter/>
          </a:ln>
        </p:spPr>
      </p:sp>
      <p:sp>
        <p:nvSpPr>
          <p:cNvPr name="Freeform 9" id="9"/>
          <p:cNvSpPr/>
          <p:nvPr/>
        </p:nvSpPr>
        <p:spPr>
          <a:xfrm flipH="false" flipV="false" rot="0">
            <a:off x="7407732" y="5956999"/>
            <a:ext cx="1882709" cy="1204675"/>
          </a:xfrm>
          <a:custGeom>
            <a:avLst/>
            <a:gdLst/>
            <a:ahLst/>
            <a:cxnLst/>
            <a:rect r="r" b="b" t="t" l="l"/>
            <a:pathLst>
              <a:path h="1204675" w="1882709">
                <a:moveTo>
                  <a:pt x="0" y="0"/>
                </a:moveTo>
                <a:lnTo>
                  <a:pt x="1882709" y="0"/>
                </a:lnTo>
                <a:lnTo>
                  <a:pt x="1882709" y="1204675"/>
                </a:lnTo>
                <a:lnTo>
                  <a:pt x="0" y="1204675"/>
                </a:lnTo>
                <a:lnTo>
                  <a:pt x="0" y="0"/>
                </a:lnTo>
                <a:close/>
              </a:path>
            </a:pathLst>
          </a:custGeom>
          <a:blipFill>
            <a:blip r:embed="rId7"/>
            <a:stretch>
              <a:fillRect l="0" t="-3327" r="-216" b="-14139"/>
            </a:stretch>
          </a:blipFill>
        </p:spPr>
      </p:sp>
      <p:sp>
        <p:nvSpPr>
          <p:cNvPr name="Freeform 10" id="10"/>
          <p:cNvSpPr/>
          <p:nvPr/>
        </p:nvSpPr>
        <p:spPr>
          <a:xfrm flipH="false" flipV="false" rot="0">
            <a:off x="13867577" y="3611147"/>
            <a:ext cx="4245389" cy="2828554"/>
          </a:xfrm>
          <a:custGeom>
            <a:avLst/>
            <a:gdLst/>
            <a:ahLst/>
            <a:cxnLst/>
            <a:rect r="r" b="b" t="t" l="l"/>
            <a:pathLst>
              <a:path h="2828554" w="4245389">
                <a:moveTo>
                  <a:pt x="0" y="0"/>
                </a:moveTo>
                <a:lnTo>
                  <a:pt x="4245389" y="0"/>
                </a:lnTo>
                <a:lnTo>
                  <a:pt x="4245389" y="2828554"/>
                </a:lnTo>
                <a:lnTo>
                  <a:pt x="0" y="2828554"/>
                </a:lnTo>
                <a:lnTo>
                  <a:pt x="0" y="0"/>
                </a:lnTo>
                <a:close/>
              </a:path>
            </a:pathLst>
          </a:custGeom>
          <a:blipFill>
            <a:blip r:embed="rId8"/>
            <a:stretch>
              <a:fillRect l="0" t="0" r="0" b="0"/>
            </a:stretch>
          </a:blipFill>
        </p:spPr>
      </p:sp>
      <p:sp>
        <p:nvSpPr>
          <p:cNvPr name="TextBox 11" id="11"/>
          <p:cNvSpPr txBox="true"/>
          <p:nvPr/>
        </p:nvSpPr>
        <p:spPr>
          <a:xfrm rot="0">
            <a:off x="3201068" y="3296538"/>
            <a:ext cx="3791164" cy="463550"/>
          </a:xfrm>
          <a:prstGeom prst="rect">
            <a:avLst/>
          </a:prstGeom>
        </p:spPr>
        <p:txBody>
          <a:bodyPr anchor="t" rtlCol="false" tIns="0" lIns="0" bIns="0" rIns="0">
            <a:spAutoFit/>
          </a:bodyPr>
          <a:lstStyle/>
          <a:p>
            <a:pPr algn="l">
              <a:lnSpc>
                <a:spcPts val="4000"/>
              </a:lnSpc>
            </a:pPr>
            <a:r>
              <a:rPr lang="en-US" sz="2000">
                <a:solidFill>
                  <a:srgbClr val="050A30"/>
                </a:solidFill>
                <a:latin typeface="Open Sans Bold"/>
              </a:rPr>
              <a:t>Téléchargement des données</a:t>
            </a:r>
          </a:p>
        </p:txBody>
      </p:sp>
      <p:sp>
        <p:nvSpPr>
          <p:cNvPr name="TextBox 12" id="12"/>
          <p:cNvSpPr txBox="true"/>
          <p:nvPr/>
        </p:nvSpPr>
        <p:spPr>
          <a:xfrm rot="-5400000">
            <a:off x="4560840" y="5736174"/>
            <a:ext cx="2418325" cy="968375"/>
          </a:xfrm>
          <a:prstGeom prst="rect">
            <a:avLst/>
          </a:prstGeom>
        </p:spPr>
        <p:txBody>
          <a:bodyPr anchor="t" rtlCol="false" tIns="0" lIns="0" bIns="0" rIns="0">
            <a:spAutoFit/>
          </a:bodyPr>
          <a:lstStyle/>
          <a:p>
            <a:pPr algn="l">
              <a:lnSpc>
                <a:spcPts val="4000"/>
              </a:lnSpc>
            </a:pPr>
            <a:r>
              <a:rPr lang="en-US" sz="2000">
                <a:solidFill>
                  <a:srgbClr val="050A30"/>
                </a:solidFill>
                <a:latin typeface="Open Sans Bold"/>
              </a:rPr>
              <a:t>Instructions de téléchargement</a:t>
            </a:r>
          </a:p>
        </p:txBody>
      </p:sp>
      <p:sp>
        <p:nvSpPr>
          <p:cNvPr name="AutoShape 13" id="13"/>
          <p:cNvSpPr/>
          <p:nvPr/>
        </p:nvSpPr>
        <p:spPr>
          <a:xfrm flipV="true">
            <a:off x="6649478" y="4834805"/>
            <a:ext cx="0" cy="2798253"/>
          </a:xfrm>
          <a:prstGeom prst="line">
            <a:avLst/>
          </a:prstGeom>
          <a:ln cap="flat" w="142875">
            <a:solidFill>
              <a:srgbClr val="56803F"/>
            </a:solidFill>
            <a:prstDash val="solid"/>
            <a:headEnd type="none" len="sm" w="sm"/>
            <a:tailEnd type="arrow" len="sm" w="med"/>
          </a:ln>
        </p:spPr>
      </p:sp>
      <p:sp>
        <p:nvSpPr>
          <p:cNvPr name="AutoShape 14" id="14"/>
          <p:cNvSpPr/>
          <p:nvPr/>
        </p:nvSpPr>
        <p:spPr>
          <a:xfrm flipH="true">
            <a:off x="3146333" y="4738703"/>
            <a:ext cx="3427980" cy="19050"/>
          </a:xfrm>
          <a:prstGeom prst="line">
            <a:avLst/>
          </a:prstGeom>
          <a:ln cap="flat" w="142875">
            <a:solidFill>
              <a:srgbClr val="56803F"/>
            </a:solidFill>
            <a:prstDash val="solid"/>
            <a:headEnd type="none" len="sm" w="sm"/>
            <a:tailEnd type="arrow" len="sm" w="med"/>
          </a:ln>
        </p:spPr>
      </p:sp>
      <p:sp>
        <p:nvSpPr>
          <p:cNvPr name="AutoShape 15" id="15"/>
          <p:cNvSpPr/>
          <p:nvPr/>
        </p:nvSpPr>
        <p:spPr>
          <a:xfrm>
            <a:off x="3468006" y="4307172"/>
            <a:ext cx="3339725" cy="0"/>
          </a:xfrm>
          <a:prstGeom prst="line">
            <a:avLst/>
          </a:prstGeom>
          <a:ln cap="flat" w="142875">
            <a:solidFill>
              <a:srgbClr val="56803F"/>
            </a:solidFill>
            <a:prstDash val="solid"/>
            <a:headEnd type="none" len="sm" w="sm"/>
            <a:tailEnd type="arrow" len="sm" w="med"/>
          </a:ln>
        </p:spPr>
      </p:sp>
      <p:sp>
        <p:nvSpPr>
          <p:cNvPr name="AutoShape 16" id="16"/>
          <p:cNvSpPr/>
          <p:nvPr/>
        </p:nvSpPr>
        <p:spPr>
          <a:xfrm flipV="true">
            <a:off x="9878393" y="5025424"/>
            <a:ext cx="2053" cy="2607634"/>
          </a:xfrm>
          <a:prstGeom prst="line">
            <a:avLst/>
          </a:prstGeom>
          <a:ln cap="flat" w="142875">
            <a:solidFill>
              <a:srgbClr val="E25A1C"/>
            </a:solidFill>
            <a:prstDash val="solid"/>
            <a:headEnd type="none" len="sm" w="sm"/>
            <a:tailEnd type="arrow" len="sm" w="med"/>
          </a:ln>
        </p:spPr>
      </p:sp>
      <p:sp>
        <p:nvSpPr>
          <p:cNvPr name="AutoShape 17" id="17"/>
          <p:cNvSpPr/>
          <p:nvPr/>
        </p:nvSpPr>
        <p:spPr>
          <a:xfrm>
            <a:off x="10341533" y="4345272"/>
            <a:ext cx="3554619" cy="19050"/>
          </a:xfrm>
          <a:prstGeom prst="line">
            <a:avLst/>
          </a:prstGeom>
          <a:ln cap="flat" w="142875">
            <a:solidFill>
              <a:srgbClr val="56803F"/>
            </a:solidFill>
            <a:prstDash val="solid"/>
            <a:headEnd type="none" len="sm" w="sm"/>
            <a:tailEnd type="arrow" len="sm" w="med"/>
          </a:ln>
        </p:spPr>
      </p:sp>
      <p:sp>
        <p:nvSpPr>
          <p:cNvPr name="AutoShape 18" id="18"/>
          <p:cNvSpPr/>
          <p:nvPr/>
        </p:nvSpPr>
        <p:spPr>
          <a:xfrm>
            <a:off x="10278882" y="5201288"/>
            <a:ext cx="3617270" cy="0"/>
          </a:xfrm>
          <a:prstGeom prst="line">
            <a:avLst/>
          </a:prstGeom>
          <a:ln cap="flat" w="142875">
            <a:solidFill>
              <a:srgbClr val="E25A1C"/>
            </a:solidFill>
            <a:prstDash val="solid"/>
            <a:headEnd type="none" len="sm" w="sm"/>
            <a:tailEnd type="arrow" len="sm" w="med"/>
          </a:ln>
        </p:spPr>
      </p:sp>
      <p:sp>
        <p:nvSpPr>
          <p:cNvPr name="AutoShape 19" id="19"/>
          <p:cNvSpPr/>
          <p:nvPr/>
        </p:nvSpPr>
        <p:spPr>
          <a:xfrm flipH="true">
            <a:off x="10686162" y="5715638"/>
            <a:ext cx="3209990" cy="0"/>
          </a:xfrm>
          <a:prstGeom prst="line">
            <a:avLst/>
          </a:prstGeom>
          <a:ln cap="flat" w="142875">
            <a:solidFill>
              <a:srgbClr val="E25A1C"/>
            </a:solidFill>
            <a:prstDash val="solid"/>
            <a:headEnd type="none" len="sm" w="sm"/>
            <a:tailEnd type="arrow" len="sm" w="med"/>
          </a:ln>
        </p:spPr>
      </p:sp>
      <p:sp>
        <p:nvSpPr>
          <p:cNvPr name="AutoShape 20" id="20"/>
          <p:cNvSpPr/>
          <p:nvPr/>
        </p:nvSpPr>
        <p:spPr>
          <a:xfrm>
            <a:off x="10482673" y="5715638"/>
            <a:ext cx="0" cy="2472822"/>
          </a:xfrm>
          <a:prstGeom prst="line">
            <a:avLst/>
          </a:prstGeom>
          <a:ln cap="flat" w="142875">
            <a:solidFill>
              <a:srgbClr val="E25A1C"/>
            </a:solidFill>
            <a:prstDash val="solid"/>
            <a:headEnd type="none" len="sm" w="sm"/>
            <a:tailEnd type="arrow" len="sm" w="med"/>
          </a:ln>
        </p:spPr>
      </p:sp>
      <p:sp>
        <p:nvSpPr>
          <p:cNvPr name="TextBox 21" id="21"/>
          <p:cNvSpPr txBox="true"/>
          <p:nvPr/>
        </p:nvSpPr>
        <p:spPr>
          <a:xfrm rot="-5400000">
            <a:off x="9379142" y="6327562"/>
            <a:ext cx="1335931" cy="463550"/>
          </a:xfrm>
          <a:prstGeom prst="rect">
            <a:avLst/>
          </a:prstGeom>
        </p:spPr>
        <p:txBody>
          <a:bodyPr anchor="t" rtlCol="false" tIns="0" lIns="0" bIns="0" rIns="0">
            <a:spAutoFit/>
          </a:bodyPr>
          <a:lstStyle/>
          <a:p>
            <a:pPr algn="l">
              <a:lnSpc>
                <a:spcPts val="4000"/>
              </a:lnSpc>
            </a:pPr>
            <a:r>
              <a:rPr lang="en-US" sz="2000">
                <a:solidFill>
                  <a:srgbClr val="050A30"/>
                </a:solidFill>
                <a:latin typeface="Open Sans Bold"/>
              </a:rPr>
              <a:t>Requêtes</a:t>
            </a:r>
          </a:p>
        </p:txBody>
      </p:sp>
      <p:sp>
        <p:nvSpPr>
          <p:cNvPr name="TextBox 22" id="22"/>
          <p:cNvSpPr txBox="true"/>
          <p:nvPr/>
        </p:nvSpPr>
        <p:spPr>
          <a:xfrm rot="0">
            <a:off x="10482673" y="2286888"/>
            <a:ext cx="5787338" cy="1473200"/>
          </a:xfrm>
          <a:prstGeom prst="rect">
            <a:avLst/>
          </a:prstGeom>
        </p:spPr>
        <p:txBody>
          <a:bodyPr anchor="t" rtlCol="false" tIns="0" lIns="0" bIns="0" rIns="0">
            <a:spAutoFit/>
          </a:bodyPr>
          <a:lstStyle/>
          <a:p>
            <a:pPr marL="431801" indent="-215900" lvl="1">
              <a:lnSpc>
                <a:spcPts val="4000"/>
              </a:lnSpc>
              <a:buFont typeface="Arial"/>
              <a:buChar char="•"/>
            </a:pPr>
            <a:r>
              <a:rPr lang="en-US" sz="2000">
                <a:solidFill>
                  <a:srgbClr val="050A30"/>
                </a:solidFill>
                <a:latin typeface="Open Sans Bold"/>
              </a:rPr>
              <a:t>Filtrage &amp; transformation de données</a:t>
            </a:r>
          </a:p>
          <a:p>
            <a:pPr marL="431801" indent="-215900" lvl="1">
              <a:lnSpc>
                <a:spcPts val="4000"/>
              </a:lnSpc>
              <a:buFont typeface="Arial"/>
              <a:buChar char="•"/>
            </a:pPr>
            <a:r>
              <a:rPr lang="en-US" sz="2000">
                <a:solidFill>
                  <a:srgbClr val="050A30"/>
                </a:solidFill>
                <a:latin typeface="Open Sans Bold"/>
              </a:rPr>
              <a:t>Stockage de données</a:t>
            </a:r>
          </a:p>
          <a:p>
            <a:pPr algn="l" marL="431801" indent="-215900" lvl="1">
              <a:lnSpc>
                <a:spcPts val="4000"/>
              </a:lnSpc>
              <a:buFont typeface="Arial"/>
              <a:buChar char="•"/>
            </a:pPr>
            <a:r>
              <a:rPr lang="en-US" sz="2000">
                <a:solidFill>
                  <a:srgbClr val="050A30"/>
                </a:solidFill>
                <a:latin typeface="Open Sans Bold"/>
              </a:rPr>
              <a:t>Suppression des données brutes </a:t>
            </a:r>
          </a:p>
        </p:txBody>
      </p:sp>
      <p:sp>
        <p:nvSpPr>
          <p:cNvPr name="TextBox 23" id="23"/>
          <p:cNvSpPr txBox="true"/>
          <p:nvPr/>
        </p:nvSpPr>
        <p:spPr>
          <a:xfrm rot="-5400000">
            <a:off x="9502632" y="7131642"/>
            <a:ext cx="2678943" cy="463550"/>
          </a:xfrm>
          <a:prstGeom prst="rect">
            <a:avLst/>
          </a:prstGeom>
        </p:spPr>
        <p:txBody>
          <a:bodyPr anchor="t" rtlCol="false" tIns="0" lIns="0" bIns="0" rIns="0">
            <a:spAutoFit/>
          </a:bodyPr>
          <a:lstStyle/>
          <a:p>
            <a:pPr algn="l">
              <a:lnSpc>
                <a:spcPts val="4000"/>
              </a:lnSpc>
            </a:pPr>
            <a:r>
              <a:rPr lang="en-US" sz="2000">
                <a:solidFill>
                  <a:srgbClr val="050A30"/>
                </a:solidFill>
                <a:latin typeface="Open Sans Bold"/>
              </a:rPr>
              <a:t>Résultat de requête</a:t>
            </a:r>
          </a:p>
        </p:txBody>
      </p:sp>
      <p:sp>
        <p:nvSpPr>
          <p:cNvPr name="Freeform 24" id="24"/>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9"/>
            <a:stretch>
              <a:fillRect l="0" t="0" r="0" b="0"/>
            </a:stretch>
          </a:blipFill>
          <a:ln w="57150" cap="sq">
            <a:solidFill>
              <a:srgbClr val="FFFFFF"/>
            </a:solidFill>
            <a:prstDash val="solid"/>
            <a:miter/>
          </a:ln>
        </p:spPr>
      </p:sp>
      <p:sp>
        <p:nvSpPr>
          <p:cNvPr name="TextBox 25" id="25"/>
          <p:cNvSpPr txBox="true"/>
          <p:nvPr/>
        </p:nvSpPr>
        <p:spPr>
          <a:xfrm rot="0">
            <a:off x="4367270" y="2210688"/>
            <a:ext cx="1458760"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~15Go</a:t>
            </a:r>
          </a:p>
        </p:txBody>
      </p:sp>
      <p:sp>
        <p:nvSpPr>
          <p:cNvPr name="TextBox 26" id="26"/>
          <p:cNvSpPr txBox="true"/>
          <p:nvPr/>
        </p:nvSpPr>
        <p:spPr>
          <a:xfrm rot="0">
            <a:off x="11456886" y="1441100"/>
            <a:ext cx="1458760"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~1,6Go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94856" y="-7320850"/>
            <a:ext cx="9370536" cy="9370536"/>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6A6A6"/>
            </a:solidFill>
          </p:spPr>
        </p:sp>
      </p:grpSp>
      <p:sp>
        <p:nvSpPr>
          <p:cNvPr name="Freeform 4" id="4"/>
          <p:cNvSpPr/>
          <p:nvPr/>
        </p:nvSpPr>
        <p:spPr>
          <a:xfrm flipH="false" flipV="false" rot="3367156">
            <a:off x="-1888381" y="8270979"/>
            <a:ext cx="7562676" cy="3781338"/>
          </a:xfrm>
          <a:custGeom>
            <a:avLst/>
            <a:gdLst/>
            <a:ahLst/>
            <a:cxnLst/>
            <a:rect r="r" b="b" t="t" l="l"/>
            <a:pathLst>
              <a:path h="3781338" w="7562676">
                <a:moveTo>
                  <a:pt x="0" y="0"/>
                </a:moveTo>
                <a:lnTo>
                  <a:pt x="7562676" y="0"/>
                </a:lnTo>
                <a:lnTo>
                  <a:pt x="7562676" y="3781338"/>
                </a:lnTo>
                <a:lnTo>
                  <a:pt x="0" y="3781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10144" y="2517213"/>
            <a:ext cx="12258631" cy="7043141"/>
          </a:xfrm>
          <a:custGeom>
            <a:avLst/>
            <a:gdLst/>
            <a:ahLst/>
            <a:cxnLst/>
            <a:rect r="r" b="b" t="t" l="l"/>
            <a:pathLst>
              <a:path h="7043141" w="12258631">
                <a:moveTo>
                  <a:pt x="0" y="0"/>
                </a:moveTo>
                <a:lnTo>
                  <a:pt x="12258631" y="0"/>
                </a:lnTo>
                <a:lnTo>
                  <a:pt x="12258631" y="7043141"/>
                </a:lnTo>
                <a:lnTo>
                  <a:pt x="0" y="7043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84076" y="5082439"/>
            <a:ext cx="1696687" cy="1203105"/>
          </a:xfrm>
          <a:custGeom>
            <a:avLst/>
            <a:gdLst/>
            <a:ahLst/>
            <a:cxnLst/>
            <a:rect r="r" b="b" t="t" l="l"/>
            <a:pathLst>
              <a:path h="1203105" w="1696687">
                <a:moveTo>
                  <a:pt x="0" y="0"/>
                </a:moveTo>
                <a:lnTo>
                  <a:pt x="1696687" y="0"/>
                </a:lnTo>
                <a:lnTo>
                  <a:pt x="1696687" y="1203105"/>
                </a:lnTo>
                <a:lnTo>
                  <a:pt x="0" y="1203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12172690" y="7223434"/>
            <a:ext cx="1369593" cy="2156839"/>
          </a:xfrm>
          <a:custGeom>
            <a:avLst/>
            <a:gdLst/>
            <a:ahLst/>
            <a:cxnLst/>
            <a:rect r="r" b="b" t="t" l="l"/>
            <a:pathLst>
              <a:path h="2156839" w="1369593">
                <a:moveTo>
                  <a:pt x="0" y="0"/>
                </a:moveTo>
                <a:lnTo>
                  <a:pt x="1369593" y="0"/>
                </a:lnTo>
                <a:lnTo>
                  <a:pt x="1369593" y="2156840"/>
                </a:lnTo>
                <a:lnTo>
                  <a:pt x="0" y="21568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483240" y="8150079"/>
            <a:ext cx="748493" cy="1154696"/>
          </a:xfrm>
          <a:custGeom>
            <a:avLst/>
            <a:gdLst/>
            <a:ahLst/>
            <a:cxnLst/>
            <a:rect r="r" b="b" t="t" l="l"/>
            <a:pathLst>
              <a:path h="1154696" w="748493">
                <a:moveTo>
                  <a:pt x="0" y="0"/>
                </a:moveTo>
                <a:lnTo>
                  <a:pt x="748492" y="0"/>
                </a:lnTo>
                <a:lnTo>
                  <a:pt x="748492" y="1154696"/>
                </a:lnTo>
                <a:lnTo>
                  <a:pt x="0" y="1154696"/>
                </a:lnTo>
                <a:lnTo>
                  <a:pt x="0" y="0"/>
                </a:lnTo>
                <a:close/>
              </a:path>
            </a:pathLst>
          </a:custGeom>
          <a:blipFill>
            <a:blip r:embed="rId10"/>
            <a:stretch>
              <a:fillRect l="-88505" t="-1984" r="-91110" b="0"/>
            </a:stretch>
          </a:blipFill>
        </p:spPr>
      </p:sp>
      <p:sp>
        <p:nvSpPr>
          <p:cNvPr name="AutoShape 9" id="9"/>
          <p:cNvSpPr/>
          <p:nvPr/>
        </p:nvSpPr>
        <p:spPr>
          <a:xfrm flipV="true">
            <a:off x="2180534" y="6067090"/>
            <a:ext cx="4310766" cy="15592"/>
          </a:xfrm>
          <a:prstGeom prst="line">
            <a:avLst/>
          </a:prstGeom>
          <a:ln cap="flat" w="57150">
            <a:solidFill>
              <a:srgbClr val="56803F"/>
            </a:solidFill>
            <a:prstDash val="solid"/>
            <a:headEnd type="none" len="sm" w="sm"/>
            <a:tailEnd type="arrow" len="sm" w="med"/>
          </a:ln>
        </p:spPr>
      </p:sp>
      <p:sp>
        <p:nvSpPr>
          <p:cNvPr name="AutoShape 10" id="10"/>
          <p:cNvSpPr/>
          <p:nvPr/>
        </p:nvSpPr>
        <p:spPr>
          <a:xfrm>
            <a:off x="10521932" y="6038515"/>
            <a:ext cx="4649649" cy="0"/>
          </a:xfrm>
          <a:prstGeom prst="line">
            <a:avLst/>
          </a:prstGeom>
          <a:ln cap="flat" w="57150">
            <a:solidFill>
              <a:srgbClr val="56803F"/>
            </a:solidFill>
            <a:prstDash val="solid"/>
            <a:headEnd type="arrow" len="sm" w="med"/>
            <a:tailEnd type="arrow" len="sm" w="med"/>
          </a:ln>
        </p:spPr>
      </p:sp>
      <p:sp>
        <p:nvSpPr>
          <p:cNvPr name="Freeform 11" id="11"/>
          <p:cNvSpPr/>
          <p:nvPr/>
        </p:nvSpPr>
        <p:spPr>
          <a:xfrm flipH="false" flipV="false" rot="0">
            <a:off x="6372881" y="2193707"/>
            <a:ext cx="1163719" cy="1832628"/>
          </a:xfrm>
          <a:custGeom>
            <a:avLst/>
            <a:gdLst/>
            <a:ahLst/>
            <a:cxnLst/>
            <a:rect r="r" b="b" t="t" l="l"/>
            <a:pathLst>
              <a:path h="1832628" w="1163719">
                <a:moveTo>
                  <a:pt x="0" y="0"/>
                </a:moveTo>
                <a:lnTo>
                  <a:pt x="1163719" y="0"/>
                </a:lnTo>
                <a:lnTo>
                  <a:pt x="1163719" y="1832629"/>
                </a:lnTo>
                <a:lnTo>
                  <a:pt x="0" y="18326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212862" y="2636004"/>
            <a:ext cx="1463953" cy="975380"/>
          </a:xfrm>
          <a:custGeom>
            <a:avLst/>
            <a:gdLst/>
            <a:ahLst/>
            <a:cxnLst/>
            <a:rect r="r" b="b" t="t" l="l"/>
            <a:pathLst>
              <a:path h="975380" w="1463953">
                <a:moveTo>
                  <a:pt x="0" y="0"/>
                </a:moveTo>
                <a:lnTo>
                  <a:pt x="1463953" y="0"/>
                </a:lnTo>
                <a:lnTo>
                  <a:pt x="1463953" y="975381"/>
                </a:lnTo>
                <a:lnTo>
                  <a:pt x="0" y="975381"/>
                </a:lnTo>
                <a:lnTo>
                  <a:pt x="0" y="0"/>
                </a:lnTo>
                <a:close/>
              </a:path>
            </a:pathLst>
          </a:custGeom>
          <a:blipFill>
            <a:blip r:embed="rId11"/>
            <a:stretch>
              <a:fillRect l="0" t="0" r="0" b="0"/>
            </a:stretch>
          </a:blipFill>
        </p:spPr>
      </p:sp>
      <p:sp>
        <p:nvSpPr>
          <p:cNvPr name="Freeform 13" id="13"/>
          <p:cNvSpPr/>
          <p:nvPr/>
        </p:nvSpPr>
        <p:spPr>
          <a:xfrm flipH="false" flipV="false" rot="0">
            <a:off x="9307290" y="8263576"/>
            <a:ext cx="1163719" cy="1832628"/>
          </a:xfrm>
          <a:custGeom>
            <a:avLst/>
            <a:gdLst/>
            <a:ahLst/>
            <a:cxnLst/>
            <a:rect r="r" b="b" t="t" l="l"/>
            <a:pathLst>
              <a:path h="1832628" w="1163719">
                <a:moveTo>
                  <a:pt x="0" y="0"/>
                </a:moveTo>
                <a:lnTo>
                  <a:pt x="1163719" y="0"/>
                </a:lnTo>
                <a:lnTo>
                  <a:pt x="1163719" y="1832628"/>
                </a:lnTo>
                <a:lnTo>
                  <a:pt x="0" y="1832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9157173" y="8282920"/>
            <a:ext cx="1463953" cy="975380"/>
          </a:xfrm>
          <a:custGeom>
            <a:avLst/>
            <a:gdLst/>
            <a:ahLst/>
            <a:cxnLst/>
            <a:rect r="r" b="b" t="t" l="l"/>
            <a:pathLst>
              <a:path h="975380" w="1463953">
                <a:moveTo>
                  <a:pt x="0" y="0"/>
                </a:moveTo>
                <a:lnTo>
                  <a:pt x="1463952" y="0"/>
                </a:lnTo>
                <a:lnTo>
                  <a:pt x="1463952" y="975380"/>
                </a:lnTo>
                <a:lnTo>
                  <a:pt x="0" y="975380"/>
                </a:lnTo>
                <a:lnTo>
                  <a:pt x="0" y="0"/>
                </a:lnTo>
                <a:close/>
              </a:path>
            </a:pathLst>
          </a:custGeom>
          <a:blipFill>
            <a:blip r:embed="rId11"/>
            <a:stretch>
              <a:fillRect l="0" t="0" r="0" b="0"/>
            </a:stretch>
          </a:blipFill>
        </p:spPr>
      </p:sp>
      <p:sp>
        <p:nvSpPr>
          <p:cNvPr name="Freeform 15" id="15"/>
          <p:cNvSpPr/>
          <p:nvPr/>
        </p:nvSpPr>
        <p:spPr>
          <a:xfrm flipH="false" flipV="false" rot="0">
            <a:off x="4149636" y="7786524"/>
            <a:ext cx="1163719" cy="1832628"/>
          </a:xfrm>
          <a:custGeom>
            <a:avLst/>
            <a:gdLst/>
            <a:ahLst/>
            <a:cxnLst/>
            <a:rect r="r" b="b" t="t" l="l"/>
            <a:pathLst>
              <a:path h="1832628" w="1163719">
                <a:moveTo>
                  <a:pt x="0" y="0"/>
                </a:moveTo>
                <a:lnTo>
                  <a:pt x="1163719" y="0"/>
                </a:lnTo>
                <a:lnTo>
                  <a:pt x="1163719" y="1832628"/>
                </a:lnTo>
                <a:lnTo>
                  <a:pt x="0" y="1832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3999519" y="8262139"/>
            <a:ext cx="1463953" cy="975380"/>
          </a:xfrm>
          <a:custGeom>
            <a:avLst/>
            <a:gdLst/>
            <a:ahLst/>
            <a:cxnLst/>
            <a:rect r="r" b="b" t="t" l="l"/>
            <a:pathLst>
              <a:path h="975380" w="1463953">
                <a:moveTo>
                  <a:pt x="0" y="0"/>
                </a:moveTo>
                <a:lnTo>
                  <a:pt x="1463952" y="0"/>
                </a:lnTo>
                <a:lnTo>
                  <a:pt x="1463952" y="975380"/>
                </a:lnTo>
                <a:lnTo>
                  <a:pt x="0" y="975380"/>
                </a:lnTo>
                <a:lnTo>
                  <a:pt x="0" y="0"/>
                </a:lnTo>
                <a:close/>
              </a:path>
            </a:pathLst>
          </a:custGeom>
          <a:blipFill>
            <a:blip r:embed="rId11"/>
            <a:stretch>
              <a:fillRect l="0" t="0" r="0" b="0"/>
            </a:stretch>
          </a:blipFill>
        </p:spPr>
      </p:sp>
      <p:sp>
        <p:nvSpPr>
          <p:cNvPr name="Freeform 17" id="17"/>
          <p:cNvSpPr/>
          <p:nvPr/>
        </p:nvSpPr>
        <p:spPr>
          <a:xfrm flipH="false" flipV="false" rot="0">
            <a:off x="13079054" y="2561111"/>
            <a:ext cx="1369593" cy="2156839"/>
          </a:xfrm>
          <a:custGeom>
            <a:avLst/>
            <a:gdLst/>
            <a:ahLst/>
            <a:cxnLst/>
            <a:rect r="r" b="b" t="t" l="l"/>
            <a:pathLst>
              <a:path h="2156839" w="1369593">
                <a:moveTo>
                  <a:pt x="0" y="0"/>
                </a:moveTo>
                <a:lnTo>
                  <a:pt x="1369593" y="0"/>
                </a:lnTo>
                <a:lnTo>
                  <a:pt x="1369593" y="2156839"/>
                </a:lnTo>
                <a:lnTo>
                  <a:pt x="0" y="21568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3374978" y="3520041"/>
            <a:ext cx="748493" cy="1154696"/>
          </a:xfrm>
          <a:custGeom>
            <a:avLst/>
            <a:gdLst/>
            <a:ahLst/>
            <a:cxnLst/>
            <a:rect r="r" b="b" t="t" l="l"/>
            <a:pathLst>
              <a:path h="1154696" w="748493">
                <a:moveTo>
                  <a:pt x="0" y="0"/>
                </a:moveTo>
                <a:lnTo>
                  <a:pt x="748493" y="0"/>
                </a:lnTo>
                <a:lnTo>
                  <a:pt x="748493" y="1154696"/>
                </a:lnTo>
                <a:lnTo>
                  <a:pt x="0" y="1154696"/>
                </a:lnTo>
                <a:lnTo>
                  <a:pt x="0" y="0"/>
                </a:lnTo>
                <a:close/>
              </a:path>
            </a:pathLst>
          </a:custGeom>
          <a:blipFill>
            <a:blip r:embed="rId10"/>
            <a:stretch>
              <a:fillRect l="-88505" t="-1984" r="-91110" b="0"/>
            </a:stretch>
          </a:blipFill>
        </p:spPr>
      </p:sp>
      <p:sp>
        <p:nvSpPr>
          <p:cNvPr name="TextBox 19" id="19"/>
          <p:cNvSpPr txBox="true"/>
          <p:nvPr/>
        </p:nvSpPr>
        <p:spPr>
          <a:xfrm rot="0">
            <a:off x="403039" y="6280216"/>
            <a:ext cx="1458760"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GDELT</a:t>
            </a:r>
          </a:p>
        </p:txBody>
      </p:sp>
      <p:sp>
        <p:nvSpPr>
          <p:cNvPr name="TextBox 20" id="20"/>
          <p:cNvSpPr txBox="true"/>
          <p:nvPr/>
        </p:nvSpPr>
        <p:spPr>
          <a:xfrm rot="0">
            <a:off x="3529960" y="5225448"/>
            <a:ext cx="2764373" cy="768985"/>
          </a:xfrm>
          <a:prstGeom prst="rect">
            <a:avLst/>
          </a:prstGeom>
        </p:spPr>
        <p:txBody>
          <a:bodyPr anchor="t" rtlCol="false" tIns="0" lIns="0" bIns="0" rIns="0">
            <a:spAutoFit/>
          </a:bodyPr>
          <a:lstStyle/>
          <a:p>
            <a:pPr algn="l">
              <a:lnSpc>
                <a:spcPts val="6799"/>
              </a:lnSpc>
            </a:pPr>
            <a:r>
              <a:rPr lang="en-US" sz="3399">
                <a:solidFill>
                  <a:srgbClr val="56803F"/>
                </a:solidFill>
                <a:latin typeface="Open Sans Bold"/>
              </a:rPr>
              <a:t>Acquisition</a:t>
            </a:r>
          </a:p>
        </p:txBody>
      </p:sp>
      <p:sp>
        <p:nvSpPr>
          <p:cNvPr name="TextBox 21" id="21"/>
          <p:cNvSpPr txBox="true"/>
          <p:nvPr/>
        </p:nvSpPr>
        <p:spPr>
          <a:xfrm rot="0">
            <a:off x="11667864" y="5213710"/>
            <a:ext cx="3414229" cy="768985"/>
          </a:xfrm>
          <a:prstGeom prst="rect">
            <a:avLst/>
          </a:prstGeom>
        </p:spPr>
        <p:txBody>
          <a:bodyPr anchor="t" rtlCol="false" tIns="0" lIns="0" bIns="0" rIns="0">
            <a:spAutoFit/>
          </a:bodyPr>
          <a:lstStyle/>
          <a:p>
            <a:pPr algn="l">
              <a:lnSpc>
                <a:spcPts val="6799"/>
              </a:lnSpc>
            </a:pPr>
            <a:r>
              <a:rPr lang="en-US" sz="3399">
                <a:solidFill>
                  <a:srgbClr val="56803F"/>
                </a:solidFill>
                <a:latin typeface="Open Sans Bold"/>
              </a:rPr>
              <a:t>Requête</a:t>
            </a:r>
          </a:p>
        </p:txBody>
      </p:sp>
      <p:sp>
        <p:nvSpPr>
          <p:cNvPr name="Freeform 22" id="22"/>
          <p:cNvSpPr/>
          <p:nvPr/>
        </p:nvSpPr>
        <p:spPr>
          <a:xfrm flipH="false" flipV="false" rot="0">
            <a:off x="11990697" y="7463646"/>
            <a:ext cx="1617846" cy="1084708"/>
          </a:xfrm>
          <a:custGeom>
            <a:avLst/>
            <a:gdLst/>
            <a:ahLst/>
            <a:cxnLst/>
            <a:rect r="r" b="b" t="t" l="l"/>
            <a:pathLst>
              <a:path h="1084708" w="1617846">
                <a:moveTo>
                  <a:pt x="0" y="0"/>
                </a:moveTo>
                <a:lnTo>
                  <a:pt x="1617846" y="0"/>
                </a:lnTo>
                <a:lnTo>
                  <a:pt x="1617846" y="1084708"/>
                </a:lnTo>
                <a:lnTo>
                  <a:pt x="0" y="1084708"/>
                </a:lnTo>
                <a:lnTo>
                  <a:pt x="0" y="0"/>
                </a:lnTo>
                <a:close/>
              </a:path>
            </a:pathLst>
          </a:custGeom>
          <a:blipFill>
            <a:blip r:embed="rId12"/>
            <a:stretch>
              <a:fillRect l="0" t="0" r="0" b="0"/>
            </a:stretch>
          </a:blipFill>
        </p:spPr>
      </p:sp>
      <p:sp>
        <p:nvSpPr>
          <p:cNvPr name="Freeform 23" id="23"/>
          <p:cNvSpPr/>
          <p:nvPr/>
        </p:nvSpPr>
        <p:spPr>
          <a:xfrm flipH="false" flipV="false" rot="0">
            <a:off x="12892208" y="2714703"/>
            <a:ext cx="1599984" cy="1072732"/>
          </a:xfrm>
          <a:custGeom>
            <a:avLst/>
            <a:gdLst/>
            <a:ahLst/>
            <a:cxnLst/>
            <a:rect r="r" b="b" t="t" l="l"/>
            <a:pathLst>
              <a:path h="1072732" w="1599984">
                <a:moveTo>
                  <a:pt x="0" y="0"/>
                </a:moveTo>
                <a:lnTo>
                  <a:pt x="1599985" y="0"/>
                </a:lnTo>
                <a:lnTo>
                  <a:pt x="1599985" y="1072732"/>
                </a:lnTo>
                <a:lnTo>
                  <a:pt x="0" y="1072732"/>
                </a:lnTo>
                <a:lnTo>
                  <a:pt x="0" y="0"/>
                </a:lnTo>
                <a:close/>
              </a:path>
            </a:pathLst>
          </a:custGeom>
          <a:blipFill>
            <a:blip r:embed="rId12"/>
            <a:stretch>
              <a:fillRect l="0" t="0" r="0" b="0"/>
            </a:stretch>
          </a:blipFill>
        </p:spPr>
      </p:sp>
      <p:sp>
        <p:nvSpPr>
          <p:cNvPr name="TextBox 24" id="24"/>
          <p:cNvSpPr txBox="true"/>
          <p:nvPr/>
        </p:nvSpPr>
        <p:spPr>
          <a:xfrm rot="0">
            <a:off x="8980723" y="7757949"/>
            <a:ext cx="2009849" cy="467527"/>
          </a:xfrm>
          <a:prstGeom prst="rect">
            <a:avLst/>
          </a:prstGeom>
        </p:spPr>
        <p:txBody>
          <a:bodyPr anchor="t" rtlCol="false" tIns="0" lIns="0" bIns="0" rIns="0">
            <a:spAutoFit/>
          </a:bodyPr>
          <a:lstStyle/>
          <a:p>
            <a:pPr algn="ctr">
              <a:lnSpc>
                <a:spcPts val="3817"/>
              </a:lnSpc>
              <a:spcBef>
                <a:spcPct val="0"/>
              </a:spcBef>
            </a:pPr>
            <a:r>
              <a:rPr lang="en-US" sz="2936">
                <a:solidFill>
                  <a:srgbClr val="0039FF"/>
                </a:solidFill>
                <a:latin typeface="Anton"/>
              </a:rPr>
              <a:t>Spark Worker</a:t>
            </a:r>
          </a:p>
        </p:txBody>
      </p:sp>
      <p:sp>
        <p:nvSpPr>
          <p:cNvPr name="TextBox 25" id="25"/>
          <p:cNvSpPr txBox="true"/>
          <p:nvPr/>
        </p:nvSpPr>
        <p:spPr>
          <a:xfrm rot="0">
            <a:off x="5939914" y="1639666"/>
            <a:ext cx="2009849" cy="467527"/>
          </a:xfrm>
          <a:prstGeom prst="rect">
            <a:avLst/>
          </a:prstGeom>
        </p:spPr>
        <p:txBody>
          <a:bodyPr anchor="t" rtlCol="false" tIns="0" lIns="0" bIns="0" rIns="0">
            <a:spAutoFit/>
          </a:bodyPr>
          <a:lstStyle/>
          <a:p>
            <a:pPr algn="ctr">
              <a:lnSpc>
                <a:spcPts val="3817"/>
              </a:lnSpc>
              <a:spcBef>
                <a:spcPct val="0"/>
              </a:spcBef>
            </a:pPr>
            <a:r>
              <a:rPr lang="en-US" sz="2936">
                <a:solidFill>
                  <a:srgbClr val="0039FF"/>
                </a:solidFill>
                <a:latin typeface="Anton"/>
              </a:rPr>
              <a:t>Spark Worker</a:t>
            </a:r>
          </a:p>
        </p:txBody>
      </p:sp>
      <p:sp>
        <p:nvSpPr>
          <p:cNvPr name="TextBox 26" id="26"/>
          <p:cNvSpPr txBox="true"/>
          <p:nvPr/>
        </p:nvSpPr>
        <p:spPr>
          <a:xfrm rot="0">
            <a:off x="3726570" y="7152232"/>
            <a:ext cx="2009849" cy="467527"/>
          </a:xfrm>
          <a:prstGeom prst="rect">
            <a:avLst/>
          </a:prstGeom>
        </p:spPr>
        <p:txBody>
          <a:bodyPr anchor="t" rtlCol="false" tIns="0" lIns="0" bIns="0" rIns="0">
            <a:spAutoFit/>
          </a:bodyPr>
          <a:lstStyle/>
          <a:p>
            <a:pPr algn="ctr">
              <a:lnSpc>
                <a:spcPts val="3817"/>
              </a:lnSpc>
              <a:spcBef>
                <a:spcPct val="0"/>
              </a:spcBef>
            </a:pPr>
            <a:r>
              <a:rPr lang="en-US" sz="2936">
                <a:solidFill>
                  <a:srgbClr val="0039FF"/>
                </a:solidFill>
                <a:latin typeface="Anton"/>
              </a:rPr>
              <a:t>Spark Worker</a:t>
            </a:r>
          </a:p>
        </p:txBody>
      </p:sp>
      <p:sp>
        <p:nvSpPr>
          <p:cNvPr name="Freeform 27" id="27"/>
          <p:cNvSpPr/>
          <p:nvPr/>
        </p:nvSpPr>
        <p:spPr>
          <a:xfrm flipH="false" flipV="false" rot="0">
            <a:off x="3297782" y="3440592"/>
            <a:ext cx="1163719" cy="1832628"/>
          </a:xfrm>
          <a:custGeom>
            <a:avLst/>
            <a:gdLst/>
            <a:ahLst/>
            <a:cxnLst/>
            <a:rect r="r" b="b" t="t" l="l"/>
            <a:pathLst>
              <a:path h="1832628" w="1163719">
                <a:moveTo>
                  <a:pt x="0" y="0"/>
                </a:moveTo>
                <a:lnTo>
                  <a:pt x="1163719" y="0"/>
                </a:lnTo>
                <a:lnTo>
                  <a:pt x="1163719" y="1832629"/>
                </a:lnTo>
                <a:lnTo>
                  <a:pt x="0" y="18326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0">
            <a:off x="3124075" y="3945281"/>
            <a:ext cx="1463953" cy="975380"/>
          </a:xfrm>
          <a:custGeom>
            <a:avLst/>
            <a:gdLst/>
            <a:ahLst/>
            <a:cxnLst/>
            <a:rect r="r" b="b" t="t" l="l"/>
            <a:pathLst>
              <a:path h="975380" w="1463953">
                <a:moveTo>
                  <a:pt x="0" y="0"/>
                </a:moveTo>
                <a:lnTo>
                  <a:pt x="1463953" y="0"/>
                </a:lnTo>
                <a:lnTo>
                  <a:pt x="1463953" y="975380"/>
                </a:lnTo>
                <a:lnTo>
                  <a:pt x="0" y="975380"/>
                </a:lnTo>
                <a:lnTo>
                  <a:pt x="0" y="0"/>
                </a:lnTo>
                <a:close/>
              </a:path>
            </a:pathLst>
          </a:custGeom>
          <a:blipFill>
            <a:blip r:embed="rId11"/>
            <a:stretch>
              <a:fillRect l="0" t="0" r="0" b="0"/>
            </a:stretch>
          </a:blipFill>
        </p:spPr>
      </p:sp>
      <p:sp>
        <p:nvSpPr>
          <p:cNvPr name="TextBox 29" id="29"/>
          <p:cNvSpPr txBox="true"/>
          <p:nvPr/>
        </p:nvSpPr>
        <p:spPr>
          <a:xfrm rot="0">
            <a:off x="2866507" y="2890736"/>
            <a:ext cx="2009849" cy="467527"/>
          </a:xfrm>
          <a:prstGeom prst="rect">
            <a:avLst/>
          </a:prstGeom>
        </p:spPr>
        <p:txBody>
          <a:bodyPr anchor="t" rtlCol="false" tIns="0" lIns="0" bIns="0" rIns="0">
            <a:spAutoFit/>
          </a:bodyPr>
          <a:lstStyle/>
          <a:p>
            <a:pPr algn="ctr">
              <a:lnSpc>
                <a:spcPts val="3817"/>
              </a:lnSpc>
              <a:spcBef>
                <a:spcPct val="0"/>
              </a:spcBef>
            </a:pPr>
            <a:r>
              <a:rPr lang="en-US" sz="2936">
                <a:solidFill>
                  <a:srgbClr val="0039FF"/>
                </a:solidFill>
                <a:latin typeface="Anton"/>
              </a:rPr>
              <a:t>Spark Worker</a:t>
            </a:r>
          </a:p>
        </p:txBody>
      </p:sp>
      <p:sp>
        <p:nvSpPr>
          <p:cNvPr name="Freeform 30" id="30"/>
          <p:cNvSpPr/>
          <p:nvPr/>
        </p:nvSpPr>
        <p:spPr>
          <a:xfrm flipH="false" flipV="false" rot="0">
            <a:off x="10081080" y="1668241"/>
            <a:ext cx="1163719" cy="1832628"/>
          </a:xfrm>
          <a:custGeom>
            <a:avLst/>
            <a:gdLst/>
            <a:ahLst/>
            <a:cxnLst/>
            <a:rect r="r" b="b" t="t" l="l"/>
            <a:pathLst>
              <a:path h="1832628" w="1163719">
                <a:moveTo>
                  <a:pt x="0" y="0"/>
                </a:moveTo>
                <a:lnTo>
                  <a:pt x="1163719" y="0"/>
                </a:lnTo>
                <a:lnTo>
                  <a:pt x="1163719" y="1832629"/>
                </a:lnTo>
                <a:lnTo>
                  <a:pt x="0" y="18326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false" flipV="false" rot="0">
            <a:off x="9930963" y="2229827"/>
            <a:ext cx="1463953" cy="975380"/>
          </a:xfrm>
          <a:custGeom>
            <a:avLst/>
            <a:gdLst/>
            <a:ahLst/>
            <a:cxnLst/>
            <a:rect r="r" b="b" t="t" l="l"/>
            <a:pathLst>
              <a:path h="975380" w="1463953">
                <a:moveTo>
                  <a:pt x="0" y="0"/>
                </a:moveTo>
                <a:lnTo>
                  <a:pt x="1463953" y="0"/>
                </a:lnTo>
                <a:lnTo>
                  <a:pt x="1463953" y="975381"/>
                </a:lnTo>
                <a:lnTo>
                  <a:pt x="0" y="975381"/>
                </a:lnTo>
                <a:lnTo>
                  <a:pt x="0" y="0"/>
                </a:lnTo>
                <a:close/>
              </a:path>
            </a:pathLst>
          </a:custGeom>
          <a:blipFill>
            <a:blip r:embed="rId11"/>
            <a:stretch>
              <a:fillRect l="0" t="0" r="0" b="0"/>
            </a:stretch>
          </a:blipFill>
        </p:spPr>
      </p:sp>
      <p:sp>
        <p:nvSpPr>
          <p:cNvPr name="TextBox 32" id="32"/>
          <p:cNvSpPr txBox="true"/>
          <p:nvPr/>
        </p:nvSpPr>
        <p:spPr>
          <a:xfrm rot="0">
            <a:off x="9658015" y="1066029"/>
            <a:ext cx="2009849" cy="467527"/>
          </a:xfrm>
          <a:prstGeom prst="rect">
            <a:avLst/>
          </a:prstGeom>
        </p:spPr>
        <p:txBody>
          <a:bodyPr anchor="t" rtlCol="false" tIns="0" lIns="0" bIns="0" rIns="0">
            <a:spAutoFit/>
          </a:bodyPr>
          <a:lstStyle/>
          <a:p>
            <a:pPr algn="ctr">
              <a:lnSpc>
                <a:spcPts val="3817"/>
              </a:lnSpc>
              <a:spcBef>
                <a:spcPct val="0"/>
              </a:spcBef>
            </a:pPr>
            <a:r>
              <a:rPr lang="en-US" sz="2936">
                <a:solidFill>
                  <a:srgbClr val="0039FF"/>
                </a:solidFill>
                <a:latin typeface="Anton"/>
              </a:rPr>
              <a:t>Spark Worker</a:t>
            </a:r>
          </a:p>
        </p:txBody>
      </p:sp>
      <p:sp>
        <p:nvSpPr>
          <p:cNvPr name="TextBox 33" id="33"/>
          <p:cNvSpPr txBox="true"/>
          <p:nvPr/>
        </p:nvSpPr>
        <p:spPr>
          <a:xfrm rot="0">
            <a:off x="7480933" y="5469616"/>
            <a:ext cx="2051469" cy="771525"/>
          </a:xfrm>
          <a:prstGeom prst="rect">
            <a:avLst/>
          </a:prstGeom>
        </p:spPr>
        <p:txBody>
          <a:bodyPr anchor="t" rtlCol="false" tIns="0" lIns="0" bIns="0" rIns="0">
            <a:spAutoFit/>
          </a:bodyPr>
          <a:lstStyle/>
          <a:p>
            <a:pPr algn="l">
              <a:lnSpc>
                <a:spcPts val="6750"/>
              </a:lnSpc>
            </a:pPr>
            <a:r>
              <a:rPr lang="en-US" sz="3375">
                <a:solidFill>
                  <a:srgbClr val="050A30"/>
                </a:solidFill>
                <a:latin typeface="Open Sans Bold"/>
              </a:rPr>
              <a:t>CLUSTER</a:t>
            </a:r>
          </a:p>
        </p:txBody>
      </p:sp>
      <p:sp>
        <p:nvSpPr>
          <p:cNvPr name="Freeform 34" id="34"/>
          <p:cNvSpPr/>
          <p:nvPr/>
        </p:nvSpPr>
        <p:spPr>
          <a:xfrm flipH="false" flipV="false" rot="0">
            <a:off x="14350478" y="2763378"/>
            <a:ext cx="2086548" cy="1453501"/>
          </a:xfrm>
          <a:custGeom>
            <a:avLst/>
            <a:gdLst/>
            <a:ahLst/>
            <a:cxnLst/>
            <a:rect r="r" b="b" t="t" l="l"/>
            <a:pathLst>
              <a:path h="1453501" w="2086548">
                <a:moveTo>
                  <a:pt x="0" y="0"/>
                </a:moveTo>
                <a:lnTo>
                  <a:pt x="2086548" y="0"/>
                </a:lnTo>
                <a:lnTo>
                  <a:pt x="2086548" y="1453501"/>
                </a:lnTo>
                <a:lnTo>
                  <a:pt x="0" y="1453501"/>
                </a:lnTo>
                <a:lnTo>
                  <a:pt x="0" y="0"/>
                </a:lnTo>
                <a:close/>
              </a:path>
            </a:pathLst>
          </a:custGeom>
          <a:blipFill>
            <a:blip r:embed="rId13"/>
            <a:stretch>
              <a:fillRect l="0" t="0" r="-216" b="-7898"/>
            </a:stretch>
          </a:blipFill>
        </p:spPr>
      </p:sp>
      <p:sp>
        <p:nvSpPr>
          <p:cNvPr name="Freeform 35" id="35"/>
          <p:cNvSpPr/>
          <p:nvPr/>
        </p:nvSpPr>
        <p:spPr>
          <a:xfrm flipH="false" flipV="false" rot="0">
            <a:off x="13307204" y="8355541"/>
            <a:ext cx="2086548" cy="1453501"/>
          </a:xfrm>
          <a:custGeom>
            <a:avLst/>
            <a:gdLst/>
            <a:ahLst/>
            <a:cxnLst/>
            <a:rect r="r" b="b" t="t" l="l"/>
            <a:pathLst>
              <a:path h="1453501" w="2086548">
                <a:moveTo>
                  <a:pt x="0" y="0"/>
                </a:moveTo>
                <a:lnTo>
                  <a:pt x="2086548" y="0"/>
                </a:lnTo>
                <a:lnTo>
                  <a:pt x="2086548" y="1453501"/>
                </a:lnTo>
                <a:lnTo>
                  <a:pt x="0" y="1453501"/>
                </a:lnTo>
                <a:lnTo>
                  <a:pt x="0" y="0"/>
                </a:lnTo>
                <a:close/>
              </a:path>
            </a:pathLst>
          </a:custGeom>
          <a:blipFill>
            <a:blip r:embed="rId13"/>
            <a:stretch>
              <a:fillRect l="0" t="0" r="-216" b="-7898"/>
            </a:stretch>
          </a:blipFill>
        </p:spPr>
      </p:sp>
      <p:sp>
        <p:nvSpPr>
          <p:cNvPr name="TextBox 36" id="36"/>
          <p:cNvSpPr txBox="true"/>
          <p:nvPr/>
        </p:nvSpPr>
        <p:spPr>
          <a:xfrm rot="0">
            <a:off x="12758926" y="2049686"/>
            <a:ext cx="2009849" cy="467527"/>
          </a:xfrm>
          <a:prstGeom prst="rect">
            <a:avLst/>
          </a:prstGeom>
        </p:spPr>
        <p:txBody>
          <a:bodyPr anchor="t" rtlCol="false" tIns="0" lIns="0" bIns="0" rIns="0">
            <a:spAutoFit/>
          </a:bodyPr>
          <a:lstStyle/>
          <a:p>
            <a:pPr algn="ctr">
              <a:lnSpc>
                <a:spcPts val="3817"/>
              </a:lnSpc>
              <a:spcBef>
                <a:spcPct val="0"/>
              </a:spcBef>
            </a:pPr>
            <a:r>
              <a:rPr lang="en-US" sz="2936">
                <a:solidFill>
                  <a:srgbClr val="0039FF"/>
                </a:solidFill>
                <a:latin typeface="Anton"/>
              </a:rPr>
              <a:t>Spark Worker</a:t>
            </a:r>
          </a:p>
        </p:txBody>
      </p:sp>
      <p:sp>
        <p:nvSpPr>
          <p:cNvPr name="TextBox 37" id="37"/>
          <p:cNvSpPr txBox="true"/>
          <p:nvPr/>
        </p:nvSpPr>
        <p:spPr>
          <a:xfrm rot="0">
            <a:off x="11754001" y="6603151"/>
            <a:ext cx="2009849" cy="467527"/>
          </a:xfrm>
          <a:prstGeom prst="rect">
            <a:avLst/>
          </a:prstGeom>
        </p:spPr>
        <p:txBody>
          <a:bodyPr anchor="t" rtlCol="false" tIns="0" lIns="0" bIns="0" rIns="0">
            <a:spAutoFit/>
          </a:bodyPr>
          <a:lstStyle/>
          <a:p>
            <a:pPr algn="ctr">
              <a:lnSpc>
                <a:spcPts val="3817"/>
              </a:lnSpc>
              <a:spcBef>
                <a:spcPct val="0"/>
              </a:spcBef>
            </a:pPr>
            <a:r>
              <a:rPr lang="en-US" sz="2936">
                <a:solidFill>
                  <a:srgbClr val="0039FF"/>
                </a:solidFill>
                <a:latin typeface="Anton"/>
              </a:rPr>
              <a:t>Spark Worker</a:t>
            </a:r>
          </a:p>
        </p:txBody>
      </p:sp>
      <p:sp>
        <p:nvSpPr>
          <p:cNvPr name="Freeform 38" id="38"/>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14"/>
            <a:stretch>
              <a:fillRect l="0" t="0" r="0" b="0"/>
            </a:stretch>
          </a:blipFill>
          <a:ln w="57150" cap="sq">
            <a:solidFill>
              <a:srgbClr val="FFFFFF"/>
            </a:solidFill>
            <a:prstDash val="solid"/>
            <a:miter/>
          </a:ln>
        </p:spPr>
      </p:sp>
      <p:sp>
        <p:nvSpPr>
          <p:cNvPr name="Freeform 39" id="39"/>
          <p:cNvSpPr/>
          <p:nvPr/>
        </p:nvSpPr>
        <p:spPr>
          <a:xfrm flipH="false" flipV="false" rot="0">
            <a:off x="6841858" y="8392241"/>
            <a:ext cx="1163719" cy="1832628"/>
          </a:xfrm>
          <a:custGeom>
            <a:avLst/>
            <a:gdLst/>
            <a:ahLst/>
            <a:cxnLst/>
            <a:rect r="r" b="b" t="t" l="l"/>
            <a:pathLst>
              <a:path h="1832628" w="1163719">
                <a:moveTo>
                  <a:pt x="0" y="0"/>
                </a:moveTo>
                <a:lnTo>
                  <a:pt x="1163719" y="0"/>
                </a:lnTo>
                <a:lnTo>
                  <a:pt x="1163719" y="1832628"/>
                </a:lnTo>
                <a:lnTo>
                  <a:pt x="0" y="1832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0" id="40"/>
          <p:cNvSpPr/>
          <p:nvPr/>
        </p:nvSpPr>
        <p:spPr>
          <a:xfrm flipH="false" flipV="false" rot="0">
            <a:off x="6691741" y="8988889"/>
            <a:ext cx="1463953" cy="975380"/>
          </a:xfrm>
          <a:custGeom>
            <a:avLst/>
            <a:gdLst/>
            <a:ahLst/>
            <a:cxnLst/>
            <a:rect r="r" b="b" t="t" l="l"/>
            <a:pathLst>
              <a:path h="975380" w="1463953">
                <a:moveTo>
                  <a:pt x="0" y="0"/>
                </a:moveTo>
                <a:lnTo>
                  <a:pt x="1463952" y="0"/>
                </a:lnTo>
                <a:lnTo>
                  <a:pt x="1463952" y="975381"/>
                </a:lnTo>
                <a:lnTo>
                  <a:pt x="0" y="975381"/>
                </a:lnTo>
                <a:lnTo>
                  <a:pt x="0" y="0"/>
                </a:lnTo>
                <a:close/>
              </a:path>
            </a:pathLst>
          </a:custGeom>
          <a:blipFill>
            <a:blip r:embed="rId11"/>
            <a:stretch>
              <a:fillRect l="0" t="0" r="0" b="0"/>
            </a:stretch>
          </a:blipFill>
        </p:spPr>
      </p:sp>
      <p:sp>
        <p:nvSpPr>
          <p:cNvPr name="TextBox 41" id="41"/>
          <p:cNvSpPr txBox="true"/>
          <p:nvPr/>
        </p:nvSpPr>
        <p:spPr>
          <a:xfrm rot="0">
            <a:off x="6418792" y="7888014"/>
            <a:ext cx="2009849" cy="467527"/>
          </a:xfrm>
          <a:prstGeom prst="rect">
            <a:avLst/>
          </a:prstGeom>
        </p:spPr>
        <p:txBody>
          <a:bodyPr anchor="t" rtlCol="false" tIns="0" lIns="0" bIns="0" rIns="0">
            <a:spAutoFit/>
          </a:bodyPr>
          <a:lstStyle/>
          <a:p>
            <a:pPr algn="ctr">
              <a:lnSpc>
                <a:spcPts val="3817"/>
              </a:lnSpc>
              <a:spcBef>
                <a:spcPct val="0"/>
              </a:spcBef>
            </a:pPr>
            <a:r>
              <a:rPr lang="en-US" sz="2936">
                <a:solidFill>
                  <a:srgbClr val="0039FF"/>
                </a:solidFill>
                <a:latin typeface="Anton"/>
              </a:rPr>
              <a:t>Spark Worker</a:t>
            </a:r>
          </a:p>
        </p:txBody>
      </p:sp>
      <p:sp>
        <p:nvSpPr>
          <p:cNvPr name="Freeform 42" id="42"/>
          <p:cNvSpPr/>
          <p:nvPr/>
        </p:nvSpPr>
        <p:spPr>
          <a:xfrm flipH="false" flipV="false" rot="0">
            <a:off x="9474927" y="9057032"/>
            <a:ext cx="748493" cy="1154696"/>
          </a:xfrm>
          <a:custGeom>
            <a:avLst/>
            <a:gdLst/>
            <a:ahLst/>
            <a:cxnLst/>
            <a:rect r="r" b="b" t="t" l="l"/>
            <a:pathLst>
              <a:path h="1154696" w="748493">
                <a:moveTo>
                  <a:pt x="0" y="0"/>
                </a:moveTo>
                <a:lnTo>
                  <a:pt x="748492" y="0"/>
                </a:lnTo>
                <a:lnTo>
                  <a:pt x="748492" y="1154696"/>
                </a:lnTo>
                <a:lnTo>
                  <a:pt x="0" y="1154696"/>
                </a:lnTo>
                <a:lnTo>
                  <a:pt x="0" y="0"/>
                </a:lnTo>
                <a:close/>
              </a:path>
            </a:pathLst>
          </a:custGeom>
          <a:blipFill>
            <a:blip r:embed="rId10"/>
            <a:stretch>
              <a:fillRect l="-88505" t="-1984" r="-91110" b="0"/>
            </a:stretch>
          </a:blipFill>
        </p:spPr>
      </p:sp>
      <p:sp>
        <p:nvSpPr>
          <p:cNvPr name="TextBox 43" id="43"/>
          <p:cNvSpPr txBox="true"/>
          <p:nvPr/>
        </p:nvSpPr>
        <p:spPr>
          <a:xfrm rot="0">
            <a:off x="753581" y="404812"/>
            <a:ext cx="7675061" cy="1057275"/>
          </a:xfrm>
          <a:prstGeom prst="rect">
            <a:avLst/>
          </a:prstGeom>
        </p:spPr>
        <p:txBody>
          <a:bodyPr anchor="t" rtlCol="false" tIns="0" lIns="0" bIns="0" rIns="0">
            <a:spAutoFit/>
          </a:bodyPr>
          <a:lstStyle/>
          <a:p>
            <a:pPr marL="0" indent="0" lvl="0">
              <a:lnSpc>
                <a:spcPts val="8399"/>
              </a:lnSpc>
            </a:pPr>
            <a:r>
              <a:rPr lang="en-US" sz="6999">
                <a:solidFill>
                  <a:srgbClr val="000000"/>
                </a:solidFill>
                <a:latin typeface="Open Sans Bold"/>
              </a:rPr>
              <a:t>L’ARCHITECTURE</a:t>
            </a:r>
            <a:r>
              <a:rPr lang="en-US" sz="6999">
                <a:solidFill>
                  <a:srgbClr val="000000"/>
                </a:solidFill>
                <a:latin typeface="Open Sans Bold"/>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710977" y="500062"/>
            <a:ext cx="15831142" cy="1057275"/>
          </a:xfrm>
          <a:prstGeom prst="rect">
            <a:avLst/>
          </a:prstGeom>
        </p:spPr>
        <p:txBody>
          <a:bodyPr anchor="t" rtlCol="false" tIns="0" lIns="0" bIns="0" rIns="0">
            <a:spAutoFit/>
          </a:bodyPr>
          <a:lstStyle/>
          <a:p>
            <a:pPr marL="0" indent="0" lvl="0">
              <a:lnSpc>
                <a:spcPts val="8399"/>
              </a:lnSpc>
            </a:pPr>
            <a:r>
              <a:rPr lang="en-US" sz="6999">
                <a:solidFill>
                  <a:srgbClr val="FFFFFF"/>
                </a:solidFill>
                <a:latin typeface="Open Sans Bold"/>
              </a:rPr>
              <a:t>LES LIMITES &amp; LES SOLUTIONS</a:t>
            </a:r>
          </a:p>
        </p:txBody>
      </p:sp>
      <p:sp>
        <p:nvSpPr>
          <p:cNvPr name="TextBox 3" id="3"/>
          <p:cNvSpPr txBox="true"/>
          <p:nvPr/>
        </p:nvSpPr>
        <p:spPr>
          <a:xfrm rot="0">
            <a:off x="1382167" y="2522189"/>
            <a:ext cx="7482268" cy="670560"/>
          </a:xfrm>
          <a:prstGeom prst="rect">
            <a:avLst/>
          </a:prstGeom>
        </p:spPr>
        <p:txBody>
          <a:bodyPr anchor="t" rtlCol="false" tIns="0" lIns="0" bIns="0" rIns="0">
            <a:spAutoFit/>
          </a:bodyPr>
          <a:lstStyle/>
          <a:p>
            <a:pPr>
              <a:lnSpc>
                <a:spcPts val="5460"/>
              </a:lnSpc>
            </a:pPr>
            <a:r>
              <a:rPr lang="en-US" sz="4200">
                <a:solidFill>
                  <a:srgbClr val="FFFFFF"/>
                </a:solidFill>
                <a:latin typeface="Pathway Gothic One"/>
              </a:rPr>
              <a:t>Connexion entre SPARK et CASSANDRA : </a:t>
            </a:r>
          </a:p>
        </p:txBody>
      </p:sp>
      <p:sp>
        <p:nvSpPr>
          <p:cNvPr name="TextBox 4" id="4"/>
          <p:cNvSpPr txBox="true"/>
          <p:nvPr/>
        </p:nvSpPr>
        <p:spPr>
          <a:xfrm rot="0">
            <a:off x="1243163" y="6438900"/>
            <a:ext cx="7235422" cy="1163986"/>
          </a:xfrm>
          <a:prstGeom prst="rect">
            <a:avLst/>
          </a:prstGeom>
        </p:spPr>
        <p:txBody>
          <a:bodyPr anchor="t" rtlCol="false" tIns="0" lIns="0" bIns="0" rIns="0">
            <a:spAutoFit/>
          </a:bodyPr>
          <a:lstStyle/>
          <a:p>
            <a:pPr>
              <a:lnSpc>
                <a:spcPts val="5459"/>
              </a:lnSpc>
            </a:pPr>
            <a:r>
              <a:rPr lang="en-US" sz="4199">
                <a:solidFill>
                  <a:srgbClr val="FFFFFF"/>
                </a:solidFill>
                <a:latin typeface="Pathway Gothic One"/>
              </a:rPr>
              <a:t>Nombre important de machines  ( 8 ) </a:t>
            </a:r>
          </a:p>
          <a:p>
            <a:pPr>
              <a:lnSpc>
                <a:spcPts val="3893"/>
              </a:lnSpc>
            </a:pPr>
          </a:p>
        </p:txBody>
      </p:sp>
      <p:sp>
        <p:nvSpPr>
          <p:cNvPr name="TextBox 5" id="5"/>
          <p:cNvSpPr txBox="true"/>
          <p:nvPr/>
        </p:nvSpPr>
        <p:spPr>
          <a:xfrm rot="0">
            <a:off x="9998966" y="2522189"/>
            <a:ext cx="7659792" cy="1173480"/>
          </a:xfrm>
          <a:prstGeom prst="rect">
            <a:avLst/>
          </a:prstGeom>
        </p:spPr>
        <p:txBody>
          <a:bodyPr anchor="t" rtlCol="false" tIns="0" lIns="0" bIns="0" rIns="0">
            <a:spAutoFit/>
          </a:bodyPr>
          <a:lstStyle/>
          <a:p>
            <a:pPr>
              <a:lnSpc>
                <a:spcPts val="5460"/>
              </a:lnSpc>
            </a:pPr>
            <a:r>
              <a:rPr lang="en-US" sz="4200">
                <a:solidFill>
                  <a:srgbClr val="FFFFFF"/>
                </a:solidFill>
                <a:latin typeface="Pathway Gothic One"/>
              </a:rPr>
              <a:t>Gestion de la panne d’un noeud Spark Master: </a:t>
            </a:r>
          </a:p>
          <a:p>
            <a:pPr>
              <a:lnSpc>
                <a:spcPts val="3900"/>
              </a:lnSpc>
            </a:pPr>
          </a:p>
        </p:txBody>
      </p:sp>
      <p:sp>
        <p:nvSpPr>
          <p:cNvPr name="TextBox 6" id="6"/>
          <p:cNvSpPr txBox="true"/>
          <p:nvPr/>
        </p:nvSpPr>
        <p:spPr>
          <a:xfrm rot="0">
            <a:off x="10014565" y="6438900"/>
            <a:ext cx="7659792" cy="670560"/>
          </a:xfrm>
          <a:prstGeom prst="rect">
            <a:avLst/>
          </a:prstGeom>
        </p:spPr>
        <p:txBody>
          <a:bodyPr anchor="t" rtlCol="false" tIns="0" lIns="0" bIns="0" rIns="0">
            <a:spAutoFit/>
          </a:bodyPr>
          <a:lstStyle/>
          <a:p>
            <a:pPr>
              <a:lnSpc>
                <a:spcPts val="5459"/>
              </a:lnSpc>
            </a:pPr>
            <a:r>
              <a:rPr lang="en-US" sz="4199">
                <a:solidFill>
                  <a:srgbClr val="FFFFFF"/>
                </a:solidFill>
                <a:latin typeface="Pathway Gothic One"/>
              </a:rPr>
              <a:t>Limitation de l’espace de stockage: </a:t>
            </a:r>
          </a:p>
        </p:txBody>
      </p:sp>
      <p:sp>
        <p:nvSpPr>
          <p:cNvPr name="Freeform 7" id="7"/>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2"/>
            <a:stretch>
              <a:fillRect l="0" t="0" r="0" b="0"/>
            </a:stretch>
          </a:blipFill>
          <a:ln w="57150" cap="sq">
            <a:solidFill>
              <a:srgbClr val="FFFFFF"/>
            </a:solidFill>
            <a:prstDash val="solid"/>
            <a:miter/>
          </a:ln>
        </p:spPr>
      </p:sp>
      <p:sp>
        <p:nvSpPr>
          <p:cNvPr name="TextBox 8" id="8"/>
          <p:cNvSpPr txBox="true"/>
          <p:nvPr/>
        </p:nvSpPr>
        <p:spPr>
          <a:xfrm rot="0">
            <a:off x="1484208" y="7544200"/>
            <a:ext cx="7659792" cy="1045541"/>
          </a:xfrm>
          <a:prstGeom prst="rect">
            <a:avLst/>
          </a:prstGeom>
        </p:spPr>
        <p:txBody>
          <a:bodyPr anchor="t" rtlCol="false" tIns="0" lIns="0" bIns="0" rIns="0">
            <a:spAutoFit/>
          </a:bodyPr>
          <a:lstStyle/>
          <a:p>
            <a:pPr marL="685249" indent="-342624" lvl="1">
              <a:lnSpc>
                <a:spcPts val="4126"/>
              </a:lnSpc>
              <a:buFont typeface="Arial"/>
              <a:buChar char="•"/>
            </a:pPr>
            <a:r>
              <a:rPr lang="en-US" sz="3173">
                <a:solidFill>
                  <a:srgbClr val="FF3131"/>
                </a:solidFill>
                <a:latin typeface="Pathway Gothic One"/>
              </a:rPr>
              <a:t> </a:t>
            </a:r>
            <a:r>
              <a:rPr lang="en-US" sz="3173">
                <a:solidFill>
                  <a:srgbClr val="FF3131"/>
                </a:solidFill>
                <a:latin typeface="Pathway Gothic One"/>
              </a:rPr>
              <a:t>Nécessité de configuration sur toutes les machines</a:t>
            </a:r>
          </a:p>
          <a:p>
            <a:pPr marL="685249" indent="-342624" lvl="1">
              <a:lnSpc>
                <a:spcPts val="4126"/>
              </a:lnSpc>
              <a:buFont typeface="Arial"/>
              <a:buChar char="•"/>
            </a:pPr>
            <a:r>
              <a:rPr lang="en-US" sz="3173">
                <a:solidFill>
                  <a:srgbClr val="00BF63"/>
                </a:solidFill>
                <a:latin typeface="Pathway Gothic One"/>
              </a:rPr>
              <a:t> Utilisation de Script Bash pour automatisation</a:t>
            </a:r>
          </a:p>
        </p:txBody>
      </p:sp>
      <p:sp>
        <p:nvSpPr>
          <p:cNvPr name="TextBox 9" id="9"/>
          <p:cNvSpPr txBox="true"/>
          <p:nvPr/>
        </p:nvSpPr>
        <p:spPr>
          <a:xfrm rot="0">
            <a:off x="10014565" y="7425054"/>
            <a:ext cx="7659792" cy="1569416"/>
          </a:xfrm>
          <a:prstGeom prst="rect">
            <a:avLst/>
          </a:prstGeom>
        </p:spPr>
        <p:txBody>
          <a:bodyPr anchor="t" rtlCol="false" tIns="0" lIns="0" bIns="0" rIns="0">
            <a:spAutoFit/>
          </a:bodyPr>
          <a:lstStyle/>
          <a:p>
            <a:pPr marL="685249" indent="-342624" lvl="1">
              <a:lnSpc>
                <a:spcPts val="4126"/>
              </a:lnSpc>
              <a:buFont typeface="Arial"/>
              <a:buChar char="•"/>
            </a:pPr>
            <a:r>
              <a:rPr lang="en-US" sz="3173">
                <a:solidFill>
                  <a:srgbClr val="FF3131"/>
                </a:solidFill>
                <a:latin typeface="Pathway Gothic One"/>
              </a:rPr>
              <a:t>Impossibilité</a:t>
            </a:r>
            <a:r>
              <a:rPr lang="en-US" sz="3173">
                <a:solidFill>
                  <a:srgbClr val="FF3131"/>
                </a:solidFill>
                <a:latin typeface="Pathway Gothic One"/>
              </a:rPr>
              <a:t> de télécharger toutes les données en une seule fois </a:t>
            </a:r>
          </a:p>
          <a:p>
            <a:pPr marL="685249" indent="-342624" lvl="1">
              <a:lnSpc>
                <a:spcPts val="4126"/>
              </a:lnSpc>
              <a:buFont typeface="Arial"/>
              <a:buChar char="•"/>
            </a:pPr>
            <a:r>
              <a:rPr lang="en-US" sz="3173">
                <a:solidFill>
                  <a:srgbClr val="00BF63"/>
                </a:solidFill>
                <a:latin typeface="Pathway Gothic One"/>
              </a:rPr>
              <a:t>Téléchargement des données par tronçons</a:t>
            </a:r>
          </a:p>
        </p:txBody>
      </p:sp>
      <p:sp>
        <p:nvSpPr>
          <p:cNvPr name="TextBox 10" id="10"/>
          <p:cNvSpPr txBox="true"/>
          <p:nvPr/>
        </p:nvSpPr>
        <p:spPr>
          <a:xfrm rot="0">
            <a:off x="1382167" y="2687463"/>
            <a:ext cx="7482268" cy="2621311"/>
          </a:xfrm>
          <a:prstGeom prst="rect">
            <a:avLst/>
          </a:prstGeom>
        </p:spPr>
        <p:txBody>
          <a:bodyPr anchor="t" rtlCol="false" tIns="0" lIns="0" bIns="0" rIns="0">
            <a:spAutoFit/>
          </a:bodyPr>
          <a:lstStyle/>
          <a:p>
            <a:pPr>
              <a:lnSpc>
                <a:spcPts val="5460"/>
              </a:lnSpc>
            </a:pPr>
          </a:p>
          <a:p>
            <a:pPr marL="646651" indent="-323325" lvl="1">
              <a:lnSpc>
                <a:spcPts val="3893"/>
              </a:lnSpc>
              <a:buFont typeface="Arial"/>
              <a:buChar char="•"/>
            </a:pPr>
            <a:r>
              <a:rPr lang="en-US" sz="2995">
                <a:solidFill>
                  <a:srgbClr val="FF3131"/>
                </a:solidFill>
                <a:latin typeface="Pathway Gothic One"/>
              </a:rPr>
              <a:t> La version du connecteur dépend des versions de spark et cassandra </a:t>
            </a:r>
          </a:p>
          <a:p>
            <a:pPr marL="646651" indent="-323325" lvl="1">
              <a:lnSpc>
                <a:spcPts val="3893"/>
              </a:lnSpc>
              <a:buFont typeface="Arial"/>
              <a:buChar char="•"/>
            </a:pPr>
            <a:r>
              <a:rPr lang="en-US" sz="2995">
                <a:solidFill>
                  <a:srgbClr val="00BF63"/>
                </a:solidFill>
                <a:latin typeface="Pathway Gothic One"/>
              </a:rPr>
              <a:t> Choix de la version du connecteur avant le choix des versions Spark et Cassandra</a:t>
            </a:r>
          </a:p>
        </p:txBody>
      </p:sp>
      <p:sp>
        <p:nvSpPr>
          <p:cNvPr name="TextBox 11" id="11"/>
          <p:cNvSpPr txBox="true"/>
          <p:nvPr/>
        </p:nvSpPr>
        <p:spPr>
          <a:xfrm rot="0">
            <a:off x="10014565" y="2838419"/>
            <a:ext cx="7659792" cy="2164080"/>
          </a:xfrm>
          <a:prstGeom prst="rect">
            <a:avLst/>
          </a:prstGeom>
        </p:spPr>
        <p:txBody>
          <a:bodyPr anchor="t" rtlCol="false" tIns="0" lIns="0" bIns="0" rIns="0">
            <a:spAutoFit/>
          </a:bodyPr>
          <a:lstStyle/>
          <a:p>
            <a:pPr>
              <a:lnSpc>
                <a:spcPts val="5460"/>
              </a:lnSpc>
            </a:pPr>
            <a:r>
              <a:rPr lang="en-US" sz="4200">
                <a:solidFill>
                  <a:srgbClr val="FFFFFF"/>
                </a:solidFill>
                <a:latin typeface="Pathway Gothic One"/>
              </a:rPr>
              <a:t> </a:t>
            </a:r>
          </a:p>
          <a:p>
            <a:pPr marL="647700" indent="-323850" lvl="1">
              <a:lnSpc>
                <a:spcPts val="3900"/>
              </a:lnSpc>
              <a:buFont typeface="Arial"/>
              <a:buChar char="•"/>
            </a:pPr>
            <a:r>
              <a:rPr lang="en-US" sz="3000">
                <a:solidFill>
                  <a:srgbClr val="FF3131"/>
                </a:solidFill>
                <a:latin typeface="Pathway Gothic One"/>
              </a:rPr>
              <a:t>  Difficulté de la gestion des élections de Spark Master </a:t>
            </a:r>
          </a:p>
          <a:p>
            <a:pPr marL="647700" indent="-323850" lvl="1">
              <a:lnSpc>
                <a:spcPts val="3900"/>
              </a:lnSpc>
              <a:buFont typeface="Arial"/>
              <a:buChar char="•"/>
            </a:pPr>
            <a:r>
              <a:rPr lang="en-US" sz="3000">
                <a:solidFill>
                  <a:srgbClr val="00BF63"/>
                </a:solidFill>
                <a:latin typeface="Pathway Gothic One"/>
              </a:rPr>
              <a:t> Utilisation de ZooKeeper pour gérer plus facilement les elections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0047100">
            <a:off x="14957750" y="-734377"/>
            <a:ext cx="6158306" cy="3079153"/>
          </a:xfrm>
          <a:custGeom>
            <a:avLst/>
            <a:gdLst/>
            <a:ahLst/>
            <a:cxnLst/>
            <a:rect r="r" b="b" t="t" l="l"/>
            <a:pathLst>
              <a:path h="3079153" w="6158306">
                <a:moveTo>
                  <a:pt x="0" y="0"/>
                </a:moveTo>
                <a:lnTo>
                  <a:pt x="6158306" y="0"/>
                </a:lnTo>
                <a:lnTo>
                  <a:pt x="6158306" y="3079153"/>
                </a:lnTo>
                <a:lnTo>
                  <a:pt x="0" y="3079153"/>
                </a:lnTo>
                <a:lnTo>
                  <a:pt x="0" y="0"/>
                </a:lnTo>
                <a:close/>
              </a:path>
            </a:pathLst>
          </a:custGeom>
          <a:blipFill>
            <a:blip r:embed="rId2">
              <a:alphaModFix amt="6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26835" y="-278668"/>
            <a:ext cx="10170480" cy="1017048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D6D6"/>
            </a:solidFill>
          </p:spPr>
        </p:sp>
      </p:grpSp>
      <p:grpSp>
        <p:nvGrpSpPr>
          <p:cNvPr name="Group 5" id="5"/>
          <p:cNvGrpSpPr/>
          <p:nvPr/>
        </p:nvGrpSpPr>
        <p:grpSpPr>
          <a:xfrm rot="0">
            <a:off x="9120023" y="3361199"/>
            <a:ext cx="8763331" cy="4833266"/>
            <a:chOff x="0" y="0"/>
            <a:chExt cx="6824634" cy="3764011"/>
          </a:xfrm>
        </p:grpSpPr>
        <p:sp>
          <p:nvSpPr>
            <p:cNvPr name="Freeform 6" id="6"/>
            <p:cNvSpPr/>
            <p:nvPr/>
          </p:nvSpPr>
          <p:spPr>
            <a:xfrm flipH="false" flipV="false" rot="0">
              <a:off x="0" y="0"/>
              <a:ext cx="6824635" cy="3764011"/>
            </a:xfrm>
            <a:custGeom>
              <a:avLst/>
              <a:gdLst/>
              <a:ahLst/>
              <a:cxnLst/>
              <a:rect r="r" b="b" t="t" l="l"/>
              <a:pathLst>
                <a:path h="3764011" w="6824635">
                  <a:moveTo>
                    <a:pt x="6700174" y="3764011"/>
                  </a:moveTo>
                  <a:lnTo>
                    <a:pt x="124460" y="3764011"/>
                  </a:lnTo>
                  <a:cubicBezTo>
                    <a:pt x="55880" y="3764011"/>
                    <a:pt x="0" y="3708131"/>
                    <a:pt x="0" y="3639551"/>
                  </a:cubicBezTo>
                  <a:lnTo>
                    <a:pt x="0" y="124460"/>
                  </a:lnTo>
                  <a:cubicBezTo>
                    <a:pt x="0" y="55880"/>
                    <a:pt x="55880" y="0"/>
                    <a:pt x="124460" y="0"/>
                  </a:cubicBezTo>
                  <a:lnTo>
                    <a:pt x="6700174" y="0"/>
                  </a:lnTo>
                  <a:cubicBezTo>
                    <a:pt x="6768754" y="0"/>
                    <a:pt x="6824635" y="55880"/>
                    <a:pt x="6824635" y="124460"/>
                  </a:cubicBezTo>
                  <a:lnTo>
                    <a:pt x="6824635" y="3639551"/>
                  </a:lnTo>
                  <a:cubicBezTo>
                    <a:pt x="6824635" y="3708131"/>
                    <a:pt x="6768754" y="3764011"/>
                    <a:pt x="6700174" y="3764011"/>
                  </a:cubicBezTo>
                  <a:close/>
                </a:path>
              </a:pathLst>
            </a:custGeom>
            <a:solidFill>
              <a:srgbClr val="FFFFFF"/>
            </a:solidFill>
          </p:spPr>
        </p:sp>
      </p:grpSp>
      <p:sp>
        <p:nvSpPr>
          <p:cNvPr name="TextBox 7" id="7"/>
          <p:cNvSpPr txBox="true"/>
          <p:nvPr/>
        </p:nvSpPr>
        <p:spPr>
          <a:xfrm rot="0">
            <a:off x="712964" y="3393960"/>
            <a:ext cx="7339733" cy="516128"/>
          </a:xfrm>
          <a:prstGeom prst="rect">
            <a:avLst/>
          </a:prstGeom>
        </p:spPr>
        <p:txBody>
          <a:bodyPr anchor="t" rtlCol="false" tIns="0" lIns="0" bIns="0" rIns="0">
            <a:spAutoFit/>
          </a:bodyPr>
          <a:lstStyle/>
          <a:p>
            <a:pPr algn="ctr">
              <a:lnSpc>
                <a:spcPts val="4395"/>
              </a:lnSpc>
              <a:spcBef>
                <a:spcPct val="0"/>
              </a:spcBef>
            </a:pPr>
            <a:r>
              <a:rPr lang="en-US" sz="2799">
                <a:solidFill>
                  <a:srgbClr val="000000"/>
                </a:solidFill>
                <a:latin typeface="Poppins Bold"/>
              </a:rPr>
              <a:t>Table 1 : </a:t>
            </a:r>
          </a:p>
        </p:txBody>
      </p:sp>
      <p:sp>
        <p:nvSpPr>
          <p:cNvPr name="Freeform 8" id="8"/>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4"/>
            <a:stretch>
              <a:fillRect l="0" t="0" r="0" b="0"/>
            </a:stretch>
          </a:blipFill>
          <a:ln w="57150" cap="sq">
            <a:solidFill>
              <a:srgbClr val="FFFFFF"/>
            </a:solidFill>
            <a:prstDash val="solid"/>
            <a:miter/>
          </a:ln>
        </p:spPr>
      </p:sp>
      <p:grpSp>
        <p:nvGrpSpPr>
          <p:cNvPr name="Group 9" id="9"/>
          <p:cNvGrpSpPr/>
          <p:nvPr/>
        </p:nvGrpSpPr>
        <p:grpSpPr>
          <a:xfrm rot="0">
            <a:off x="712964" y="3361199"/>
            <a:ext cx="7339733" cy="4833266"/>
            <a:chOff x="0" y="0"/>
            <a:chExt cx="3413969" cy="2248123"/>
          </a:xfrm>
        </p:grpSpPr>
        <p:sp>
          <p:nvSpPr>
            <p:cNvPr name="Freeform 10" id="10"/>
            <p:cNvSpPr/>
            <p:nvPr/>
          </p:nvSpPr>
          <p:spPr>
            <a:xfrm flipH="false" flipV="false" rot="0">
              <a:off x="0" y="0"/>
              <a:ext cx="3413970" cy="2248123"/>
            </a:xfrm>
            <a:custGeom>
              <a:avLst/>
              <a:gdLst/>
              <a:ahLst/>
              <a:cxnLst/>
              <a:rect r="r" b="b" t="t" l="l"/>
              <a:pathLst>
                <a:path h="2248123" w="3413970">
                  <a:moveTo>
                    <a:pt x="3289509" y="2248123"/>
                  </a:moveTo>
                  <a:lnTo>
                    <a:pt x="124460" y="2248123"/>
                  </a:lnTo>
                  <a:cubicBezTo>
                    <a:pt x="55880" y="2248123"/>
                    <a:pt x="0" y="2192243"/>
                    <a:pt x="0" y="2123663"/>
                  </a:cubicBezTo>
                  <a:lnTo>
                    <a:pt x="0" y="124460"/>
                  </a:lnTo>
                  <a:cubicBezTo>
                    <a:pt x="0" y="55880"/>
                    <a:pt x="55880" y="0"/>
                    <a:pt x="124460" y="0"/>
                  </a:cubicBezTo>
                  <a:lnTo>
                    <a:pt x="3289510" y="0"/>
                  </a:lnTo>
                  <a:cubicBezTo>
                    <a:pt x="3358090" y="0"/>
                    <a:pt x="3413970" y="55880"/>
                    <a:pt x="3413970" y="124460"/>
                  </a:cubicBezTo>
                  <a:lnTo>
                    <a:pt x="3413970" y="2123663"/>
                  </a:lnTo>
                  <a:cubicBezTo>
                    <a:pt x="3413970" y="2192243"/>
                    <a:pt x="3358090" y="2248123"/>
                    <a:pt x="3289510" y="2248123"/>
                  </a:cubicBezTo>
                  <a:close/>
                </a:path>
              </a:pathLst>
            </a:custGeom>
            <a:solidFill>
              <a:srgbClr val="FFFFFF"/>
            </a:solidFill>
          </p:spPr>
        </p:sp>
      </p:grpSp>
      <p:sp>
        <p:nvSpPr>
          <p:cNvPr name="Freeform 11" id="11"/>
          <p:cNvSpPr/>
          <p:nvPr/>
        </p:nvSpPr>
        <p:spPr>
          <a:xfrm flipH="false" flipV="false" rot="0">
            <a:off x="9144000" y="3644773"/>
            <a:ext cx="8739354" cy="4402433"/>
          </a:xfrm>
          <a:custGeom>
            <a:avLst/>
            <a:gdLst/>
            <a:ahLst/>
            <a:cxnLst/>
            <a:rect r="r" b="b" t="t" l="l"/>
            <a:pathLst>
              <a:path h="4402433" w="8739354">
                <a:moveTo>
                  <a:pt x="0" y="0"/>
                </a:moveTo>
                <a:lnTo>
                  <a:pt x="8739354" y="0"/>
                </a:lnTo>
                <a:lnTo>
                  <a:pt x="8739354" y="4402434"/>
                </a:lnTo>
                <a:lnTo>
                  <a:pt x="0" y="4402434"/>
                </a:lnTo>
                <a:lnTo>
                  <a:pt x="0" y="0"/>
                </a:lnTo>
                <a:close/>
              </a:path>
            </a:pathLst>
          </a:custGeom>
          <a:blipFill>
            <a:blip r:embed="rId5"/>
            <a:stretch>
              <a:fillRect l="0" t="0" r="0" b="0"/>
            </a:stretch>
          </a:blipFill>
        </p:spPr>
      </p:sp>
      <p:grpSp>
        <p:nvGrpSpPr>
          <p:cNvPr name="Group 12" id="12"/>
          <p:cNvGrpSpPr/>
          <p:nvPr/>
        </p:nvGrpSpPr>
        <p:grpSpPr>
          <a:xfrm rot="0">
            <a:off x="2077346" y="8758543"/>
            <a:ext cx="14085355" cy="1207803"/>
            <a:chOff x="0" y="0"/>
            <a:chExt cx="7701562" cy="660400"/>
          </a:xfrm>
        </p:grpSpPr>
        <p:sp>
          <p:nvSpPr>
            <p:cNvPr name="Freeform 13" id="13"/>
            <p:cNvSpPr/>
            <p:nvPr/>
          </p:nvSpPr>
          <p:spPr>
            <a:xfrm flipH="false" flipV="false" rot="0">
              <a:off x="0" y="0"/>
              <a:ext cx="7701562" cy="660400"/>
            </a:xfrm>
            <a:custGeom>
              <a:avLst/>
              <a:gdLst/>
              <a:ahLst/>
              <a:cxnLst/>
              <a:rect r="r" b="b" t="t" l="l"/>
              <a:pathLst>
                <a:path h="660400" w="7701562">
                  <a:moveTo>
                    <a:pt x="7577102" y="660400"/>
                  </a:moveTo>
                  <a:lnTo>
                    <a:pt x="124460" y="660400"/>
                  </a:lnTo>
                  <a:cubicBezTo>
                    <a:pt x="55880" y="660400"/>
                    <a:pt x="0" y="604520"/>
                    <a:pt x="0" y="535940"/>
                  </a:cubicBezTo>
                  <a:lnTo>
                    <a:pt x="0" y="124460"/>
                  </a:lnTo>
                  <a:cubicBezTo>
                    <a:pt x="0" y="55880"/>
                    <a:pt x="55880" y="0"/>
                    <a:pt x="124460" y="0"/>
                  </a:cubicBezTo>
                  <a:lnTo>
                    <a:pt x="7577103" y="0"/>
                  </a:lnTo>
                  <a:cubicBezTo>
                    <a:pt x="7645682" y="0"/>
                    <a:pt x="7701562" y="55880"/>
                    <a:pt x="7701562" y="124460"/>
                  </a:cubicBezTo>
                  <a:lnTo>
                    <a:pt x="7701562" y="535940"/>
                  </a:lnTo>
                  <a:cubicBezTo>
                    <a:pt x="7701562" y="604520"/>
                    <a:pt x="7645682" y="660400"/>
                    <a:pt x="7577103" y="660400"/>
                  </a:cubicBezTo>
                  <a:close/>
                </a:path>
              </a:pathLst>
            </a:custGeom>
            <a:solidFill>
              <a:srgbClr val="FFFFFF"/>
            </a:solidFill>
          </p:spPr>
        </p:sp>
      </p:grpSp>
      <p:sp>
        <p:nvSpPr>
          <p:cNvPr name="Freeform 14" id="14"/>
          <p:cNvSpPr/>
          <p:nvPr/>
        </p:nvSpPr>
        <p:spPr>
          <a:xfrm flipH="false" flipV="false" rot="0">
            <a:off x="2077346" y="8769254"/>
            <a:ext cx="14085355" cy="625284"/>
          </a:xfrm>
          <a:custGeom>
            <a:avLst/>
            <a:gdLst/>
            <a:ahLst/>
            <a:cxnLst/>
            <a:rect r="r" b="b" t="t" l="l"/>
            <a:pathLst>
              <a:path h="625284" w="14085355">
                <a:moveTo>
                  <a:pt x="0" y="0"/>
                </a:moveTo>
                <a:lnTo>
                  <a:pt x="14085355" y="0"/>
                </a:lnTo>
                <a:lnTo>
                  <a:pt x="14085355" y="625285"/>
                </a:lnTo>
                <a:lnTo>
                  <a:pt x="0" y="625285"/>
                </a:lnTo>
                <a:lnTo>
                  <a:pt x="0" y="0"/>
                </a:lnTo>
                <a:close/>
              </a:path>
            </a:pathLst>
          </a:custGeom>
          <a:blipFill>
            <a:blip r:embed="rId6"/>
            <a:stretch>
              <a:fillRect l="0" t="0" r="0" b="0"/>
            </a:stretch>
          </a:blipFill>
        </p:spPr>
      </p:sp>
      <p:sp>
        <p:nvSpPr>
          <p:cNvPr name="Freeform 15" id="15"/>
          <p:cNvSpPr/>
          <p:nvPr/>
        </p:nvSpPr>
        <p:spPr>
          <a:xfrm flipH="false" flipV="false" rot="0">
            <a:off x="2190998" y="9211000"/>
            <a:ext cx="11721306" cy="637716"/>
          </a:xfrm>
          <a:custGeom>
            <a:avLst/>
            <a:gdLst/>
            <a:ahLst/>
            <a:cxnLst/>
            <a:rect r="r" b="b" t="t" l="l"/>
            <a:pathLst>
              <a:path h="637716" w="11721306">
                <a:moveTo>
                  <a:pt x="0" y="0"/>
                </a:moveTo>
                <a:lnTo>
                  <a:pt x="11721307" y="0"/>
                </a:lnTo>
                <a:lnTo>
                  <a:pt x="11721307" y="637716"/>
                </a:lnTo>
                <a:lnTo>
                  <a:pt x="0" y="637716"/>
                </a:lnTo>
                <a:lnTo>
                  <a:pt x="0" y="0"/>
                </a:lnTo>
                <a:close/>
              </a:path>
            </a:pathLst>
          </a:custGeom>
          <a:blipFill>
            <a:blip r:embed="rId7"/>
            <a:stretch>
              <a:fillRect l="0" t="-86964" r="0" b="-25714"/>
            </a:stretch>
          </a:blipFill>
        </p:spPr>
      </p:sp>
      <p:sp>
        <p:nvSpPr>
          <p:cNvPr name="TextBox 16" id="16"/>
          <p:cNvSpPr txBox="true"/>
          <p:nvPr/>
        </p:nvSpPr>
        <p:spPr>
          <a:xfrm rot="0">
            <a:off x="562535" y="500062"/>
            <a:ext cx="8115300" cy="1057275"/>
          </a:xfrm>
          <a:prstGeom prst="rect">
            <a:avLst/>
          </a:prstGeom>
        </p:spPr>
        <p:txBody>
          <a:bodyPr anchor="t" rtlCol="false" tIns="0" lIns="0" bIns="0" rIns="0">
            <a:spAutoFit/>
          </a:bodyPr>
          <a:lstStyle/>
          <a:p>
            <a:pPr marL="0" indent="0" lvl="0">
              <a:lnSpc>
                <a:spcPts val="8399"/>
              </a:lnSpc>
            </a:pPr>
            <a:r>
              <a:rPr lang="en-US" sz="6999">
                <a:solidFill>
                  <a:srgbClr val="FFFFFF"/>
                </a:solidFill>
                <a:latin typeface="Open Sans Bold"/>
                <a:ea typeface="Open Sans Bold"/>
              </a:rPr>
              <a:t>REQUÊTE N°1</a:t>
            </a:r>
          </a:p>
        </p:txBody>
      </p:sp>
      <p:sp>
        <p:nvSpPr>
          <p:cNvPr name="TextBox 17" id="17"/>
          <p:cNvSpPr txBox="true"/>
          <p:nvPr/>
        </p:nvSpPr>
        <p:spPr>
          <a:xfrm rot="0">
            <a:off x="9289075" y="2624754"/>
            <a:ext cx="7741682"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Résultat de la requête</a:t>
            </a:r>
          </a:p>
        </p:txBody>
      </p:sp>
      <p:sp>
        <p:nvSpPr>
          <p:cNvPr name="TextBox 18" id="18"/>
          <p:cNvSpPr txBox="true"/>
          <p:nvPr/>
        </p:nvSpPr>
        <p:spPr>
          <a:xfrm rot="0">
            <a:off x="990600" y="1704259"/>
            <a:ext cx="17886188" cy="796670"/>
          </a:xfrm>
          <a:prstGeom prst="rect">
            <a:avLst/>
          </a:prstGeom>
        </p:spPr>
        <p:txBody>
          <a:bodyPr anchor="t" rtlCol="false" tIns="0" lIns="0" bIns="0" rIns="0">
            <a:spAutoFit/>
          </a:bodyPr>
          <a:lstStyle/>
          <a:p>
            <a:pPr>
              <a:lnSpc>
                <a:spcPts val="3297"/>
              </a:lnSpc>
            </a:pPr>
            <a:r>
              <a:rPr lang="en-US" sz="2100">
                <a:solidFill>
                  <a:srgbClr val="F4F6FC"/>
                </a:solidFill>
                <a:latin typeface="Open Sauce Bold Italics"/>
              </a:rPr>
              <a:t>Afficher le nombre d’articles/évènements qu’il y a eu pour chaque triplet (jour, pays de l’évènement, </a:t>
            </a:r>
          </a:p>
          <a:p>
            <a:pPr algn="l" marL="0" indent="0" lvl="1">
              <a:lnSpc>
                <a:spcPts val="3297"/>
              </a:lnSpc>
              <a:spcBef>
                <a:spcPct val="0"/>
              </a:spcBef>
            </a:pPr>
            <a:r>
              <a:rPr lang="en-US" sz="2100">
                <a:solidFill>
                  <a:srgbClr val="F4F6FC"/>
                </a:solidFill>
                <a:latin typeface="Open Sauce Bold Italics"/>
              </a:rPr>
              <a:t>langue de l’article)</a:t>
            </a:r>
          </a:p>
        </p:txBody>
      </p:sp>
      <p:sp>
        <p:nvSpPr>
          <p:cNvPr name="TextBox 19" id="19"/>
          <p:cNvSpPr txBox="true"/>
          <p:nvPr/>
        </p:nvSpPr>
        <p:spPr>
          <a:xfrm rot="0">
            <a:off x="1196496" y="2671297"/>
            <a:ext cx="6344093"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Données sur Cassandra</a:t>
            </a:r>
          </a:p>
        </p:txBody>
      </p:sp>
      <p:sp>
        <p:nvSpPr>
          <p:cNvPr name="TextBox 20" id="20"/>
          <p:cNvSpPr txBox="true"/>
          <p:nvPr/>
        </p:nvSpPr>
        <p:spPr>
          <a:xfrm rot="0">
            <a:off x="741539" y="3393960"/>
            <a:ext cx="7339733" cy="516128"/>
          </a:xfrm>
          <a:prstGeom prst="rect">
            <a:avLst/>
          </a:prstGeom>
        </p:spPr>
        <p:txBody>
          <a:bodyPr anchor="t" rtlCol="false" tIns="0" lIns="0" bIns="0" rIns="0">
            <a:spAutoFit/>
          </a:bodyPr>
          <a:lstStyle/>
          <a:p>
            <a:pPr algn="ctr">
              <a:lnSpc>
                <a:spcPts val="4395"/>
              </a:lnSpc>
              <a:spcBef>
                <a:spcPct val="0"/>
              </a:spcBef>
            </a:pPr>
            <a:r>
              <a:rPr lang="en-US" sz="2799">
                <a:solidFill>
                  <a:srgbClr val="000000"/>
                </a:solidFill>
                <a:latin typeface="Poppins Bold"/>
              </a:rPr>
              <a:t>Table 1 : </a:t>
            </a:r>
          </a:p>
        </p:txBody>
      </p:sp>
      <p:sp>
        <p:nvSpPr>
          <p:cNvPr name="TextBox 21" id="21"/>
          <p:cNvSpPr txBox="true"/>
          <p:nvPr/>
        </p:nvSpPr>
        <p:spPr>
          <a:xfrm rot="0">
            <a:off x="712964" y="3892616"/>
            <a:ext cx="7311158" cy="2696092"/>
          </a:xfrm>
          <a:prstGeom prst="rect">
            <a:avLst/>
          </a:prstGeom>
        </p:spPr>
        <p:txBody>
          <a:bodyPr anchor="t" rtlCol="false" tIns="0" lIns="0" bIns="0" rIns="0">
            <a:spAutoFit/>
          </a:bodyPr>
          <a:lstStyle/>
          <a:p>
            <a:pPr marL="430123" indent="-215061" lvl="1">
              <a:lnSpc>
                <a:spcPts val="3127"/>
              </a:lnSpc>
              <a:buFont typeface="Arial"/>
              <a:buChar char="•"/>
            </a:pPr>
            <a:r>
              <a:rPr lang="en-US" sz="1992">
                <a:solidFill>
                  <a:srgbClr val="000000"/>
                </a:solidFill>
                <a:latin typeface="Poppins Bold"/>
              </a:rPr>
              <a:t>GlobalEventid</a:t>
            </a:r>
          </a:p>
          <a:p>
            <a:pPr marL="430123" indent="-215061" lvl="1">
              <a:lnSpc>
                <a:spcPts val="3127"/>
              </a:lnSpc>
              <a:buFont typeface="Arial"/>
              <a:buChar char="•"/>
            </a:pPr>
            <a:r>
              <a:rPr lang="en-US" sz="1992">
                <a:solidFill>
                  <a:srgbClr val="000000"/>
                </a:solidFill>
                <a:latin typeface="Poppins Bold"/>
              </a:rPr>
              <a:t>ActionGeo_countryCode</a:t>
            </a:r>
          </a:p>
          <a:p>
            <a:pPr marL="430123" indent="-215061" lvl="1">
              <a:lnSpc>
                <a:spcPts val="3127"/>
              </a:lnSpc>
              <a:buFont typeface="Arial"/>
              <a:buChar char="•"/>
            </a:pPr>
            <a:r>
              <a:rPr lang="en-US" sz="1992">
                <a:solidFill>
                  <a:srgbClr val="000000"/>
                </a:solidFill>
                <a:latin typeface="Poppins Bold"/>
              </a:rPr>
              <a:t>EventDate</a:t>
            </a:r>
          </a:p>
          <a:p>
            <a:pPr marL="430123" indent="-215061" lvl="1">
              <a:lnSpc>
                <a:spcPts val="3127"/>
              </a:lnSpc>
              <a:buFont typeface="Arial"/>
              <a:buChar char="•"/>
            </a:pPr>
            <a:r>
              <a:rPr lang="en-US" sz="1992">
                <a:solidFill>
                  <a:srgbClr val="000000"/>
                </a:solidFill>
                <a:latin typeface="Poppins Bold"/>
              </a:rPr>
              <a:t>MonthYear</a:t>
            </a:r>
          </a:p>
          <a:p>
            <a:pPr marL="430123" indent="-215061" lvl="1">
              <a:lnSpc>
                <a:spcPts val="3127"/>
              </a:lnSpc>
              <a:buFont typeface="Arial"/>
              <a:buChar char="•"/>
            </a:pPr>
            <a:r>
              <a:rPr lang="en-US" sz="1992">
                <a:solidFill>
                  <a:srgbClr val="000000"/>
                </a:solidFill>
                <a:latin typeface="Poppins Bold"/>
              </a:rPr>
              <a:t>Year</a:t>
            </a:r>
          </a:p>
          <a:p>
            <a:pPr>
              <a:lnSpc>
                <a:spcPts val="3127"/>
              </a:lnSpc>
            </a:pPr>
          </a:p>
          <a:p>
            <a:pPr>
              <a:lnSpc>
                <a:spcPts val="3127"/>
              </a:lnSpc>
            </a:pPr>
          </a:p>
        </p:txBody>
      </p:sp>
      <p:sp>
        <p:nvSpPr>
          <p:cNvPr name="TextBox 22" id="22"/>
          <p:cNvSpPr txBox="true"/>
          <p:nvPr/>
        </p:nvSpPr>
        <p:spPr>
          <a:xfrm rot="0">
            <a:off x="741539" y="6323377"/>
            <a:ext cx="8189557" cy="1723829"/>
          </a:xfrm>
          <a:prstGeom prst="rect">
            <a:avLst/>
          </a:prstGeom>
        </p:spPr>
        <p:txBody>
          <a:bodyPr anchor="t" rtlCol="false" tIns="0" lIns="0" bIns="0" rIns="0">
            <a:spAutoFit/>
          </a:bodyPr>
          <a:lstStyle/>
          <a:p>
            <a:pPr marL="481800" indent="-240900" lvl="1">
              <a:lnSpc>
                <a:spcPts val="3503"/>
              </a:lnSpc>
              <a:buFont typeface="Arial"/>
              <a:buChar char="•"/>
            </a:pPr>
            <a:r>
              <a:rPr lang="en-US" sz="2231">
                <a:solidFill>
                  <a:srgbClr val="000000"/>
                </a:solidFill>
                <a:latin typeface="Poppins Bold"/>
              </a:rPr>
              <a:t>id</a:t>
            </a:r>
          </a:p>
          <a:p>
            <a:pPr marL="481800" indent="-240900" lvl="1">
              <a:lnSpc>
                <a:spcPts val="3503"/>
              </a:lnSpc>
              <a:buFont typeface="Arial"/>
              <a:buChar char="•"/>
            </a:pPr>
            <a:r>
              <a:rPr lang="en-US" sz="2231">
                <a:solidFill>
                  <a:srgbClr val="000000"/>
                </a:solidFill>
                <a:latin typeface="Poppins Bold"/>
              </a:rPr>
              <a:t>GlobalEventid</a:t>
            </a:r>
          </a:p>
          <a:p>
            <a:pPr marL="481800" indent="-240900" lvl="1">
              <a:lnSpc>
                <a:spcPts val="3503"/>
              </a:lnSpc>
              <a:buFont typeface="Arial"/>
              <a:buChar char="•"/>
            </a:pPr>
            <a:r>
              <a:rPr lang="en-US" sz="2231">
                <a:solidFill>
                  <a:srgbClr val="000000"/>
                </a:solidFill>
                <a:latin typeface="Poppins Bold"/>
              </a:rPr>
              <a:t>MentionTranslationInfo</a:t>
            </a:r>
          </a:p>
          <a:p>
            <a:pPr marL="481800" indent="-240900" lvl="1">
              <a:lnSpc>
                <a:spcPts val="3503"/>
              </a:lnSpc>
              <a:buFont typeface="Arial"/>
              <a:buChar char="•"/>
            </a:pPr>
            <a:r>
              <a:rPr lang="en-US" sz="2231">
                <a:solidFill>
                  <a:srgbClr val="000000"/>
                </a:solidFill>
                <a:latin typeface="Poppins Bold"/>
              </a:rPr>
              <a:t>MentionTimeDate</a:t>
            </a:r>
          </a:p>
        </p:txBody>
      </p:sp>
      <p:sp>
        <p:nvSpPr>
          <p:cNvPr name="TextBox 23" id="23"/>
          <p:cNvSpPr txBox="true"/>
          <p:nvPr/>
        </p:nvSpPr>
        <p:spPr>
          <a:xfrm rot="0">
            <a:off x="727251" y="5855084"/>
            <a:ext cx="7339733" cy="516128"/>
          </a:xfrm>
          <a:prstGeom prst="rect">
            <a:avLst/>
          </a:prstGeom>
        </p:spPr>
        <p:txBody>
          <a:bodyPr anchor="t" rtlCol="false" tIns="0" lIns="0" bIns="0" rIns="0">
            <a:spAutoFit/>
          </a:bodyPr>
          <a:lstStyle/>
          <a:p>
            <a:pPr algn="ctr">
              <a:lnSpc>
                <a:spcPts val="4395"/>
              </a:lnSpc>
              <a:spcBef>
                <a:spcPct val="0"/>
              </a:spcBef>
            </a:pPr>
            <a:r>
              <a:rPr lang="en-US" sz="2799">
                <a:solidFill>
                  <a:srgbClr val="000000"/>
                </a:solidFill>
                <a:latin typeface="Poppins Bold"/>
              </a:rPr>
              <a:t>Table 2 : </a:t>
            </a:r>
          </a:p>
        </p:txBody>
      </p:sp>
      <p:sp>
        <p:nvSpPr>
          <p:cNvPr name="TextBox 24" id="24"/>
          <p:cNvSpPr txBox="true"/>
          <p:nvPr/>
        </p:nvSpPr>
        <p:spPr>
          <a:xfrm rot="0">
            <a:off x="6117028" y="8270665"/>
            <a:ext cx="6344093"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La requête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0047100">
            <a:off x="14957750" y="-734377"/>
            <a:ext cx="6158306" cy="3079153"/>
          </a:xfrm>
          <a:custGeom>
            <a:avLst/>
            <a:gdLst/>
            <a:ahLst/>
            <a:cxnLst/>
            <a:rect r="r" b="b" t="t" l="l"/>
            <a:pathLst>
              <a:path h="3079153" w="6158306">
                <a:moveTo>
                  <a:pt x="0" y="0"/>
                </a:moveTo>
                <a:lnTo>
                  <a:pt x="6158306" y="0"/>
                </a:lnTo>
                <a:lnTo>
                  <a:pt x="6158306" y="3079153"/>
                </a:lnTo>
                <a:lnTo>
                  <a:pt x="0" y="3079153"/>
                </a:lnTo>
                <a:lnTo>
                  <a:pt x="0" y="0"/>
                </a:lnTo>
                <a:close/>
              </a:path>
            </a:pathLst>
          </a:custGeom>
          <a:blipFill>
            <a:blip r:embed="rId2">
              <a:alphaModFix amt="6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26835" y="-278668"/>
            <a:ext cx="10170480" cy="1017048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D6D6"/>
            </a:solidFill>
          </p:spPr>
        </p:sp>
      </p:grpSp>
      <p:grpSp>
        <p:nvGrpSpPr>
          <p:cNvPr name="Group 5" id="5"/>
          <p:cNvGrpSpPr/>
          <p:nvPr/>
        </p:nvGrpSpPr>
        <p:grpSpPr>
          <a:xfrm rot="0">
            <a:off x="712964" y="3661428"/>
            <a:ext cx="6966313" cy="4330295"/>
            <a:chOff x="0" y="0"/>
            <a:chExt cx="3413969" cy="2122140"/>
          </a:xfrm>
        </p:grpSpPr>
        <p:sp>
          <p:nvSpPr>
            <p:cNvPr name="Freeform 6" id="6"/>
            <p:cNvSpPr/>
            <p:nvPr/>
          </p:nvSpPr>
          <p:spPr>
            <a:xfrm flipH="false" flipV="false" rot="0">
              <a:off x="0" y="0"/>
              <a:ext cx="3413970" cy="2122141"/>
            </a:xfrm>
            <a:custGeom>
              <a:avLst/>
              <a:gdLst/>
              <a:ahLst/>
              <a:cxnLst/>
              <a:rect r="r" b="b" t="t" l="l"/>
              <a:pathLst>
                <a:path h="2122141" w="3413970">
                  <a:moveTo>
                    <a:pt x="3289509" y="2122140"/>
                  </a:moveTo>
                  <a:lnTo>
                    <a:pt x="124460" y="2122140"/>
                  </a:lnTo>
                  <a:cubicBezTo>
                    <a:pt x="55880" y="2122140"/>
                    <a:pt x="0" y="2066261"/>
                    <a:pt x="0" y="1997680"/>
                  </a:cubicBezTo>
                  <a:lnTo>
                    <a:pt x="0" y="124460"/>
                  </a:lnTo>
                  <a:cubicBezTo>
                    <a:pt x="0" y="55880"/>
                    <a:pt x="55880" y="0"/>
                    <a:pt x="124460" y="0"/>
                  </a:cubicBezTo>
                  <a:lnTo>
                    <a:pt x="3289510" y="0"/>
                  </a:lnTo>
                  <a:cubicBezTo>
                    <a:pt x="3358090" y="0"/>
                    <a:pt x="3413970" y="55880"/>
                    <a:pt x="3413970" y="124460"/>
                  </a:cubicBezTo>
                  <a:lnTo>
                    <a:pt x="3413970" y="1997681"/>
                  </a:lnTo>
                  <a:cubicBezTo>
                    <a:pt x="3413970" y="2066261"/>
                    <a:pt x="3358090" y="2122141"/>
                    <a:pt x="3289510" y="2122141"/>
                  </a:cubicBezTo>
                  <a:close/>
                </a:path>
              </a:pathLst>
            </a:custGeom>
            <a:solidFill>
              <a:srgbClr val="FFFFFF"/>
            </a:solidFill>
          </p:spPr>
        </p:sp>
      </p:grpSp>
      <p:grpSp>
        <p:nvGrpSpPr>
          <p:cNvPr name="Group 7" id="7"/>
          <p:cNvGrpSpPr/>
          <p:nvPr/>
        </p:nvGrpSpPr>
        <p:grpSpPr>
          <a:xfrm rot="0">
            <a:off x="10343526" y="3661428"/>
            <a:ext cx="5632779" cy="4330295"/>
            <a:chOff x="0" y="0"/>
            <a:chExt cx="5245659" cy="4032689"/>
          </a:xfrm>
        </p:grpSpPr>
        <p:sp>
          <p:nvSpPr>
            <p:cNvPr name="Freeform 8" id="8"/>
            <p:cNvSpPr/>
            <p:nvPr/>
          </p:nvSpPr>
          <p:spPr>
            <a:xfrm flipH="false" flipV="false" rot="0">
              <a:off x="0" y="0"/>
              <a:ext cx="5245659" cy="4032690"/>
            </a:xfrm>
            <a:custGeom>
              <a:avLst/>
              <a:gdLst/>
              <a:ahLst/>
              <a:cxnLst/>
              <a:rect r="r" b="b" t="t" l="l"/>
              <a:pathLst>
                <a:path h="4032690" w="5245659">
                  <a:moveTo>
                    <a:pt x="5121199" y="4032689"/>
                  </a:moveTo>
                  <a:lnTo>
                    <a:pt x="124460" y="4032689"/>
                  </a:lnTo>
                  <a:cubicBezTo>
                    <a:pt x="55880" y="4032689"/>
                    <a:pt x="0" y="3976809"/>
                    <a:pt x="0" y="3908229"/>
                  </a:cubicBezTo>
                  <a:lnTo>
                    <a:pt x="0" y="124460"/>
                  </a:lnTo>
                  <a:cubicBezTo>
                    <a:pt x="0" y="55880"/>
                    <a:pt x="55880" y="0"/>
                    <a:pt x="124460" y="0"/>
                  </a:cubicBezTo>
                  <a:lnTo>
                    <a:pt x="5121199" y="0"/>
                  </a:lnTo>
                  <a:cubicBezTo>
                    <a:pt x="5189779" y="0"/>
                    <a:pt x="5245659" y="55880"/>
                    <a:pt x="5245659" y="124460"/>
                  </a:cubicBezTo>
                  <a:lnTo>
                    <a:pt x="5245659" y="3908229"/>
                  </a:lnTo>
                  <a:cubicBezTo>
                    <a:pt x="5245659" y="3976809"/>
                    <a:pt x="5189779" y="4032690"/>
                    <a:pt x="5121199" y="4032690"/>
                  </a:cubicBezTo>
                  <a:close/>
                </a:path>
              </a:pathLst>
            </a:custGeom>
            <a:solidFill>
              <a:srgbClr val="FFFFFF"/>
            </a:solidFill>
          </p:spPr>
        </p:sp>
      </p:grpSp>
      <p:sp>
        <p:nvSpPr>
          <p:cNvPr name="Freeform 9" id="9"/>
          <p:cNvSpPr/>
          <p:nvPr/>
        </p:nvSpPr>
        <p:spPr>
          <a:xfrm flipH="false" flipV="false" rot="0">
            <a:off x="16859842" y="442610"/>
            <a:ext cx="798917" cy="785820"/>
          </a:xfrm>
          <a:custGeom>
            <a:avLst/>
            <a:gdLst/>
            <a:ahLst/>
            <a:cxnLst/>
            <a:rect r="r" b="b" t="t" l="l"/>
            <a:pathLst>
              <a:path h="785820" w="798917">
                <a:moveTo>
                  <a:pt x="0" y="0"/>
                </a:moveTo>
                <a:lnTo>
                  <a:pt x="798916" y="0"/>
                </a:lnTo>
                <a:lnTo>
                  <a:pt x="798916" y="785820"/>
                </a:lnTo>
                <a:lnTo>
                  <a:pt x="0" y="785820"/>
                </a:lnTo>
                <a:lnTo>
                  <a:pt x="0" y="0"/>
                </a:lnTo>
                <a:close/>
              </a:path>
            </a:pathLst>
          </a:custGeom>
          <a:blipFill>
            <a:blip r:embed="rId4"/>
            <a:stretch>
              <a:fillRect l="0" t="0" r="0" b="0"/>
            </a:stretch>
          </a:blipFill>
          <a:ln w="57150" cap="sq">
            <a:solidFill>
              <a:srgbClr val="FFFFFF"/>
            </a:solidFill>
            <a:prstDash val="solid"/>
            <a:miter/>
          </a:ln>
        </p:spPr>
      </p:sp>
      <p:sp>
        <p:nvSpPr>
          <p:cNvPr name="Freeform 10" id="10"/>
          <p:cNvSpPr/>
          <p:nvPr/>
        </p:nvSpPr>
        <p:spPr>
          <a:xfrm flipH="false" flipV="false" rot="0">
            <a:off x="10776657" y="3776683"/>
            <a:ext cx="4782666" cy="4139955"/>
          </a:xfrm>
          <a:custGeom>
            <a:avLst/>
            <a:gdLst/>
            <a:ahLst/>
            <a:cxnLst/>
            <a:rect r="r" b="b" t="t" l="l"/>
            <a:pathLst>
              <a:path h="4139955" w="4782666">
                <a:moveTo>
                  <a:pt x="0" y="0"/>
                </a:moveTo>
                <a:lnTo>
                  <a:pt x="4782666" y="0"/>
                </a:lnTo>
                <a:lnTo>
                  <a:pt x="4782666" y="4139956"/>
                </a:lnTo>
                <a:lnTo>
                  <a:pt x="0" y="4139956"/>
                </a:lnTo>
                <a:lnTo>
                  <a:pt x="0" y="0"/>
                </a:lnTo>
                <a:close/>
              </a:path>
            </a:pathLst>
          </a:custGeom>
          <a:blipFill>
            <a:blip r:embed="rId5"/>
            <a:stretch>
              <a:fillRect l="0" t="0" r="0" b="-13411"/>
            </a:stretch>
          </a:blipFill>
        </p:spPr>
      </p:sp>
      <p:sp>
        <p:nvSpPr>
          <p:cNvPr name="Freeform 11" id="11"/>
          <p:cNvSpPr/>
          <p:nvPr/>
        </p:nvSpPr>
        <p:spPr>
          <a:xfrm flipH="false" flipV="false" rot="0">
            <a:off x="8762416" y="8830326"/>
            <a:ext cx="9274488" cy="1061486"/>
          </a:xfrm>
          <a:custGeom>
            <a:avLst/>
            <a:gdLst/>
            <a:ahLst/>
            <a:cxnLst/>
            <a:rect r="r" b="b" t="t" l="l"/>
            <a:pathLst>
              <a:path h="1061486" w="9274488">
                <a:moveTo>
                  <a:pt x="0" y="0"/>
                </a:moveTo>
                <a:lnTo>
                  <a:pt x="9274487" y="0"/>
                </a:lnTo>
                <a:lnTo>
                  <a:pt x="9274487" y="1061486"/>
                </a:lnTo>
                <a:lnTo>
                  <a:pt x="0" y="1061486"/>
                </a:lnTo>
                <a:lnTo>
                  <a:pt x="0" y="0"/>
                </a:lnTo>
                <a:close/>
              </a:path>
            </a:pathLst>
          </a:custGeom>
          <a:blipFill>
            <a:blip r:embed="rId6"/>
            <a:stretch>
              <a:fillRect l="0" t="-133018" r="0" b="-892"/>
            </a:stretch>
          </a:blipFill>
        </p:spPr>
      </p:sp>
      <p:sp>
        <p:nvSpPr>
          <p:cNvPr name="TextBox 12" id="12"/>
          <p:cNvSpPr txBox="true"/>
          <p:nvPr/>
        </p:nvSpPr>
        <p:spPr>
          <a:xfrm rot="0">
            <a:off x="562535" y="500062"/>
            <a:ext cx="8115300" cy="1057275"/>
          </a:xfrm>
          <a:prstGeom prst="rect">
            <a:avLst/>
          </a:prstGeom>
        </p:spPr>
        <p:txBody>
          <a:bodyPr anchor="t" rtlCol="false" tIns="0" lIns="0" bIns="0" rIns="0">
            <a:spAutoFit/>
          </a:bodyPr>
          <a:lstStyle/>
          <a:p>
            <a:pPr marL="0" indent="0" lvl="0">
              <a:lnSpc>
                <a:spcPts val="8399"/>
              </a:lnSpc>
            </a:pPr>
            <a:r>
              <a:rPr lang="en-US" sz="6999">
                <a:solidFill>
                  <a:srgbClr val="FFFFFF"/>
                </a:solidFill>
                <a:latin typeface="Open Sans Bold"/>
                <a:ea typeface="Open Sans Bold"/>
              </a:rPr>
              <a:t>REQUÊTE N°2</a:t>
            </a:r>
          </a:p>
        </p:txBody>
      </p:sp>
      <p:sp>
        <p:nvSpPr>
          <p:cNvPr name="TextBox 13" id="13"/>
          <p:cNvSpPr txBox="true"/>
          <p:nvPr/>
        </p:nvSpPr>
        <p:spPr>
          <a:xfrm rot="0">
            <a:off x="9289075" y="2924982"/>
            <a:ext cx="7741682"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Résultat</a:t>
            </a:r>
          </a:p>
        </p:txBody>
      </p:sp>
      <p:sp>
        <p:nvSpPr>
          <p:cNvPr name="TextBox 14" id="14"/>
          <p:cNvSpPr txBox="true"/>
          <p:nvPr/>
        </p:nvSpPr>
        <p:spPr>
          <a:xfrm rot="0">
            <a:off x="990600" y="1751353"/>
            <a:ext cx="17897495" cy="763198"/>
          </a:xfrm>
          <a:prstGeom prst="rect">
            <a:avLst/>
          </a:prstGeom>
        </p:spPr>
        <p:txBody>
          <a:bodyPr anchor="t" rtlCol="false" tIns="0" lIns="0" bIns="0" rIns="0">
            <a:spAutoFit/>
          </a:bodyPr>
          <a:lstStyle/>
          <a:p>
            <a:pPr>
              <a:lnSpc>
                <a:spcPts val="3142"/>
              </a:lnSpc>
            </a:pPr>
            <a:r>
              <a:rPr lang="en-US" sz="2001">
                <a:solidFill>
                  <a:srgbClr val="F4F6FC"/>
                </a:solidFill>
                <a:latin typeface="Open Sauce Bold Italics"/>
              </a:rPr>
              <a:t>Pour un pays donné en paramètre, affichez les évènements qui y ont eu place triées par le nombre </a:t>
            </a:r>
          </a:p>
          <a:p>
            <a:pPr algn="l" marL="0" indent="0" lvl="1">
              <a:lnSpc>
                <a:spcPts val="3142"/>
              </a:lnSpc>
              <a:spcBef>
                <a:spcPct val="0"/>
              </a:spcBef>
            </a:pPr>
            <a:r>
              <a:rPr lang="en-US" sz="2001">
                <a:solidFill>
                  <a:srgbClr val="F4F6FC"/>
                </a:solidFill>
                <a:latin typeface="Open Sauce Bold Italics"/>
              </a:rPr>
              <a:t>de mentions (tri décroissant)</a:t>
            </a:r>
          </a:p>
        </p:txBody>
      </p:sp>
      <p:sp>
        <p:nvSpPr>
          <p:cNvPr name="TextBox 15" id="15"/>
          <p:cNvSpPr txBox="true"/>
          <p:nvPr/>
        </p:nvSpPr>
        <p:spPr>
          <a:xfrm rot="0">
            <a:off x="1106286" y="2924982"/>
            <a:ext cx="6344093"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Données sur Cassandra</a:t>
            </a:r>
          </a:p>
        </p:txBody>
      </p:sp>
      <p:sp>
        <p:nvSpPr>
          <p:cNvPr name="TextBox 16" id="16"/>
          <p:cNvSpPr txBox="true"/>
          <p:nvPr/>
        </p:nvSpPr>
        <p:spPr>
          <a:xfrm rot="0">
            <a:off x="741539" y="3694188"/>
            <a:ext cx="7339733" cy="516128"/>
          </a:xfrm>
          <a:prstGeom prst="rect">
            <a:avLst/>
          </a:prstGeom>
        </p:spPr>
        <p:txBody>
          <a:bodyPr anchor="t" rtlCol="false" tIns="0" lIns="0" bIns="0" rIns="0">
            <a:spAutoFit/>
          </a:bodyPr>
          <a:lstStyle/>
          <a:p>
            <a:pPr algn="ctr">
              <a:lnSpc>
                <a:spcPts val="4395"/>
              </a:lnSpc>
              <a:spcBef>
                <a:spcPct val="0"/>
              </a:spcBef>
            </a:pPr>
            <a:r>
              <a:rPr lang="en-US" sz="2799">
                <a:solidFill>
                  <a:srgbClr val="000000"/>
                </a:solidFill>
                <a:latin typeface="Poppins Bold"/>
              </a:rPr>
              <a:t>Table 1 : </a:t>
            </a:r>
          </a:p>
        </p:txBody>
      </p:sp>
      <p:sp>
        <p:nvSpPr>
          <p:cNvPr name="TextBox 17" id="17"/>
          <p:cNvSpPr txBox="true"/>
          <p:nvPr/>
        </p:nvSpPr>
        <p:spPr>
          <a:xfrm rot="0">
            <a:off x="712964" y="4143641"/>
            <a:ext cx="7311158" cy="2696092"/>
          </a:xfrm>
          <a:prstGeom prst="rect">
            <a:avLst/>
          </a:prstGeom>
        </p:spPr>
        <p:txBody>
          <a:bodyPr anchor="t" rtlCol="false" tIns="0" lIns="0" bIns="0" rIns="0">
            <a:spAutoFit/>
          </a:bodyPr>
          <a:lstStyle/>
          <a:p>
            <a:pPr marL="430123" indent="-215061" lvl="1">
              <a:lnSpc>
                <a:spcPts val="3127"/>
              </a:lnSpc>
              <a:buFont typeface="Arial"/>
              <a:buChar char="•"/>
            </a:pPr>
            <a:r>
              <a:rPr lang="en-US" sz="1992">
                <a:solidFill>
                  <a:srgbClr val="000000"/>
                </a:solidFill>
                <a:latin typeface="Poppins Bold"/>
              </a:rPr>
              <a:t>GlobalEventid</a:t>
            </a:r>
          </a:p>
          <a:p>
            <a:pPr marL="430123" indent="-215061" lvl="1">
              <a:lnSpc>
                <a:spcPts val="3127"/>
              </a:lnSpc>
              <a:buFont typeface="Arial"/>
              <a:buChar char="•"/>
            </a:pPr>
            <a:r>
              <a:rPr lang="en-US" sz="1992">
                <a:solidFill>
                  <a:srgbClr val="000000"/>
                </a:solidFill>
                <a:latin typeface="Poppins Bold"/>
              </a:rPr>
              <a:t>ActionGeo_countryCode</a:t>
            </a:r>
          </a:p>
          <a:p>
            <a:pPr marL="430123" indent="-215061" lvl="1">
              <a:lnSpc>
                <a:spcPts val="3127"/>
              </a:lnSpc>
              <a:buFont typeface="Arial"/>
              <a:buChar char="•"/>
            </a:pPr>
            <a:r>
              <a:rPr lang="en-US" sz="1992">
                <a:solidFill>
                  <a:srgbClr val="000000"/>
                </a:solidFill>
                <a:latin typeface="Poppins Bold"/>
              </a:rPr>
              <a:t>EventDate</a:t>
            </a:r>
          </a:p>
          <a:p>
            <a:pPr marL="430123" indent="-215061" lvl="1">
              <a:lnSpc>
                <a:spcPts val="3127"/>
              </a:lnSpc>
              <a:buFont typeface="Arial"/>
              <a:buChar char="•"/>
            </a:pPr>
            <a:r>
              <a:rPr lang="en-US" sz="1992">
                <a:solidFill>
                  <a:srgbClr val="000000"/>
                </a:solidFill>
                <a:latin typeface="Poppins Bold"/>
              </a:rPr>
              <a:t>MonthYear</a:t>
            </a:r>
          </a:p>
          <a:p>
            <a:pPr marL="430123" indent="-215061" lvl="1">
              <a:lnSpc>
                <a:spcPts val="3127"/>
              </a:lnSpc>
              <a:buFont typeface="Arial"/>
              <a:buChar char="•"/>
            </a:pPr>
            <a:r>
              <a:rPr lang="en-US" sz="1992">
                <a:solidFill>
                  <a:srgbClr val="000000"/>
                </a:solidFill>
                <a:latin typeface="Poppins Bold"/>
              </a:rPr>
              <a:t>Year</a:t>
            </a:r>
          </a:p>
          <a:p>
            <a:pPr>
              <a:lnSpc>
                <a:spcPts val="3127"/>
              </a:lnSpc>
            </a:pPr>
          </a:p>
          <a:p>
            <a:pPr>
              <a:lnSpc>
                <a:spcPts val="3127"/>
              </a:lnSpc>
            </a:pPr>
          </a:p>
        </p:txBody>
      </p:sp>
      <p:sp>
        <p:nvSpPr>
          <p:cNvPr name="TextBox 18" id="18"/>
          <p:cNvSpPr txBox="true"/>
          <p:nvPr/>
        </p:nvSpPr>
        <p:spPr>
          <a:xfrm rot="0">
            <a:off x="741539" y="6267893"/>
            <a:ext cx="8189557" cy="1723829"/>
          </a:xfrm>
          <a:prstGeom prst="rect">
            <a:avLst/>
          </a:prstGeom>
        </p:spPr>
        <p:txBody>
          <a:bodyPr anchor="t" rtlCol="false" tIns="0" lIns="0" bIns="0" rIns="0">
            <a:spAutoFit/>
          </a:bodyPr>
          <a:lstStyle/>
          <a:p>
            <a:pPr marL="481800" indent="-240900" lvl="1">
              <a:lnSpc>
                <a:spcPts val="3503"/>
              </a:lnSpc>
              <a:buFont typeface="Arial"/>
              <a:buChar char="•"/>
            </a:pPr>
            <a:r>
              <a:rPr lang="en-US" sz="2231">
                <a:solidFill>
                  <a:srgbClr val="000000"/>
                </a:solidFill>
                <a:latin typeface="Poppins Bold"/>
              </a:rPr>
              <a:t>id</a:t>
            </a:r>
          </a:p>
          <a:p>
            <a:pPr marL="481800" indent="-240900" lvl="1">
              <a:lnSpc>
                <a:spcPts val="3503"/>
              </a:lnSpc>
              <a:buFont typeface="Arial"/>
              <a:buChar char="•"/>
            </a:pPr>
            <a:r>
              <a:rPr lang="en-US" sz="2231">
                <a:solidFill>
                  <a:srgbClr val="000000"/>
                </a:solidFill>
                <a:latin typeface="Poppins Bold"/>
              </a:rPr>
              <a:t>GlobalEventid</a:t>
            </a:r>
          </a:p>
          <a:p>
            <a:pPr marL="481800" indent="-240900" lvl="1">
              <a:lnSpc>
                <a:spcPts val="3503"/>
              </a:lnSpc>
              <a:buFont typeface="Arial"/>
              <a:buChar char="•"/>
            </a:pPr>
            <a:r>
              <a:rPr lang="en-US" sz="2231">
                <a:solidFill>
                  <a:srgbClr val="000000"/>
                </a:solidFill>
                <a:latin typeface="Poppins Bold"/>
              </a:rPr>
              <a:t>MentionTranslationInfo</a:t>
            </a:r>
          </a:p>
          <a:p>
            <a:pPr marL="481800" indent="-240900" lvl="1">
              <a:lnSpc>
                <a:spcPts val="3503"/>
              </a:lnSpc>
              <a:buFont typeface="Arial"/>
              <a:buChar char="•"/>
            </a:pPr>
            <a:r>
              <a:rPr lang="en-US" sz="2231">
                <a:solidFill>
                  <a:srgbClr val="000000"/>
                </a:solidFill>
                <a:latin typeface="Poppins Bold"/>
              </a:rPr>
              <a:t>MentionTimeDate</a:t>
            </a:r>
          </a:p>
        </p:txBody>
      </p:sp>
      <p:sp>
        <p:nvSpPr>
          <p:cNvPr name="TextBox 19" id="19"/>
          <p:cNvSpPr txBox="true"/>
          <p:nvPr/>
        </p:nvSpPr>
        <p:spPr>
          <a:xfrm rot="0">
            <a:off x="741539" y="5837490"/>
            <a:ext cx="7339733" cy="516128"/>
          </a:xfrm>
          <a:prstGeom prst="rect">
            <a:avLst/>
          </a:prstGeom>
        </p:spPr>
        <p:txBody>
          <a:bodyPr anchor="t" rtlCol="false" tIns="0" lIns="0" bIns="0" rIns="0">
            <a:spAutoFit/>
          </a:bodyPr>
          <a:lstStyle/>
          <a:p>
            <a:pPr algn="ctr">
              <a:lnSpc>
                <a:spcPts val="4395"/>
              </a:lnSpc>
              <a:spcBef>
                <a:spcPct val="0"/>
              </a:spcBef>
            </a:pPr>
            <a:r>
              <a:rPr lang="en-US" sz="2799">
                <a:solidFill>
                  <a:srgbClr val="000000"/>
                </a:solidFill>
                <a:latin typeface="Poppins Bold"/>
              </a:rPr>
              <a:t>Table 2 : </a:t>
            </a:r>
          </a:p>
        </p:txBody>
      </p:sp>
      <p:sp>
        <p:nvSpPr>
          <p:cNvPr name="Freeform 20" id="20"/>
          <p:cNvSpPr/>
          <p:nvPr/>
        </p:nvSpPr>
        <p:spPr>
          <a:xfrm flipH="false" flipV="false" rot="0">
            <a:off x="593095" y="8845248"/>
            <a:ext cx="8084740" cy="1046564"/>
          </a:xfrm>
          <a:custGeom>
            <a:avLst/>
            <a:gdLst/>
            <a:ahLst/>
            <a:cxnLst/>
            <a:rect r="r" b="b" t="t" l="l"/>
            <a:pathLst>
              <a:path h="1046564" w="8084740">
                <a:moveTo>
                  <a:pt x="0" y="0"/>
                </a:moveTo>
                <a:lnTo>
                  <a:pt x="8084740" y="0"/>
                </a:lnTo>
                <a:lnTo>
                  <a:pt x="8084740" y="1046564"/>
                </a:lnTo>
                <a:lnTo>
                  <a:pt x="0" y="1046564"/>
                </a:lnTo>
                <a:lnTo>
                  <a:pt x="0" y="0"/>
                </a:lnTo>
                <a:close/>
              </a:path>
            </a:pathLst>
          </a:custGeom>
          <a:blipFill>
            <a:blip r:embed="rId6"/>
            <a:stretch>
              <a:fillRect l="0" t="-28802" r="-10288" b="-99286"/>
            </a:stretch>
          </a:blipFill>
        </p:spPr>
      </p:sp>
      <p:sp>
        <p:nvSpPr>
          <p:cNvPr name="TextBox 21" id="21"/>
          <p:cNvSpPr txBox="true"/>
          <p:nvPr/>
        </p:nvSpPr>
        <p:spPr>
          <a:xfrm rot="0">
            <a:off x="4891574" y="8229847"/>
            <a:ext cx="7741682" cy="516128"/>
          </a:xfrm>
          <a:prstGeom prst="rect">
            <a:avLst/>
          </a:prstGeom>
        </p:spPr>
        <p:txBody>
          <a:bodyPr anchor="t" rtlCol="false" tIns="0" lIns="0" bIns="0" rIns="0">
            <a:spAutoFit/>
          </a:bodyPr>
          <a:lstStyle/>
          <a:p>
            <a:pPr algn="ctr" marL="0" indent="0" lvl="1">
              <a:lnSpc>
                <a:spcPts val="4395"/>
              </a:lnSpc>
              <a:spcBef>
                <a:spcPct val="0"/>
              </a:spcBef>
            </a:pPr>
            <a:r>
              <a:rPr lang="en-US" sz="2799">
                <a:solidFill>
                  <a:srgbClr val="DBD6D6"/>
                </a:solidFill>
                <a:latin typeface="Poppins Bold"/>
              </a:rPr>
              <a:t>La requête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DAF66Gn52CM</dc:identifier>
  <dcterms:modified xsi:type="dcterms:W3CDTF">2011-08-01T06:04:30Z</dcterms:modified>
  <cp:revision>1</cp:revision>
  <dc:title>GDELT</dc:title>
</cp:coreProperties>
</file>