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Roboto-bold.fntdata"/><Relationship Id="rId8" Type="http://schemas.openxmlformats.org/officeDocument/2006/relationships/slide" Target="slides/slide3.xml"/><Relationship Id="rId21" Type="http://schemas.openxmlformats.org/officeDocument/2006/relationships/font" Target="fonts/Lexend-regular.fntdata"/><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font" Target="fonts/Roboto-regular.fntdata"/><Relationship Id="rId7" Type="http://schemas.openxmlformats.org/officeDocument/2006/relationships/slide" Target="slides/slide2.xml"/><Relationship Id="rId25" Type="http://schemas.openxmlformats.org/officeDocument/2006/relationships/customXml" Target="../customXml/item3.xml"/><Relationship Id="rId20" Type="http://schemas.openxmlformats.org/officeDocument/2006/relationships/font" Target="fonts/Roboto-boldItalic.fntdata"/><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24" Type="http://schemas.openxmlformats.org/officeDocument/2006/relationships/customXml" Target="../customXml/item2.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font" Target="fonts/Roboto-italic.fntdata"/><Relationship Id="rId22" Type="http://schemas.openxmlformats.org/officeDocument/2006/relationships/font" Target="fonts/Lexend-bold.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e97f196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e97f196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e97f1967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e97f1967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0c23cb74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0c23cb7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e97f196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e97f196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e97f196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e97f196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e97f1967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e97f1967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e97f1967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e97f1967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7fa22b2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7fa22b2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b933d7668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b933d76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e97f1967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e97f1967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7fa22b2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7fa22b2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7850" y="2797275"/>
            <a:ext cx="7708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377800" y="4128825"/>
            <a:ext cx="1683377" cy="4506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p:cSld name="TITLE_AND_BODY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11"/>
          <p:cNvPicPr preferRelativeResize="0"/>
          <p:nvPr/>
        </p:nvPicPr>
        <p:blipFill>
          <a:blip r:embed="rId3">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2">
  <p:cSld name="TITLE_AND_BODY_1_1">
    <p:spTree>
      <p:nvGrpSpPr>
        <p:cNvPr id="52" name="Shape 52"/>
        <p:cNvGrpSpPr/>
        <p:nvPr/>
      </p:nvGrpSpPr>
      <p:grpSpPr>
        <a:xfrm>
          <a:off x="0" y="0"/>
          <a:ext cx="0" cy="0"/>
          <a:chOff x="0" y="0"/>
          <a:chExt cx="0" cy="0"/>
        </a:xfrm>
      </p:grpSpPr>
      <p:sp>
        <p:nvSpPr>
          <p:cNvPr id="53" name="Google Shape;53;p1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2"/>
          <p:cNvSpPr txBox="1"/>
          <p:nvPr>
            <p:ph idx="1" type="body"/>
          </p:nvPr>
        </p:nvSpPr>
        <p:spPr>
          <a:xfrm>
            <a:off x="311700" y="1152475"/>
            <a:ext cx="52794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238400" y="4591675"/>
            <a:ext cx="276712" cy="230963"/>
          </a:xfrm>
          <a:prstGeom prst="rect">
            <a:avLst/>
          </a:prstGeom>
          <a:noFill/>
          <a:ln>
            <a:noFill/>
          </a:ln>
        </p:spPr>
      </p:pic>
      <p:sp>
        <p:nvSpPr>
          <p:cNvPr id="57" name="Google Shape;57;p12"/>
          <p:cNvSpPr/>
          <p:nvPr/>
        </p:nvSpPr>
        <p:spPr>
          <a:xfrm>
            <a:off x="5902175" y="-75"/>
            <a:ext cx="3241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58" name="Google Shape;58;p12"/>
          <p:cNvSpPr txBox="1"/>
          <p:nvPr>
            <p:ph idx="2" type="body"/>
          </p:nvPr>
        </p:nvSpPr>
        <p:spPr>
          <a:xfrm>
            <a:off x="6205500" y="1152475"/>
            <a:ext cx="26268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2" name="Google Shape;62;p1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2">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6172800" cy="1311300"/>
          </a:xfrm>
          <a:prstGeom prst="rect">
            <a:avLst/>
          </a:prstGeom>
          <a:solidFill>
            <a:schemeClr val="lt1"/>
          </a:solidFill>
        </p:spPr>
        <p:txBody>
          <a:bodyPr anchorCtr="0" anchor="b" bIns="182875" lIns="457200" spcFirstLastPara="1" rIns="182875" wrap="square" tIns="18287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p15"/>
          <p:cNvSpPr txBox="1"/>
          <p:nvPr>
            <p:ph idx="1" type="body"/>
          </p:nvPr>
        </p:nvSpPr>
        <p:spPr>
          <a:xfrm>
            <a:off x="0" y="1311300"/>
            <a:ext cx="6172800" cy="3832200"/>
          </a:xfrm>
          <a:prstGeom prst="rect">
            <a:avLst/>
          </a:prstGeom>
          <a:solidFill>
            <a:schemeClr val="lt1"/>
          </a:solidFill>
        </p:spPr>
        <p:txBody>
          <a:bodyPr anchorCtr="0" anchor="t" bIns="182875" lIns="457200" spcFirstLastPara="1" rIns="182875" wrap="square" tIns="18287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2" name="Google Shape;72;p15"/>
          <p:cNvSpPr txBox="1"/>
          <p:nvPr>
            <p:ph idx="12" type="sldNum"/>
          </p:nvPr>
        </p:nvSpPr>
        <p:spPr>
          <a:xfrm>
            <a:off x="8648775" y="4692925"/>
            <a:ext cx="372300" cy="336000"/>
          </a:xfrm>
          <a:prstGeom prst="rect">
            <a:avLst/>
          </a:prstGeom>
          <a:solidFill>
            <a:schemeClr val="lt1"/>
          </a:solidFill>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dk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375825" y="450150"/>
            <a:ext cx="5370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2">
            <a:alphaModFix/>
          </a:blip>
          <a:stretch>
            <a:fillRect/>
          </a:stretch>
        </p:blipFill>
        <p:spPr>
          <a:xfrm>
            <a:off x="619700" y="1563563"/>
            <a:ext cx="1674750" cy="139798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 name="Google Shape;85;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87" name="Google Shape;8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2">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a:blip r:embed="rId2">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a:blip r:embed="rId2">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5400"/>
              <a:buNone/>
              <a:defRPr sz="54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717850" y="2797275"/>
            <a:ext cx="7708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97A9B5"/>
              </a:buClr>
              <a:buSzPts val="2800"/>
              <a:buNone/>
              <a:defRPr sz="2800">
                <a:solidFill>
                  <a:srgbClr val="97A9B5"/>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b="49" l="0" r="0" t="49"/>
          <a:stretch/>
        </p:blipFill>
        <p:spPr>
          <a:xfrm>
            <a:off x="377800" y="4128825"/>
            <a:ext cx="1683374" cy="45063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locks">
  <p:cSld name="BLANK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1"/>
          <p:cNvPicPr preferRelativeResize="0"/>
          <p:nvPr/>
        </p:nvPicPr>
        <p:blipFill>
          <a:blip r:embed="rId3">
            <a:alphaModFix/>
          </a:blip>
          <a:stretch>
            <a:fillRect/>
          </a:stretch>
        </p:blipFill>
        <p:spPr>
          <a:xfrm>
            <a:off x="238400" y="4591675"/>
            <a:ext cx="276712" cy="230963"/>
          </a:xfrm>
          <a:prstGeom prst="rect">
            <a:avLst/>
          </a:prstGeom>
          <a:noFill/>
          <a:ln>
            <a:noFill/>
          </a:ln>
        </p:spPr>
      </p:pic>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5"/>
          <p:cNvPicPr preferRelativeResize="0"/>
          <p:nvPr/>
        </p:nvPicPr>
        <p:blipFill>
          <a:blip r:embed="rId3">
            <a:alphaModFix/>
          </a:blip>
          <a:stretch>
            <a:fillRect/>
          </a:stretch>
        </p:blipFill>
        <p:spPr>
          <a:xfrm>
            <a:off x="238400" y="4591675"/>
            <a:ext cx="276712" cy="2309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ink">
  <p:cSld name="SECTION_HEADER_1_1">
    <p:bg>
      <p:bgPr>
        <a:solidFill>
          <a:schemeClr val="accent4"/>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6"/>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_1_1">
    <p:bg>
      <p:bgPr>
        <a:solidFill>
          <a:schemeClr val="accent1"/>
        </a:solidFill>
      </p:bgPr>
    </p:bg>
    <p:spTree>
      <p:nvGrpSpPr>
        <p:cNvPr id="30" name="Shape 30"/>
        <p:cNvGrpSpPr/>
        <p:nvPr/>
      </p:nvGrpSpPr>
      <p:grpSpPr>
        <a:xfrm>
          <a:off x="0" y="0"/>
          <a:ext cx="0" cy="0"/>
          <a:chOff x="0" y="0"/>
          <a:chExt cx="0" cy="0"/>
        </a:xfrm>
      </p:grpSpPr>
      <p:sp>
        <p:nvSpPr>
          <p:cNvPr id="31" name="Google Shape;31;p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7"/>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SECTION_HEADER_1_1_1_1">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8"/>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yellow">
  <p:cSld name="SECTION_HEADER_1_1_1_1_1">
    <p:bg>
      <p:bgPr>
        <a:solidFill>
          <a:schemeClr val="accent3"/>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9"/>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10"/>
          <p:cNvPicPr preferRelativeResize="0"/>
          <p:nvPr/>
        </p:nvPicPr>
        <p:blipFill>
          <a:blip r:embed="rId2">
            <a:alphaModFix/>
          </a:blip>
          <a:stretch>
            <a:fillRect/>
          </a:stretch>
        </p:blipFill>
        <p:spPr>
          <a:xfrm>
            <a:off x="238400" y="4591675"/>
            <a:ext cx="276712" cy="23096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indent="-317500" lvl="1" marL="9144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2pPr>
            <a:lvl3pPr indent="-317500" lvl="2" marL="13716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3pPr>
            <a:lvl4pPr indent="-317500" lvl="3" marL="18288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4pPr>
            <a:lvl5pPr indent="-317500" lvl="4" marL="22860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5pPr>
            <a:lvl6pPr indent="-317500" lvl="5" marL="27432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6pPr>
            <a:lvl7pPr indent="-317500" lvl="6" marL="32004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7pPr>
            <a:lvl8pPr indent="-317500" lvl="7" marL="36576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8pPr>
            <a:lvl9pPr indent="-317500" lvl="8" marL="41148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mailto:sonia@albanycancode.org" TargetMode="External"/><Relationship Id="rId4" Type="http://schemas.openxmlformats.org/officeDocument/2006/relationships/hyperlink" Target="https://cancode.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indeed.com/career-advice/finding-a-job/job-seeker-tips" TargetMode="External"/><Relationship Id="rId4" Type="http://schemas.openxmlformats.org/officeDocument/2006/relationships/hyperlink" Target="https://www.indeed.com/career-advice/finding-a-job/job-seeker-tips" TargetMode="External"/><Relationship Id="rId5" Type="http://schemas.openxmlformats.org/officeDocument/2006/relationships/hyperlink" Target="https://www.indeed.com/" TargetMode="External"/><Relationship Id="rId6" Type="http://schemas.openxmlformats.org/officeDocument/2006/relationships/hyperlink" Target="https://www.careerbuilder.com/?siteid=ppcm_brand_Q59nZWkf&amp;utm_source=bing&amp;utm_term=careerbuilder.com&amp;utm_campaign=Brand_Core-T2_Exact&amp;utm_medium=cpc&amp;utm_content=Q59nZWkf_pcrid_76897190880959_pkw_careerbuilder.com_pmt_be_pdv_c&amp;msclkid=883c317419d41942269f544435db61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glassdoor.com/index.htm" TargetMode="External"/><Relationship Id="rId4" Type="http://schemas.openxmlformats.org/officeDocument/2006/relationships/hyperlink" Target="https://www.aarp.org/work/job-search/ways-to-liven-linkedin-profile/" TargetMode="External"/><Relationship Id="rId5" Type="http://schemas.openxmlformats.org/officeDocument/2006/relationships/hyperlink" Target="https://www.aarp.org/work/job-searc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novoresume.com/career-blog/resume-advice-for-students-with-no-experience" TargetMode="External"/><Relationship Id="rId4" Type="http://schemas.openxmlformats.org/officeDocument/2006/relationships/hyperlink" Target="https://www.kickresume.com/en/help-center/how-write-profile-resume/" TargetMode="External"/><Relationship Id="rId5" Type="http://schemas.openxmlformats.org/officeDocument/2006/relationships/hyperlink" Target="https://resumeworded.com/action-verbs" TargetMode="External"/><Relationship Id="rId6" Type="http://schemas.openxmlformats.org/officeDocument/2006/relationships/hyperlink" Target="https://www.flexjobs.com/blog/post/transferable-skills/" TargetMode="External"/><Relationship Id="rId7" Type="http://schemas.openxmlformats.org/officeDocument/2006/relationships/hyperlink" Target="https://www.indeed.com/career-advice/resumes-cover-letters/employment-gaps-on-resume" TargetMode="External"/><Relationship Id="rId8" Type="http://schemas.openxmlformats.org/officeDocument/2006/relationships/hyperlink" Target="https://www.youtube.com/watch?v=529bck9aFRM&amp;list=RDCMUCeYUHG6o0YguM-g23htdsS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linkedin.com/learning/jodi-glickman-on-pitching-yourself/lead-with-your-destination?autoplay=true&amp;courseClaim=AQEQfHhcvmxOFAAAAYQ6BBmOmCOSX2OmnDKtEepbBTdO299AI_45CI23tarJhjT_dNlYGi6A51ZB4HuH9shMP9Tz4isWsfmu-RAC2iS-UhAei6o4l5Q6dvD600XpIH7ioe5qTygx5knt5V0Gg-_WVSF45TewBWK3cmasIZVanAfpt4kmSfOtP678na8rtqaXcKASMTq0HNrNWlgm1EZmwB2Ytw91pu-bTJr3qlbOfwio2EQfCP2MCfWNPOpHgTk-fpga9rmqfhI6792W1K26jAG2dKNE5ELaBWxMKHLFTEPwgwv_mvTdVzpC8xYZcYotK1RUz-eSTGz4XCrk-U7v_3-zYWofJjVwOWDELy1cNhnCM3-kLRjq74HAm1YyrmnYNilOHN125tAtYzPprcazW1WrsaRMkfiU4lrTnyhh21uI_iFk0o7UYUNocLkH8e2vaUXGDOXxD2xaxeu8ekyXAy_cJxHDjXaBl5fQsbbG1bZyzCvsaCIPwHAE_hpJvg8OTehpgfH-o5iqqAVqOScR8MDRK1dZU00F4CFdKyL_g5aYUX0RRZx7mNq9OZoqngHKj6ifxWD6LM6aVQZKnNqvelmXjkEYUmMnFNl61aKo1MOJExs6qEbC2LrY_tHW4pTld3sbCgrSxrJleUjYbfiLOoR4fh44J_sh-RoIAXkoMJ_cGwQHGu6MYADVO84x0KqM5QQNNO8CTVm3WIJ4U2XuXrLKlIcesVz0Psa50aaicvfOQXHpYiA2nfRBknsAybUX-i7J_00BWv-vk2LVsS_KqEU2nrrpGb8Gd1dZ1z5-Dgv0f4J_aczLZQuJaSwMwLCrgy5klu_yVBxcFXmRngx05E7vQzd80Uhff_Bw67gCGmTmfrzc6fGR-HWBGzCllBF-Gme9Shf1vUVfuEJkMUHlpJlrD0T90YwKdsucxE2pG_72M8mkmas9mVzn59GDwKZ6Hob0I3AElxWP5revXE50FyvaT0qZjOwhSmY3INwotVvTLbZxNVmoh7HiP0oURl_orn0RDhq-hzEBSnbO-i_4MFXAXSdO8zIkSyd2H1IIYYxvi_iXiPZpm3e2zl3KIvNGTvLNfKFO9qtGy2rkgzOr3Q7qBA" TargetMode="External"/><Relationship Id="rId4" Type="http://schemas.openxmlformats.org/officeDocument/2006/relationships/hyperlink" Target="https://www.linkedin.com/learning/jodi-glickman-on-pitching-yourself/lead-with-your-destination?autoplay=true&amp;courseClaim=AQEQfHhcvmxOFAAAAYQ6BBmOmCOSX2OmnDKtEepbBTdO299AI_45CI23tarJhjT_dNlYGi6A51ZB4HuH9shMP9Tz4isWsfmu-RAC2iS-UhAei6o4l5Q6dvD600XpIH7ioe5qTygx5knt5V0Gg-_WVSF45TewBWK3cmasIZVanAfpt4kmSfOtP678na8rtqaXcKASMTq0HNrNWlgm1EZmwB2Ytw91pu-bTJr3qlbOfwio2EQfCP2MCfWNPOpHgTk-fpga9rmqfhI6792W1K26jAG2dKNE5ELaBWxMKHLFTEPwgwv_mvTdVzpC8xYZcYotK1RUz-eSTGz4XCrk-U7v_3-zYWofJjVwOWDELy1cNhnCM3-kLRjq74HAm1YyrmnYNilOHN125tAtYzPprcazW1WrsaRMkfiU4lrTnyhh21uI_iFk0o7UYUNocLkH8e2vaUXGDOXxD2xaxeu8ekyXAy_cJxHDjXaBl5fQsbbG1bZyzCvsaCIPwHAE_hpJvg8OTehpgfH-o5iqqAVqOScR8MDRK1dZU00F4CFdKyL_g5aYUX0RRZx7mNq9OZoqngHKj6ifxWD6LM6aVQZKnNqvelmXjkEYUmMnFNl61aKo1MOJExs6qEbC2LrY_tHW4pTld3sbCgrSxrJleUjYbfiLOoR4fh44J_sh-RoIAXkoMJ_cGwQHGu6MYADVO84x0KqM5QQNNO8CTVm3WIJ4U2XuXrLKlIcesVz0Psa50aaicvfOQXHpYiA2nfRBknsAybUX-i7J_00BWv-vk2LVsS_KqEU2nrrpGb8Gd1dZ1z5-Dgv0f4J_aczLZQuJaSwMwLCrgy5klu_yVBxcFXmRngx05E7vQzd80Uhff_Bw67gCGmTmfrzc6fGR-HWBGzCllBF-Gme9Shf1vUVfuEJkMUHlpJlrD0T90YwKdsucxE2pG_72M8mkmas9mVzn59GDwKZ6Hob0I3AElxWP5revXE50FyvaT0qZjOwhSmY3INwotVvTLbZxNVmoh7HiP0oURl_orn0RDhq-hzEBSnbO-i_4MFXAXSdO8zIkSyd2H1IIYYxvi_iXiPZpm3e2zl3KIvNGTvLNfKFO9qtGy2rkgzOr3Q7qBA" TargetMode="External"/><Relationship Id="rId5" Type="http://schemas.openxmlformats.org/officeDocument/2006/relationships/hyperlink" Target="https://www.linkedin.com/learning/jodi-glickman-on-pitching-yourself/why-is-the-pitch-so-important?courseClaim=AQGzG2MZpRQXJgAAAYi68OfZF1jjjTqOFLzEiZMWneNKQOfrJJzfJTninAUerz0YP4_T0AN_IbngbFFLZH559eSId-Kphf_aCoEt1lOA0dd6XPWE8ppjpohBwKqGFSdGwnYrc5J-qQF5bt7K0KrQvhlOFj5nMq4E_WbeBzoaiQEIIsnBS8AyF9kZ0nY3ch5c2p90mIp9f0YTr32N2vDh3wM8dXfwYFcUOPPvag2mcTI6nBXYPCtloMzDwACz995lH5y_TwJgZbKJgxw3WoILxi_C-DJkCKCOouX8qG6V5ULlXZ4NWMTWUbaL3jkTXCw_GTXtm2jJlas6VJBSFrSEw0-k2ry69iiD4ployN4Ew3ZFcWKulS3z1f1Opx2TC5Hh5WSGzs1eGYW-PmSnWAwCy82O8kouTN2t2hTNP7yhx6nnFSD2AQFz0fHha6atPDvkYB_Xk1d6PjgXCza_oF2kOdTRuZgJ1KajJkVsiU5tVvUsgFCZdW19B0SQlf9d8gYeTc5xxsaD-XV4Q4cCAxWsXCPZB_m3R4LCAqveT1W3pOkE6oaNEbh1clRIWwAku7Bb9lz_IkRKPJZbhxSJnWQ0Ps_q8p8JEc6_mDtIMCNBFArVj_3lewws-AWGTfSmZRCbSbO36kkztfu6YU_WkPy8V1ObvxFnjW5lowk86cAQFqVbYjqVW8PO2c420OElJlnxuGNCjDaMc9ED5QdptUsTgN5dKSfM9s0Q3DlXJXdb7LhMBBSsENTaUtfSbZKrk-XeHbpTPHHfKBTDf7IU9CYNU8JQsQdD9fSr_3FLgjT9FQ0hzCfyzcxyywELRfdRZQd4hrjbh7IHCGPHAo-majAQSzb8q_ereZBN1PHe8HJnRLUep7OGhQmOF7neEqvc1Vkvl-kWXCmuMmLIaJyvMGp20bjGKXMNa1WyjV5AIVZgW_Xzafow6kTwkX3FVTcC8mn-CKxu-LruDMqV4dS6aWPn-VgMA___TtNkPco9w7PuTYMMw9o-beJ8fRMp_8d-V6lFDOgxRzBHR7P7VZmf6nrtSZcAPaHAZBgW_ak09G9gDTV_EnjLG3JBJWR5rjCMfLrkprkCyEpFLPBB-8JLVNAwYnVaeGVejNEYCKRHHl28hPQz0XDWy-Pi33RW2Z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300"/>
              <a:t>Career Services</a:t>
            </a:r>
            <a:endParaRPr sz="6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ctrTitle"/>
          </p:nvPr>
        </p:nvSpPr>
        <p:spPr>
          <a:xfrm>
            <a:off x="1019150" y="1542100"/>
            <a:ext cx="7708500" cy="1425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4400"/>
          </a:p>
          <a:p>
            <a:pPr indent="0" lvl="0" marL="0" rtl="0" algn="ctr">
              <a:spcBef>
                <a:spcPts val="0"/>
              </a:spcBef>
              <a:spcAft>
                <a:spcPts val="0"/>
              </a:spcAft>
              <a:buNone/>
            </a:pPr>
            <a:r>
              <a:t/>
            </a:r>
            <a:endParaRPr sz="3844"/>
          </a:p>
          <a:p>
            <a:pPr indent="0" lvl="0" marL="0" rtl="0" algn="ctr">
              <a:spcBef>
                <a:spcPts val="0"/>
              </a:spcBef>
              <a:spcAft>
                <a:spcPts val="0"/>
              </a:spcAft>
              <a:buNone/>
            </a:pPr>
            <a:r>
              <a:t/>
            </a:r>
            <a:endParaRPr sz="3844"/>
          </a:p>
          <a:p>
            <a:pPr indent="0" lvl="0" marL="0" rtl="0" algn="l">
              <a:spcBef>
                <a:spcPts val="0"/>
              </a:spcBef>
              <a:spcAft>
                <a:spcPts val="0"/>
              </a:spcAft>
              <a:buNone/>
            </a:pPr>
            <a:r>
              <a:t/>
            </a:r>
            <a:endParaRPr sz="3844"/>
          </a:p>
          <a:p>
            <a:pPr indent="0" lvl="0" marL="0" rtl="0" algn="ctr">
              <a:spcBef>
                <a:spcPts val="0"/>
              </a:spcBef>
              <a:spcAft>
                <a:spcPts val="0"/>
              </a:spcAft>
              <a:buNone/>
            </a:pPr>
            <a:r>
              <a:t/>
            </a:r>
            <a:endParaRPr sz="3844"/>
          </a:p>
        </p:txBody>
      </p:sp>
      <p:sp>
        <p:nvSpPr>
          <p:cNvPr id="170" name="Google Shape;170;p31"/>
          <p:cNvSpPr txBox="1"/>
          <p:nvPr>
            <p:ph idx="1" type="subTitle"/>
          </p:nvPr>
        </p:nvSpPr>
        <p:spPr>
          <a:xfrm>
            <a:off x="717750" y="862575"/>
            <a:ext cx="7708500" cy="2908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sz="3844">
                <a:solidFill>
                  <a:schemeClr val="dk1"/>
                </a:solidFill>
              </a:rPr>
              <a:t>Contact Information: </a:t>
            </a:r>
            <a:endParaRPr sz="3844">
              <a:solidFill>
                <a:schemeClr val="dk1"/>
              </a:solidFill>
            </a:endParaRPr>
          </a:p>
          <a:p>
            <a:pPr indent="0" lvl="0" marL="0" rtl="0" algn="ctr">
              <a:spcBef>
                <a:spcPts val="0"/>
              </a:spcBef>
              <a:spcAft>
                <a:spcPts val="0"/>
              </a:spcAft>
              <a:buNone/>
            </a:pPr>
            <a:r>
              <a:t/>
            </a:r>
            <a:endParaRPr sz="3844">
              <a:solidFill>
                <a:schemeClr val="dk1"/>
              </a:solidFill>
            </a:endParaRPr>
          </a:p>
          <a:p>
            <a:pPr indent="0" lvl="0" marL="0" rtl="0" algn="ctr">
              <a:spcBef>
                <a:spcPts val="0"/>
              </a:spcBef>
              <a:spcAft>
                <a:spcPts val="0"/>
              </a:spcAft>
              <a:buNone/>
            </a:pPr>
            <a:r>
              <a:rPr lang="en" sz="3383">
                <a:solidFill>
                  <a:schemeClr val="dk1"/>
                </a:solidFill>
              </a:rPr>
              <a:t>Sonia Ramos</a:t>
            </a:r>
            <a:endParaRPr sz="3383">
              <a:solidFill>
                <a:schemeClr val="dk1"/>
              </a:solidFill>
            </a:endParaRPr>
          </a:p>
          <a:p>
            <a:pPr indent="0" lvl="0" marL="0" rtl="0" algn="ctr">
              <a:spcBef>
                <a:spcPts val="0"/>
              </a:spcBef>
              <a:spcAft>
                <a:spcPts val="0"/>
              </a:spcAft>
              <a:buNone/>
            </a:pPr>
            <a:r>
              <a:rPr lang="en" sz="3383">
                <a:solidFill>
                  <a:schemeClr val="dk1"/>
                </a:solidFill>
              </a:rPr>
              <a:t>Career Services Advisor</a:t>
            </a:r>
            <a:endParaRPr sz="3383">
              <a:solidFill>
                <a:schemeClr val="dk1"/>
              </a:solidFill>
            </a:endParaRPr>
          </a:p>
          <a:p>
            <a:pPr indent="0" lvl="0" marL="0" rtl="0" algn="ctr">
              <a:spcBef>
                <a:spcPts val="0"/>
              </a:spcBef>
              <a:spcAft>
                <a:spcPts val="0"/>
              </a:spcAft>
              <a:buNone/>
            </a:pPr>
            <a:r>
              <a:rPr lang="en" sz="3383" u="sng">
                <a:solidFill>
                  <a:schemeClr val="accent1"/>
                </a:solidFill>
                <a:hlinkClick r:id="rId3">
                  <a:extLst>
                    <a:ext uri="{A12FA001-AC4F-418D-AE19-62706E023703}">
                      <ahyp:hlinkClr val="tx"/>
                    </a:ext>
                  </a:extLst>
                </a:hlinkClick>
              </a:rPr>
              <a:t>sonia@albanycancode.org</a:t>
            </a:r>
            <a:endParaRPr sz="3383">
              <a:solidFill>
                <a:schemeClr val="dk1"/>
              </a:solidFill>
            </a:endParaRPr>
          </a:p>
          <a:p>
            <a:pPr indent="0" lvl="0" marL="0" rtl="0" algn="ctr">
              <a:lnSpc>
                <a:spcPct val="115000"/>
              </a:lnSpc>
              <a:spcBef>
                <a:spcPts val="1200"/>
              </a:spcBef>
              <a:spcAft>
                <a:spcPts val="0"/>
              </a:spcAft>
              <a:buNone/>
            </a:pPr>
            <a:r>
              <a:rPr lang="en" sz="3383">
                <a:solidFill>
                  <a:schemeClr val="dk1"/>
                </a:solidFill>
              </a:rPr>
              <a:t>Office: 518-238-6808 ext 712</a:t>
            </a:r>
            <a:endParaRPr sz="3383">
              <a:solidFill>
                <a:schemeClr val="dk1"/>
              </a:solidFill>
            </a:endParaRPr>
          </a:p>
          <a:p>
            <a:pPr indent="0" lvl="0" marL="0" rtl="0" algn="ctr">
              <a:lnSpc>
                <a:spcPct val="115000"/>
              </a:lnSpc>
              <a:spcBef>
                <a:spcPts val="1200"/>
              </a:spcBef>
              <a:spcAft>
                <a:spcPts val="0"/>
              </a:spcAft>
              <a:buNone/>
            </a:pPr>
            <a:r>
              <a:rPr lang="en" sz="2060" u="sng">
                <a:solidFill>
                  <a:srgbClr val="1155CC"/>
                </a:solidFill>
                <a:highlight>
                  <a:srgbClr val="FFFFFF"/>
                </a:highlight>
                <a:latin typeface="Verdana"/>
                <a:ea typeface="Verdana"/>
                <a:cs typeface="Verdana"/>
                <a:sym typeface="Verdana"/>
                <a:hlinkClick r:id="rId4">
                  <a:extLst>
                    <a:ext uri="{A12FA001-AC4F-418D-AE19-62706E023703}">
                      <ahyp:hlinkClr val="tx"/>
                    </a:ext>
                  </a:extLst>
                </a:hlinkClick>
              </a:rPr>
              <a:t>https://cancode.org/</a:t>
            </a:r>
            <a:endParaRPr sz="4343">
              <a:solidFill>
                <a:schemeClr val="dk1"/>
              </a:solidFill>
            </a:endParaRPr>
          </a:p>
          <a:p>
            <a:pPr indent="0" lvl="0" marL="0" rtl="0" algn="ctr">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ctrTitle"/>
          </p:nvPr>
        </p:nvSpPr>
        <p:spPr>
          <a:xfrm>
            <a:off x="0" y="260675"/>
            <a:ext cx="8842200" cy="380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 sz="1560"/>
              <a:t>Thank you! </a:t>
            </a:r>
            <a:endParaRPr b="1" sz="1560"/>
          </a:p>
        </p:txBody>
      </p:sp>
      <p:sp>
        <p:nvSpPr>
          <p:cNvPr id="176" name="Google Shape;176;p32"/>
          <p:cNvSpPr txBox="1"/>
          <p:nvPr>
            <p:ph idx="1" type="subTitle"/>
          </p:nvPr>
        </p:nvSpPr>
        <p:spPr>
          <a:xfrm>
            <a:off x="717850" y="888525"/>
            <a:ext cx="7619700" cy="27012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Clr>
                <a:srgbClr val="000000"/>
              </a:buClr>
              <a:buSzPct val="29464"/>
              <a:buFont typeface="Arial"/>
              <a:buNone/>
            </a:pPr>
            <a:r>
              <a:rPr b="1" lang="en" sz="3359">
                <a:solidFill>
                  <a:schemeClr val="dk1"/>
                </a:solidFill>
              </a:rPr>
              <a:t>Helpful links for your job search</a:t>
            </a:r>
            <a:endParaRPr b="1" sz="3359">
              <a:solidFill>
                <a:schemeClr val="dk1"/>
              </a:solidFill>
            </a:endParaRPr>
          </a:p>
          <a:p>
            <a:pPr indent="0" lvl="0" marL="0" rtl="0" algn="ctr">
              <a:spcBef>
                <a:spcPts val="0"/>
              </a:spcBef>
              <a:spcAft>
                <a:spcPts val="0"/>
              </a:spcAft>
              <a:buNone/>
            </a:pPr>
            <a:r>
              <a:t/>
            </a:r>
            <a:endParaRPr b="1" sz="1560">
              <a:solidFill>
                <a:schemeClr val="dk1"/>
              </a:solidFill>
            </a:endParaRPr>
          </a:p>
          <a:p>
            <a:pPr indent="0" lvl="0" marL="0" rtl="0" algn="ctr">
              <a:spcBef>
                <a:spcPts val="0"/>
              </a:spcBef>
              <a:spcAft>
                <a:spcPts val="0"/>
              </a:spcAft>
              <a:buNone/>
            </a:pPr>
            <a:r>
              <a:t/>
            </a:r>
            <a:endParaRPr b="1" sz="1560">
              <a:solidFill>
                <a:schemeClr val="dk1"/>
              </a:solidFill>
            </a:endParaRPr>
          </a:p>
          <a:p>
            <a:pPr indent="0" lvl="0" marL="0" rtl="0" algn="ctr">
              <a:spcBef>
                <a:spcPts val="0"/>
              </a:spcBef>
              <a:spcAft>
                <a:spcPts val="0"/>
              </a:spcAft>
              <a:buNone/>
            </a:pPr>
            <a:r>
              <a:rPr b="1" lang="en" sz="2709" u="sng">
                <a:solidFill>
                  <a:schemeClr val="hlink"/>
                </a:solidFill>
                <a:latin typeface="Arial"/>
                <a:ea typeface="Arial"/>
                <a:cs typeface="Arial"/>
                <a:sym typeface="Arial"/>
                <a:hlinkClick r:id="rId3"/>
              </a:rPr>
              <a:t>Tip</a:t>
            </a:r>
            <a:r>
              <a:rPr b="1" lang="en" sz="2345" u="sng">
                <a:solidFill>
                  <a:schemeClr val="hlink"/>
                </a:solidFill>
                <a:latin typeface="Arial"/>
                <a:ea typeface="Arial"/>
                <a:cs typeface="Arial"/>
                <a:sym typeface="Arial"/>
                <a:hlinkClick r:id="rId4"/>
              </a:rPr>
              <a:t>s for Job Seekers: A Guide to the Job Search Process | Indeed.com</a:t>
            </a:r>
            <a:endParaRPr b="1" sz="4045"/>
          </a:p>
          <a:p>
            <a:pPr indent="0" lvl="0" marL="0" rtl="0" algn="ctr">
              <a:spcBef>
                <a:spcPts val="0"/>
              </a:spcBef>
              <a:spcAft>
                <a:spcPts val="0"/>
              </a:spcAft>
              <a:buNone/>
            </a:pPr>
            <a:r>
              <a:t/>
            </a:r>
            <a:endParaRPr b="1" sz="3500"/>
          </a:p>
          <a:p>
            <a:pPr indent="0" lvl="0" marL="0" rtl="0" algn="ctr">
              <a:spcBef>
                <a:spcPts val="0"/>
              </a:spcBef>
              <a:spcAft>
                <a:spcPts val="0"/>
              </a:spcAft>
              <a:buNone/>
            </a:pPr>
            <a:r>
              <a:t/>
            </a:r>
            <a:endParaRPr b="1" sz="3500"/>
          </a:p>
          <a:p>
            <a:pPr indent="0" lvl="0" marL="0" rtl="0" algn="ctr">
              <a:spcBef>
                <a:spcPts val="0"/>
              </a:spcBef>
              <a:spcAft>
                <a:spcPts val="0"/>
              </a:spcAft>
              <a:buNone/>
            </a:pPr>
            <a:r>
              <a:t/>
            </a:r>
            <a:endParaRPr b="1" sz="2283"/>
          </a:p>
          <a:p>
            <a:pPr indent="0" lvl="0" marL="0" rtl="0" algn="ctr">
              <a:spcBef>
                <a:spcPts val="0"/>
              </a:spcBef>
              <a:spcAft>
                <a:spcPts val="0"/>
              </a:spcAft>
              <a:buNone/>
            </a:pPr>
            <a:r>
              <a:rPr b="1" lang="en" sz="2527">
                <a:solidFill>
                  <a:srgbClr val="000000"/>
                </a:solidFill>
                <a:highlight>
                  <a:srgbClr val="FFFFFF"/>
                </a:highlight>
                <a:latin typeface="Roboto"/>
                <a:ea typeface="Roboto"/>
                <a:cs typeface="Roboto"/>
                <a:sym typeface="Roboto"/>
              </a:rPr>
              <a:t>CanCodeCommunities Alumni Network</a:t>
            </a:r>
            <a:endParaRPr b="1" sz="2527">
              <a:solidFill>
                <a:srgbClr val="000000"/>
              </a:solidFill>
              <a:highlight>
                <a:srgbClr val="FFFFFF"/>
              </a:highlight>
              <a:latin typeface="Roboto"/>
              <a:ea typeface="Roboto"/>
              <a:cs typeface="Roboto"/>
              <a:sym typeface="Roboto"/>
            </a:endParaRPr>
          </a:p>
          <a:p>
            <a:pPr indent="0" lvl="0" marL="0" rtl="0" algn="ctr">
              <a:spcBef>
                <a:spcPts val="0"/>
              </a:spcBef>
              <a:spcAft>
                <a:spcPts val="0"/>
              </a:spcAft>
              <a:buNone/>
            </a:pPr>
            <a:r>
              <a:t/>
            </a:r>
            <a:endParaRPr b="1" sz="3329"/>
          </a:p>
          <a:p>
            <a:pPr indent="0" lvl="0" marL="0" rtl="0" algn="ctr">
              <a:spcBef>
                <a:spcPts val="0"/>
              </a:spcBef>
              <a:spcAft>
                <a:spcPts val="0"/>
              </a:spcAft>
              <a:buNone/>
            </a:pPr>
            <a:r>
              <a:rPr b="1" lang="en" sz="3504" u="sng">
                <a:solidFill>
                  <a:schemeClr val="hlink"/>
                </a:solidFill>
                <a:latin typeface="Arial"/>
                <a:ea typeface="Arial"/>
                <a:cs typeface="Arial"/>
                <a:sym typeface="Arial"/>
                <a:hlinkClick r:id="rId5"/>
              </a:rPr>
              <a:t>Job Search | Indeed</a:t>
            </a:r>
            <a:endParaRPr b="1" sz="5204"/>
          </a:p>
          <a:p>
            <a:pPr indent="0" lvl="0" marL="0" rtl="0" algn="ctr">
              <a:spcBef>
                <a:spcPts val="0"/>
              </a:spcBef>
              <a:spcAft>
                <a:spcPts val="0"/>
              </a:spcAft>
              <a:buNone/>
            </a:pPr>
            <a:r>
              <a:rPr b="1" lang="en" sz="3173" u="sng">
                <a:solidFill>
                  <a:schemeClr val="hlink"/>
                </a:solidFill>
                <a:latin typeface="Arial"/>
                <a:ea typeface="Arial"/>
                <a:cs typeface="Arial"/>
                <a:sym typeface="Arial"/>
                <a:hlinkClick r:id="rId6"/>
              </a:rPr>
              <a:t>Find a Job | CareerBuilder.com</a:t>
            </a:r>
            <a:endParaRPr b="1" sz="3956"/>
          </a:p>
          <a:p>
            <a:pPr indent="0" lvl="0" marL="0" rtl="0" algn="ctr">
              <a:spcBef>
                <a:spcPts val="0"/>
              </a:spcBef>
              <a:spcAft>
                <a:spcPts val="0"/>
              </a:spcAft>
              <a:buNone/>
            </a:pPr>
            <a:r>
              <a:t/>
            </a:r>
            <a:endParaRPr b="1" sz="3242"/>
          </a:p>
          <a:p>
            <a:pPr indent="0" lvl="0" marL="0" rtl="0" algn="ctr">
              <a:spcBef>
                <a:spcPts val="0"/>
              </a:spcBef>
              <a:spcAft>
                <a:spcPts val="0"/>
              </a:spcAft>
              <a:buNone/>
            </a:pPr>
            <a:r>
              <a:t/>
            </a:r>
            <a:endParaRPr b="1" sz="3242"/>
          </a:p>
          <a:p>
            <a:pPr indent="0" lvl="0" marL="0" rtl="0" algn="ctr">
              <a:spcBef>
                <a:spcPts val="0"/>
              </a:spcBef>
              <a:spcAft>
                <a:spcPts val="0"/>
              </a:spcAft>
              <a:buNone/>
            </a:pPr>
            <a:r>
              <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ctrTitle"/>
          </p:nvPr>
        </p:nvSpPr>
        <p:spPr>
          <a:xfrm>
            <a:off x="271150" y="1080775"/>
            <a:ext cx="8155200" cy="2214300"/>
          </a:xfrm>
          <a:prstGeom prst="rect">
            <a:avLst/>
          </a:prstGeom>
        </p:spPr>
        <p:txBody>
          <a:bodyPr anchorCtr="0" anchor="b" bIns="91425" lIns="91425" spcFirstLastPara="1" rIns="91425" wrap="square" tIns="91425">
            <a:spAutoFit/>
          </a:bodyPr>
          <a:lstStyle/>
          <a:p>
            <a:pPr indent="0" lvl="0" marL="0" rtl="0" algn="l">
              <a:lnSpc>
                <a:spcPct val="115000"/>
              </a:lnSpc>
              <a:spcBef>
                <a:spcPts val="1200"/>
              </a:spcBef>
              <a:spcAft>
                <a:spcPts val="0"/>
              </a:spcAft>
              <a:buNone/>
            </a:pPr>
            <a:r>
              <a:t/>
            </a:r>
            <a:endParaRPr sz="5900">
              <a:latin typeface="Comic Sans MS"/>
              <a:ea typeface="Comic Sans MS"/>
              <a:cs typeface="Comic Sans MS"/>
              <a:sym typeface="Comic Sans MS"/>
            </a:endParaRPr>
          </a:p>
          <a:p>
            <a:pPr indent="0" lvl="0" marL="0" rtl="0" algn="ctr">
              <a:spcBef>
                <a:spcPts val="1200"/>
              </a:spcBef>
              <a:spcAft>
                <a:spcPts val="0"/>
              </a:spcAft>
              <a:buNone/>
            </a:pPr>
            <a:r>
              <a:t/>
            </a:r>
            <a:endParaRPr/>
          </a:p>
        </p:txBody>
      </p:sp>
      <p:sp>
        <p:nvSpPr>
          <p:cNvPr id="111" name="Google Shape;111;p23"/>
          <p:cNvSpPr txBox="1"/>
          <p:nvPr>
            <p:ph idx="1" type="subTitle"/>
          </p:nvPr>
        </p:nvSpPr>
        <p:spPr>
          <a:xfrm>
            <a:off x="492275" y="2350750"/>
            <a:ext cx="7648200" cy="11454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1200"/>
              </a:spcBef>
              <a:spcAft>
                <a:spcPts val="0"/>
              </a:spcAft>
              <a:buNone/>
            </a:pPr>
            <a:r>
              <a:rPr lang="en" sz="2960"/>
              <a:t>Career Services will provide you with an opportunity to schedule a one on one appointment to discuss your career goals.</a:t>
            </a:r>
            <a:endParaRPr sz="2960"/>
          </a:p>
          <a:p>
            <a:pPr indent="0" lvl="0" marL="0" rtl="0" algn="ctr">
              <a:spcBef>
                <a:spcPts val="1200"/>
              </a:spcBef>
              <a:spcAft>
                <a:spcPts val="0"/>
              </a:spcAft>
              <a:buNone/>
            </a:pPr>
            <a:r>
              <a:t/>
            </a:r>
            <a:endParaRPr/>
          </a:p>
        </p:txBody>
      </p:sp>
      <p:sp>
        <p:nvSpPr>
          <p:cNvPr id="112" name="Google Shape;112;p23"/>
          <p:cNvSpPr txBox="1"/>
          <p:nvPr/>
        </p:nvSpPr>
        <p:spPr>
          <a:xfrm>
            <a:off x="1316025" y="301375"/>
            <a:ext cx="607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Lexend"/>
                <a:ea typeface="Lexend"/>
                <a:cs typeface="Lexend"/>
                <a:sym typeface="Lexend"/>
              </a:rPr>
              <a:t>Career Services at Can Code</a:t>
            </a:r>
            <a:endParaRPr sz="3000">
              <a:latin typeface="Lexend"/>
              <a:ea typeface="Lexend"/>
              <a:cs typeface="Lexend"/>
              <a:sym typeface="Lexend"/>
            </a:endParaRPr>
          </a:p>
        </p:txBody>
      </p:sp>
      <p:sp>
        <p:nvSpPr>
          <p:cNvPr id="113" name="Google Shape;113;p23"/>
          <p:cNvSpPr txBox="1"/>
          <p:nvPr/>
        </p:nvSpPr>
        <p:spPr>
          <a:xfrm>
            <a:off x="1366250" y="10045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exend"/>
              <a:ea typeface="Lexend"/>
              <a:cs typeface="Lexend"/>
              <a:sym typeface="Lexend"/>
            </a:endParaRPr>
          </a:p>
        </p:txBody>
      </p:sp>
      <p:sp>
        <p:nvSpPr>
          <p:cNvPr id="114" name="Google Shape;114;p23"/>
          <p:cNvSpPr txBox="1"/>
          <p:nvPr/>
        </p:nvSpPr>
        <p:spPr>
          <a:xfrm>
            <a:off x="500625" y="1128775"/>
            <a:ext cx="7708500" cy="2362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800">
                <a:latin typeface="Lexend"/>
                <a:ea typeface="Lexend"/>
                <a:cs typeface="Lexend"/>
                <a:sym typeface="Lexend"/>
              </a:rPr>
              <a:t>Can Code is committed to helping you thrive to be successful. Whether you are taking a class to advance your technical skills or looking to transition into a technical career, we are here to assist you. </a:t>
            </a:r>
            <a:endParaRPr sz="1800">
              <a:latin typeface="Lexend"/>
              <a:ea typeface="Lexend"/>
              <a:cs typeface="Lexend"/>
              <a:sym typeface="Lexend"/>
            </a:endParaRPr>
          </a:p>
          <a:p>
            <a:pPr indent="0" lvl="0" marL="0" rtl="0" algn="just">
              <a:lnSpc>
                <a:spcPct val="115000"/>
              </a:lnSpc>
              <a:spcBef>
                <a:spcPts val="1200"/>
              </a:spcBef>
              <a:spcAft>
                <a:spcPts val="0"/>
              </a:spcAft>
              <a:buNone/>
            </a:pPr>
            <a:r>
              <a:t/>
            </a:r>
            <a:endParaRPr sz="1800">
              <a:latin typeface="Lexend"/>
              <a:ea typeface="Lexend"/>
              <a:cs typeface="Lexend"/>
              <a:sym typeface="Lexend"/>
            </a:endParaRPr>
          </a:p>
          <a:p>
            <a:pPr indent="0" lvl="0" marL="0" rtl="0" algn="just">
              <a:lnSpc>
                <a:spcPct val="115000"/>
              </a:lnSpc>
              <a:spcBef>
                <a:spcPts val="1200"/>
              </a:spcBef>
              <a:spcAft>
                <a:spcPts val="1200"/>
              </a:spcAft>
              <a:buNone/>
            </a:pPr>
            <a:r>
              <a:t/>
            </a:r>
            <a:endParaRPr sz="180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subTitle"/>
          </p:nvPr>
        </p:nvSpPr>
        <p:spPr>
          <a:xfrm>
            <a:off x="618925" y="160775"/>
            <a:ext cx="7813500" cy="327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000000"/>
                </a:solidFill>
              </a:rPr>
              <a:t>Career Services </a:t>
            </a:r>
            <a:endParaRPr/>
          </a:p>
        </p:txBody>
      </p:sp>
      <p:sp>
        <p:nvSpPr>
          <p:cNvPr id="120" name="Google Shape;120;p24"/>
          <p:cNvSpPr txBox="1"/>
          <p:nvPr/>
        </p:nvSpPr>
        <p:spPr>
          <a:xfrm>
            <a:off x="1436575" y="381750"/>
            <a:ext cx="61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exend"/>
              <a:ea typeface="Lexend"/>
              <a:cs typeface="Lexend"/>
              <a:sym typeface="Lexend"/>
            </a:endParaRPr>
          </a:p>
        </p:txBody>
      </p:sp>
      <p:sp>
        <p:nvSpPr>
          <p:cNvPr id="121" name="Google Shape;121;p24"/>
          <p:cNvSpPr txBox="1"/>
          <p:nvPr/>
        </p:nvSpPr>
        <p:spPr>
          <a:xfrm>
            <a:off x="1496875" y="421950"/>
            <a:ext cx="55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exend"/>
              <a:ea typeface="Lexend"/>
              <a:cs typeface="Lexend"/>
              <a:sym typeface="Lexend"/>
            </a:endParaRPr>
          </a:p>
        </p:txBody>
      </p:sp>
      <p:sp>
        <p:nvSpPr>
          <p:cNvPr id="122" name="Google Shape;122;p24"/>
          <p:cNvSpPr txBox="1"/>
          <p:nvPr/>
        </p:nvSpPr>
        <p:spPr>
          <a:xfrm>
            <a:off x="1868575" y="117525"/>
            <a:ext cx="578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latin typeface="Lexend"/>
                <a:ea typeface="Lexend"/>
                <a:cs typeface="Lexend"/>
                <a:sym typeface="Lexend"/>
              </a:rPr>
              <a:t>                </a:t>
            </a:r>
            <a:endParaRPr sz="2400" u="sng">
              <a:latin typeface="Lexend"/>
              <a:ea typeface="Lexend"/>
              <a:cs typeface="Lexend"/>
              <a:sym typeface="Lexend"/>
            </a:endParaRPr>
          </a:p>
        </p:txBody>
      </p:sp>
      <p:sp>
        <p:nvSpPr>
          <p:cNvPr id="123" name="Google Shape;123;p24"/>
          <p:cNvSpPr txBox="1"/>
          <p:nvPr/>
        </p:nvSpPr>
        <p:spPr>
          <a:xfrm>
            <a:off x="1677675" y="1125109"/>
            <a:ext cx="5786400" cy="301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exend"/>
                <a:ea typeface="Lexend"/>
                <a:cs typeface="Lexend"/>
                <a:sym typeface="Lexend"/>
              </a:rPr>
              <a:t>Resume Critique</a:t>
            </a:r>
            <a:endParaRPr sz="2300">
              <a:latin typeface="Lexend"/>
              <a:ea typeface="Lexend"/>
              <a:cs typeface="Lexend"/>
              <a:sym typeface="Lexend"/>
            </a:endParaRPr>
          </a:p>
          <a:p>
            <a:pPr indent="0" lvl="0" marL="0" rtl="0" algn="ctr">
              <a:spcBef>
                <a:spcPts val="0"/>
              </a:spcBef>
              <a:spcAft>
                <a:spcPts val="0"/>
              </a:spcAft>
              <a:buNone/>
            </a:pPr>
            <a:r>
              <a:rPr lang="en" sz="2300">
                <a:latin typeface="Lexend"/>
                <a:ea typeface="Lexend"/>
                <a:cs typeface="Lexend"/>
                <a:sym typeface="Lexend"/>
              </a:rPr>
              <a:t>Linked-In Alumni Networking Group</a:t>
            </a:r>
            <a:endParaRPr sz="2300">
              <a:latin typeface="Lexend"/>
              <a:ea typeface="Lexend"/>
              <a:cs typeface="Lexend"/>
              <a:sym typeface="Lexend"/>
            </a:endParaRPr>
          </a:p>
          <a:p>
            <a:pPr indent="0" lvl="0" marL="0" rtl="0" algn="ctr">
              <a:spcBef>
                <a:spcPts val="0"/>
              </a:spcBef>
              <a:spcAft>
                <a:spcPts val="0"/>
              </a:spcAft>
              <a:buNone/>
            </a:pPr>
            <a:r>
              <a:rPr lang="en" sz="2300">
                <a:latin typeface="Lexend"/>
                <a:ea typeface="Lexend"/>
                <a:cs typeface="Lexend"/>
                <a:sym typeface="Lexend"/>
              </a:rPr>
              <a:t>Mock Interviews</a:t>
            </a:r>
            <a:endParaRPr sz="2300">
              <a:latin typeface="Lexend"/>
              <a:ea typeface="Lexend"/>
              <a:cs typeface="Lexend"/>
              <a:sym typeface="Lexend"/>
            </a:endParaRPr>
          </a:p>
          <a:p>
            <a:pPr indent="0" lvl="0" marL="0" rtl="0" algn="ctr">
              <a:spcBef>
                <a:spcPts val="0"/>
              </a:spcBef>
              <a:spcAft>
                <a:spcPts val="0"/>
              </a:spcAft>
              <a:buNone/>
            </a:pPr>
            <a:r>
              <a:rPr lang="en" sz="2300">
                <a:latin typeface="Lexend"/>
                <a:ea typeface="Lexend"/>
                <a:cs typeface="Lexend"/>
                <a:sym typeface="Lexend"/>
              </a:rPr>
              <a:t>Technology Professionals and Mentors</a:t>
            </a:r>
            <a:endParaRPr sz="2300">
              <a:latin typeface="Lexend"/>
              <a:ea typeface="Lexend"/>
              <a:cs typeface="Lexend"/>
              <a:sym typeface="Lexend"/>
            </a:endParaRPr>
          </a:p>
          <a:p>
            <a:pPr indent="0" lvl="0" marL="0" rtl="0" algn="ctr">
              <a:spcBef>
                <a:spcPts val="0"/>
              </a:spcBef>
              <a:spcAft>
                <a:spcPts val="0"/>
              </a:spcAft>
              <a:buNone/>
            </a:pPr>
            <a:r>
              <a:rPr lang="en" sz="2300">
                <a:latin typeface="Lexend"/>
                <a:ea typeface="Lexend"/>
                <a:cs typeface="Lexend"/>
                <a:sym typeface="Lexend"/>
              </a:rPr>
              <a:t>Internship and Career Opportunities</a:t>
            </a:r>
            <a:endParaRPr sz="2300">
              <a:latin typeface="Lexend"/>
              <a:ea typeface="Lexend"/>
              <a:cs typeface="Lexend"/>
              <a:sym typeface="Lexend"/>
            </a:endParaRPr>
          </a:p>
          <a:p>
            <a:pPr indent="0" lvl="0" marL="0" rtl="0" algn="ctr">
              <a:spcBef>
                <a:spcPts val="0"/>
              </a:spcBef>
              <a:spcAft>
                <a:spcPts val="0"/>
              </a:spcAft>
              <a:buNone/>
            </a:pPr>
            <a:r>
              <a:rPr lang="en" sz="2300">
                <a:latin typeface="Lexend"/>
                <a:ea typeface="Lexend"/>
                <a:cs typeface="Lexend"/>
                <a:sym typeface="Lexend"/>
              </a:rPr>
              <a:t>Emails Address/Voice Messages</a:t>
            </a:r>
            <a:endParaRPr sz="2300">
              <a:latin typeface="Lexend"/>
              <a:ea typeface="Lexend"/>
              <a:cs typeface="Lexend"/>
              <a:sym typeface="Lexend"/>
            </a:endParaRPr>
          </a:p>
          <a:p>
            <a:pPr indent="0" lvl="0" marL="0" rtl="0" algn="ctr">
              <a:spcBef>
                <a:spcPts val="0"/>
              </a:spcBef>
              <a:spcAft>
                <a:spcPts val="0"/>
              </a:spcAft>
              <a:buNone/>
            </a:pPr>
            <a:r>
              <a:rPr lang="en" sz="2300">
                <a:latin typeface="Lexend"/>
                <a:ea typeface="Lexend"/>
                <a:cs typeface="Lexend"/>
                <a:sym typeface="Lexend"/>
              </a:rPr>
              <a:t>I Love Me Folder - Digital</a:t>
            </a:r>
            <a:endParaRPr sz="2300">
              <a:latin typeface="Lexend"/>
              <a:ea typeface="Lexend"/>
              <a:cs typeface="Lexend"/>
              <a:sym typeface="Lexend"/>
            </a:endParaRPr>
          </a:p>
          <a:p>
            <a:pPr indent="0" lvl="0" marL="0" rtl="0" algn="ctr">
              <a:spcBef>
                <a:spcPts val="0"/>
              </a:spcBef>
              <a:spcAft>
                <a:spcPts val="0"/>
              </a:spcAft>
              <a:buNone/>
            </a:pPr>
            <a:r>
              <a:t/>
            </a:r>
            <a:endParaRPr sz="2300">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nvSpPr>
        <p:spPr>
          <a:xfrm>
            <a:off x="1119250" y="1013650"/>
            <a:ext cx="7380600" cy="1757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700">
                <a:latin typeface="Lexend"/>
                <a:ea typeface="Lexend"/>
                <a:cs typeface="Lexend"/>
                <a:sym typeface="Lexend"/>
              </a:rPr>
              <a:t>Can Code is committed to helping you thrive to be successful. Whether you are taking a class to advance your technical skills or looking to transition into a technical career, we are here to assist you.</a:t>
            </a:r>
            <a:endParaRPr sz="1700">
              <a:latin typeface="Lexend"/>
              <a:ea typeface="Lexend"/>
              <a:cs typeface="Lexend"/>
              <a:sym typeface="Lexend"/>
            </a:endParaRPr>
          </a:p>
          <a:p>
            <a:pPr indent="0" lvl="0" marL="0" rtl="0" algn="just">
              <a:spcBef>
                <a:spcPts val="1200"/>
              </a:spcBef>
              <a:spcAft>
                <a:spcPts val="0"/>
              </a:spcAft>
              <a:buNone/>
            </a:pPr>
            <a:r>
              <a:t/>
            </a:r>
            <a:endParaRPr>
              <a:latin typeface="Lexend"/>
              <a:ea typeface="Lexend"/>
              <a:cs typeface="Lexend"/>
              <a:sym typeface="Lexend"/>
            </a:endParaRPr>
          </a:p>
        </p:txBody>
      </p:sp>
      <p:sp>
        <p:nvSpPr>
          <p:cNvPr id="129" name="Google Shape;129;p25"/>
          <p:cNvSpPr txBox="1"/>
          <p:nvPr/>
        </p:nvSpPr>
        <p:spPr>
          <a:xfrm>
            <a:off x="1175375" y="2461250"/>
            <a:ext cx="7162800" cy="150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800">
                <a:latin typeface="Lexend"/>
                <a:ea typeface="Lexend"/>
                <a:cs typeface="Lexend"/>
                <a:sym typeface="Lexend"/>
              </a:rPr>
              <a:t>Career Services will provide you with an opportunity to schedule a one on one appointment to discuss your career goals.</a:t>
            </a:r>
            <a:endParaRPr sz="1800">
              <a:latin typeface="Lexend"/>
              <a:ea typeface="Lexend"/>
              <a:cs typeface="Lexend"/>
              <a:sym typeface="Lexend"/>
            </a:endParaRPr>
          </a:p>
          <a:p>
            <a:pPr indent="0" lvl="0" marL="0" rtl="0" algn="l">
              <a:spcBef>
                <a:spcPts val="1200"/>
              </a:spcBef>
              <a:spcAft>
                <a:spcPts val="0"/>
              </a:spcAft>
              <a:buNone/>
            </a:pPr>
            <a:r>
              <a:t/>
            </a:r>
            <a:endParaRPr>
              <a:latin typeface="Lexend"/>
              <a:ea typeface="Lexend"/>
              <a:cs typeface="Lexend"/>
              <a:sym typeface="Lexend"/>
            </a:endParaRPr>
          </a:p>
        </p:txBody>
      </p:sp>
      <p:sp>
        <p:nvSpPr>
          <p:cNvPr id="130" name="Google Shape;130;p25"/>
          <p:cNvSpPr txBox="1"/>
          <p:nvPr/>
        </p:nvSpPr>
        <p:spPr>
          <a:xfrm>
            <a:off x="1657750" y="443475"/>
            <a:ext cx="60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exend"/>
              <a:ea typeface="Lexend"/>
              <a:cs typeface="Lexend"/>
              <a:sym typeface="Lexend"/>
            </a:endParaRPr>
          </a:p>
        </p:txBody>
      </p:sp>
      <p:sp>
        <p:nvSpPr>
          <p:cNvPr id="131" name="Google Shape;131;p25"/>
          <p:cNvSpPr txBox="1"/>
          <p:nvPr/>
        </p:nvSpPr>
        <p:spPr>
          <a:xfrm>
            <a:off x="1919875" y="243150"/>
            <a:ext cx="578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u="sng">
              <a:latin typeface="Lexend"/>
              <a:ea typeface="Lexend"/>
              <a:cs typeface="Lexend"/>
              <a:sym typeface="Lexend"/>
            </a:endParaRPr>
          </a:p>
        </p:txBody>
      </p:sp>
      <p:sp>
        <p:nvSpPr>
          <p:cNvPr id="132" name="Google Shape;132;p25"/>
          <p:cNvSpPr txBox="1"/>
          <p:nvPr/>
        </p:nvSpPr>
        <p:spPr>
          <a:xfrm>
            <a:off x="1531050" y="395550"/>
            <a:ext cx="5902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u="sng">
                <a:latin typeface="Lexend"/>
                <a:ea typeface="Lexend"/>
                <a:cs typeface="Lexend"/>
                <a:sym typeface="Lexend"/>
              </a:rPr>
              <a:t>Career Services</a:t>
            </a:r>
            <a:endParaRPr sz="2400" u="sng">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ctrTitle"/>
          </p:nvPr>
        </p:nvSpPr>
        <p:spPr>
          <a:xfrm>
            <a:off x="550575" y="-3833625"/>
            <a:ext cx="7764900" cy="193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1700" u="sng">
              <a:solidFill>
                <a:srgbClr val="000000"/>
              </a:solidFill>
            </a:endParaRPr>
          </a:p>
          <a:p>
            <a:pPr indent="0" lvl="0" marL="0" rtl="0" algn="ctr">
              <a:spcBef>
                <a:spcPts val="0"/>
              </a:spcBef>
              <a:spcAft>
                <a:spcPts val="0"/>
              </a:spcAft>
              <a:buNone/>
            </a:pPr>
            <a:r>
              <a:t/>
            </a:r>
            <a:endParaRPr sz="1700" u="sng">
              <a:solidFill>
                <a:srgbClr val="000000"/>
              </a:solidFill>
            </a:endParaRPr>
          </a:p>
          <a:p>
            <a:pPr indent="0" lvl="0" marL="0" rtl="0" algn="ctr">
              <a:spcBef>
                <a:spcPts val="0"/>
              </a:spcBef>
              <a:spcAft>
                <a:spcPts val="0"/>
              </a:spcAft>
              <a:buNone/>
            </a:pPr>
            <a:r>
              <a:t/>
            </a:r>
            <a:endParaRPr sz="1700" u="sng">
              <a:solidFill>
                <a:srgbClr val="000000"/>
              </a:solidFill>
            </a:endParaRPr>
          </a:p>
          <a:p>
            <a:pPr indent="0" lvl="0" marL="0" rtl="0" algn="l">
              <a:spcBef>
                <a:spcPts val="0"/>
              </a:spcBef>
              <a:spcAft>
                <a:spcPts val="0"/>
              </a:spcAft>
              <a:buSzPts val="990"/>
              <a:buNone/>
            </a:pPr>
            <a:r>
              <a:t/>
            </a:r>
            <a:endParaRPr sz="980">
              <a:solidFill>
                <a:srgbClr val="262626"/>
              </a:solidFill>
              <a:highlight>
                <a:srgbClr val="FFFFFF"/>
              </a:highlight>
              <a:latin typeface="Arial"/>
              <a:ea typeface="Arial"/>
              <a:cs typeface="Arial"/>
              <a:sym typeface="Arial"/>
            </a:endParaRPr>
          </a:p>
        </p:txBody>
      </p:sp>
      <p:sp>
        <p:nvSpPr>
          <p:cNvPr id="138" name="Google Shape;138;p26"/>
          <p:cNvSpPr txBox="1"/>
          <p:nvPr>
            <p:ph idx="1" type="subTitle"/>
          </p:nvPr>
        </p:nvSpPr>
        <p:spPr>
          <a:xfrm>
            <a:off x="1789400" y="-3258975"/>
            <a:ext cx="4460400" cy="7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Cover Letter Tips</a:t>
            </a:r>
            <a:endParaRPr/>
          </a:p>
        </p:txBody>
      </p:sp>
      <p:sp>
        <p:nvSpPr>
          <p:cNvPr id="139" name="Google Shape;139;p26"/>
          <p:cNvSpPr txBox="1"/>
          <p:nvPr/>
        </p:nvSpPr>
        <p:spPr>
          <a:xfrm>
            <a:off x="550575" y="327925"/>
            <a:ext cx="8593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latin typeface="Lexend"/>
              <a:ea typeface="Lexend"/>
              <a:cs typeface="Lexend"/>
              <a:sym typeface="Lexend"/>
            </a:endParaRPr>
          </a:p>
        </p:txBody>
      </p:sp>
      <p:sp>
        <p:nvSpPr>
          <p:cNvPr id="140" name="Google Shape;140;p26"/>
          <p:cNvSpPr txBox="1"/>
          <p:nvPr/>
        </p:nvSpPr>
        <p:spPr>
          <a:xfrm>
            <a:off x="0" y="774325"/>
            <a:ext cx="8894700" cy="445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980">
                <a:solidFill>
                  <a:srgbClr val="262626"/>
                </a:solidFill>
                <a:highlight>
                  <a:schemeClr val="lt1"/>
                </a:highlight>
              </a:rPr>
              <a:t>Do your homework.</a:t>
            </a:r>
            <a:r>
              <a:rPr lang="en" sz="980">
                <a:solidFill>
                  <a:srgbClr val="262626"/>
                </a:solidFill>
                <a:highlight>
                  <a:schemeClr val="lt1"/>
                </a:highlight>
              </a:rPr>
              <a:t> Start by reading the job description with a discerning eye. Learn as much as you can about the industry and your prospective employer. Visit the company's website and the sites of the company's top competitors. Visit the job-hunt site </a:t>
            </a:r>
            <a:r>
              <a:rPr lang="en" sz="980">
                <a:solidFill>
                  <a:srgbClr val="2F7899"/>
                </a:solidFill>
                <a:highlight>
                  <a:schemeClr val="lt1"/>
                </a:highlight>
                <a:uFill>
                  <a:noFill/>
                </a:uFill>
                <a:hlinkClick r:id="rId3">
                  <a:extLst>
                    <a:ext uri="{A12FA001-AC4F-418D-AE19-62706E023703}">
                      <ahyp:hlinkClr val="tx"/>
                    </a:ext>
                  </a:extLst>
                </a:hlinkClick>
              </a:rPr>
              <a:t>Glassdoor.com</a:t>
            </a:r>
            <a:r>
              <a:rPr lang="en" sz="980">
                <a:solidFill>
                  <a:srgbClr val="262626"/>
                </a:solidFill>
                <a:highlight>
                  <a:schemeClr val="lt1"/>
                </a:highlight>
              </a:rPr>
              <a:t> and do a Google search to dig up additional information. Find out who your supervisor is likely to be and look up the person on </a:t>
            </a:r>
            <a:r>
              <a:rPr lang="en" sz="980">
                <a:solidFill>
                  <a:srgbClr val="2F7899"/>
                </a:solidFill>
                <a:highlight>
                  <a:schemeClr val="lt1"/>
                </a:highlight>
                <a:uFill>
                  <a:noFill/>
                </a:uFill>
                <a:hlinkClick r:id="rId4">
                  <a:extLst>
                    <a:ext uri="{A12FA001-AC4F-418D-AE19-62706E023703}">
                      <ahyp:hlinkClr val="tx"/>
                    </a:ext>
                  </a:extLst>
                </a:hlinkClick>
              </a:rPr>
              <a:t>LinkedIn</a:t>
            </a:r>
            <a:r>
              <a:rPr lang="en" sz="980">
                <a:solidFill>
                  <a:srgbClr val="262626"/>
                </a:solidFill>
                <a:highlight>
                  <a:schemeClr val="lt1"/>
                </a:highlight>
              </a:rPr>
              <a:t>.</a:t>
            </a:r>
            <a:endParaRPr sz="980">
              <a:solidFill>
                <a:srgbClr val="262626"/>
              </a:solidFill>
              <a:highlight>
                <a:schemeClr val="lt1"/>
              </a:highlight>
            </a:endParaRPr>
          </a:p>
          <a:p>
            <a:pPr indent="0" lvl="0" marL="0" rtl="0" algn="l">
              <a:lnSpc>
                <a:spcPct val="115000"/>
              </a:lnSpc>
              <a:spcBef>
                <a:spcPts val="800"/>
              </a:spcBef>
              <a:spcAft>
                <a:spcPts val="0"/>
              </a:spcAft>
              <a:buNone/>
            </a:pPr>
            <a:r>
              <a:rPr lang="en" sz="980">
                <a:solidFill>
                  <a:srgbClr val="262626"/>
                </a:solidFill>
                <a:highlight>
                  <a:schemeClr val="lt1"/>
                </a:highlight>
              </a:rPr>
              <a:t>All this will help you craft a customized letter for this particular job that's addressed to the person who'll interview you or make the decision.</a:t>
            </a:r>
            <a:endParaRPr sz="980">
              <a:solidFill>
                <a:srgbClr val="262626"/>
              </a:solidFill>
              <a:highlight>
                <a:schemeClr val="lt1"/>
              </a:highlight>
            </a:endParaRPr>
          </a:p>
          <a:p>
            <a:pPr indent="0" lvl="0" marL="0" rtl="0" algn="l">
              <a:spcBef>
                <a:spcPts val="800"/>
              </a:spcBef>
              <a:spcAft>
                <a:spcPts val="0"/>
              </a:spcAft>
              <a:buNone/>
            </a:pPr>
            <a:r>
              <a:rPr b="1" lang="en" sz="980">
                <a:solidFill>
                  <a:srgbClr val="262626"/>
                </a:solidFill>
                <a:highlight>
                  <a:schemeClr val="lt1"/>
                </a:highlight>
              </a:rPr>
              <a:t>Keep it brief.</a:t>
            </a:r>
            <a:r>
              <a:rPr lang="en" sz="980">
                <a:solidFill>
                  <a:srgbClr val="262626"/>
                </a:solidFill>
                <a:highlight>
                  <a:schemeClr val="lt1"/>
                </a:highlight>
              </a:rPr>
              <a:t> Your letter should be no longer than one page. Think of it as a written version of your </a:t>
            </a:r>
            <a:r>
              <a:rPr lang="en" sz="980">
                <a:solidFill>
                  <a:srgbClr val="2F7899"/>
                </a:solidFill>
                <a:highlight>
                  <a:schemeClr val="lt1"/>
                </a:highlight>
                <a:uFill>
                  <a:noFill/>
                </a:uFill>
                <a:hlinkClick r:id="rId5">
                  <a:extLst>
                    <a:ext uri="{A12FA001-AC4F-418D-AE19-62706E023703}">
                      <ahyp:hlinkClr val="tx"/>
                    </a:ext>
                  </a:extLst>
                </a:hlinkClick>
              </a:rPr>
              <a:t>elevator speech</a:t>
            </a:r>
            <a:r>
              <a:rPr lang="en" sz="980">
                <a:solidFill>
                  <a:srgbClr val="262626"/>
                </a:solidFill>
                <a:highlight>
                  <a:schemeClr val="lt1"/>
                </a:highlight>
              </a:rPr>
              <a:t>: a short, snappy summary of who you are and what kind of job you'd like to find. It's a sales pitch you will tap again and again as you network and interview your way to your next position.</a:t>
            </a:r>
            <a:endParaRPr sz="980">
              <a:solidFill>
                <a:srgbClr val="262626"/>
              </a:solidFill>
              <a:highlight>
                <a:schemeClr val="lt1"/>
              </a:highlight>
            </a:endParaRPr>
          </a:p>
          <a:p>
            <a:pPr indent="0" lvl="0" marL="0" rtl="0" algn="l">
              <a:spcBef>
                <a:spcPts val="0"/>
              </a:spcBef>
              <a:spcAft>
                <a:spcPts val="0"/>
              </a:spcAft>
              <a:buNone/>
            </a:pPr>
            <a:r>
              <a:rPr b="1" lang="en" sz="980">
                <a:solidFill>
                  <a:srgbClr val="262626"/>
                </a:solidFill>
                <a:highlight>
                  <a:schemeClr val="lt1"/>
                </a:highlight>
              </a:rPr>
              <a:t>Organize.</a:t>
            </a:r>
            <a:r>
              <a:rPr lang="en" sz="980">
                <a:solidFill>
                  <a:srgbClr val="262626"/>
                </a:solidFill>
                <a:highlight>
                  <a:schemeClr val="lt1"/>
                </a:highlight>
              </a:rPr>
              <a:t> A good cover letter typically has three sections. The first is the introduction. In the opening paragraph, tell the employer what job you're applying for and mention the exact title and position as it appears in the job post, if there is one.</a:t>
            </a:r>
            <a:endParaRPr sz="980">
              <a:solidFill>
                <a:srgbClr val="262626"/>
              </a:solidFill>
              <a:highlight>
                <a:schemeClr val="lt1"/>
              </a:highlight>
            </a:endParaRPr>
          </a:p>
          <a:p>
            <a:pPr indent="0" lvl="0" marL="0" rtl="0" algn="l">
              <a:lnSpc>
                <a:spcPct val="115000"/>
              </a:lnSpc>
              <a:spcBef>
                <a:spcPts val="0"/>
              </a:spcBef>
              <a:spcAft>
                <a:spcPts val="0"/>
              </a:spcAft>
              <a:buNone/>
            </a:pPr>
            <a:r>
              <a:rPr b="1" lang="en" sz="980">
                <a:solidFill>
                  <a:srgbClr val="262626"/>
                </a:solidFill>
                <a:highlight>
                  <a:schemeClr val="lt1"/>
                </a:highlight>
              </a:rPr>
              <a:t>Don't be generic.</a:t>
            </a:r>
            <a:r>
              <a:rPr lang="en" sz="980">
                <a:solidFill>
                  <a:srgbClr val="262626"/>
                </a:solidFill>
                <a:highlight>
                  <a:schemeClr val="lt1"/>
                </a:highlight>
              </a:rPr>
              <a:t> Instead, tailor each letter (and résumé) to the specific position.</a:t>
            </a:r>
            <a:endParaRPr sz="980">
              <a:solidFill>
                <a:srgbClr val="262626"/>
              </a:solidFill>
              <a:highlight>
                <a:schemeClr val="lt1"/>
              </a:highlight>
            </a:endParaRPr>
          </a:p>
          <a:p>
            <a:pPr indent="0" lvl="0" marL="0" rtl="0" algn="l">
              <a:lnSpc>
                <a:spcPct val="115000"/>
              </a:lnSpc>
              <a:spcBef>
                <a:spcPts val="800"/>
              </a:spcBef>
              <a:spcAft>
                <a:spcPts val="0"/>
              </a:spcAft>
              <a:buNone/>
            </a:pPr>
            <a:r>
              <a:rPr b="1" lang="en" sz="980">
                <a:solidFill>
                  <a:srgbClr val="262626"/>
                </a:solidFill>
                <a:highlight>
                  <a:schemeClr val="lt1"/>
                </a:highlight>
              </a:rPr>
              <a:t>Don't waste space.</a:t>
            </a:r>
            <a:r>
              <a:rPr lang="en" sz="980">
                <a:solidFill>
                  <a:srgbClr val="262626"/>
                </a:solidFill>
                <a:highlight>
                  <a:schemeClr val="lt1"/>
                </a:highlight>
              </a:rPr>
              <a:t> Phrases such as "Let me introduce myself" add little to your message. Get to the p</a:t>
            </a:r>
            <a:endParaRPr sz="980">
              <a:solidFill>
                <a:srgbClr val="262626"/>
              </a:solidFill>
              <a:highlight>
                <a:schemeClr val="lt1"/>
              </a:highlight>
            </a:endParaRPr>
          </a:p>
          <a:p>
            <a:pPr indent="0" lvl="0" marL="0" rtl="0" algn="l">
              <a:spcBef>
                <a:spcPts val="800"/>
              </a:spcBef>
              <a:spcAft>
                <a:spcPts val="0"/>
              </a:spcAft>
              <a:buNone/>
            </a:pPr>
            <a:r>
              <a:rPr b="1" lang="en" sz="980">
                <a:solidFill>
                  <a:srgbClr val="262626"/>
                </a:solidFill>
                <a:highlight>
                  <a:schemeClr val="lt1"/>
                </a:highlight>
              </a:rPr>
              <a:t>Don't merely repeat the contents of your résumé.</a:t>
            </a:r>
            <a:r>
              <a:rPr lang="en" sz="980">
                <a:solidFill>
                  <a:srgbClr val="262626"/>
                </a:solidFill>
                <a:highlight>
                  <a:schemeClr val="lt1"/>
                </a:highlight>
              </a:rPr>
              <a:t> Instead, highlight your particular skills and achievements.</a:t>
            </a:r>
            <a:endParaRPr sz="980">
              <a:solidFill>
                <a:srgbClr val="262626"/>
              </a:solidFill>
              <a:highlight>
                <a:schemeClr val="lt1"/>
              </a:highlight>
            </a:endParaRPr>
          </a:p>
          <a:p>
            <a:pPr indent="0" lvl="0" marL="0" rtl="0" algn="l">
              <a:spcBef>
                <a:spcPts val="0"/>
              </a:spcBef>
              <a:spcAft>
                <a:spcPts val="0"/>
              </a:spcAft>
              <a:buNone/>
            </a:pPr>
            <a:r>
              <a:t/>
            </a:r>
            <a:endParaRPr sz="980">
              <a:solidFill>
                <a:srgbClr val="262626"/>
              </a:solidFill>
              <a:highlight>
                <a:schemeClr val="lt1"/>
              </a:highlight>
            </a:endParaRPr>
          </a:p>
          <a:p>
            <a:pPr indent="0" lvl="0" marL="0" rtl="0" algn="l">
              <a:lnSpc>
                <a:spcPct val="115000"/>
              </a:lnSpc>
              <a:spcBef>
                <a:spcPts val="0"/>
              </a:spcBef>
              <a:spcAft>
                <a:spcPts val="0"/>
              </a:spcAft>
              <a:buNone/>
            </a:pPr>
            <a:r>
              <a:rPr b="1" lang="en" sz="980">
                <a:solidFill>
                  <a:srgbClr val="262626"/>
                </a:solidFill>
                <a:highlight>
                  <a:schemeClr val="lt1"/>
                </a:highlight>
              </a:rPr>
              <a:t>Finally, fine-tune.</a:t>
            </a:r>
            <a:r>
              <a:rPr lang="en" sz="980">
                <a:solidFill>
                  <a:srgbClr val="262626"/>
                </a:solidFill>
                <a:highlight>
                  <a:schemeClr val="lt1"/>
                </a:highlight>
              </a:rPr>
              <a:t> Once you've got a "final" draft of your letter, print it, read it closely ... but don't send it. Revise it to optimize its impact. Here are a few suggestions:</a:t>
            </a:r>
            <a:endParaRPr sz="980">
              <a:solidFill>
                <a:srgbClr val="262626"/>
              </a:solidFill>
              <a:highlight>
                <a:schemeClr val="lt1"/>
              </a:highlight>
            </a:endParaRPr>
          </a:p>
          <a:p>
            <a:pPr indent="-290830" lvl="0" marL="457200" rtl="0" algn="l">
              <a:lnSpc>
                <a:spcPct val="115000"/>
              </a:lnSpc>
              <a:spcBef>
                <a:spcPts val="800"/>
              </a:spcBef>
              <a:spcAft>
                <a:spcPts val="0"/>
              </a:spcAft>
              <a:buClr>
                <a:srgbClr val="262626"/>
              </a:buClr>
              <a:buSzPts val="980"/>
              <a:buChar char="●"/>
            </a:pPr>
            <a:r>
              <a:rPr lang="en" sz="980">
                <a:solidFill>
                  <a:srgbClr val="262626"/>
                </a:solidFill>
                <a:highlight>
                  <a:schemeClr val="lt1"/>
                </a:highlight>
              </a:rPr>
              <a:t>Include key words and phrases in your letter that match those used in your résumé, just in case the organization uses an automated system for screening cover letters and résumés</a:t>
            </a:r>
            <a:endParaRPr sz="980">
              <a:solidFill>
                <a:srgbClr val="262626"/>
              </a:solidFill>
              <a:highlight>
                <a:schemeClr val="lt1"/>
              </a:highlight>
            </a:endParaRPr>
          </a:p>
          <a:p>
            <a:pPr indent="-290830" lvl="0" marL="457200" rtl="0" algn="l">
              <a:lnSpc>
                <a:spcPct val="115000"/>
              </a:lnSpc>
              <a:spcBef>
                <a:spcPts val="0"/>
              </a:spcBef>
              <a:spcAft>
                <a:spcPts val="0"/>
              </a:spcAft>
              <a:buClr>
                <a:srgbClr val="262626"/>
              </a:buClr>
              <a:buSzPts val="980"/>
              <a:buChar char="●"/>
            </a:pPr>
            <a:r>
              <a:rPr lang="en" sz="980">
                <a:solidFill>
                  <a:srgbClr val="262626"/>
                </a:solidFill>
                <a:highlight>
                  <a:schemeClr val="lt1"/>
                </a:highlight>
              </a:rPr>
              <a:t>Use bulleted lists to present details. Leaving plenty of white space makes your cover letter more inviting and easier to read</a:t>
            </a:r>
            <a:endParaRPr sz="980">
              <a:solidFill>
                <a:srgbClr val="262626"/>
              </a:solidFill>
              <a:highlight>
                <a:schemeClr val="lt1"/>
              </a:highlight>
            </a:endParaRPr>
          </a:p>
          <a:p>
            <a:pPr indent="-290830" lvl="0" marL="457200" rtl="0" algn="l">
              <a:lnSpc>
                <a:spcPct val="115000"/>
              </a:lnSpc>
              <a:spcBef>
                <a:spcPts val="0"/>
              </a:spcBef>
              <a:spcAft>
                <a:spcPts val="0"/>
              </a:spcAft>
              <a:buClr>
                <a:srgbClr val="262626"/>
              </a:buClr>
              <a:buSzPts val="980"/>
              <a:buChar char="●"/>
            </a:pPr>
            <a:r>
              <a:rPr lang="en" sz="980">
                <a:solidFill>
                  <a:srgbClr val="262626"/>
                </a:solidFill>
                <a:highlight>
                  <a:schemeClr val="lt1"/>
                </a:highlight>
              </a:rPr>
              <a:t>Be clear, direct and terse. Use short sentences and active verbs</a:t>
            </a:r>
            <a:endParaRPr sz="980">
              <a:solidFill>
                <a:srgbClr val="262626"/>
              </a:solidFill>
              <a:highlight>
                <a:schemeClr val="lt1"/>
              </a:highlight>
            </a:endParaRPr>
          </a:p>
          <a:p>
            <a:pPr indent="-290830" lvl="0" marL="457200" rtl="0" algn="l">
              <a:lnSpc>
                <a:spcPct val="115000"/>
              </a:lnSpc>
              <a:spcBef>
                <a:spcPts val="0"/>
              </a:spcBef>
              <a:spcAft>
                <a:spcPts val="0"/>
              </a:spcAft>
              <a:buClr>
                <a:srgbClr val="262626"/>
              </a:buClr>
              <a:buSzPts val="980"/>
              <a:buChar char="●"/>
            </a:pPr>
            <a:r>
              <a:rPr lang="en" sz="980">
                <a:solidFill>
                  <a:srgbClr val="262626"/>
                </a:solidFill>
                <a:highlight>
                  <a:schemeClr val="lt1"/>
                </a:highlight>
              </a:rPr>
              <a:t>Share your letter with trusted friends who can give you frank reactions. Does your letter feel intriguing? Does it make the reader want to know more about you? If not, revise it</a:t>
            </a:r>
            <a:endParaRPr sz="980">
              <a:solidFill>
                <a:srgbClr val="262626"/>
              </a:solidFill>
              <a:highlight>
                <a:schemeClr val="lt1"/>
              </a:highlight>
            </a:endParaRPr>
          </a:p>
          <a:p>
            <a:pPr indent="-290830" lvl="0" marL="457200" rtl="0" algn="l">
              <a:lnSpc>
                <a:spcPct val="115000"/>
              </a:lnSpc>
              <a:spcBef>
                <a:spcPts val="0"/>
              </a:spcBef>
              <a:spcAft>
                <a:spcPts val="0"/>
              </a:spcAft>
              <a:buClr>
                <a:srgbClr val="262626"/>
              </a:buClr>
              <a:buSzPts val="980"/>
              <a:buChar char="●"/>
            </a:pPr>
            <a:r>
              <a:rPr lang="en" sz="980">
                <a:solidFill>
                  <a:srgbClr val="262626"/>
                </a:solidFill>
                <a:highlight>
                  <a:schemeClr val="lt1"/>
                </a:highlight>
              </a:rPr>
              <a:t>Purge your prose of spelling and grammar errors. Proofread your letter several times and have someone else proofread it as well</a:t>
            </a:r>
            <a:endParaRPr sz="980">
              <a:solidFill>
                <a:srgbClr val="262626"/>
              </a:solidFill>
              <a:highlight>
                <a:schemeClr val="lt1"/>
              </a:highlight>
            </a:endParaRPr>
          </a:p>
          <a:p>
            <a:pPr indent="0" lvl="0" marL="0" rtl="0" algn="l">
              <a:spcBef>
                <a:spcPts val="800"/>
              </a:spcBef>
              <a:spcAft>
                <a:spcPts val="0"/>
              </a:spcAft>
              <a:buNone/>
            </a:pPr>
            <a:r>
              <a:t/>
            </a:r>
            <a:endParaRPr sz="980">
              <a:solidFill>
                <a:srgbClr val="262626"/>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452075" y="221000"/>
            <a:ext cx="7974300" cy="6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u="sng"/>
              <a:t>Resume Tips</a:t>
            </a:r>
            <a:endParaRPr sz="2200" u="sng"/>
          </a:p>
        </p:txBody>
      </p:sp>
      <p:sp>
        <p:nvSpPr>
          <p:cNvPr id="146" name="Google Shape;146;p27"/>
          <p:cNvSpPr txBox="1"/>
          <p:nvPr>
            <p:ph idx="1" type="subTitle"/>
          </p:nvPr>
        </p:nvSpPr>
        <p:spPr>
          <a:xfrm>
            <a:off x="717850" y="974450"/>
            <a:ext cx="7708500" cy="2973600"/>
          </a:xfrm>
          <a:prstGeom prst="rect">
            <a:avLst/>
          </a:prstGeom>
        </p:spPr>
        <p:txBody>
          <a:bodyPr anchorCtr="0" anchor="t" bIns="91425" lIns="91425" spcFirstLastPara="1" rIns="91425" wrap="square" tIns="91425">
            <a:normAutofit lnSpcReduction="10000"/>
          </a:bodyPr>
          <a:lstStyle/>
          <a:p>
            <a:pPr indent="-314325" lvl="0" marL="457200" rtl="0" algn="l">
              <a:lnSpc>
                <a:spcPct val="155555"/>
              </a:lnSpc>
              <a:spcBef>
                <a:spcPts val="2300"/>
              </a:spcBef>
              <a:spcAft>
                <a:spcPts val="0"/>
              </a:spcAft>
              <a:buClr>
                <a:srgbClr val="2E2E2E"/>
              </a:buClr>
              <a:buSzPts val="1350"/>
              <a:buFont typeface="Arial"/>
              <a:buChar char="●"/>
            </a:pPr>
            <a:r>
              <a:rPr lang="en" sz="1350">
                <a:solidFill>
                  <a:srgbClr val="2E2E2E"/>
                </a:solidFill>
                <a:highlight>
                  <a:srgbClr val="FFFFFF"/>
                </a:highlight>
                <a:latin typeface="Arial"/>
                <a:ea typeface="Arial"/>
                <a:cs typeface="Arial"/>
                <a:sym typeface="Arial"/>
              </a:rPr>
              <a:t>Research the company. Take note of their values, goals, culture, recent news and history.</a:t>
            </a:r>
            <a:endParaRPr sz="1350">
              <a:solidFill>
                <a:srgbClr val="2E2E2E"/>
              </a:solidFill>
              <a:highlight>
                <a:srgbClr val="FFFFFF"/>
              </a:highlight>
              <a:latin typeface="Arial"/>
              <a:ea typeface="Arial"/>
              <a:cs typeface="Arial"/>
              <a:sym typeface="Arial"/>
            </a:endParaRPr>
          </a:p>
          <a:p>
            <a:pPr indent="-314325" lvl="0" marL="457200" rtl="0" algn="l">
              <a:lnSpc>
                <a:spcPct val="155555"/>
              </a:lnSpc>
              <a:spcBef>
                <a:spcPts val="0"/>
              </a:spcBef>
              <a:spcAft>
                <a:spcPts val="0"/>
              </a:spcAft>
              <a:buClr>
                <a:srgbClr val="2E2E2E"/>
              </a:buClr>
              <a:buSzPts val="1350"/>
              <a:buFont typeface="Arial"/>
              <a:buChar char="●"/>
            </a:pPr>
            <a:r>
              <a:rPr lang="en" sz="1350">
                <a:solidFill>
                  <a:srgbClr val="2E2E2E"/>
                </a:solidFill>
                <a:highlight>
                  <a:srgbClr val="FFFFFF"/>
                </a:highlight>
                <a:latin typeface="Arial"/>
                <a:ea typeface="Arial"/>
                <a:cs typeface="Arial"/>
                <a:sym typeface="Arial"/>
              </a:rPr>
              <a:t>Think about why you want the job and how you can contribute.</a:t>
            </a:r>
            <a:endParaRPr sz="1350">
              <a:solidFill>
                <a:srgbClr val="2E2E2E"/>
              </a:solidFill>
              <a:highlight>
                <a:srgbClr val="FFFFFF"/>
              </a:highlight>
              <a:latin typeface="Arial"/>
              <a:ea typeface="Arial"/>
              <a:cs typeface="Arial"/>
              <a:sym typeface="Arial"/>
            </a:endParaRPr>
          </a:p>
          <a:p>
            <a:pPr indent="-314325" lvl="0" marL="457200" rtl="0" algn="l">
              <a:lnSpc>
                <a:spcPct val="155555"/>
              </a:lnSpc>
              <a:spcBef>
                <a:spcPts val="0"/>
              </a:spcBef>
              <a:spcAft>
                <a:spcPts val="0"/>
              </a:spcAft>
              <a:buClr>
                <a:srgbClr val="2E2E2E"/>
              </a:buClr>
              <a:buSzPts val="1350"/>
              <a:buFont typeface="Arial"/>
              <a:buChar char="●"/>
            </a:pPr>
            <a:r>
              <a:rPr lang="en" sz="1350">
                <a:solidFill>
                  <a:srgbClr val="2E2E2E"/>
                </a:solidFill>
                <a:highlight>
                  <a:srgbClr val="FFFFFF"/>
                </a:highlight>
                <a:latin typeface="Arial"/>
                <a:ea typeface="Arial"/>
                <a:cs typeface="Arial"/>
                <a:sym typeface="Arial"/>
              </a:rPr>
              <a:t>Write down all your past work experiences, volunteer jobs and community work.</a:t>
            </a:r>
            <a:endParaRPr sz="1350">
              <a:solidFill>
                <a:srgbClr val="2E2E2E"/>
              </a:solidFill>
              <a:highlight>
                <a:srgbClr val="FFFFFF"/>
              </a:highlight>
              <a:latin typeface="Arial"/>
              <a:ea typeface="Arial"/>
              <a:cs typeface="Arial"/>
              <a:sym typeface="Arial"/>
            </a:endParaRPr>
          </a:p>
          <a:p>
            <a:pPr indent="-314325" lvl="0" marL="457200" rtl="0" algn="l">
              <a:lnSpc>
                <a:spcPct val="155555"/>
              </a:lnSpc>
              <a:spcBef>
                <a:spcPts val="0"/>
              </a:spcBef>
              <a:spcAft>
                <a:spcPts val="0"/>
              </a:spcAft>
              <a:buClr>
                <a:srgbClr val="2E2E2E"/>
              </a:buClr>
              <a:buSzPts val="1350"/>
              <a:buFont typeface="Arial"/>
              <a:buChar char="●"/>
            </a:pPr>
            <a:r>
              <a:rPr lang="en" sz="1350">
                <a:solidFill>
                  <a:srgbClr val="2E2E2E"/>
                </a:solidFill>
                <a:highlight>
                  <a:srgbClr val="FFFFFF"/>
                </a:highlight>
                <a:latin typeface="Arial"/>
                <a:ea typeface="Arial"/>
                <a:cs typeface="Arial"/>
                <a:sym typeface="Arial"/>
              </a:rPr>
              <a:t>If you have already written a cover letter, match your strengths and achievements to it in your resume.</a:t>
            </a:r>
            <a:endParaRPr sz="1350">
              <a:solidFill>
                <a:srgbClr val="2E2E2E"/>
              </a:solidFill>
              <a:highlight>
                <a:srgbClr val="FFFFFF"/>
              </a:highlight>
              <a:latin typeface="Arial"/>
              <a:ea typeface="Arial"/>
              <a:cs typeface="Arial"/>
              <a:sym typeface="Arial"/>
            </a:endParaRPr>
          </a:p>
          <a:p>
            <a:pPr indent="-314325" lvl="0" marL="457200" rtl="0" algn="l">
              <a:lnSpc>
                <a:spcPct val="155555"/>
              </a:lnSpc>
              <a:spcBef>
                <a:spcPts val="0"/>
              </a:spcBef>
              <a:spcAft>
                <a:spcPts val="0"/>
              </a:spcAft>
              <a:buClr>
                <a:srgbClr val="2E2E2E"/>
              </a:buClr>
              <a:buSzPts val="1350"/>
              <a:buFont typeface="Arial"/>
              <a:buChar char="●"/>
            </a:pPr>
            <a:r>
              <a:rPr lang="en" sz="1350">
                <a:solidFill>
                  <a:srgbClr val="2E2E2E"/>
                </a:solidFill>
                <a:highlight>
                  <a:srgbClr val="FFFFFF"/>
                </a:highlight>
                <a:latin typeface="Arial"/>
                <a:ea typeface="Arial"/>
                <a:cs typeface="Arial"/>
                <a:sym typeface="Arial"/>
              </a:rPr>
              <a:t>Make a note of recent awards, their titles and dates.</a:t>
            </a:r>
            <a:endParaRPr sz="1350">
              <a:solidFill>
                <a:srgbClr val="2E2E2E"/>
              </a:solidFill>
              <a:highlight>
                <a:srgbClr val="FFFFFF"/>
              </a:highlight>
              <a:latin typeface="Arial"/>
              <a:ea typeface="Arial"/>
              <a:cs typeface="Arial"/>
              <a:sym typeface="Arial"/>
            </a:endParaRPr>
          </a:p>
          <a:p>
            <a:pPr indent="0" lvl="0" marL="457200" rtl="0" algn="l">
              <a:lnSpc>
                <a:spcPct val="155555"/>
              </a:lnSpc>
              <a:spcBef>
                <a:spcPts val="2300"/>
              </a:spcBef>
              <a:spcAft>
                <a:spcPts val="0"/>
              </a:spcAft>
              <a:buNone/>
            </a:pPr>
            <a:r>
              <a:t/>
            </a:r>
            <a:endParaRPr sz="1350">
              <a:solidFill>
                <a:srgbClr val="2E2E2E"/>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ctrTitle"/>
          </p:nvPr>
        </p:nvSpPr>
        <p:spPr>
          <a:xfrm>
            <a:off x="717750" y="138350"/>
            <a:ext cx="7708500" cy="64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2200"/>
          </a:p>
          <a:p>
            <a:pPr indent="0" lvl="0" marL="0" rtl="0" algn="ctr">
              <a:spcBef>
                <a:spcPts val="0"/>
              </a:spcBef>
              <a:spcAft>
                <a:spcPts val="0"/>
              </a:spcAft>
              <a:buNone/>
            </a:pPr>
            <a:r>
              <a:rPr lang="en" sz="2200"/>
              <a:t>	</a:t>
            </a:r>
            <a:endParaRPr sz="2200"/>
          </a:p>
        </p:txBody>
      </p:sp>
      <p:sp>
        <p:nvSpPr>
          <p:cNvPr id="152" name="Google Shape;152;p28"/>
          <p:cNvSpPr txBox="1"/>
          <p:nvPr>
            <p:ph idx="1" type="subTitle"/>
          </p:nvPr>
        </p:nvSpPr>
        <p:spPr>
          <a:xfrm>
            <a:off x="717850" y="305700"/>
            <a:ext cx="7563000" cy="3681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b="1" lang="en"/>
              <a:t>Helpful Video Links for Resume Writing</a:t>
            </a:r>
            <a:endParaRPr b="1"/>
          </a:p>
        </p:txBody>
      </p:sp>
      <p:sp>
        <p:nvSpPr>
          <p:cNvPr id="153" name="Google Shape;153;p28"/>
          <p:cNvSpPr txBox="1"/>
          <p:nvPr/>
        </p:nvSpPr>
        <p:spPr>
          <a:xfrm>
            <a:off x="415050" y="763200"/>
            <a:ext cx="84462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exend"/>
                <a:ea typeface="Lexend"/>
                <a:cs typeface="Lexend"/>
                <a:sym typeface="Lexend"/>
              </a:rPr>
              <a:t>Advice for students with no experience</a:t>
            </a:r>
            <a:endParaRPr sz="1300">
              <a:latin typeface="Lexend"/>
              <a:ea typeface="Lexend"/>
              <a:cs typeface="Lexend"/>
              <a:sym typeface="Lexend"/>
            </a:endParaRPr>
          </a:p>
          <a:p>
            <a:pPr indent="0" lvl="0" marL="0" rtl="0" algn="l">
              <a:spcBef>
                <a:spcPts val="0"/>
              </a:spcBef>
              <a:spcAft>
                <a:spcPts val="0"/>
              </a:spcAft>
              <a:buNone/>
            </a:pPr>
            <a:r>
              <a:rPr lang="en" sz="1000" u="sng">
                <a:solidFill>
                  <a:schemeClr val="accent1"/>
                </a:solidFill>
                <a:hlinkClick r:id="rId3">
                  <a:extLst>
                    <a:ext uri="{A12FA001-AC4F-418D-AE19-62706E023703}">
                      <ahyp:hlinkClr val="tx"/>
                    </a:ext>
                  </a:extLst>
                </a:hlinkClick>
              </a:rPr>
              <a:t>How to Write a Resume with No Experience [21+ Examples] (novoresume.com)</a:t>
            </a:r>
            <a:endParaRPr sz="1300">
              <a:latin typeface="Lexend"/>
              <a:ea typeface="Lexend"/>
              <a:cs typeface="Lexend"/>
              <a:sym typeface="Lexend"/>
            </a:endParaRPr>
          </a:p>
          <a:p>
            <a:pPr indent="0" lvl="0" marL="0" rtl="0" algn="l">
              <a:spcBef>
                <a:spcPts val="0"/>
              </a:spcBef>
              <a:spcAft>
                <a:spcPts val="0"/>
              </a:spcAft>
              <a:buNone/>
            </a:pPr>
            <a:r>
              <a:t/>
            </a:r>
            <a:endParaRPr sz="1300">
              <a:latin typeface="Lexend"/>
              <a:ea typeface="Lexend"/>
              <a:cs typeface="Lexend"/>
              <a:sym typeface="Lexend"/>
            </a:endParaRPr>
          </a:p>
          <a:p>
            <a:pPr indent="0" lvl="0" marL="0" rtl="0" algn="l">
              <a:spcBef>
                <a:spcPts val="0"/>
              </a:spcBef>
              <a:spcAft>
                <a:spcPts val="0"/>
              </a:spcAft>
              <a:buNone/>
            </a:pPr>
            <a:r>
              <a:rPr lang="en" sz="1300">
                <a:latin typeface="Lexend"/>
                <a:ea typeface="Lexend"/>
                <a:cs typeface="Lexend"/>
                <a:sym typeface="Lexend"/>
              </a:rPr>
              <a:t>How to Write a Professional Summary</a:t>
            </a:r>
            <a:endParaRPr sz="1300">
              <a:latin typeface="Lexend"/>
              <a:ea typeface="Lexend"/>
              <a:cs typeface="Lexend"/>
              <a:sym typeface="Lexend"/>
            </a:endParaRPr>
          </a:p>
          <a:p>
            <a:pPr indent="0" lvl="0" marL="0" rtl="0" algn="l">
              <a:spcBef>
                <a:spcPts val="0"/>
              </a:spcBef>
              <a:spcAft>
                <a:spcPts val="0"/>
              </a:spcAft>
              <a:buNone/>
            </a:pPr>
            <a:r>
              <a:rPr lang="en" sz="1000" u="sng">
                <a:solidFill>
                  <a:schemeClr val="hlink"/>
                </a:solidFill>
                <a:hlinkClick r:id="rId4"/>
              </a:rPr>
              <a:t>How to Write a Professional Resume Summary? [+Examples] | Kickresume</a:t>
            </a:r>
            <a:endParaRPr sz="1300">
              <a:latin typeface="Lexend"/>
              <a:ea typeface="Lexend"/>
              <a:cs typeface="Lexend"/>
              <a:sym typeface="Lexend"/>
            </a:endParaRPr>
          </a:p>
          <a:p>
            <a:pPr indent="0" lvl="0" marL="0" rtl="0" algn="l">
              <a:spcBef>
                <a:spcPts val="0"/>
              </a:spcBef>
              <a:spcAft>
                <a:spcPts val="0"/>
              </a:spcAft>
              <a:buNone/>
            </a:pPr>
            <a:r>
              <a:t/>
            </a:r>
            <a:endParaRPr sz="1300">
              <a:latin typeface="Lexend"/>
              <a:ea typeface="Lexend"/>
              <a:cs typeface="Lexend"/>
              <a:sym typeface="Lexend"/>
            </a:endParaRPr>
          </a:p>
          <a:p>
            <a:pPr indent="0" lvl="0" marL="0" rtl="0" algn="l">
              <a:spcBef>
                <a:spcPts val="0"/>
              </a:spcBef>
              <a:spcAft>
                <a:spcPts val="0"/>
              </a:spcAft>
              <a:buNone/>
            </a:pPr>
            <a:r>
              <a:rPr lang="en" sz="1300">
                <a:latin typeface="Lexend"/>
                <a:ea typeface="Lexend"/>
                <a:cs typeface="Lexend"/>
                <a:sym typeface="Lexend"/>
              </a:rPr>
              <a:t>Action Verbs for Resumes</a:t>
            </a:r>
            <a:endParaRPr sz="1300">
              <a:latin typeface="Lexend"/>
              <a:ea typeface="Lexend"/>
              <a:cs typeface="Lexend"/>
              <a:sym typeface="Lexend"/>
            </a:endParaRPr>
          </a:p>
          <a:p>
            <a:pPr indent="0" lvl="0" marL="0" rtl="0" algn="l">
              <a:spcBef>
                <a:spcPts val="0"/>
              </a:spcBef>
              <a:spcAft>
                <a:spcPts val="0"/>
              </a:spcAft>
              <a:buNone/>
            </a:pPr>
            <a:r>
              <a:rPr lang="en" sz="1000" u="sng">
                <a:solidFill>
                  <a:schemeClr val="hlink"/>
                </a:solidFill>
                <a:hlinkClick r:id="rId5"/>
              </a:rPr>
              <a:t>Most Effective Action Verbs to Use On Your Resume [Updated for 2023] (resumeworded.com)</a:t>
            </a:r>
            <a:endParaRPr sz="1300">
              <a:latin typeface="Lexend"/>
              <a:ea typeface="Lexend"/>
              <a:cs typeface="Lexend"/>
              <a:sym typeface="Lexend"/>
            </a:endParaRPr>
          </a:p>
          <a:p>
            <a:pPr indent="0" lvl="0" marL="0" rtl="0" algn="l">
              <a:spcBef>
                <a:spcPts val="0"/>
              </a:spcBef>
              <a:spcAft>
                <a:spcPts val="0"/>
              </a:spcAft>
              <a:buNone/>
            </a:pPr>
            <a:r>
              <a:t/>
            </a:r>
            <a:endParaRPr sz="1300">
              <a:latin typeface="Lexend"/>
              <a:ea typeface="Lexend"/>
              <a:cs typeface="Lexend"/>
              <a:sym typeface="Lexend"/>
            </a:endParaRPr>
          </a:p>
          <a:p>
            <a:pPr indent="0" lvl="0" marL="0" rtl="0" algn="l">
              <a:spcBef>
                <a:spcPts val="0"/>
              </a:spcBef>
              <a:spcAft>
                <a:spcPts val="0"/>
              </a:spcAft>
              <a:buNone/>
            </a:pPr>
            <a:r>
              <a:rPr lang="en" sz="1300">
                <a:latin typeface="Lexend"/>
                <a:ea typeface="Lexend"/>
                <a:cs typeface="Lexend"/>
                <a:sym typeface="Lexend"/>
              </a:rPr>
              <a:t>Transferable Skills that Companies Want</a:t>
            </a:r>
            <a:endParaRPr sz="1300">
              <a:latin typeface="Lexend"/>
              <a:ea typeface="Lexend"/>
              <a:cs typeface="Lexend"/>
              <a:sym typeface="Lexend"/>
            </a:endParaRPr>
          </a:p>
          <a:p>
            <a:pPr indent="0" lvl="0" marL="0" rtl="0" algn="l">
              <a:spcBef>
                <a:spcPts val="0"/>
              </a:spcBef>
              <a:spcAft>
                <a:spcPts val="0"/>
              </a:spcAft>
              <a:buNone/>
            </a:pPr>
            <a:r>
              <a:rPr lang="en" sz="1000" u="sng">
                <a:solidFill>
                  <a:schemeClr val="hlink"/>
                </a:solidFill>
                <a:hlinkClick r:id="rId6"/>
              </a:rPr>
              <a:t>15 Transferable Skills Companies Want: Examples &amp; Definitions | FlexJobs</a:t>
            </a:r>
            <a:endParaRPr sz="1300">
              <a:latin typeface="Lexend"/>
              <a:ea typeface="Lexend"/>
              <a:cs typeface="Lexend"/>
              <a:sym typeface="Lexend"/>
            </a:endParaRPr>
          </a:p>
          <a:p>
            <a:pPr indent="0" lvl="0" marL="0" rtl="0" algn="l">
              <a:spcBef>
                <a:spcPts val="0"/>
              </a:spcBef>
              <a:spcAft>
                <a:spcPts val="0"/>
              </a:spcAft>
              <a:buNone/>
            </a:pPr>
            <a:r>
              <a:t/>
            </a:r>
            <a:endParaRPr sz="1300">
              <a:latin typeface="Lexend"/>
              <a:ea typeface="Lexend"/>
              <a:cs typeface="Lexend"/>
              <a:sym typeface="Lexend"/>
            </a:endParaRPr>
          </a:p>
          <a:p>
            <a:pPr indent="0" lvl="0" marL="0" rtl="0" algn="l">
              <a:spcBef>
                <a:spcPts val="0"/>
              </a:spcBef>
              <a:spcAft>
                <a:spcPts val="0"/>
              </a:spcAft>
              <a:buNone/>
            </a:pPr>
            <a:r>
              <a:rPr lang="en" sz="1300">
                <a:latin typeface="Lexend"/>
                <a:ea typeface="Lexend"/>
                <a:cs typeface="Lexend"/>
                <a:sym typeface="Lexend"/>
              </a:rPr>
              <a:t>Explaining Employment Gaps</a:t>
            </a:r>
            <a:endParaRPr sz="1300">
              <a:latin typeface="Lexend"/>
              <a:ea typeface="Lexend"/>
              <a:cs typeface="Lexend"/>
              <a:sym typeface="Lexend"/>
            </a:endParaRPr>
          </a:p>
          <a:p>
            <a:pPr indent="0" lvl="0" marL="0" rtl="0" algn="l">
              <a:spcBef>
                <a:spcPts val="0"/>
              </a:spcBef>
              <a:spcAft>
                <a:spcPts val="0"/>
              </a:spcAft>
              <a:buNone/>
            </a:pPr>
            <a:r>
              <a:rPr lang="en" sz="1100" u="sng">
                <a:solidFill>
                  <a:schemeClr val="hlink"/>
                </a:solidFill>
                <a:hlinkClick r:id="rId7"/>
              </a:rPr>
              <a:t>How To Explain Gaps in Employment on Your Resume | Indeed.com</a:t>
            </a:r>
            <a:endParaRPr sz="1300">
              <a:latin typeface="Lexend"/>
              <a:ea typeface="Lexend"/>
              <a:cs typeface="Lexend"/>
              <a:sym typeface="Lexend"/>
            </a:endParaRPr>
          </a:p>
          <a:p>
            <a:pPr indent="0" lvl="0" marL="0" rtl="0" algn="l">
              <a:spcBef>
                <a:spcPts val="0"/>
              </a:spcBef>
              <a:spcAft>
                <a:spcPts val="0"/>
              </a:spcAft>
              <a:buNone/>
            </a:pPr>
            <a:r>
              <a:t/>
            </a:r>
            <a:endParaRPr sz="1300">
              <a:latin typeface="Lexend"/>
              <a:ea typeface="Lexend"/>
              <a:cs typeface="Lexend"/>
              <a:sym typeface="Lexend"/>
            </a:endParaRPr>
          </a:p>
          <a:p>
            <a:pPr indent="0" lvl="0" marL="0" rtl="0" algn="l">
              <a:spcBef>
                <a:spcPts val="0"/>
              </a:spcBef>
              <a:spcAft>
                <a:spcPts val="0"/>
              </a:spcAft>
              <a:buNone/>
            </a:pPr>
            <a:r>
              <a:rPr lang="en" sz="1300">
                <a:latin typeface="Lexend"/>
                <a:ea typeface="Lexend"/>
                <a:cs typeface="Lexend"/>
                <a:sym typeface="Lexend"/>
              </a:rPr>
              <a:t>Designing Your Resume</a:t>
            </a:r>
            <a:endParaRPr sz="1300">
              <a:latin typeface="Lexend"/>
              <a:ea typeface="Lexend"/>
              <a:cs typeface="Lexend"/>
              <a:sym typeface="Lexend"/>
            </a:endParaRPr>
          </a:p>
          <a:p>
            <a:pPr indent="0" lvl="0" marL="0" rtl="0" algn="l">
              <a:spcBef>
                <a:spcPts val="0"/>
              </a:spcBef>
              <a:spcAft>
                <a:spcPts val="0"/>
              </a:spcAft>
              <a:buNone/>
            </a:pPr>
            <a:r>
              <a:rPr lang="en" sz="1100" u="sng">
                <a:solidFill>
                  <a:schemeClr val="hlink"/>
                </a:solidFill>
                <a:hlinkClick r:id="rId8"/>
              </a:rPr>
              <a:t>How to Design Your Resume - YouTube</a:t>
            </a:r>
            <a:endParaRPr sz="1300">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ctrTitle"/>
          </p:nvPr>
        </p:nvSpPr>
        <p:spPr>
          <a:xfrm>
            <a:off x="767900" y="449150"/>
            <a:ext cx="7461600" cy="3570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3700" u="sng"/>
          </a:p>
          <a:p>
            <a:pPr indent="0" lvl="0" marL="0" rtl="0" algn="ctr">
              <a:spcBef>
                <a:spcPts val="0"/>
              </a:spcBef>
              <a:spcAft>
                <a:spcPts val="0"/>
              </a:spcAft>
              <a:buNone/>
            </a:pPr>
            <a:r>
              <a:t/>
            </a:r>
            <a:endParaRPr sz="3700" u="sng"/>
          </a:p>
          <a:p>
            <a:pPr indent="0" lvl="0" marL="0" rtl="0" algn="ctr">
              <a:spcBef>
                <a:spcPts val="0"/>
              </a:spcBef>
              <a:spcAft>
                <a:spcPts val="0"/>
              </a:spcAft>
              <a:buNone/>
            </a:pPr>
            <a:r>
              <a:t/>
            </a:r>
            <a:endParaRPr sz="3700" u="sng"/>
          </a:p>
          <a:p>
            <a:pPr indent="0" lvl="0" marL="0" rtl="0" algn="ctr">
              <a:spcBef>
                <a:spcPts val="0"/>
              </a:spcBef>
              <a:spcAft>
                <a:spcPts val="0"/>
              </a:spcAft>
              <a:buNone/>
            </a:pPr>
            <a:r>
              <a:rPr lang="en" sz="2300" u="sng">
                <a:solidFill>
                  <a:schemeClr val="hlink"/>
                </a:solidFill>
                <a:latin typeface="Arial"/>
                <a:ea typeface="Arial"/>
                <a:cs typeface="Arial"/>
                <a:sym typeface="Arial"/>
                <a:hlinkClick r:id="rId3"/>
              </a:rPr>
              <a:t>)</a:t>
            </a:r>
            <a:endParaRPr sz="6600"/>
          </a:p>
        </p:txBody>
      </p:sp>
      <p:sp>
        <p:nvSpPr>
          <p:cNvPr id="159" name="Google Shape;159;p29"/>
          <p:cNvSpPr txBox="1"/>
          <p:nvPr>
            <p:ph idx="1" type="subTitle"/>
          </p:nvPr>
        </p:nvSpPr>
        <p:spPr>
          <a:xfrm>
            <a:off x="726500" y="0"/>
            <a:ext cx="7855200" cy="3920700"/>
          </a:xfrm>
          <a:prstGeom prst="rect">
            <a:avLst/>
          </a:prstGeom>
        </p:spPr>
        <p:txBody>
          <a:bodyPr anchorCtr="0" anchor="t" bIns="91425" lIns="91425" spcFirstLastPara="1" rIns="91425" wrap="square" tIns="91425">
            <a:normAutofit fontScale="25000" lnSpcReduction="10000"/>
          </a:bodyPr>
          <a:lstStyle/>
          <a:p>
            <a:pPr indent="0" lvl="0" marL="0" rtl="0" algn="ctr">
              <a:spcBef>
                <a:spcPts val="0"/>
              </a:spcBef>
              <a:spcAft>
                <a:spcPts val="0"/>
              </a:spcAft>
              <a:buNone/>
            </a:pPr>
            <a:r>
              <a:rPr lang="en" sz="6772"/>
              <a:t>Your Pitch</a:t>
            </a:r>
            <a:endParaRPr sz="6772"/>
          </a:p>
          <a:p>
            <a:pPr indent="0" lvl="0" marL="0" rtl="0" algn="ctr">
              <a:spcBef>
                <a:spcPts val="0"/>
              </a:spcBef>
              <a:spcAft>
                <a:spcPts val="0"/>
              </a:spcAft>
              <a:buNone/>
            </a:pPr>
            <a:r>
              <a:rPr lang="en" sz="6272" u="sng">
                <a:solidFill>
                  <a:schemeClr val="accent1"/>
                </a:solidFill>
                <a:latin typeface="Arial"/>
                <a:ea typeface="Arial"/>
                <a:cs typeface="Arial"/>
                <a:sym typeface="Arial"/>
                <a:hlinkClick r:id="rId4">
                  <a:extLst>
                    <a:ext uri="{A12FA001-AC4F-418D-AE19-62706E023703}">
                      <ahyp:hlinkClr val="tx"/>
                    </a:ext>
                  </a:extLst>
                </a:hlinkClick>
              </a:rPr>
              <a:t>Lead with your destination (linkedin.com</a:t>
            </a:r>
            <a:endParaRPr b="1" sz="6772"/>
          </a:p>
          <a:p>
            <a:pPr indent="0" lvl="0" marL="0" rtl="0" algn="ctr">
              <a:spcBef>
                <a:spcPts val="0"/>
              </a:spcBef>
              <a:spcAft>
                <a:spcPts val="0"/>
              </a:spcAft>
              <a:buNone/>
            </a:pPr>
            <a:r>
              <a:rPr b="1" lang="en" sz="6772"/>
              <a:t>Glickman</a:t>
            </a:r>
            <a:endParaRPr b="1" sz="6772"/>
          </a:p>
          <a:p>
            <a:pPr indent="0" lvl="0" marL="0" rtl="0" algn="ctr">
              <a:spcBef>
                <a:spcPts val="0"/>
              </a:spcBef>
              <a:spcAft>
                <a:spcPts val="0"/>
              </a:spcAft>
              <a:buNone/>
            </a:pPr>
            <a:r>
              <a:t/>
            </a:r>
            <a:endParaRPr b="1" sz="6772"/>
          </a:p>
          <a:p>
            <a:pPr indent="0" lvl="0" marL="0" rtl="0" algn="ctr">
              <a:spcBef>
                <a:spcPts val="0"/>
              </a:spcBef>
              <a:spcAft>
                <a:spcPts val="0"/>
              </a:spcAft>
              <a:buNone/>
            </a:pPr>
            <a:r>
              <a:rPr lang="en" sz="2272" u="sng">
                <a:solidFill>
                  <a:schemeClr val="hlink"/>
                </a:solidFill>
                <a:latin typeface="Arial"/>
                <a:ea typeface="Arial"/>
                <a:cs typeface="Arial"/>
                <a:sym typeface="Arial"/>
                <a:hlinkClick r:id="rId5"/>
              </a:rPr>
              <a:t>Why is the pitch so important? (linkedin.com)</a:t>
            </a:r>
            <a:endParaRPr b="1" sz="3972"/>
          </a:p>
          <a:p>
            <a:pPr indent="0" lvl="0" marL="0" rtl="0" algn="ctr">
              <a:spcBef>
                <a:spcPts val="0"/>
              </a:spcBef>
              <a:spcAft>
                <a:spcPts val="0"/>
              </a:spcAft>
              <a:buNone/>
            </a:pPr>
            <a:r>
              <a:t/>
            </a:r>
            <a:endParaRPr b="1" sz="3972"/>
          </a:p>
          <a:p>
            <a:pPr indent="0" lvl="0" marL="0" rtl="0" algn="ctr">
              <a:spcBef>
                <a:spcPts val="0"/>
              </a:spcBef>
              <a:spcAft>
                <a:spcPts val="0"/>
              </a:spcAft>
              <a:buNone/>
            </a:pPr>
            <a:r>
              <a:t/>
            </a:r>
            <a:endParaRPr b="1" sz="3972"/>
          </a:p>
          <a:p>
            <a:pPr indent="-316764" lvl="0" marL="647700" rtl="0" algn="l">
              <a:lnSpc>
                <a:spcPct val="115000"/>
              </a:lnSpc>
              <a:spcBef>
                <a:spcPts val="0"/>
              </a:spcBef>
              <a:spcAft>
                <a:spcPts val="0"/>
              </a:spcAft>
              <a:buClr>
                <a:srgbClr val="444444"/>
              </a:buClr>
              <a:buSzPct val="100000"/>
              <a:buFont typeface="Roboto"/>
              <a:buChar char="●"/>
            </a:pPr>
            <a:r>
              <a:rPr lang="en" sz="5553">
                <a:solidFill>
                  <a:srgbClr val="444444"/>
                </a:solidFill>
                <a:highlight>
                  <a:schemeClr val="lt1"/>
                </a:highlight>
                <a:latin typeface="Roboto"/>
                <a:ea typeface="Roboto"/>
                <a:cs typeface="Roboto"/>
                <a:sym typeface="Roboto"/>
              </a:rPr>
              <a:t>It can be used as a tagline. Once you dial in on how to write an elevator pitch, it can become your company’s tagline or a slogan you can add ...</a:t>
            </a:r>
            <a:endParaRPr sz="5553">
              <a:solidFill>
                <a:srgbClr val="444444"/>
              </a:solidFill>
              <a:highlight>
                <a:schemeClr val="lt1"/>
              </a:highlight>
              <a:latin typeface="Roboto"/>
              <a:ea typeface="Roboto"/>
              <a:cs typeface="Roboto"/>
              <a:sym typeface="Roboto"/>
            </a:endParaRPr>
          </a:p>
          <a:p>
            <a:pPr indent="-316764" lvl="0" marL="647700" rtl="0" algn="l">
              <a:lnSpc>
                <a:spcPct val="115000"/>
              </a:lnSpc>
              <a:spcBef>
                <a:spcPts val="0"/>
              </a:spcBef>
              <a:spcAft>
                <a:spcPts val="0"/>
              </a:spcAft>
              <a:buClr>
                <a:srgbClr val="444444"/>
              </a:buClr>
              <a:buSzPct val="100000"/>
              <a:buFont typeface="Roboto"/>
              <a:buChar char="●"/>
            </a:pPr>
            <a:r>
              <a:rPr lang="en" sz="5553">
                <a:solidFill>
                  <a:srgbClr val="444444"/>
                </a:solidFill>
                <a:highlight>
                  <a:schemeClr val="lt1"/>
                </a:highlight>
                <a:latin typeface="Roboto"/>
                <a:ea typeface="Roboto"/>
                <a:cs typeface="Roboto"/>
                <a:sym typeface="Roboto"/>
              </a:rPr>
              <a:t>Use it during networking events. ...</a:t>
            </a:r>
            <a:endParaRPr sz="5553">
              <a:solidFill>
                <a:srgbClr val="444444"/>
              </a:solidFill>
              <a:highlight>
                <a:schemeClr val="lt1"/>
              </a:highlight>
              <a:latin typeface="Roboto"/>
              <a:ea typeface="Roboto"/>
              <a:cs typeface="Roboto"/>
              <a:sym typeface="Roboto"/>
            </a:endParaRPr>
          </a:p>
          <a:p>
            <a:pPr indent="-316764" lvl="0" marL="647700" rtl="0" algn="l">
              <a:lnSpc>
                <a:spcPct val="115000"/>
              </a:lnSpc>
              <a:spcBef>
                <a:spcPts val="0"/>
              </a:spcBef>
              <a:spcAft>
                <a:spcPts val="0"/>
              </a:spcAft>
              <a:buClr>
                <a:srgbClr val="444444"/>
              </a:buClr>
              <a:buSzPct val="100000"/>
              <a:buFont typeface="Roboto"/>
              <a:buChar char="●"/>
            </a:pPr>
            <a:r>
              <a:rPr lang="en" sz="5553">
                <a:solidFill>
                  <a:srgbClr val="444444"/>
                </a:solidFill>
                <a:highlight>
                  <a:schemeClr val="lt1"/>
                </a:highlight>
                <a:latin typeface="Roboto"/>
                <a:ea typeface="Roboto"/>
                <a:cs typeface="Roboto"/>
                <a:sym typeface="Roboto"/>
              </a:rPr>
              <a:t>Helps you generate new leads. ...</a:t>
            </a:r>
            <a:endParaRPr sz="5553">
              <a:solidFill>
                <a:srgbClr val="444444"/>
              </a:solidFill>
              <a:highlight>
                <a:schemeClr val="lt1"/>
              </a:highlight>
              <a:latin typeface="Roboto"/>
              <a:ea typeface="Roboto"/>
              <a:cs typeface="Roboto"/>
              <a:sym typeface="Roboto"/>
            </a:endParaRPr>
          </a:p>
          <a:p>
            <a:pPr indent="-316764" lvl="0" marL="647700" rtl="0" algn="l">
              <a:lnSpc>
                <a:spcPct val="115000"/>
              </a:lnSpc>
              <a:spcBef>
                <a:spcPts val="0"/>
              </a:spcBef>
              <a:spcAft>
                <a:spcPts val="0"/>
              </a:spcAft>
              <a:buClr>
                <a:srgbClr val="444444"/>
              </a:buClr>
              <a:buSzPct val="100000"/>
              <a:buFont typeface="Roboto"/>
              <a:buChar char="●"/>
            </a:pPr>
            <a:r>
              <a:rPr lang="en" sz="5553">
                <a:solidFill>
                  <a:srgbClr val="444444"/>
                </a:solidFill>
                <a:highlight>
                  <a:schemeClr val="lt1"/>
                </a:highlight>
                <a:latin typeface="Roboto"/>
                <a:ea typeface="Roboto"/>
                <a:cs typeface="Roboto"/>
                <a:sym typeface="Roboto"/>
              </a:rPr>
              <a:t>Use it on printed material. ...</a:t>
            </a:r>
            <a:endParaRPr sz="5553">
              <a:solidFill>
                <a:srgbClr val="444444"/>
              </a:solidFill>
              <a:highlight>
                <a:schemeClr val="lt1"/>
              </a:highlight>
              <a:latin typeface="Roboto"/>
              <a:ea typeface="Roboto"/>
              <a:cs typeface="Roboto"/>
              <a:sym typeface="Roboto"/>
            </a:endParaRPr>
          </a:p>
          <a:p>
            <a:pPr indent="-316764" lvl="0" marL="647700" rtl="0" algn="l">
              <a:lnSpc>
                <a:spcPct val="115000"/>
              </a:lnSpc>
              <a:spcBef>
                <a:spcPts val="0"/>
              </a:spcBef>
              <a:spcAft>
                <a:spcPts val="0"/>
              </a:spcAft>
              <a:buClr>
                <a:srgbClr val="444444"/>
              </a:buClr>
              <a:buSzPct val="100000"/>
              <a:buFont typeface="Roboto"/>
              <a:buChar char="●"/>
            </a:pPr>
            <a:r>
              <a:rPr lang="en" sz="5553">
                <a:solidFill>
                  <a:srgbClr val="444444"/>
                </a:solidFill>
                <a:highlight>
                  <a:schemeClr val="lt1"/>
                </a:highlight>
                <a:latin typeface="Roboto"/>
                <a:ea typeface="Roboto"/>
                <a:cs typeface="Roboto"/>
                <a:sym typeface="Roboto"/>
              </a:rPr>
              <a:t>Helps you make a great first impression. ...</a:t>
            </a:r>
            <a:endParaRPr sz="5553">
              <a:solidFill>
                <a:srgbClr val="444444"/>
              </a:solidFill>
              <a:highlight>
                <a:schemeClr val="lt1"/>
              </a:highlight>
              <a:latin typeface="Roboto"/>
              <a:ea typeface="Roboto"/>
              <a:cs typeface="Roboto"/>
              <a:sym typeface="Roboto"/>
            </a:endParaRPr>
          </a:p>
          <a:p>
            <a:pPr indent="-316764" lvl="0" marL="647700" rtl="0" algn="l">
              <a:lnSpc>
                <a:spcPct val="115000"/>
              </a:lnSpc>
              <a:spcBef>
                <a:spcPts val="0"/>
              </a:spcBef>
              <a:spcAft>
                <a:spcPts val="0"/>
              </a:spcAft>
              <a:buClr>
                <a:srgbClr val="444444"/>
              </a:buClr>
              <a:buSzPct val="100000"/>
              <a:buFont typeface="Roboto"/>
              <a:buChar char="●"/>
            </a:pPr>
            <a:r>
              <a:rPr lang="en" sz="5553">
                <a:solidFill>
                  <a:srgbClr val="444444"/>
                </a:solidFill>
                <a:highlight>
                  <a:schemeClr val="lt1"/>
                </a:highlight>
                <a:latin typeface="Roboto"/>
                <a:ea typeface="Roboto"/>
                <a:cs typeface="Roboto"/>
                <a:sym typeface="Roboto"/>
              </a:rPr>
              <a:t>Overcomes short attention spans. ...</a:t>
            </a:r>
            <a:endParaRPr sz="5553">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t/>
            </a:r>
            <a:endParaRPr sz="4580">
              <a:solidFill>
                <a:srgbClr val="000000"/>
              </a:solidFill>
            </a:endParaRPr>
          </a:p>
          <a:p>
            <a:pPr indent="0" lvl="0" marL="0" rtl="0" algn="ctr">
              <a:spcBef>
                <a:spcPts val="0"/>
              </a:spcBef>
              <a:spcAft>
                <a:spcPts val="0"/>
              </a:spcAft>
              <a:buNone/>
            </a:pPr>
            <a:r>
              <a:t/>
            </a:r>
            <a:endParaRPr b="1" sz="5980"/>
          </a:p>
          <a:p>
            <a:pPr indent="0" lvl="0" marL="0" rtl="0" algn="ctr">
              <a:spcBef>
                <a:spcPts val="0"/>
              </a:spcBef>
              <a:spcAft>
                <a:spcPts val="0"/>
              </a:spcAft>
              <a:buNone/>
            </a:pPr>
            <a:r>
              <a:t/>
            </a:r>
            <a:endParaRPr b="1" sz="5980"/>
          </a:p>
          <a:p>
            <a:pPr indent="0" lvl="0" marL="0" rtl="0" algn="ctr">
              <a:spcBef>
                <a:spcPts val="0"/>
              </a:spcBef>
              <a:spcAft>
                <a:spcPts val="0"/>
              </a:spcAft>
              <a:buNone/>
            </a:pPr>
            <a:r>
              <a:t/>
            </a:r>
            <a:endParaRPr b="1" sz="5980"/>
          </a:p>
          <a:p>
            <a:pPr indent="0" lvl="0" marL="0" rtl="0" algn="ctr">
              <a:spcBef>
                <a:spcPts val="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nvSpPr>
        <p:spPr>
          <a:xfrm>
            <a:off x="0" y="66950"/>
            <a:ext cx="9144000" cy="1118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2200"/>
              <a:t>Name</a:t>
            </a:r>
            <a:endParaRPr b="1" sz="2200"/>
          </a:p>
          <a:p>
            <a:pPr indent="0" lvl="0" marL="0" rtl="0" algn="ctr">
              <a:lnSpc>
                <a:spcPct val="115000"/>
              </a:lnSpc>
              <a:spcBef>
                <a:spcPts val="1200"/>
              </a:spcBef>
              <a:spcAft>
                <a:spcPts val="0"/>
              </a:spcAft>
              <a:buNone/>
            </a:pPr>
            <a:r>
              <a:rPr lang="en" sz="1000"/>
              <a:t>e</a:t>
            </a:r>
            <a:r>
              <a:rPr lang="en" sz="1000"/>
              <a:t>mail</a:t>
            </a:r>
            <a:endParaRPr sz="1000"/>
          </a:p>
          <a:p>
            <a:pPr indent="0" lvl="0" marL="0" rtl="0" algn="ctr">
              <a:lnSpc>
                <a:spcPct val="115000"/>
              </a:lnSpc>
              <a:spcBef>
                <a:spcPts val="1200"/>
              </a:spcBef>
              <a:spcAft>
                <a:spcPts val="0"/>
              </a:spcAft>
              <a:buNone/>
            </a:pPr>
            <a:r>
              <a:rPr lang="en" sz="1100"/>
              <a:t>phone</a:t>
            </a:r>
            <a:endParaRPr sz="1100"/>
          </a:p>
          <a:p>
            <a:pPr indent="-57150" lvl="0" marL="0" rtl="0" algn="l">
              <a:lnSpc>
                <a:spcPct val="115000"/>
              </a:lnSpc>
              <a:spcBef>
                <a:spcPts val="1200"/>
              </a:spcBef>
              <a:spcAft>
                <a:spcPts val="0"/>
              </a:spcAft>
              <a:buNone/>
            </a:pPr>
            <a:r>
              <a:rPr b="1" lang="en"/>
              <a:t>Professional Summary:</a:t>
            </a:r>
            <a:endParaRPr b="1"/>
          </a:p>
          <a:p>
            <a:pPr indent="0" lvl="0" marL="0" rtl="0" algn="l">
              <a:lnSpc>
                <a:spcPct val="115000"/>
              </a:lnSpc>
              <a:spcBef>
                <a:spcPts val="1200"/>
              </a:spcBef>
              <a:spcAft>
                <a:spcPts val="0"/>
              </a:spcAft>
              <a:buNone/>
            </a:pPr>
            <a:r>
              <a:rPr lang="en" sz="1100"/>
              <a:t>EXAMPLE: Entry-level front-end web development professional with strong customer service experience looking to be part of a growing company.</a:t>
            </a:r>
            <a:endParaRPr sz="1100"/>
          </a:p>
          <a:p>
            <a:pPr indent="0" lvl="0" marL="0" rtl="0" algn="l">
              <a:lnSpc>
                <a:spcPct val="115000"/>
              </a:lnSpc>
              <a:spcBef>
                <a:spcPts val="1200"/>
              </a:spcBef>
              <a:spcAft>
                <a:spcPts val="0"/>
              </a:spcAft>
              <a:buNone/>
            </a:pPr>
            <a:r>
              <a:rPr lang="en" sz="1100"/>
              <a:t> </a:t>
            </a:r>
            <a:r>
              <a:rPr b="1" lang="en"/>
              <a:t>Technical Skills:</a:t>
            </a:r>
            <a:endParaRPr b="1"/>
          </a:p>
          <a:p>
            <a:pPr indent="0" lvl="0" marL="228600" rtl="0" algn="l">
              <a:lnSpc>
                <a:spcPct val="115000"/>
              </a:lnSpc>
              <a:spcBef>
                <a:spcPts val="0"/>
              </a:spcBef>
              <a:spcAft>
                <a:spcPts val="0"/>
              </a:spcAft>
              <a:buNone/>
            </a:pPr>
            <a:r>
              <a:rPr lang="en" sz="1100"/>
              <a:t>• 	Microsoft Office Suite</a:t>
            </a:r>
            <a:endParaRPr sz="1100"/>
          </a:p>
          <a:p>
            <a:pPr indent="0" lvl="0" marL="228600" rtl="0" algn="l">
              <a:lnSpc>
                <a:spcPct val="115000"/>
              </a:lnSpc>
              <a:spcBef>
                <a:spcPts val="0"/>
              </a:spcBef>
              <a:spcAft>
                <a:spcPts val="0"/>
              </a:spcAft>
              <a:buNone/>
            </a:pPr>
            <a:r>
              <a:rPr lang="en" sz="1100"/>
              <a:t>• 	HTML</a:t>
            </a:r>
            <a:endParaRPr sz="1100"/>
          </a:p>
          <a:p>
            <a:pPr indent="0" lvl="0" marL="228600" rtl="0" algn="l">
              <a:lnSpc>
                <a:spcPct val="115000"/>
              </a:lnSpc>
              <a:spcBef>
                <a:spcPts val="0"/>
              </a:spcBef>
              <a:spcAft>
                <a:spcPts val="0"/>
              </a:spcAft>
              <a:buNone/>
            </a:pPr>
            <a:r>
              <a:rPr lang="en" sz="1100"/>
              <a:t>• 	CSS</a:t>
            </a:r>
            <a:endParaRPr sz="1100"/>
          </a:p>
          <a:p>
            <a:pPr indent="0" lvl="0" marL="228600" rtl="0" algn="l">
              <a:lnSpc>
                <a:spcPct val="115000"/>
              </a:lnSpc>
              <a:spcBef>
                <a:spcPts val="0"/>
              </a:spcBef>
              <a:spcAft>
                <a:spcPts val="0"/>
              </a:spcAft>
              <a:buNone/>
            </a:pPr>
            <a:r>
              <a:rPr lang="en" sz="1100"/>
              <a:t>• 	JavaScript Basic</a:t>
            </a:r>
            <a:endParaRPr sz="1100"/>
          </a:p>
          <a:p>
            <a:pPr indent="0" lvl="0" marL="228600" rtl="0" algn="l">
              <a:lnSpc>
                <a:spcPct val="115000"/>
              </a:lnSpc>
              <a:spcBef>
                <a:spcPts val="0"/>
              </a:spcBef>
              <a:spcAft>
                <a:spcPts val="0"/>
              </a:spcAft>
              <a:buNone/>
            </a:pPr>
            <a:r>
              <a:rPr lang="en" sz="1100"/>
              <a:t>• 	Visual Studio Code</a:t>
            </a:r>
            <a:endParaRPr sz="1100"/>
          </a:p>
          <a:p>
            <a:pPr indent="0" lvl="0" marL="228600" rtl="0" algn="l">
              <a:lnSpc>
                <a:spcPct val="115000"/>
              </a:lnSpc>
              <a:spcBef>
                <a:spcPts val="0"/>
              </a:spcBef>
              <a:spcAft>
                <a:spcPts val="0"/>
              </a:spcAft>
              <a:buNone/>
            </a:pPr>
            <a:r>
              <a:rPr lang="en" sz="1100"/>
              <a:t>• 	Git Bash</a:t>
            </a:r>
            <a:endParaRPr sz="1100"/>
          </a:p>
          <a:p>
            <a:pPr indent="0" lvl="0" marL="228600" rtl="0" algn="l">
              <a:lnSpc>
                <a:spcPct val="115000"/>
              </a:lnSpc>
              <a:spcBef>
                <a:spcPts val="0"/>
              </a:spcBef>
              <a:spcAft>
                <a:spcPts val="0"/>
              </a:spcAft>
              <a:buNone/>
            </a:pPr>
            <a:r>
              <a:rPr lang="en" sz="1100"/>
              <a:t>• 	Github  </a:t>
            </a:r>
            <a:endParaRPr sz="1100"/>
          </a:p>
          <a:p>
            <a:pPr indent="0" lvl="0" marL="228600" rtl="0" algn="l">
              <a:lnSpc>
                <a:spcPct val="115000"/>
              </a:lnSpc>
              <a:spcBef>
                <a:spcPts val="0"/>
              </a:spcBef>
              <a:spcAft>
                <a:spcPts val="0"/>
              </a:spcAft>
              <a:buNone/>
            </a:pPr>
            <a:r>
              <a:rPr lang="en" sz="1100"/>
              <a:t> </a:t>
            </a:r>
            <a:endParaRPr sz="1100"/>
          </a:p>
          <a:p>
            <a:pPr indent="0" lvl="0" marL="0" rtl="0" algn="l">
              <a:lnSpc>
                <a:spcPct val="115000"/>
              </a:lnSpc>
              <a:spcBef>
                <a:spcPts val="1200"/>
              </a:spcBef>
              <a:spcAft>
                <a:spcPts val="0"/>
              </a:spcAft>
              <a:buNone/>
            </a:pPr>
            <a:r>
              <a:rPr b="1" lang="en"/>
              <a:t>Education:</a:t>
            </a:r>
            <a:endParaRPr b="1"/>
          </a:p>
          <a:p>
            <a:pPr indent="0" lvl="0" marL="4572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CanCode Communities:  (Class Name) Certification (Year)</a:t>
            </a:r>
            <a:endParaRPr sz="1100"/>
          </a:p>
          <a:p>
            <a:pPr indent="0" lvl="0" marL="4572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Other tech certifications?</a:t>
            </a:r>
            <a:endParaRPr sz="1100"/>
          </a:p>
          <a:p>
            <a:pPr indent="0" lvl="0" marL="457200" rtl="0" algn="l">
              <a:lnSpc>
                <a:spcPct val="115000"/>
              </a:lnSpc>
              <a:spcBef>
                <a:spcPts val="0"/>
              </a:spcBef>
              <a:spcAft>
                <a:spcPts val="0"/>
              </a:spcAft>
              <a:buNone/>
            </a:pPr>
            <a:r>
              <a:rPr lang="en" sz="1100"/>
              <a:t>• 	College?</a:t>
            </a:r>
            <a:endParaRPr sz="1100"/>
          </a:p>
          <a:p>
            <a:pPr indent="0" lvl="0" marL="457200" rtl="0" algn="l">
              <a:lnSpc>
                <a:spcPct val="115000"/>
              </a:lnSpc>
              <a:spcBef>
                <a:spcPts val="0"/>
              </a:spcBef>
              <a:spcAft>
                <a:spcPts val="0"/>
              </a:spcAft>
              <a:buNone/>
            </a:pPr>
            <a:r>
              <a:rPr lang="en" sz="1100"/>
              <a:t>• 	High School?</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b="1" lang="en"/>
              <a:t>Experience:</a:t>
            </a:r>
            <a:endParaRPr b="1"/>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Employer, City, State                                                                                            	            Month YYYY-Month YYYY</a:t>
            </a:r>
            <a:endParaRPr sz="1100"/>
          </a:p>
          <a:p>
            <a:pPr indent="0" lvl="0" marL="0" rtl="0" algn="l">
              <a:lnSpc>
                <a:spcPct val="115000"/>
              </a:lnSpc>
              <a:spcBef>
                <a:spcPts val="1200"/>
              </a:spcBef>
              <a:spcAft>
                <a:spcPts val="0"/>
              </a:spcAft>
              <a:buNone/>
            </a:pPr>
            <a:r>
              <a:rPr lang="en" sz="1100"/>
              <a:t>Title</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Employer, City, State                                                                   Month YYY                                                </a:t>
            </a:r>
            <a:endParaRPr sz="1100"/>
          </a:p>
          <a:p>
            <a:pPr indent="0" lvl="0" marL="0" rtl="0" algn="l">
              <a:lnSpc>
                <a:spcPct val="115000"/>
              </a:lnSpc>
              <a:spcBef>
                <a:spcPts val="1200"/>
              </a:spcBef>
              <a:spcAft>
                <a:spcPts val="0"/>
              </a:spcAft>
              <a:buNone/>
            </a:pPr>
            <a:r>
              <a:rPr lang="en" sz="1100"/>
              <a:t>Title</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Employer, City, State						      Month YYYY</a:t>
            </a:r>
            <a:endParaRPr sz="1100"/>
          </a:p>
          <a:p>
            <a:pPr indent="0" lvl="0" marL="0" rtl="0" algn="l">
              <a:lnSpc>
                <a:spcPct val="115000"/>
              </a:lnSpc>
              <a:spcBef>
                <a:spcPts val="1200"/>
              </a:spcBef>
              <a:spcAft>
                <a:spcPts val="0"/>
              </a:spcAft>
              <a:buNone/>
            </a:pPr>
            <a:r>
              <a:rPr lang="en" sz="1100"/>
              <a:t>Title</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Employer, City, State                                                                   Month  YYYY </a:t>
            </a:r>
            <a:endParaRPr sz="1100"/>
          </a:p>
          <a:p>
            <a:pPr indent="0" lvl="0" marL="0" rtl="0" algn="l">
              <a:lnSpc>
                <a:spcPct val="115000"/>
              </a:lnSpc>
              <a:spcBef>
                <a:spcPts val="1200"/>
              </a:spcBef>
              <a:spcAft>
                <a:spcPts val="0"/>
              </a:spcAft>
              <a:buNone/>
            </a:pPr>
            <a:r>
              <a:rPr lang="en" sz="1100"/>
              <a:t>Title</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t/>
            </a:r>
            <a:endParaRPr>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1B86C8154DEC499A9093725BBF3A2A" ma:contentTypeVersion="4" ma:contentTypeDescription="Create a new document." ma:contentTypeScope="" ma:versionID="9ea4832cf8fecd8313a51d76cb6faa33">
  <xsd:schema xmlns:xsd="http://www.w3.org/2001/XMLSchema" xmlns:xs="http://www.w3.org/2001/XMLSchema" xmlns:p="http://schemas.microsoft.com/office/2006/metadata/properties" xmlns:ns2="b2e78e97-c77d-44a2-b136-fa92fa2b3f02" targetNamespace="http://schemas.microsoft.com/office/2006/metadata/properties" ma:root="true" ma:fieldsID="0a7b967b2f46d4b0ee6de461a965f408" ns2:_="">
    <xsd:import namespace="b2e78e97-c77d-44a2-b136-fa92fa2b3f0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78e97-c77d-44a2-b136-fa92fa2b3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4B8977-8FF5-488C-9F30-4049003A4271}"/>
</file>

<file path=customXml/itemProps2.xml><?xml version="1.0" encoding="utf-8"?>
<ds:datastoreItem xmlns:ds="http://schemas.openxmlformats.org/officeDocument/2006/customXml" ds:itemID="{0FAB0A61-70A2-454F-90F4-2A30B649DD50}"/>
</file>

<file path=customXml/itemProps3.xml><?xml version="1.0" encoding="utf-8"?>
<ds:datastoreItem xmlns:ds="http://schemas.openxmlformats.org/officeDocument/2006/customXml" ds:itemID="{2919C70B-30A5-44CC-9B6A-AB598C0E95F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0x0101007A1B86C8154DEC499A9093725BBF3A2A</vt:lpwstr>
  </property>
</Properties>
</file>