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77" r:id="rId5"/>
    <p:sldId id="280" r:id="rId6"/>
    <p:sldId id="278" r:id="rId7"/>
    <p:sldId id="279" r:id="rId8"/>
    <p:sldId id="258" r:id="rId9"/>
  </p:sldIdLst>
  <p:sldSz cx="12192000" cy="6858000"/>
  <p:notesSz cx="6858000" cy="9144000"/>
  <p:embeddedFontLst>
    <p:embeddedFont>
      <p:font typeface="Open Sans" panose="020B0606030504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igSIjQ4o1C6gLqi0H+uwUtJzYI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01"/>
    <p:restoredTop sz="94561"/>
  </p:normalViewPr>
  <p:slideViewPr>
    <p:cSldViewPr snapToGrid="0">
      <p:cViewPr varScale="1">
        <p:scale>
          <a:sx n="142" d="100"/>
          <a:sy n="142" d="100"/>
        </p:scale>
        <p:origin x="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>
          <a:extLst>
            <a:ext uri="{FF2B5EF4-FFF2-40B4-BE49-F238E27FC236}">
              <a16:creationId xmlns:a16="http://schemas.microsoft.com/office/drawing/2014/main" id="{E90F9CAE-1E6D-8AC0-8FEE-89E05DB1C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>
            <a:extLst>
              <a:ext uri="{FF2B5EF4-FFF2-40B4-BE49-F238E27FC236}">
                <a16:creationId xmlns:a16="http://schemas.microsoft.com/office/drawing/2014/main" id="{49A05F85-373A-D866-12AF-DDB4AC7BA1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:notes">
            <a:extLst>
              <a:ext uri="{FF2B5EF4-FFF2-40B4-BE49-F238E27FC236}">
                <a16:creationId xmlns:a16="http://schemas.microsoft.com/office/drawing/2014/main" id="{14B4ABE5-7BB4-7FE0-5D75-5870401990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6273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>
          <a:extLst>
            <a:ext uri="{FF2B5EF4-FFF2-40B4-BE49-F238E27FC236}">
              <a16:creationId xmlns:a16="http://schemas.microsoft.com/office/drawing/2014/main" id="{D696DACB-5F47-085E-F8A1-1A788F958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>
            <a:extLst>
              <a:ext uri="{FF2B5EF4-FFF2-40B4-BE49-F238E27FC236}">
                <a16:creationId xmlns:a16="http://schemas.microsoft.com/office/drawing/2014/main" id="{37F09608-240B-8EA7-381E-ED5F79911B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:notes">
            <a:extLst>
              <a:ext uri="{FF2B5EF4-FFF2-40B4-BE49-F238E27FC236}">
                <a16:creationId xmlns:a16="http://schemas.microsoft.com/office/drawing/2014/main" id="{49106B5A-3AC1-89BF-A639-25B9961F4B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2074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>
          <a:extLst>
            <a:ext uri="{FF2B5EF4-FFF2-40B4-BE49-F238E27FC236}">
              <a16:creationId xmlns:a16="http://schemas.microsoft.com/office/drawing/2014/main" id="{15BAED7D-9A6B-9796-F7B3-75B81697A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>
            <a:extLst>
              <a:ext uri="{FF2B5EF4-FFF2-40B4-BE49-F238E27FC236}">
                <a16:creationId xmlns:a16="http://schemas.microsoft.com/office/drawing/2014/main" id="{C2137F4B-3FF7-0040-5031-FD29491CF8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:notes">
            <a:extLst>
              <a:ext uri="{FF2B5EF4-FFF2-40B4-BE49-F238E27FC236}">
                <a16:creationId xmlns:a16="http://schemas.microsoft.com/office/drawing/2014/main" id="{79539FD8-4C85-824D-025E-FBB2AEA6E0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9778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>
          <a:extLst>
            <a:ext uri="{FF2B5EF4-FFF2-40B4-BE49-F238E27FC236}">
              <a16:creationId xmlns:a16="http://schemas.microsoft.com/office/drawing/2014/main" id="{E89E4CE7-6D29-8624-A5E1-E51517138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>
            <a:extLst>
              <a:ext uri="{FF2B5EF4-FFF2-40B4-BE49-F238E27FC236}">
                <a16:creationId xmlns:a16="http://schemas.microsoft.com/office/drawing/2014/main" id="{C6D5EDAD-FB8F-9F2D-374F-4AEDB3E2DB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:notes">
            <a:extLst>
              <a:ext uri="{FF2B5EF4-FFF2-40B4-BE49-F238E27FC236}">
                <a16:creationId xmlns:a16="http://schemas.microsoft.com/office/drawing/2014/main" id="{7BAFE7CB-6BEC-E3DA-27A2-8A454545AE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0980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>
          <a:extLst>
            <a:ext uri="{FF2B5EF4-FFF2-40B4-BE49-F238E27FC236}">
              <a16:creationId xmlns:a16="http://schemas.microsoft.com/office/drawing/2014/main" id="{337D4BBC-C326-41F2-B147-4E8896931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>
            <a:extLst>
              <a:ext uri="{FF2B5EF4-FFF2-40B4-BE49-F238E27FC236}">
                <a16:creationId xmlns:a16="http://schemas.microsoft.com/office/drawing/2014/main" id="{0BD29FA5-67F0-6C0F-1CA9-80B3A65A76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37;p2:notes">
            <a:extLst>
              <a:ext uri="{FF2B5EF4-FFF2-40B4-BE49-F238E27FC236}">
                <a16:creationId xmlns:a16="http://schemas.microsoft.com/office/drawing/2014/main" id="{D90F95D2-E1D9-95AD-7D7C-F31D3C2CC7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800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4563" y="-42970"/>
            <a:ext cx="12341126" cy="694394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5"/>
          <p:cNvSpPr txBox="1">
            <a:spLocks noGrp="1"/>
          </p:cNvSpPr>
          <p:nvPr>
            <p:ph type="ctrTitle"/>
          </p:nvPr>
        </p:nvSpPr>
        <p:spPr>
          <a:xfrm>
            <a:off x="826624" y="2397124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3AA"/>
              </a:buClr>
              <a:buSzPts val="5400"/>
              <a:buFont typeface="Open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subTitle" idx="1"/>
          </p:nvPr>
        </p:nvSpPr>
        <p:spPr>
          <a:xfrm>
            <a:off x="838200" y="4213126"/>
            <a:ext cx="9144000" cy="104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55363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55363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55363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55363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55363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6" name="Google Shape;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94424" y="1091640"/>
            <a:ext cx="1326026" cy="8486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E873968-1E19-4F6E-BABA-C211E538F9A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0789" y="1091640"/>
            <a:ext cx="3593123" cy="7653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"/>
          <p:cNvSpPr txBox="1">
            <a:spLocks noGrp="1"/>
          </p:cNvSpPr>
          <p:nvPr>
            <p:ph type="title"/>
          </p:nvPr>
        </p:nvSpPr>
        <p:spPr>
          <a:xfrm>
            <a:off x="838200" y="11359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3AA"/>
              </a:buClr>
              <a:buSzPts val="3600"/>
              <a:buFont typeface="Open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body" idx="1"/>
          </p:nvPr>
        </p:nvSpPr>
        <p:spPr>
          <a:xfrm>
            <a:off x="838200" y="2505075"/>
            <a:ext cx="10515600" cy="367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55363"/>
              </a:buClr>
              <a:buSzPts val="20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55363"/>
              </a:buClr>
              <a:buSzPts val="1800"/>
              <a:buChar char="•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55363"/>
              </a:buClr>
              <a:buSzPts val="1600"/>
              <a:buChar char="•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55363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55363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1" name="Google Shape;2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67950" y="382860"/>
            <a:ext cx="1012705" cy="648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68F16BD-BDDC-B720-69A5-9D2870364F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200" y="470411"/>
            <a:ext cx="2631831" cy="5605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>
  <p:cSld name="Solo el título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>
            <a:spLocks noGrp="1"/>
          </p:cNvSpPr>
          <p:nvPr>
            <p:ph type="title"/>
          </p:nvPr>
        </p:nvSpPr>
        <p:spPr>
          <a:xfrm>
            <a:off x="838200" y="11359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3AA"/>
              </a:buClr>
              <a:buSzPts val="3600"/>
              <a:buFont typeface="Open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6" name="Google Shape;26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67950" y="382860"/>
            <a:ext cx="1012705" cy="648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3D918BB5-D8F1-357F-7836-B45BA3B86C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8200" y="470411"/>
            <a:ext cx="2631831" cy="5605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-57443" y="-33337"/>
            <a:ext cx="12306886" cy="69246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3AA"/>
              </a:buClr>
              <a:buSzPts val="4000"/>
              <a:buFont typeface="Open Sans"/>
              <a:buNone/>
              <a:defRPr sz="4000" b="1" i="0" u="none" strike="noStrike" cap="none">
                <a:solidFill>
                  <a:srgbClr val="0063A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55363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45536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55363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45536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5536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45536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5536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45536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5536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45536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MP/bioinformatics-tool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"/>
          <p:cNvSpPr txBox="1">
            <a:spLocks noGrp="1"/>
          </p:cNvSpPr>
          <p:nvPr>
            <p:ph type="ctrTitle"/>
          </p:nvPr>
        </p:nvSpPr>
        <p:spPr>
          <a:xfrm>
            <a:off x="826624" y="2397124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3AA"/>
              </a:buClr>
              <a:buSzPts val="5400"/>
              <a:buFont typeface="Open Sans"/>
              <a:buNone/>
            </a:pPr>
            <a:r>
              <a:rPr lang="en-GB"/>
              <a:t>Trabajo de Laboratorio 3</a:t>
            </a:r>
            <a:endParaRPr/>
          </a:p>
        </p:txBody>
      </p:sp>
      <p:sp>
        <p:nvSpPr>
          <p:cNvPr id="33" name="Google Shape;33;p1"/>
          <p:cNvSpPr txBox="1">
            <a:spLocks noGrp="1"/>
          </p:cNvSpPr>
          <p:nvPr>
            <p:ph type="subTitle" idx="1"/>
          </p:nvPr>
        </p:nvSpPr>
        <p:spPr>
          <a:xfrm>
            <a:off x="838200" y="4052887"/>
            <a:ext cx="9144000" cy="104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5363"/>
              </a:buClr>
              <a:buSzPts val="2000"/>
              <a:buNone/>
            </a:pPr>
            <a:r>
              <a:rPr lang="en-GB"/>
              <a:t>Bioinformática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5363"/>
              </a:buClr>
              <a:buSzPts val="2000"/>
              <a:buNone/>
            </a:pPr>
            <a:endParaRPr lang="en-GB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5363"/>
              </a:buClr>
              <a:buSzPts val="2000"/>
              <a:buNone/>
            </a:pPr>
            <a:r>
              <a:rPr lang="en-GB" sz="1400"/>
              <a:t>Profesora: Tatiana Gutiérrez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55363"/>
              </a:buClr>
              <a:buSzPts val="2000"/>
              <a:buNone/>
            </a:pPr>
            <a:r>
              <a:rPr lang="en-GB" sz="1400"/>
              <a:t>Alumno: José Benavente</a:t>
            </a:r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82200" y="6144583"/>
            <a:ext cx="1362428" cy="245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>
            <a:spLocks noGrp="1"/>
          </p:cNvSpPr>
          <p:nvPr>
            <p:ph type="title"/>
          </p:nvPr>
        </p:nvSpPr>
        <p:spPr>
          <a:xfrm>
            <a:off x="838200" y="1135993"/>
            <a:ext cx="10515600" cy="1073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3AA"/>
              </a:buClr>
              <a:buSzPts val="3600"/>
              <a:buFont typeface="Open Sans"/>
              <a:buNone/>
            </a:pPr>
            <a:r>
              <a:rPr lang="en-GB"/>
              <a:t>APP-Secuencias (Python)</a:t>
            </a:r>
            <a:endParaRPr dirty="0"/>
          </a:p>
        </p:txBody>
      </p:sp>
      <p:sp>
        <p:nvSpPr>
          <p:cNvPr id="40" name="Google Shape;40;p2"/>
          <p:cNvSpPr txBox="1">
            <a:spLocks noGrp="1"/>
          </p:cNvSpPr>
          <p:nvPr>
            <p:ph type="body" idx="1"/>
          </p:nvPr>
        </p:nvSpPr>
        <p:spPr>
          <a:xfrm>
            <a:off x="838200" y="2209047"/>
            <a:ext cx="10515600" cy="367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84200" lvl="1" indent="0">
              <a:spcBef>
                <a:spcPts val="0"/>
              </a:spcBef>
              <a:buNone/>
            </a:pPr>
            <a:r>
              <a:rPr lang="es-ES" sz="1600"/>
              <a:t>Herramienta interactiva para la visualización del alineamiento de secuencias usando los algoritmos de Needleman-Wunsch (alineamiento global) y Smith-Waterman (alineamiento local), implementados con interfaz gráfica en Python (Tkinter).</a:t>
            </a:r>
          </a:p>
          <a:p>
            <a:pPr marL="584200" lvl="1" indent="0">
              <a:spcBef>
                <a:spcPts val="0"/>
              </a:spcBef>
              <a:buNone/>
            </a:pPr>
            <a:endParaRPr lang="es-ES" sz="1600"/>
          </a:p>
          <a:p>
            <a:pPr marL="869950" lvl="1" indent="-285750">
              <a:spcBef>
                <a:spcPts val="0"/>
              </a:spcBef>
            </a:pPr>
            <a:r>
              <a:rPr lang="es-ES" sz="1600"/>
              <a:t>Originalmente implementada en Jupyter Notebook</a:t>
            </a:r>
          </a:p>
          <a:p>
            <a:pPr marL="869950" lvl="1" indent="-285750">
              <a:spcBef>
                <a:spcPts val="0"/>
              </a:spcBef>
            </a:pPr>
            <a:r>
              <a:rPr lang="es-ES" sz="1600"/>
              <a:t>Soporte para los algoritmos:</a:t>
            </a:r>
          </a:p>
          <a:p>
            <a:pPr marL="1327150" lvl="2" indent="-285750">
              <a:spcBef>
                <a:spcPts val="0"/>
              </a:spcBef>
            </a:pPr>
            <a:r>
              <a:rPr lang="es-ES" sz="1400"/>
              <a:t>Needleman Wunsch</a:t>
            </a:r>
          </a:p>
          <a:p>
            <a:pPr marL="1327150" lvl="2" indent="-285750">
              <a:spcBef>
                <a:spcPts val="0"/>
              </a:spcBef>
            </a:pPr>
            <a:r>
              <a:rPr lang="es-ES" sz="1400"/>
              <a:t>Smith Waterman</a:t>
            </a:r>
          </a:p>
          <a:p>
            <a:pPr marL="584200" lvl="1" indent="0">
              <a:spcBef>
                <a:spcPts val="0"/>
              </a:spcBef>
              <a:buNone/>
            </a:pPr>
            <a:endParaRPr lang="en-GB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>
          <a:extLst>
            <a:ext uri="{FF2B5EF4-FFF2-40B4-BE49-F238E27FC236}">
              <a16:creationId xmlns:a16="http://schemas.microsoft.com/office/drawing/2014/main" id="{8165B442-82C0-7320-B989-4257BE55D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>
            <a:extLst>
              <a:ext uri="{FF2B5EF4-FFF2-40B4-BE49-F238E27FC236}">
                <a16:creationId xmlns:a16="http://schemas.microsoft.com/office/drawing/2014/main" id="{2B5DAC23-EE10-AD87-2872-70D48B5775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135993"/>
            <a:ext cx="3106271" cy="28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3AA"/>
              </a:buClr>
              <a:buSzPts val="3600"/>
              <a:buFont typeface="Open Sans"/>
              <a:buNone/>
            </a:pPr>
            <a:r>
              <a:rPr lang="en-GB" sz="1600"/>
              <a:t>bioinformatics-tools</a:t>
            </a:r>
            <a:endParaRPr sz="1600" dirty="0"/>
          </a:p>
        </p:txBody>
      </p:sp>
      <p:sp>
        <p:nvSpPr>
          <p:cNvPr id="40" name="Google Shape;40;p2">
            <a:extLst>
              <a:ext uri="{FF2B5EF4-FFF2-40B4-BE49-F238E27FC236}">
                <a16:creationId xmlns:a16="http://schemas.microsoft.com/office/drawing/2014/main" id="{648EB930-8F79-AA31-7BEA-C7BF54A2E5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521338"/>
            <a:ext cx="10515600" cy="367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84200" lvl="1" indent="0" algn="ctr">
              <a:spcBef>
                <a:spcPts val="0"/>
              </a:spcBef>
              <a:buNone/>
            </a:pPr>
            <a:r>
              <a:rPr lang="es-ES" sz="1600" b="1" dirty="0"/>
              <a:t>PANTALLA DE INICIO ORIGINAL</a:t>
            </a:r>
            <a:endParaRPr lang="en-GB" sz="1600" b="1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D1B7792-427D-0AE6-2982-088D24224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69" y="1818972"/>
            <a:ext cx="6210262" cy="503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0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>
          <a:extLst>
            <a:ext uri="{FF2B5EF4-FFF2-40B4-BE49-F238E27FC236}">
              <a16:creationId xmlns:a16="http://schemas.microsoft.com/office/drawing/2014/main" id="{0D03DB7F-BA53-DD2D-87FA-4D7C3117E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>
            <a:extLst>
              <a:ext uri="{FF2B5EF4-FFF2-40B4-BE49-F238E27FC236}">
                <a16:creationId xmlns:a16="http://schemas.microsoft.com/office/drawing/2014/main" id="{B8B01BFD-49B5-F74A-2321-B4E6070FDA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135993"/>
            <a:ext cx="3106271" cy="28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3AA"/>
              </a:buClr>
              <a:buSzPts val="3600"/>
              <a:buFont typeface="Open Sans"/>
              <a:buNone/>
            </a:pPr>
            <a:r>
              <a:rPr lang="en-GB" sz="1600"/>
              <a:t>bioinformatics-tools</a:t>
            </a:r>
            <a:endParaRPr sz="1600" dirty="0"/>
          </a:p>
        </p:txBody>
      </p:sp>
      <p:sp>
        <p:nvSpPr>
          <p:cNvPr id="40" name="Google Shape;40;p2">
            <a:extLst>
              <a:ext uri="{FF2B5EF4-FFF2-40B4-BE49-F238E27FC236}">
                <a16:creationId xmlns:a16="http://schemas.microsoft.com/office/drawing/2014/main" id="{FC806D50-B675-7921-EA52-46E3A86F9A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530303"/>
            <a:ext cx="10515600" cy="367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84200" lvl="1" indent="0" algn="ctr">
              <a:spcBef>
                <a:spcPts val="0"/>
              </a:spcBef>
              <a:buNone/>
            </a:pPr>
            <a:r>
              <a:rPr lang="es-ES" sz="1600" b="1" dirty="0"/>
              <a:t>INTERFAZ DE USUARIO ORIGINAL</a:t>
            </a:r>
            <a:endParaRPr lang="en-GB" sz="1600" b="1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789AF27-EFC7-3C53-FF1D-1F8DD7FF7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854" y="1831930"/>
            <a:ext cx="6194292" cy="502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76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>
          <a:extLst>
            <a:ext uri="{FF2B5EF4-FFF2-40B4-BE49-F238E27FC236}">
              <a16:creationId xmlns:a16="http://schemas.microsoft.com/office/drawing/2014/main" id="{59EFD4CD-D9F4-F540-7C8E-2D74B7C4B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>
            <a:extLst>
              <a:ext uri="{FF2B5EF4-FFF2-40B4-BE49-F238E27FC236}">
                <a16:creationId xmlns:a16="http://schemas.microsoft.com/office/drawing/2014/main" id="{0DC1DDA2-6A6F-6F03-61E9-445430836D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135993"/>
            <a:ext cx="10515600" cy="1073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3AA"/>
              </a:buClr>
              <a:buSzPts val="3600"/>
              <a:buFont typeface="Open Sans"/>
              <a:buNone/>
            </a:pPr>
            <a:r>
              <a:rPr lang="en-GB"/>
              <a:t>APP-Secuencias (Python)</a:t>
            </a:r>
            <a:endParaRPr dirty="0"/>
          </a:p>
        </p:txBody>
      </p:sp>
      <p:sp>
        <p:nvSpPr>
          <p:cNvPr id="40" name="Google Shape;40;p2">
            <a:extLst>
              <a:ext uri="{FF2B5EF4-FFF2-40B4-BE49-F238E27FC236}">
                <a16:creationId xmlns:a16="http://schemas.microsoft.com/office/drawing/2014/main" id="{DFE1149C-E81B-9994-469F-52AAD456DB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2209047"/>
            <a:ext cx="10515600" cy="367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84200" lvl="1" indent="0">
              <a:spcBef>
                <a:spcPts val="0"/>
              </a:spcBef>
              <a:buNone/>
            </a:pPr>
            <a:r>
              <a:rPr lang="es-ES" sz="1600" b="1"/>
              <a:t>Mejoras realizadas</a:t>
            </a:r>
          </a:p>
          <a:p>
            <a:pPr marL="584200" lvl="1" indent="0">
              <a:spcBef>
                <a:spcPts val="0"/>
              </a:spcBef>
              <a:buNone/>
            </a:pPr>
            <a:endParaRPr lang="en-GB" sz="1600"/>
          </a:p>
          <a:p>
            <a:pPr marL="1327150" lvl="2" indent="-285750">
              <a:spcBef>
                <a:spcPts val="0"/>
              </a:spcBef>
            </a:pPr>
            <a:r>
              <a:rPr lang="es-ES" sz="1600"/>
              <a:t>Parámetros de puntuación personalizables</a:t>
            </a:r>
          </a:p>
          <a:p>
            <a:pPr marL="1327150" lvl="2" indent="-285750">
              <a:spcBef>
                <a:spcPts val="0"/>
              </a:spcBef>
            </a:pPr>
            <a:r>
              <a:rPr lang="es-ES" sz="1600"/>
              <a:t>Rediseño y redistribución de la interfaz gráfica</a:t>
            </a:r>
          </a:p>
          <a:p>
            <a:pPr marL="1327150" lvl="2" indent="-285750">
              <a:spcBef>
                <a:spcPts val="0"/>
              </a:spcBef>
            </a:pPr>
            <a:r>
              <a:rPr lang="es-ES" sz="1600"/>
              <a:t>Optimización de algoritmos de alineamiento</a:t>
            </a:r>
          </a:p>
          <a:p>
            <a:pPr marL="1327150" lvl="2" indent="-285750">
              <a:spcBef>
                <a:spcPts val="0"/>
              </a:spcBef>
            </a:pPr>
            <a:r>
              <a:rPr lang="es-ES" sz="1600"/>
              <a:t>Refactorización de la estructura del proyecto</a:t>
            </a:r>
          </a:p>
          <a:p>
            <a:pPr marL="584200" lvl="1" indent="0">
              <a:spcBef>
                <a:spcPts val="0"/>
              </a:spcBef>
              <a:buNone/>
            </a:pPr>
            <a:endParaRPr lang="es-ES" sz="1600" b="1"/>
          </a:p>
          <a:p>
            <a:pPr marL="584200" lvl="1" indent="0">
              <a:spcBef>
                <a:spcPts val="0"/>
              </a:spcBef>
              <a:buNone/>
            </a:pPr>
            <a:r>
              <a:rPr lang="es-ES" sz="1600" b="1"/>
              <a:t>Repositorio de Git: </a:t>
            </a:r>
            <a:r>
              <a:rPr lang="es-ES" sz="1600">
                <a:hlinkClick r:id="rId3"/>
              </a:rPr>
              <a:t>https://github.com/BGMP/bioinformatics-tools</a:t>
            </a:r>
            <a:endParaRPr lang="es-ES" sz="1600"/>
          </a:p>
          <a:p>
            <a:pPr marL="584200" lvl="1" indent="0">
              <a:spcBef>
                <a:spcPts val="0"/>
              </a:spcBef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442846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>
          <a:extLst>
            <a:ext uri="{FF2B5EF4-FFF2-40B4-BE49-F238E27FC236}">
              <a16:creationId xmlns:a16="http://schemas.microsoft.com/office/drawing/2014/main" id="{AEE1A354-394C-1DEA-06D5-E3BCCF727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>
            <a:extLst>
              <a:ext uri="{FF2B5EF4-FFF2-40B4-BE49-F238E27FC236}">
                <a16:creationId xmlns:a16="http://schemas.microsoft.com/office/drawing/2014/main" id="{5A9D2036-5417-F90D-E26D-1CA8127B28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135993"/>
            <a:ext cx="3106271" cy="28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3AA"/>
              </a:buClr>
              <a:buSzPts val="3600"/>
              <a:buFont typeface="Open Sans"/>
              <a:buNone/>
            </a:pPr>
            <a:r>
              <a:rPr lang="en-GB" sz="1600"/>
              <a:t>bioinformatics-tools</a:t>
            </a:r>
            <a:endParaRPr sz="1600" dirty="0"/>
          </a:p>
        </p:txBody>
      </p:sp>
      <p:sp>
        <p:nvSpPr>
          <p:cNvPr id="40" name="Google Shape;40;p2">
            <a:extLst>
              <a:ext uri="{FF2B5EF4-FFF2-40B4-BE49-F238E27FC236}">
                <a16:creationId xmlns:a16="http://schemas.microsoft.com/office/drawing/2014/main" id="{BD662E64-CAFE-02E7-D8B8-C25CB27A8D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530303"/>
            <a:ext cx="10515600" cy="367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84200" lvl="1" indent="0" algn="ctr">
              <a:spcBef>
                <a:spcPts val="0"/>
              </a:spcBef>
              <a:buNone/>
            </a:pPr>
            <a:r>
              <a:rPr lang="es-ES" sz="1600" b="1"/>
              <a:t>PANTALLA DE INICIO MEJORADA</a:t>
            </a:r>
            <a:endParaRPr lang="en-GB" sz="1600" b="1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074BB16-AE71-B052-97F9-F050B1284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718" y="1889028"/>
            <a:ext cx="6379505" cy="481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70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>
          <a:extLst>
            <a:ext uri="{FF2B5EF4-FFF2-40B4-BE49-F238E27FC236}">
              <a16:creationId xmlns:a16="http://schemas.microsoft.com/office/drawing/2014/main" id="{54E03CC9-AE5A-1001-A182-F2E065C43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>
            <a:extLst>
              <a:ext uri="{FF2B5EF4-FFF2-40B4-BE49-F238E27FC236}">
                <a16:creationId xmlns:a16="http://schemas.microsoft.com/office/drawing/2014/main" id="{07BE36EF-B6EA-E7F0-7A4C-A1E0301543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135993"/>
            <a:ext cx="3106271" cy="28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3AA"/>
              </a:buClr>
              <a:buSzPts val="3600"/>
              <a:buFont typeface="Open Sans"/>
              <a:buNone/>
            </a:pPr>
            <a:r>
              <a:rPr lang="en-GB" sz="1600"/>
              <a:t>bioinformatics-tools</a:t>
            </a:r>
            <a:endParaRPr sz="1600" dirty="0"/>
          </a:p>
        </p:txBody>
      </p:sp>
      <p:sp>
        <p:nvSpPr>
          <p:cNvPr id="40" name="Google Shape;40;p2">
            <a:extLst>
              <a:ext uri="{FF2B5EF4-FFF2-40B4-BE49-F238E27FC236}">
                <a16:creationId xmlns:a16="http://schemas.microsoft.com/office/drawing/2014/main" id="{9798B6C3-3565-394E-761D-39E7A22D79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530303"/>
            <a:ext cx="10515600" cy="367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84200" lvl="1" indent="0" algn="ctr">
              <a:spcBef>
                <a:spcPts val="0"/>
              </a:spcBef>
              <a:buNone/>
            </a:pPr>
            <a:r>
              <a:rPr lang="es-ES" sz="1600" b="1"/>
              <a:t>INTERFAZ DE USUARIO MEJORADA</a:t>
            </a:r>
            <a:endParaRPr lang="en-GB" sz="1600" b="1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074AC8E-58A4-0756-A123-774A6B1F9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414" y="1880417"/>
            <a:ext cx="6255171" cy="472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97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3782" y="2230078"/>
            <a:ext cx="1976548" cy="1264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06020" y="4344358"/>
            <a:ext cx="1362428" cy="245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84259" y="4372713"/>
            <a:ext cx="1649918" cy="179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0760728-BF4B-C3D4-E0F0-94BB5926F1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8943" y="2230078"/>
            <a:ext cx="5628744" cy="11989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125</Words>
  <Application>Microsoft Macintosh PowerPoint</Application>
  <PresentationFormat>Widescreen</PresentationFormat>
  <Paragraphs>29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Open Sans</vt:lpstr>
      <vt:lpstr>Arial</vt:lpstr>
      <vt:lpstr>Calibri</vt:lpstr>
      <vt:lpstr>Tema de Office</vt:lpstr>
      <vt:lpstr>Trabajo de Laboratorio 3</vt:lpstr>
      <vt:lpstr>APP-Secuencias (Python)</vt:lpstr>
      <vt:lpstr>bioinformatics-tools</vt:lpstr>
      <vt:lpstr>bioinformatics-tools</vt:lpstr>
      <vt:lpstr>APP-Secuencias (Python)</vt:lpstr>
      <vt:lpstr>bioinformatics-tools</vt:lpstr>
      <vt:lpstr>bioinformatics-tools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Mario Urra</dc:creator>
  <cp:lastModifiedBy>José Ignacio Benavente Albornoz</cp:lastModifiedBy>
  <cp:revision>17</cp:revision>
  <dcterms:created xsi:type="dcterms:W3CDTF">2023-08-10T00:58:55Z</dcterms:created>
  <dcterms:modified xsi:type="dcterms:W3CDTF">2025-05-08T01:16:35Z</dcterms:modified>
</cp:coreProperties>
</file>