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60" r:id="rId3"/>
    <p:sldId id="273" r:id="rId4"/>
    <p:sldId id="274" r:id="rId5"/>
    <p:sldId id="277" r:id="rId6"/>
    <p:sldId id="275" r:id="rId7"/>
    <p:sldId id="265" r:id="rId8"/>
    <p:sldId id="261" r:id="rId9"/>
    <p:sldId id="272" r:id="rId10"/>
    <p:sldId id="271" r:id="rId11"/>
    <p:sldId id="262" r:id="rId12"/>
    <p:sldId id="263" r:id="rId13"/>
    <p:sldId id="27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363"/>
    <a:srgbClr val="607187"/>
    <a:srgbClr val="006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4" autoAdjust="0"/>
    <p:restoredTop sz="94660"/>
  </p:normalViewPr>
  <p:slideViewPr>
    <p:cSldViewPr snapToGrid="0">
      <p:cViewPr>
        <p:scale>
          <a:sx n="102" d="100"/>
          <a:sy n="102" d="100"/>
        </p:scale>
        <p:origin x="1656" y="12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644A054-ADA5-EA87-F03C-AC20C8C8D2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4563" y="-42970"/>
            <a:ext cx="12341126" cy="6943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624" y="2397124"/>
            <a:ext cx="9144000" cy="1655763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13126"/>
            <a:ext cx="9144000" cy="104467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04A475E-DB31-BAB3-F703-F6F1C98DF1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24" y="1091640"/>
            <a:ext cx="1326026" cy="848657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B75C901-80FF-7B8A-4C4A-20AA914EFB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1171682"/>
            <a:ext cx="3822288" cy="68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2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5992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5075"/>
            <a:ext cx="10515600" cy="36718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CEA9A16-0AF3-F7A7-9ADB-CCD06811D3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0" y="382860"/>
            <a:ext cx="1012705" cy="64813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6DF13559-3E4D-5AEE-6CB2-B1AB5E08CD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345" y="532307"/>
            <a:ext cx="2781123" cy="4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7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AD058C-4F96-934A-C8C0-3214A1FA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992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7B92EDE-8B79-5341-799D-772D0D264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0" y="382860"/>
            <a:ext cx="1012705" cy="648131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BD2B8F20-04BD-417D-5E24-04D486EFFE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345" y="532307"/>
            <a:ext cx="2781123" cy="4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9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3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62BA5D1-7B97-2440-3F17-4F3BDC9F9FF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7443" y="-33337"/>
            <a:ext cx="12306886" cy="6924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9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63AA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45536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5536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5536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5536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55363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DA03B-ABBC-CC4A-BFA6-306F2F863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Propuesta de </a:t>
            </a:r>
            <a:r>
              <a:rPr dirty="0" err="1"/>
              <a:t>Paralelización</a:t>
            </a:r>
            <a:r>
              <a:rPr dirty="0"/>
              <a:t> del </a:t>
            </a:r>
            <a:r>
              <a:rPr dirty="0" err="1"/>
              <a:t>Algoritmo</a:t>
            </a:r>
            <a:r>
              <a:rPr dirty="0"/>
              <a:t> Monte Carlo para </a:t>
            </a:r>
            <a:r>
              <a:rPr dirty="0" err="1"/>
              <a:t>Aproximación</a:t>
            </a:r>
            <a:r>
              <a:rPr dirty="0"/>
              <a:t> de π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326961-4920-B1D9-5E17-519ACC973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13126"/>
            <a:ext cx="4141304" cy="1044674"/>
          </a:xfrm>
        </p:spPr>
        <p:txBody>
          <a:bodyPr/>
          <a:lstStyle/>
          <a:p>
            <a:r>
              <a:rPr lang="es-ES" dirty="0"/>
              <a:t>Programación Paralela</a:t>
            </a:r>
          </a:p>
          <a:p>
            <a:r>
              <a:rPr lang="es-ES" dirty="0"/>
              <a:t>José Benavente</a:t>
            </a:r>
            <a:endParaRPr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641DA00-619B-D359-4D2B-0891B284F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6144583"/>
            <a:ext cx="1362428" cy="2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6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27724-60E2-0AE3-C55B-5CEF01032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31A4-0B0C-41B8-4469-C288B800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Perfilado del Método Secuencial</a:t>
            </a:r>
            <a:endParaRPr dirty="0"/>
          </a:p>
        </p:txBody>
      </p:sp>
      <p:pic>
        <p:nvPicPr>
          <p:cNvPr id="4" name="Content Placeholder 3" descr="A graph with text and numbers&#10;&#10;Description automatically generated">
            <a:extLst>
              <a:ext uri="{FF2B5EF4-FFF2-40B4-BE49-F238E27FC236}">
                <a16:creationId xmlns:a16="http://schemas.microsoft.com/office/drawing/2014/main" id="{4DD76AB6-702D-48B8-410E-E5B9B86FD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7309"/>
            <a:ext cx="6467856" cy="388259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1D61AA-8D85-844D-C656-D053BF50D5C0}"/>
              </a:ext>
            </a:extLst>
          </p:cNvPr>
          <p:cNvSpPr txBox="1">
            <a:spLocks/>
          </p:cNvSpPr>
          <p:nvPr/>
        </p:nvSpPr>
        <p:spPr>
          <a:xfrm>
            <a:off x="7306056" y="2207309"/>
            <a:ext cx="4623148" cy="388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553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553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553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553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553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s-ES" sz="1800" i="1" dirty="0" err="1"/>
              <a:t>std</a:t>
            </a:r>
            <a:r>
              <a:rPr lang="es-ES" sz="1800" i="1" dirty="0"/>
              <a:t>::</a:t>
            </a:r>
            <a:r>
              <a:rPr lang="es-ES" sz="1800" i="1" dirty="0" err="1"/>
              <a:t>generate_canonical</a:t>
            </a:r>
            <a:r>
              <a:rPr lang="es-ES" sz="1800" i="1" dirty="0"/>
              <a:t> es la que más tiempo consume, representando aproximadamente el 52.86%</a:t>
            </a:r>
          </a:p>
          <a:p>
            <a:pPr>
              <a:defRPr sz="1800"/>
            </a:pPr>
            <a:r>
              <a:rPr lang="es-ES" sz="1800" i="1" dirty="0" err="1"/>
              <a:t>std</a:t>
            </a:r>
            <a:r>
              <a:rPr lang="es-ES" sz="1800" i="1" dirty="0"/>
              <a:t>::</a:t>
            </a:r>
            <a:r>
              <a:rPr lang="es-ES" sz="1800" i="1" dirty="0" err="1"/>
              <a:t>uniform_real_distribution</a:t>
            </a:r>
            <a:r>
              <a:rPr lang="es-ES" sz="1800" i="1" dirty="0"/>
              <a:t> y </a:t>
            </a:r>
            <a:r>
              <a:rPr lang="es-ES" sz="1800" i="1" dirty="0" err="1"/>
              <a:t>std</a:t>
            </a:r>
            <a:r>
              <a:rPr lang="es-ES" sz="1800" i="1" dirty="0"/>
              <a:t>::__</a:t>
            </a:r>
            <a:r>
              <a:rPr lang="es-ES" sz="1800" i="1" dirty="0" err="1"/>
              <a:t>detail</a:t>
            </a:r>
            <a:r>
              <a:rPr lang="es-ES" sz="1800" i="1" dirty="0"/>
              <a:t>::_Mod, también tienen una participación significativa, representando en conjunto alrededor del 30% del tiempo.</a:t>
            </a:r>
          </a:p>
          <a:p>
            <a:pPr>
              <a:defRPr sz="1800"/>
            </a:pPr>
            <a:endParaRPr lang="es-ES" sz="1800" i="1" dirty="0"/>
          </a:p>
          <a:p>
            <a:pPr marL="0" indent="0">
              <a:buNone/>
              <a:defRPr sz="1800"/>
            </a:pPr>
            <a:r>
              <a:rPr lang="es-ES" sz="1800" dirty="0"/>
              <a:t>Es evidente que el mayor porcentaje de tiempo de ejecución está asociado a la generación aleatoria.</a:t>
            </a:r>
          </a:p>
        </p:txBody>
      </p:sp>
    </p:spTree>
    <p:extLst>
      <p:ext uri="{BB962C8B-B14F-4D97-AF65-F5344CB8AC3E}">
        <p14:creationId xmlns:p14="http://schemas.microsoft.com/office/powerpoint/2010/main" val="164689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Partes </a:t>
            </a:r>
            <a:r>
              <a:rPr dirty="0" err="1"/>
              <a:t>Paralelizables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4347"/>
            <a:ext cx="10515600" cy="789269"/>
          </a:xfrm>
        </p:spPr>
        <p:txBody>
          <a:bodyPr/>
          <a:lstStyle/>
          <a:p>
            <a:pPr>
              <a:defRPr sz="1800"/>
            </a:pPr>
            <a:r>
              <a:rPr dirty="0"/>
              <a:t>Generación de Puntos y </a:t>
            </a:r>
            <a:r>
              <a:rPr dirty="0" err="1"/>
              <a:t>Verificación</a:t>
            </a:r>
            <a:r>
              <a:rPr dirty="0"/>
              <a:t>: </a:t>
            </a:r>
            <a:r>
              <a:rPr dirty="0" err="1"/>
              <a:t>Tareas</a:t>
            </a:r>
            <a:r>
              <a:rPr dirty="0"/>
              <a:t> </a:t>
            </a:r>
            <a:r>
              <a:rPr dirty="0" err="1"/>
              <a:t>independientes</a:t>
            </a:r>
            <a:r>
              <a:rPr dirty="0"/>
              <a:t>.</a:t>
            </a:r>
          </a:p>
          <a:p>
            <a:pPr algn="l">
              <a:defRPr sz="1800"/>
            </a:pPr>
            <a:r>
              <a:rPr dirty="0"/>
              <a:t>Alta </a:t>
            </a:r>
            <a:r>
              <a:rPr dirty="0" err="1"/>
              <a:t>Paralelización</a:t>
            </a:r>
            <a:r>
              <a:rPr dirty="0"/>
              <a:t>: El </a:t>
            </a:r>
            <a:r>
              <a:rPr dirty="0" err="1"/>
              <a:t>bucle</a:t>
            </a:r>
            <a:r>
              <a:rPr dirty="0"/>
              <a:t> principal se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dividir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hilos</a:t>
            </a:r>
            <a:r>
              <a:rPr dirty="0"/>
              <a:t> o </a:t>
            </a:r>
            <a:r>
              <a:rPr dirty="0" err="1"/>
              <a:t>procesos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Propuesta de Paralelización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b="1" dirty="0" err="1"/>
              <a:t>Biblioteca</a:t>
            </a:r>
            <a:r>
              <a:rPr b="1" dirty="0"/>
              <a:t> </a:t>
            </a:r>
            <a:r>
              <a:rPr lang="es-ES" b="1" dirty="0"/>
              <a:t>utilizada</a:t>
            </a:r>
            <a:r>
              <a:rPr dirty="0"/>
              <a:t>: OpenMP.</a:t>
            </a:r>
          </a:p>
          <a:p>
            <a:pPr algn="l">
              <a:defRPr sz="1800"/>
            </a:pPr>
            <a:r>
              <a:rPr b="1" dirty="0" err="1"/>
              <a:t>Enfoque</a:t>
            </a:r>
            <a:r>
              <a:rPr dirty="0"/>
              <a:t>: Cada </a:t>
            </a:r>
            <a:r>
              <a:rPr dirty="0" err="1"/>
              <a:t>hilo</a:t>
            </a:r>
            <a:r>
              <a:rPr dirty="0"/>
              <a:t> genera puntos y </a:t>
            </a:r>
            <a:r>
              <a:rPr dirty="0" err="1"/>
              <a:t>cuenta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que </a:t>
            </a:r>
            <a:r>
              <a:rPr dirty="0" err="1"/>
              <a:t>caen</a:t>
            </a:r>
            <a:r>
              <a:rPr dirty="0"/>
              <a:t> </a:t>
            </a:r>
            <a:r>
              <a:rPr dirty="0" err="1"/>
              <a:t>dentro</a:t>
            </a:r>
            <a:r>
              <a:rPr dirty="0"/>
              <a:t> del </a:t>
            </a:r>
            <a:r>
              <a:rPr dirty="0" err="1"/>
              <a:t>círculo</a:t>
            </a:r>
            <a:r>
              <a:rPr dirty="0"/>
              <a:t>.</a:t>
            </a:r>
          </a:p>
          <a:p>
            <a:pPr algn="l">
              <a:defRPr sz="1800"/>
            </a:pPr>
            <a:r>
              <a:rPr b="1" dirty="0" err="1"/>
              <a:t>Combinación</a:t>
            </a:r>
            <a:r>
              <a:rPr b="1" dirty="0"/>
              <a:t> de </a:t>
            </a:r>
            <a:r>
              <a:rPr b="1" dirty="0" err="1"/>
              <a:t>Resultados</a:t>
            </a:r>
            <a:r>
              <a:rPr dirty="0"/>
              <a:t>: Al final, se </a:t>
            </a:r>
            <a:r>
              <a:rPr dirty="0" err="1"/>
              <a:t>combinan</a:t>
            </a:r>
            <a:r>
              <a:rPr dirty="0"/>
              <a:t> para </a:t>
            </a:r>
            <a:r>
              <a:rPr dirty="0" err="1"/>
              <a:t>obtener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valor de π.</a:t>
            </a:r>
          </a:p>
          <a:p>
            <a:pPr algn="l">
              <a:defRPr sz="1800"/>
            </a:pPr>
            <a:r>
              <a:rPr b="1" dirty="0" err="1"/>
              <a:t>Beneficio</a:t>
            </a:r>
            <a:r>
              <a:rPr dirty="0"/>
              <a:t>: </a:t>
            </a:r>
            <a:r>
              <a:rPr dirty="0" err="1"/>
              <a:t>Minimiza</a:t>
            </a:r>
            <a:r>
              <a:rPr dirty="0"/>
              <a:t> la </a:t>
            </a:r>
            <a:r>
              <a:rPr dirty="0" err="1"/>
              <a:t>contención</a:t>
            </a:r>
            <a:r>
              <a:rPr dirty="0"/>
              <a:t> de </a:t>
            </a:r>
            <a:r>
              <a:rPr dirty="0" err="1"/>
              <a:t>recursos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D3566-12D4-65F2-E6AE-5BE4E88CF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330F-ED85-041A-91CB-2F7B9B87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Propuesta de Paralelización</a:t>
            </a:r>
            <a:endParaRPr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5358C95-5EAF-C1A0-8641-22C8D46E6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4761"/>
            <a:ext cx="6902885" cy="39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3280B61-6655-5185-9160-F44F06717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27" y="2249736"/>
            <a:ext cx="1976548" cy="1264990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A2547DF4-3E37-5DFB-28E5-D2CB8F2C1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7601" y="2496296"/>
            <a:ext cx="5201617" cy="932704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F6731AD6-79ED-9B35-9AC9-C19DDCEF9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6020" y="4344358"/>
            <a:ext cx="1362428" cy="24568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1F0467-EB6E-610F-B5AB-49246CB702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84259" y="4372713"/>
            <a:ext cx="1649918" cy="17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2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Introducción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4615"/>
            <a:ext cx="10515600" cy="1561831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sz="2400" b="1" dirty="0" err="1"/>
              <a:t>Objetivo</a:t>
            </a:r>
            <a:r>
              <a:rPr sz="2400" dirty="0"/>
              <a:t>: </a:t>
            </a:r>
            <a:r>
              <a:rPr sz="2400" dirty="0" err="1"/>
              <a:t>Optimizar</a:t>
            </a:r>
            <a:r>
              <a:rPr sz="2400" dirty="0"/>
              <a:t> la </a:t>
            </a:r>
            <a:r>
              <a:rPr sz="2400" dirty="0" err="1"/>
              <a:t>implementación</a:t>
            </a:r>
            <a:r>
              <a:rPr sz="2400" dirty="0"/>
              <a:t> </a:t>
            </a:r>
            <a:r>
              <a:rPr sz="2400" dirty="0" err="1"/>
              <a:t>secuencial</a:t>
            </a:r>
            <a:r>
              <a:rPr sz="2400" dirty="0"/>
              <a:t> del </a:t>
            </a:r>
            <a:r>
              <a:rPr sz="2400" dirty="0" err="1"/>
              <a:t>algoritmo</a:t>
            </a:r>
            <a:r>
              <a:rPr sz="2400" dirty="0"/>
              <a:t> Monte Carlo para </a:t>
            </a:r>
            <a:r>
              <a:rPr sz="2400" dirty="0" err="1"/>
              <a:t>aproximación</a:t>
            </a:r>
            <a:r>
              <a:rPr sz="2400" dirty="0"/>
              <a:t> de π </a:t>
            </a:r>
            <a:r>
              <a:rPr sz="2400" dirty="0" err="1"/>
              <a:t>mediante</a:t>
            </a:r>
            <a:r>
              <a:rPr sz="2400" dirty="0"/>
              <a:t> </a:t>
            </a:r>
            <a:r>
              <a:rPr sz="2400" dirty="0" err="1"/>
              <a:t>procesamiento</a:t>
            </a:r>
            <a:r>
              <a:rPr sz="2400" dirty="0"/>
              <a:t> </a:t>
            </a:r>
            <a:r>
              <a:rPr sz="2400" dirty="0" err="1"/>
              <a:t>paralelo</a:t>
            </a:r>
            <a:r>
              <a:rPr sz="2400" dirty="0"/>
              <a:t>.</a:t>
            </a:r>
          </a:p>
          <a:p>
            <a:pPr algn="l">
              <a:defRPr sz="1800"/>
            </a:pPr>
            <a:r>
              <a:rPr sz="2400" b="1" dirty="0" err="1"/>
              <a:t>Beneficio</a:t>
            </a:r>
            <a:r>
              <a:rPr sz="2400" dirty="0"/>
              <a:t>: </a:t>
            </a:r>
            <a:r>
              <a:rPr lang="es-ES" sz="2400" dirty="0"/>
              <a:t>Disminuir el tiempo de ejecución del algoritmo.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28043-A1BD-154D-173F-DD33F511B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AED4-3244-318E-AFC5-63EE63BD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Ambiente de Trabajo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9F26-2188-BE8E-EEFF-D03E583F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61"/>
            <a:ext cx="10515600" cy="3383280"/>
          </a:xfrm>
        </p:spPr>
        <p:txBody>
          <a:bodyPr>
            <a:noAutofit/>
          </a:bodyPr>
          <a:lstStyle/>
          <a:p>
            <a:pPr marL="0" indent="0">
              <a:buNone/>
              <a:defRPr sz="1800"/>
            </a:pPr>
            <a:r>
              <a:rPr lang="es-ES" sz="2400" b="1" dirty="0"/>
              <a:t>Entorno</a:t>
            </a:r>
            <a:r>
              <a:rPr lang="es-ES" sz="2400" dirty="0"/>
              <a:t>: Máquina virtualizada KVM</a:t>
            </a:r>
          </a:p>
          <a:p>
            <a:pPr marL="0" indent="0">
              <a:buNone/>
              <a:defRPr sz="1800"/>
            </a:pPr>
            <a:r>
              <a:rPr lang="es-ES" sz="2400" b="1" dirty="0"/>
              <a:t>Procesador</a:t>
            </a:r>
            <a:r>
              <a:rPr lang="es-ES" sz="2400" dirty="0"/>
              <a:t>: AMD Ryzen 7 de 8 núcleos, 3.6 GHz</a:t>
            </a:r>
          </a:p>
          <a:p>
            <a:pPr marL="0" indent="0">
              <a:buNone/>
              <a:defRPr sz="1800"/>
            </a:pPr>
            <a:r>
              <a:rPr lang="es-ES" sz="2400" b="1" dirty="0"/>
              <a:t>Memoria</a:t>
            </a:r>
            <a:r>
              <a:rPr lang="es-ES" sz="2400" dirty="0"/>
              <a:t>: 8 GB de RAM</a:t>
            </a:r>
          </a:p>
          <a:p>
            <a:pPr marL="0" indent="0">
              <a:buNone/>
              <a:defRPr sz="1800"/>
            </a:pPr>
            <a:r>
              <a:rPr lang="es-ES" sz="2400" b="1" dirty="0"/>
              <a:t>Sistema Operativo</a:t>
            </a:r>
            <a:r>
              <a:rPr lang="es-ES" sz="2400" dirty="0"/>
              <a:t>: Debian 12</a:t>
            </a:r>
          </a:p>
          <a:p>
            <a:pPr marL="0" indent="0">
              <a:buNone/>
              <a:defRPr sz="1800"/>
            </a:pPr>
            <a:r>
              <a:rPr lang="es-ES" sz="2400" b="1" dirty="0"/>
              <a:t>Compilador</a:t>
            </a:r>
            <a:r>
              <a:rPr lang="es-ES" sz="2400" dirty="0"/>
              <a:t>: GCC con soporte para </a:t>
            </a:r>
            <a:r>
              <a:rPr lang="es-ES" sz="2400" dirty="0" err="1"/>
              <a:t>OpenMP</a:t>
            </a:r>
            <a:endParaRPr lang="es-ES" sz="2400" dirty="0"/>
          </a:p>
          <a:p>
            <a:pPr marL="0" indent="0">
              <a:buNone/>
              <a:defRPr sz="1800"/>
            </a:pPr>
            <a:r>
              <a:rPr lang="es-ES" sz="2400" b="1" dirty="0"/>
              <a:t>Entorno</a:t>
            </a:r>
            <a:r>
              <a:rPr lang="es-ES" sz="2400" dirty="0"/>
              <a:t>: </a:t>
            </a:r>
            <a:r>
              <a:rPr lang="es-ES" sz="2400" dirty="0" err="1"/>
              <a:t>CodeBlocks</a:t>
            </a:r>
            <a:r>
              <a:rPr lang="es-ES" sz="2400" dirty="0"/>
              <a:t> configurado con targets de perfilado para las versiones secuencial y paralela del algoritmo.</a:t>
            </a:r>
          </a:p>
          <a:p>
            <a:pPr marL="0" indent="0">
              <a:buNone/>
              <a:defRPr sz="1800"/>
            </a:pPr>
            <a:r>
              <a:rPr lang="es-ES" sz="2400" dirty="0"/>
              <a:t>	</a:t>
            </a:r>
          </a:p>
          <a:p>
            <a:pPr marL="0" indent="0">
              <a:buNone/>
              <a:defRPr sz="1800"/>
            </a:pPr>
            <a:r>
              <a:rPr lang="es-ES" sz="2400" i="1" dirty="0"/>
              <a:t>‘-g’ (depuración), ‘-</a:t>
            </a:r>
            <a:r>
              <a:rPr lang="es-ES" sz="2400" i="1" dirty="0" err="1"/>
              <a:t>pg</a:t>
            </a:r>
            <a:r>
              <a:rPr lang="es-ES" sz="2400" i="1" dirty="0"/>
              <a:t>’ (perfilado), ‘-</a:t>
            </a:r>
            <a:r>
              <a:rPr lang="es-ES" sz="2400" i="1" dirty="0" err="1"/>
              <a:t>fopenmp</a:t>
            </a:r>
            <a:r>
              <a:rPr lang="es-ES" sz="2400" i="1" dirty="0"/>
              <a:t>’ (</a:t>
            </a:r>
            <a:r>
              <a:rPr lang="es-ES" sz="2400" i="1" dirty="0" err="1"/>
              <a:t>OpenMP</a:t>
            </a:r>
            <a:r>
              <a:rPr lang="es-ES" sz="2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014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1D865-9ED0-27AB-1293-6EF3F327C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4A16297-03C2-6D2F-0AB2-82606734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00" y="1440492"/>
            <a:ext cx="5819456" cy="458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2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9E414-6C7D-D82E-E990-36755B9D3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E4BBF28-B848-C4D1-BA4E-DE646E88B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34" y="1825351"/>
            <a:ext cx="7352824" cy="36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B9BEA-1A93-7B68-7D89-EECB2ED58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0385-B6F5-8FCD-B588-CA4DE00B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Datos de Prueba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32F4-611C-6B97-5095-9623D44B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6012"/>
            <a:ext cx="10515600" cy="1628514"/>
          </a:xfrm>
        </p:spPr>
        <p:txBody>
          <a:bodyPr>
            <a:normAutofit/>
          </a:bodyPr>
          <a:lstStyle/>
          <a:p>
            <a:pPr marL="0" indent="0" algn="l">
              <a:buNone/>
              <a:defRPr sz="1800"/>
            </a:pPr>
            <a:r>
              <a:rPr sz="2400" b="1" dirty="0" err="1"/>
              <a:t>Cantidades</a:t>
            </a:r>
            <a:r>
              <a:rPr sz="2400" b="1" dirty="0"/>
              <a:t> de </a:t>
            </a:r>
            <a:r>
              <a:rPr sz="2400" b="1" dirty="0" err="1"/>
              <a:t>Muestras</a:t>
            </a:r>
            <a:r>
              <a:rPr sz="2400" dirty="0"/>
              <a:t>: </a:t>
            </a:r>
            <a:r>
              <a:rPr sz="2400" dirty="0" err="1"/>
              <a:t>Desde</a:t>
            </a:r>
            <a:r>
              <a:rPr sz="2400" dirty="0"/>
              <a:t> 10 hasta 10,000,000.</a:t>
            </a:r>
          </a:p>
          <a:p>
            <a:pPr marL="0" indent="0" algn="l">
              <a:buNone/>
              <a:defRPr sz="1800"/>
            </a:pPr>
            <a:r>
              <a:rPr sz="2400" b="1" dirty="0" err="1"/>
              <a:t>Objetivo</a:t>
            </a:r>
            <a:r>
              <a:rPr sz="2400" b="1" dirty="0"/>
              <a:t> de </a:t>
            </a:r>
            <a:r>
              <a:rPr sz="2400" b="1" dirty="0" err="1"/>
              <a:t>Pruebas</a:t>
            </a:r>
            <a:r>
              <a:rPr sz="2400" dirty="0"/>
              <a:t>: </a:t>
            </a:r>
            <a:r>
              <a:rPr sz="2400" dirty="0" err="1"/>
              <a:t>Observar</a:t>
            </a:r>
            <a:r>
              <a:rPr sz="2400" dirty="0"/>
              <a:t> </a:t>
            </a:r>
            <a:r>
              <a:rPr lang="es-ES" sz="2400" dirty="0"/>
              <a:t>el </a:t>
            </a:r>
            <a:r>
              <a:rPr sz="2400" dirty="0" err="1"/>
              <a:t>crecimiento</a:t>
            </a:r>
            <a:r>
              <a:rPr sz="2400" dirty="0"/>
              <a:t> del </a:t>
            </a:r>
            <a:r>
              <a:rPr sz="2400" dirty="0" err="1"/>
              <a:t>tiempo</a:t>
            </a:r>
            <a:r>
              <a:rPr sz="2400" dirty="0"/>
              <a:t> de </a:t>
            </a:r>
            <a:r>
              <a:rPr sz="2400" dirty="0" err="1"/>
              <a:t>ejecución</a:t>
            </a:r>
            <a:r>
              <a:rPr sz="2400" dirty="0"/>
              <a:t> y </a:t>
            </a:r>
            <a:r>
              <a:rPr sz="2400" dirty="0" err="1"/>
              <a:t>eficiencia</a:t>
            </a:r>
            <a:r>
              <a:rPr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50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Datos de Prueba</a:t>
            </a:r>
          </a:p>
        </p:txBody>
      </p:sp>
      <p:pic>
        <p:nvPicPr>
          <p:cNvPr id="7" name="Content Placeholder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8E3D97D-3752-CD11-FA1A-A4FFEF0A5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53" y="2413505"/>
            <a:ext cx="7948863" cy="330850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Identificación</a:t>
            </a:r>
            <a:r>
              <a:rPr dirty="0"/>
              <a:t> de </a:t>
            </a:r>
            <a:r>
              <a:rPr dirty="0" err="1"/>
              <a:t>Cuellos</a:t>
            </a:r>
            <a:r>
              <a:rPr dirty="0"/>
              <a:t> de </a:t>
            </a:r>
            <a:r>
              <a:rPr dirty="0" err="1"/>
              <a:t>Botella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8510"/>
            <a:ext cx="10515600" cy="3123610"/>
          </a:xfrm>
        </p:spPr>
        <p:txBody>
          <a:bodyPr/>
          <a:lstStyle/>
          <a:p>
            <a:pPr algn="l">
              <a:defRPr sz="1800"/>
            </a:pPr>
            <a:r>
              <a:rPr b="1" dirty="0" err="1"/>
              <a:t>Tarea</a:t>
            </a:r>
            <a:r>
              <a:rPr b="1" dirty="0"/>
              <a:t> </a:t>
            </a:r>
            <a:r>
              <a:rPr b="1" dirty="0" err="1"/>
              <a:t>Intensiva</a:t>
            </a:r>
            <a:r>
              <a:rPr b="1" dirty="0"/>
              <a:t> </a:t>
            </a:r>
            <a:r>
              <a:rPr b="1" dirty="0" err="1"/>
              <a:t>en</a:t>
            </a:r>
            <a:r>
              <a:rPr b="1" dirty="0"/>
              <a:t> </a:t>
            </a:r>
            <a:r>
              <a:rPr b="1" dirty="0" err="1"/>
              <a:t>Cómputo</a:t>
            </a:r>
            <a:r>
              <a:rPr dirty="0"/>
              <a:t>: </a:t>
            </a:r>
            <a:r>
              <a:rPr dirty="0" err="1"/>
              <a:t>Aumenta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carga con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muestras</a:t>
            </a:r>
            <a:r>
              <a:rPr dirty="0"/>
              <a:t>.</a:t>
            </a:r>
          </a:p>
          <a:p>
            <a:pPr algn="l">
              <a:defRPr sz="1800"/>
            </a:pPr>
            <a:r>
              <a:rPr b="1" dirty="0" err="1"/>
              <a:t>Oportunidad</a:t>
            </a:r>
            <a:r>
              <a:rPr b="1" dirty="0"/>
              <a:t> de </a:t>
            </a:r>
            <a:r>
              <a:rPr b="1" dirty="0" err="1"/>
              <a:t>Mejora</a:t>
            </a:r>
            <a:r>
              <a:rPr dirty="0"/>
              <a:t>: </a:t>
            </a:r>
            <a:r>
              <a:rPr dirty="0" err="1"/>
              <a:t>Independencia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generación</a:t>
            </a:r>
            <a:r>
              <a:rPr dirty="0"/>
              <a:t> de puntos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paralelización</a:t>
            </a:r>
            <a:r>
              <a:rPr dirty="0"/>
              <a:t>.</a:t>
            </a:r>
            <a:endParaRPr lang="es-ES" dirty="0"/>
          </a:p>
          <a:p>
            <a:pPr marL="0" indent="0">
              <a:buNone/>
              <a:defRPr sz="1800"/>
            </a:pPr>
            <a:endParaRPr lang="en-GB" b="1" dirty="0"/>
          </a:p>
          <a:p>
            <a:pPr marL="0" indent="0">
              <a:buNone/>
              <a:defRPr sz="1800"/>
            </a:pPr>
            <a:endParaRPr lang="en-GB" b="1" dirty="0"/>
          </a:p>
          <a:p>
            <a:pPr marL="0" indent="0">
              <a:buNone/>
              <a:defRPr sz="1800"/>
            </a:pPr>
            <a:r>
              <a:rPr lang="en-GB" b="1" dirty="0"/>
              <a:t>Cuello de </a:t>
            </a:r>
            <a:r>
              <a:rPr lang="en-GB" b="1" dirty="0" err="1"/>
              <a:t>Botella</a:t>
            </a:r>
            <a:r>
              <a:rPr lang="en-GB" b="1" dirty="0"/>
              <a:t> Principal</a:t>
            </a:r>
            <a:r>
              <a:rPr lang="en-GB" dirty="0"/>
              <a:t>: Generación y </a:t>
            </a:r>
            <a:r>
              <a:rPr lang="en-GB" dirty="0" err="1"/>
              <a:t>evaluación</a:t>
            </a:r>
            <a:r>
              <a:rPr lang="en-GB" dirty="0"/>
              <a:t> de puntos </a:t>
            </a:r>
            <a:r>
              <a:rPr lang="en-GB" dirty="0" err="1"/>
              <a:t>aleatorios</a:t>
            </a:r>
            <a:r>
              <a:rPr lang="en-GB" dirty="0"/>
              <a:t>.</a:t>
            </a:r>
          </a:p>
          <a:p>
            <a:pPr marL="0" indent="0" algn="l">
              <a:buNone/>
              <a:defRPr sz="18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D33A6-DE18-B486-312B-9BE185B8F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3A08A47-4783-F608-C2B8-A0B99E7A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992"/>
            <a:ext cx="10515600" cy="1325563"/>
          </a:xfrm>
        </p:spPr>
        <p:txBody>
          <a:bodyPr/>
          <a:lstStyle/>
          <a:p>
            <a:r>
              <a:rPr dirty="0" err="1"/>
              <a:t>Identificación</a:t>
            </a:r>
            <a:r>
              <a:rPr dirty="0"/>
              <a:t> de </a:t>
            </a:r>
            <a:r>
              <a:rPr dirty="0" err="1"/>
              <a:t>Cuellos</a:t>
            </a:r>
            <a:r>
              <a:rPr dirty="0"/>
              <a:t> de </a:t>
            </a:r>
            <a:r>
              <a:rPr dirty="0" err="1"/>
              <a:t>Botella</a:t>
            </a:r>
            <a:endParaRPr dirty="0"/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27A37A9-28C3-F326-BAB8-3FDC7A0E3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5213"/>
            <a:ext cx="4761058" cy="391748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72CB0F-D269-00D0-A650-50CA1541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85" y="2239245"/>
            <a:ext cx="4623148" cy="3123610"/>
          </a:xfrm>
        </p:spPr>
        <p:txBody>
          <a:bodyPr/>
          <a:lstStyle/>
          <a:p>
            <a:pPr>
              <a:defRPr sz="1800"/>
            </a:pPr>
            <a:r>
              <a:rPr lang="es-ES" dirty="0"/>
              <a:t>El cuello de botella se encuentra en la generación de números aleatorios</a:t>
            </a:r>
          </a:p>
          <a:p>
            <a:pPr>
              <a:defRPr sz="1800"/>
            </a:pPr>
            <a:r>
              <a:rPr lang="es-ES" dirty="0"/>
              <a:t>Para cada iteración se genera un número diferente utilizando la distribución descrita</a:t>
            </a:r>
          </a:p>
          <a:p>
            <a:pPr>
              <a:defRPr sz="1800"/>
            </a:pPr>
            <a:endParaRPr lang="es-ES" dirty="0"/>
          </a:p>
          <a:p>
            <a:pPr marL="0" indent="0">
              <a:buNone/>
              <a:defRPr sz="1800"/>
            </a:pPr>
            <a:r>
              <a:rPr lang="es-ES" dirty="0"/>
              <a:t>Por lo tanto, mientras mayor el tamaño de </a:t>
            </a:r>
            <a:r>
              <a:rPr lang="es-ES" i="1" dirty="0"/>
              <a:t>n</a:t>
            </a:r>
            <a:r>
              <a:rPr lang="es-ES" dirty="0"/>
              <a:t>, mayor el tiempo de ejecución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5226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202</TotalTime>
  <Words>380</Words>
  <Application>Microsoft Macintosh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Open Sans</vt:lpstr>
      <vt:lpstr>Tema de Office</vt:lpstr>
      <vt:lpstr>Propuesta de Paralelización del Algoritmo Monte Carlo para Aproximación de π</vt:lpstr>
      <vt:lpstr>Introducción</vt:lpstr>
      <vt:lpstr>Ambiente de Trabajo</vt:lpstr>
      <vt:lpstr>PowerPoint Presentation</vt:lpstr>
      <vt:lpstr>PowerPoint Presentation</vt:lpstr>
      <vt:lpstr>Datos de Prueba</vt:lpstr>
      <vt:lpstr>Datos de Prueba</vt:lpstr>
      <vt:lpstr>Identificación de Cuellos de Botella</vt:lpstr>
      <vt:lpstr>Identificación de Cuellos de Botella</vt:lpstr>
      <vt:lpstr>Perfilado del Método Secuencial</vt:lpstr>
      <vt:lpstr>Partes Paralelizables</vt:lpstr>
      <vt:lpstr>Propuesta de Paralelización</vt:lpstr>
      <vt:lpstr>Ejemplo de Propuesta de Paralelización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Urra</dc:creator>
  <cp:lastModifiedBy>José Ignacio Benavente Albornoz</cp:lastModifiedBy>
  <cp:revision>18</cp:revision>
  <dcterms:created xsi:type="dcterms:W3CDTF">2023-08-10T00:58:55Z</dcterms:created>
  <dcterms:modified xsi:type="dcterms:W3CDTF">2024-11-07T16:45:46Z</dcterms:modified>
</cp:coreProperties>
</file>