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311" r:id="rId5"/>
    <p:sldId id="277" r:id="rId6"/>
    <p:sldId id="263" r:id="rId7"/>
    <p:sldId id="278" r:id="rId8"/>
    <p:sldId id="280" r:id="rId9"/>
    <p:sldId id="281" r:id="rId10"/>
    <p:sldId id="282" r:id="rId11"/>
    <p:sldId id="283" r:id="rId12"/>
    <p:sldId id="284" r:id="rId13"/>
    <p:sldId id="291" r:id="rId14"/>
    <p:sldId id="292" r:id="rId15"/>
    <p:sldId id="269" r:id="rId16"/>
    <p:sldId id="262" r:id="rId17"/>
    <p:sldId id="294" r:id="rId18"/>
    <p:sldId id="293" r:id="rId19"/>
    <p:sldId id="301" r:id="rId20"/>
    <p:sldId id="302" r:id="rId21"/>
    <p:sldId id="307" r:id="rId22"/>
    <p:sldId id="308" r:id="rId23"/>
    <p:sldId id="259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1497330"/>
            <a:ext cx="9799200" cy="2570400"/>
          </a:xfrm>
        </p:spPr>
        <p:txBody>
          <a:bodyPr>
            <a:normAutofit/>
          </a:bodyPr>
          <a:p>
            <a:r>
              <a:rPr lang="en-US" altLang="zh-CN"/>
              <a:t>The Evolution of MoE</a:t>
            </a:r>
            <a:br>
              <a:rPr lang="en-US" altLang="zh-CN"/>
            </a:br>
            <a:r>
              <a:rPr lang="en-US" altLang="zh-CN"/>
              <a:t>(Mixture-of-Experts):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143330"/>
            <a:ext cx="9799200" cy="1472400"/>
          </a:xfrm>
        </p:spPr>
        <p:txBody>
          <a:bodyPr/>
          <a:p>
            <a:r>
              <a:rPr lang="en-US" altLang="zh-CN" sz="3200">
                <a:sym typeface="+mn-ea"/>
              </a:rPr>
              <a:t>Insights from the DeepSeek Series Models</a:t>
            </a:r>
            <a:endParaRPr lang="en-US" altLang="zh-CN" sz="3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44685" y="56915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蔡觐阳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GShard: Giant Models with Automatic Sharding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Sparse scaling of the Transformer architecture</a:t>
            </a:r>
            <a:endParaRPr lang="en-US" altLang="zh-CN"/>
          </a:p>
          <a:p>
            <a:pPr lvl="1"/>
            <a:r>
              <a:rPr lang="en-US" altLang="zh-CN"/>
              <a:t>The gating network computes a score for each expert and selects the top-k experts for each token.</a:t>
            </a:r>
            <a:endParaRPr lang="en-US" altLang="zh-CN"/>
          </a:p>
          <a:p>
            <a:r>
              <a:rPr lang="en-US" altLang="zh-CN"/>
              <a:t>Load Balancing and Expert Capacity Mechanism</a:t>
            </a:r>
            <a:endParaRPr lang="en-US" altLang="zh-CN"/>
          </a:p>
          <a:p>
            <a:pPr lvl="1"/>
            <a:r>
              <a:rPr lang="en-US" altLang="zh-CN"/>
              <a:t>Expert Capacity: Each token is dispatched to at most two experts.</a:t>
            </a:r>
            <a:endParaRPr lang="en-US" altLang="zh-CN"/>
          </a:p>
          <a:p>
            <a:pPr lvl="1"/>
            <a:r>
              <a:rPr lang="en-US" altLang="zh-CN"/>
              <a:t>Random Routing: The second expert is chosen randomly based on weight proportions, rather than always selecting the second-highest-scoring expert.</a:t>
            </a:r>
            <a:endParaRPr lang="en-US" altLang="zh-CN"/>
          </a:p>
          <a:p>
            <a:pPr lvl="1"/>
            <a:r>
              <a:rPr lang="en-US" altLang="zh-CN"/>
              <a:t>Auxiliary Loss: Encourages uniform token distribution across experts by minimizing the variance in the proportion of tokens processed by each expert, reducing redundancy.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Switch Transformers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5690" y="1217930"/>
            <a:ext cx="7501255" cy="5414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Switch Transformers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Simplifying Sparse Routing</a:t>
            </a:r>
            <a:endParaRPr lang="en-US" altLang="zh-CN"/>
          </a:p>
          <a:p>
            <a:pPr lvl="1"/>
            <a:r>
              <a:rPr lang="en-US" altLang="zh-CN" sz="1600"/>
              <a:t>Routing a Token to Only One Expert</a:t>
            </a:r>
            <a:endParaRPr lang="en-US" altLang="zh-CN" sz="1600"/>
          </a:p>
          <a:p>
            <a:pPr lvl="1"/>
            <a:r>
              <a:rPr lang="en-US" altLang="zh-CN"/>
              <a:t>Routing Implementation Is Simplified And Communication Costs Are Reduced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7630" y="2766695"/>
            <a:ext cx="8968740" cy="3734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Switch Transformers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40960"/>
          </a:xfrm>
        </p:spPr>
        <p:txBody>
          <a:bodyPr/>
          <a:p>
            <a:r>
              <a:rPr lang="en-US" altLang="zh-CN"/>
              <a:t>Efficient Sparse Routing</a:t>
            </a:r>
            <a:endParaRPr lang="en-US" altLang="zh-CN"/>
          </a:p>
          <a:p>
            <a:pPr lvl="1"/>
            <a:r>
              <a:rPr lang="en-US" altLang="zh-CN"/>
              <a:t>Load Balancing</a:t>
            </a:r>
            <a:endParaRPr lang="en-US" altLang="zh-CN"/>
          </a:p>
          <a:p>
            <a:pPr lvl="2"/>
            <a:r>
              <a:rPr lang="en-US" altLang="zh-CN"/>
              <a:t>Capacity Factor: Determines How Many Tokens Each Expert Can Handle</a:t>
            </a:r>
            <a:endParaRPr lang="en-US" altLang="zh-CN"/>
          </a:p>
          <a:p>
            <a:pPr lvl="2"/>
            <a:r>
              <a:rPr lang="en-US" altLang="zh-CN"/>
              <a:t>Auxiliary Loss Function: Encourages Uniform Routing Since It Is Minimized Under A Uniform Distribution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914400" lvl="2" indent="0">
              <a:buNone/>
            </a:pPr>
            <a:endParaRPr lang="en-US" altLang="zh-CN"/>
          </a:p>
          <a:p>
            <a:pPr marL="685800" lvl="1" indent="-228600">
              <a:buFont typeface="Arial" panose="020B060402020209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9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9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9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Expert Dropout: Increase The Dropout Inside The Experts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735" y="3429000"/>
            <a:ext cx="5946140" cy="2608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Mixtral of Experts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4045" y="1313180"/>
            <a:ext cx="8417560" cy="554482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DeepSeekMoE: Ultimate Expert Specialization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Two Issues The Conventional MoE Architectures Suffer From</a:t>
            </a:r>
            <a:endParaRPr lang="en-US" altLang="zh-CN"/>
          </a:p>
          <a:p>
            <a:pPr lvl="1"/>
            <a:r>
              <a:rPr lang="en-US" altLang="zh-CN" b="1"/>
              <a:t>Knowledge Hybridity:</a:t>
            </a:r>
            <a:r>
              <a:rPr lang="en-US" altLang="zh-CN"/>
              <a:t> Existing MoE practices often employ a limited number of experts. As a result, tokens assigned to a specific expert may cover diverse knowledge. Consequently, the designated expert will tend to assemble vastly different types of knowledge in its parameters, which are hard to utilize simultaneously.</a:t>
            </a:r>
            <a:endParaRPr lang="en-US" altLang="zh-CN"/>
          </a:p>
          <a:p>
            <a:pPr lvl="1"/>
            <a:r>
              <a:rPr lang="en-US" altLang="zh-CN" b="1"/>
              <a:t>Knowledge Redundancy:</a:t>
            </a:r>
            <a:r>
              <a:rPr lang="en-US" altLang="zh-CN"/>
              <a:t> Tokens assigned to different experts may require common knowledge. As a result, multiple experts may converge in acquiring shared knowledge in their respective parameters, leading to redundancy in expert parameters.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DeepSeekMoE: Ultimate Expert Specialization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b="1"/>
              <a:t>Fine-Grained Expert Segmentation:</a:t>
            </a:r>
            <a:r>
              <a:rPr lang="en-US" altLang="zh-CN"/>
              <a:t> Split experts into smaller groups and activate subsets dynamically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b="1"/>
              <a:t>Shared Expert Isolation:</a:t>
            </a:r>
            <a:r>
              <a:rPr lang="en-US" altLang="zh-CN"/>
              <a:t> Dedicate a subset of experts to handle universal knowledge, reducing redundancy among task-specific experts</a:t>
            </a:r>
            <a:endParaRPr lang="en-US" altLang="zh-CN"/>
          </a:p>
          <a:p>
            <a:endParaRPr lang="en-US" altLang="zh-CN" b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2311400"/>
            <a:ext cx="3074670" cy="142621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021580" y="2888615"/>
            <a:ext cx="439420" cy="27241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145" y="2290445"/>
            <a:ext cx="3507105" cy="1476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210" y="4743450"/>
            <a:ext cx="4335780" cy="16452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20215" y="5466715"/>
            <a:ext cx="217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Final Architecture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DeepSeekMoE: Ultimate Expert Specialization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5210" y="1447165"/>
            <a:ext cx="7562215" cy="486727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DeepSeekMoE: Ultimate Expert Specialization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 b="1">
                <a:sym typeface="+mn-ea"/>
              </a:rPr>
              <a:t>Expert-Level Balancing</a:t>
            </a:r>
            <a:r>
              <a:rPr lang="en-US" altLang="zh-CN">
                <a:sym typeface="+mn-ea"/>
              </a:rPr>
              <a:t>: helps prevent routing collapse, where all tokens are routed to only a few experts, leading to inefficient use of model parameters</a:t>
            </a:r>
            <a:endParaRPr lang="en-US" altLang="zh-CN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endParaRPr lang="en-US" altLang="zh-CN" b="1"/>
          </a:p>
          <a:p>
            <a:r>
              <a:rPr lang="en-US" altLang="zh-CN" b="1">
                <a:sym typeface="+mn-ea"/>
              </a:rPr>
              <a:t>Device-Level Balancing: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helps prevent computational bottlenecks where some devices are overloaded while others are underutilized</a:t>
            </a:r>
            <a:endParaRPr lang="en-US" altLang="zh-CN"/>
          </a:p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9415" y="2204085"/>
            <a:ext cx="3303905" cy="1661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15" y="4569460"/>
            <a:ext cx="2094230" cy="1609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V2: Strong, Economical, and Efficient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79670"/>
          </a:xfrm>
        </p:spPr>
        <p:txBody>
          <a:bodyPr>
            <a:normAutofit lnSpcReduction="10000"/>
          </a:bodyPr>
          <a:p>
            <a:r>
              <a:rPr lang="en-US" altLang="zh-CN" b="1"/>
              <a:t>Device-Limited Routing:</a:t>
            </a:r>
            <a:r>
              <a:rPr lang="en-US" altLang="zh-CN"/>
              <a:t> beyond the naive top-K selection of routed experts, additionally ensure the target experts of each token will be distributed on at most </a:t>
            </a:r>
            <a:r>
              <a:rPr lang="zh-CN" altLang="en-US"/>
              <a:t>𝑀</a:t>
            </a:r>
            <a:r>
              <a:rPr lang="en-US" altLang="zh-CN"/>
              <a:t>devices</a:t>
            </a:r>
            <a:endParaRPr lang="en-US" altLang="zh-CN"/>
          </a:p>
          <a:p>
            <a:r>
              <a:rPr lang="en-US" altLang="zh-CN" b="1"/>
              <a:t>Auxiliary Loss for Load Balance</a:t>
            </a:r>
            <a:endParaRPr lang="en-US" altLang="zh-CN" b="1"/>
          </a:p>
          <a:p>
            <a:pPr marL="0" lvl="1" indent="0">
              <a:buNone/>
            </a:pPr>
            <a:r>
              <a:rPr lang="en-US" altLang="zh-CN"/>
              <a:t>      Expert-Level Balance Loss     </a:t>
            </a:r>
            <a:r>
              <a:rPr lang="en-US" altLang="zh-CN">
                <a:sym typeface="+mn-ea"/>
              </a:rPr>
              <a:t>Device-Level Balance Loss</a:t>
            </a:r>
            <a:r>
              <a:rPr lang="en-US" altLang="zh-CN"/>
              <a:t>     </a:t>
            </a:r>
            <a:r>
              <a:rPr lang="en-US" altLang="zh-CN">
                <a:sym typeface="+mn-ea"/>
              </a:rPr>
              <a:t>Communication Balance Loss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       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228600" lvl="0" indent="-228600">
              <a:buFont typeface="Arial" panose="020B0604020202090204" pitchFamily="34" charset="0"/>
              <a:buChar char="●"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Token-Dropping Strategy: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drop tokens with the lowest affinity scores on each device until reaching the computational budget, ensuring almost 10% will always be saved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765" y="3648075"/>
            <a:ext cx="3618865" cy="1845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5" y="3533140"/>
            <a:ext cx="2051685" cy="1981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15" y="3696335"/>
            <a:ext cx="3822700" cy="1749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Adaptive Mixtures of Local Experts (1991)</a:t>
            </a:r>
            <a:endParaRPr lang="en-US" altLang="zh-CN"/>
          </a:p>
          <a:p>
            <a:pPr algn="l"/>
            <a:r>
              <a:rPr lang="en-US" altLang="zh-CN"/>
              <a:t>Outrageously Layer Neural Networks:The Sparsely-Gated Mixture-Of-Experts Layer (2017)</a:t>
            </a:r>
            <a:endParaRPr lang="en-US" altLang="zh-CN"/>
          </a:p>
          <a:p>
            <a:pPr algn="l"/>
            <a:r>
              <a:rPr lang="en-US" altLang="zh-CN"/>
              <a:t>GShard: Scaling Giant Models with Conditional Computation and Automatic Sharding (2020)</a:t>
            </a:r>
            <a:endParaRPr lang="en-US" altLang="zh-CN"/>
          </a:p>
          <a:p>
            <a:r>
              <a:rPr lang="en-US" altLang="zh-CN"/>
              <a:t>Switch Transformers: Scaling to Trillion Parameter Models with Simple and Efficient Sparsity (2021)</a:t>
            </a:r>
            <a:endParaRPr lang="en-US" altLang="zh-CN"/>
          </a:p>
          <a:p>
            <a:r>
              <a:rPr lang="en-US" altLang="zh-CN"/>
              <a:t>DeepSeekMoE: Towards Ultimate Expert Specialization in Mixture-of-Experts Language Models (11 Jan 2024)</a:t>
            </a:r>
            <a:endParaRPr lang="en-US" altLang="zh-CN"/>
          </a:p>
          <a:p>
            <a:r>
              <a:rPr lang="en-US" altLang="zh-CN"/>
              <a:t>DeepSeek-V2: A Strong, Economical, and Efficient Mixture-of-Experts Language Model (7 May 2024 )</a:t>
            </a:r>
            <a:endParaRPr lang="en-US" altLang="zh-CN"/>
          </a:p>
          <a:p>
            <a:r>
              <a:rPr lang="en-US" altLang="zh-CN"/>
              <a:t>DeepSeek-V3 Technical Report (27 Dec 2024)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V2: Strong, Economical, and Efficient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455" y="1313815"/>
            <a:ext cx="7197090" cy="5363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V3: Upgrade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Gating Network:</a:t>
            </a:r>
            <a:r>
              <a:rPr lang="en-US" altLang="zh-CN"/>
              <a:t> uses the sigmoid function to compute the affinity scores, and applies a normalization among all selected affinity scores to produce the gating values</a:t>
            </a:r>
            <a:endParaRPr lang="en-US" altLang="zh-CN"/>
          </a:p>
          <a:p>
            <a:r>
              <a:rPr lang="en-US" altLang="zh-CN" b="1"/>
              <a:t>Auxiliary-Loss-Free Load Balancing</a:t>
            </a:r>
            <a:endParaRPr lang="en-US" altLang="zh-CN" b="1"/>
          </a:p>
          <a:p>
            <a:endParaRPr lang="en-US" altLang="zh-CN" b="1"/>
          </a:p>
          <a:p>
            <a:endParaRPr lang="en-US" altLang="zh-CN"/>
          </a:p>
          <a:p>
            <a:r>
              <a:rPr lang="en-US" altLang="zh-CN" b="1"/>
              <a:t>Node-Limited Routing</a:t>
            </a:r>
            <a:endParaRPr lang="en-US" altLang="zh-CN" b="1"/>
          </a:p>
          <a:p>
            <a:r>
              <a:rPr lang="en-US" altLang="zh-CN" b="1"/>
              <a:t>No Token-Dropping</a:t>
            </a:r>
            <a:endParaRPr lang="en-US" altLang="zh-CN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1134"/>
          <a:stretch>
            <a:fillRect/>
          </a:stretch>
        </p:blipFill>
        <p:spPr>
          <a:xfrm>
            <a:off x="1390650" y="2811780"/>
            <a:ext cx="6171565" cy="107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40325"/>
          </a:xfrm>
        </p:spPr>
        <p:txBody>
          <a:bodyPr>
            <a:noAutofit/>
          </a:bodyPr>
          <a:p>
            <a:r>
              <a:rPr lang="en-US" altLang="zh-CN" sz="1600"/>
              <a:t>R. A. Jacobs, M. I. Jordan, S. J. Nowlan and G. E. Hinton, "Adaptive Mixtures of Local Experts," in Neural Computation, vol. 3, no. 1, pp. 79-87, March 1991, doi: 10.1162/neco.1991.3.1.79.</a:t>
            </a:r>
            <a:endParaRPr lang="en-US" altLang="zh-CN" sz="1600"/>
          </a:p>
          <a:p>
            <a:r>
              <a:rPr lang="en-US" altLang="zh-CN" sz="1600"/>
              <a:t>Shazeer N, Mirhoseini A, Maziarz K, et al. Outrageously large neural networks: The sparsely-gated mixture-of-experts layer[J]. arXiv preprint arXiv:1701.06538, 2017.</a:t>
            </a:r>
            <a:endParaRPr lang="en-US" altLang="zh-CN" sz="1600"/>
          </a:p>
          <a:p>
            <a:r>
              <a:rPr lang="en-US" altLang="zh-CN" sz="1600"/>
              <a:t>Lepikhin D, Lee H J, Xu Y, et al. Gshard: Scaling giant models with conditional computation and automatic sharding[J]. arXiv preprint arXiv:2006.16668, 2020.</a:t>
            </a:r>
            <a:endParaRPr lang="en-US" altLang="zh-CN" sz="1600"/>
          </a:p>
          <a:p>
            <a:r>
              <a:rPr lang="en-US" altLang="zh-CN" sz="1600"/>
              <a:t>Fedus W, Zoph B, Shazeer N. Switch transformers: Scaling to trillion parameter models with simple and efficient sparsity[J]. Journal of Machine Learning Research, 2022, 23(120): 1-39.</a:t>
            </a:r>
            <a:endParaRPr lang="en-US" altLang="zh-CN" sz="1600"/>
          </a:p>
          <a:p>
            <a:r>
              <a:rPr lang="en-US" altLang="zh-CN" sz="1600"/>
              <a:t>Dai D, Deng C, Zhao C, et al. Deepseekmoe: Towards ultimate expert specialization in mixture-of-experts language models[J]. arXiv preprint arXiv:2401.06066, 2024.</a:t>
            </a:r>
            <a:endParaRPr lang="en-US" altLang="zh-CN" sz="1600"/>
          </a:p>
          <a:p>
            <a:r>
              <a:rPr lang="en-US" altLang="zh-CN" sz="1600"/>
              <a:t>Liu A, Feng B, Wang B, et al. Deepseek-v2: A strong, economical, and efficient mixture-of-experts language model[J]. arXiv preprint arXiv:2405.04434, 2024.</a:t>
            </a:r>
            <a:endParaRPr lang="en-US" altLang="zh-CN" sz="1600"/>
          </a:p>
          <a:p>
            <a:r>
              <a:rPr lang="en-US" altLang="zh-CN" sz="1600"/>
              <a:t>Liu A, Feng B, Xue B, et al. Deepseek-v3 technical report[J]. arXiv preprint arXiv:2412.19437, 2024.</a:t>
            </a:r>
            <a:endParaRPr lang="en-US" altLang="zh-CN" sz="160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655"/>
          </a:xfrm>
        </p:spPr>
        <p:txBody>
          <a:bodyPr>
            <a:normAutofit lnSpcReduction="10000"/>
          </a:bodyPr>
          <a:p>
            <a:r>
              <a:rPr lang="en-US" altLang="zh-CN">
                <a:sym typeface="+mn-ea"/>
              </a:rPr>
              <a:t>Cai W, Jiang J, Wang F, et al. A survey on mixture of experts[J]. arXiv preprint arXiv:2407.06204, 2024.</a:t>
            </a:r>
            <a:endParaRPr lang="en-US" altLang="zh-CN"/>
          </a:p>
          <a:p>
            <a:r>
              <a:rPr lang="en-US" altLang="zh-CN"/>
              <a:t>Jiang A Q, Sablayrolles A, Roux A, et al. Mixtral of experts[J]. arXiv preprint arXiv:2401.04088, 2024.</a:t>
            </a:r>
            <a:endParaRPr lang="en-US" altLang="zh-CN"/>
          </a:p>
          <a:p>
            <a:r>
              <a:rPr lang="en-US" altLang="zh-CN"/>
              <a:t>https://zhuanlan.zhihu.com/p/423447025</a:t>
            </a:r>
            <a:endParaRPr lang="en-US" altLang="zh-CN"/>
          </a:p>
          <a:p>
            <a:r>
              <a:rPr lang="en-US" altLang="zh-CN"/>
              <a:t>https://zhuanlan.zhihu.com/p/542465517</a:t>
            </a:r>
            <a:endParaRPr lang="en-US" altLang="zh-CN"/>
          </a:p>
          <a:p>
            <a:r>
              <a:rPr lang="en-US" altLang="zh-CN"/>
              <a:t>https://zhuanlan.zhihu.com/p/672837901</a:t>
            </a:r>
            <a:endParaRPr lang="en-US" altLang="zh-CN"/>
          </a:p>
          <a:p>
            <a:r>
              <a:rPr lang="en-US" altLang="zh-CN"/>
              <a:t>https://zhuanlan.zhihu.com/p/672901722</a:t>
            </a:r>
            <a:endParaRPr lang="en-US" altLang="zh-CN"/>
          </a:p>
          <a:p>
            <a:r>
              <a:rPr lang="en-US" altLang="zh-CN"/>
              <a:t>https://zhuanlan.zhihu.com/p/20527211450</a:t>
            </a:r>
            <a:endParaRPr lang="en-US" altLang="zh-CN"/>
          </a:p>
          <a:p>
            <a:r>
              <a:rPr lang="en-US" altLang="zh-CN"/>
              <a:t>https://zhuanlan.zhihu.com/p/18565423596</a:t>
            </a:r>
            <a:endParaRPr lang="en-US" altLang="zh-CN"/>
          </a:p>
          <a:p>
            <a:r>
              <a:rPr lang="en-US" altLang="zh-CN"/>
              <a:t>https://zhuanlan.zhihu.com/p/21584562624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Survey on Mixture of Experts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3595" y="1313815"/>
            <a:ext cx="8004810" cy="52444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Adaptive Mixture of Local Experts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Interference Effects in Traditional Models</a:t>
            </a:r>
            <a:endParaRPr lang="en-US" altLang="zh-CN"/>
          </a:p>
          <a:p>
            <a:r>
              <a:rPr lang="en-US" altLang="zh-CN" b="1">
                <a:sym typeface="+mn-ea"/>
              </a:rPr>
              <a:t>Slow Learning and Poor Generalization</a:t>
            </a:r>
            <a:endParaRPr lang="en-US" altLang="zh-CN"/>
          </a:p>
          <a:p>
            <a:r>
              <a:rPr lang="en-US" altLang="zh-CN" b="1"/>
              <a:t>Competition Among Experts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Adaptive Mixture of Local Experts</a:t>
            </a:r>
            <a:endParaRPr lang="zh-CN" altLang="en-US"/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rcRect l="6169"/>
          <a:stretch>
            <a:fillRect/>
          </a:stretch>
        </p:blipFill>
        <p:spPr>
          <a:xfrm>
            <a:off x="970280" y="1375410"/>
            <a:ext cx="5186680" cy="4759325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95365" y="1490345"/>
            <a:ext cx="548195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A system of expert and gating networks. </a:t>
            </a:r>
            <a:endParaRPr lang="en-US" altLang="zh-CN"/>
          </a:p>
          <a:p>
            <a:r>
              <a:rPr lang="en-US" altLang="zh-CN">
                <a:sym typeface="+mn-ea"/>
              </a:rPr>
              <a:t>Each expert is a feedforward network and all experts receive the same input and have the same number of outputs.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The gating network is also feedforward and typically receives the same input as the expert networks.</a:t>
            </a: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Adaptive Mixture of Local Experts</a:t>
            </a:r>
            <a:endParaRPr lang="zh-CN" altLang="en-US"/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rcRect l="6169"/>
          <a:stretch>
            <a:fillRect/>
          </a:stretch>
        </p:blipFill>
        <p:spPr>
          <a:xfrm>
            <a:off x="970280" y="1375410"/>
            <a:ext cx="5186680" cy="4759325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95365" y="1490345"/>
            <a:ext cx="548195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Experts Network: Modular Learning Approach</a:t>
            </a:r>
            <a:endParaRPr lang="en-US" altLang="zh-CN"/>
          </a:p>
          <a:p>
            <a:r>
              <a:rPr lang="en-US" altLang="zh-CN"/>
              <a:t>Gating Network: Making a Stochastic Decision About Which Expert to Use</a:t>
            </a:r>
            <a:endParaRPr lang="zh-CN" altLang="en-US"/>
          </a:p>
          <a:p>
            <a:r>
              <a:rPr lang="en-US" altLang="zh-CN"/>
              <a:t>Making Associative Learning Competitive</a:t>
            </a:r>
            <a:endParaRPr lang="en-US" altLang="zh-CN"/>
          </a:p>
          <a:p>
            <a:pPr lvl="1"/>
            <a:r>
              <a:rPr lang="en-US" altLang="zh-CN"/>
              <a:t>Encourage Competition Among Experts, Rather Than Cooperation</a:t>
            </a:r>
            <a:endParaRPr lang="en-US" altLang="zh-CN"/>
          </a:p>
          <a:p>
            <a:pPr lvl="1"/>
            <a:r>
              <a:rPr lang="en-US" altLang="zh-CN"/>
              <a:t>Loss Function Improvement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95" y="4737100"/>
            <a:ext cx="2434590" cy="780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0" y="4737100"/>
            <a:ext cx="2240280" cy="795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820" y="5412740"/>
            <a:ext cx="2686685" cy="8369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Outrageously Layer Neural Networks: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The Sparsely-Gated Mixture-Of-Experts Layer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9310" y="2103755"/>
            <a:ext cx="4398010" cy="4145915"/>
          </a:xfrm>
        </p:spPr>
        <p:txBody>
          <a:bodyPr/>
          <a:p>
            <a:r>
              <a:rPr lang="en-US" altLang="zh-CN"/>
              <a:t>A Mixture of Experts (MoE) layer embedded within a recurrent language model. </a:t>
            </a:r>
            <a:endParaRPr lang="en-US" altLang="zh-CN"/>
          </a:p>
          <a:p>
            <a:r>
              <a:rPr lang="en-US" altLang="zh-CN"/>
              <a:t>In this case, the sparse gating function selects two experts to perform computations. </a:t>
            </a:r>
            <a:endParaRPr lang="en-US" altLang="zh-CN"/>
          </a:p>
          <a:p>
            <a:r>
              <a:rPr lang="en-US" altLang="zh-CN"/>
              <a:t>Their outputs are modulated by the outputs of the gating network.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9109"/>
          <a:stretch>
            <a:fillRect/>
          </a:stretch>
        </p:blipFill>
        <p:spPr>
          <a:xfrm>
            <a:off x="494030" y="2103120"/>
            <a:ext cx="6474460" cy="3196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Sparsely-Gated Mixture-Of-Experts Layer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608330" y="1490345"/>
            <a:ext cx="10969625" cy="4759325"/>
          </a:xfrm>
          <a:ln>
            <a:noFill/>
          </a:ln>
        </p:spPr>
        <p:txBody>
          <a:bodyPr/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Mixture of Experts</a:t>
            </a:r>
            <a:endParaRPr lang="en-US" altLang="zh-CN"/>
          </a:p>
          <a:p>
            <a:pPr lvl="1"/>
            <a:r>
              <a:rPr lang="en-US" altLang="zh-CN"/>
              <a:t>the models are feed-forward networks with identical architectures, but with separate parameters.</a:t>
            </a:r>
            <a:endParaRPr lang="en-US" altLang="zh-CN"/>
          </a:p>
          <a:p>
            <a:r>
              <a:rPr lang="en-US" altLang="zh-CN"/>
              <a:t>Sparsely-Gated</a:t>
            </a:r>
            <a:endParaRPr lang="en-US" altLang="zh-CN"/>
          </a:p>
          <a:p>
            <a:pPr lvl="1"/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Expert Utilization Balance</a:t>
            </a:r>
            <a:endParaRPr lang="en-US" altLang="zh-CN"/>
          </a:p>
          <a:p>
            <a:pPr lvl="1"/>
            <a:r>
              <a:rPr lang="en-US" altLang="zh-CN"/>
              <a:t>Additional Loss: Importance(X)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38223" t="5484" r="39178" b="10434"/>
          <a:stretch>
            <a:fillRect/>
          </a:stretch>
        </p:blipFill>
        <p:spPr>
          <a:xfrm>
            <a:off x="942340" y="1370330"/>
            <a:ext cx="2147570" cy="701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95" y="3614420"/>
            <a:ext cx="2653665" cy="51054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104640" y="3749675"/>
            <a:ext cx="394970" cy="2413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690" y="3093085"/>
            <a:ext cx="5356860" cy="17214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" y="5271770"/>
            <a:ext cx="4532630" cy="11245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GShard: Giant Models with Automatic Sharding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382395"/>
            <a:ext cx="7247890" cy="47358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113395" y="1318260"/>
            <a:ext cx="39109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The MoE layer replaces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the every other Transformer feed-forward layer.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(a) The encoder of a standard Transformer model is a stack of self-attention and feed forward layers interleaved with residual connections and layer normalization.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(b) By replacing every other feed forward layer with a MoE layer, we get the model structure of the MoE Transformer Encoder.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(c) When scaling to multiple devices, the MoE layer is sharded across devices, while all other layers are replicated.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7241</Words>
  <Application>WPS 演示</Application>
  <PresentationFormat>宽屏</PresentationFormat>
  <Paragraphs>225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汉仪书宋二KW</vt:lpstr>
      <vt:lpstr>WPS</vt:lpstr>
      <vt:lpstr>The Evolution of MoE (Mixture-of-Experts): </vt:lpstr>
      <vt:lpstr>Content</vt:lpstr>
      <vt:lpstr>A Survey on Mixture of Experts</vt:lpstr>
      <vt:lpstr>Adaptive Mixture of Local Experts</vt:lpstr>
      <vt:lpstr>Adaptive Mixture of Local Experts</vt:lpstr>
      <vt:lpstr>Adaptive Mixture of Local Experts</vt:lpstr>
      <vt:lpstr>Outrageously Layer Neural Networks: The Sparsely-Gated Mixture-Of-Experts Layer</vt:lpstr>
      <vt:lpstr>Sparsely-Gated Mixture-Of-Experts Layer</vt:lpstr>
      <vt:lpstr>GShard: Giant Models with Automatic Sharding</vt:lpstr>
      <vt:lpstr>GShard: Giant Models with Automatic Sharding</vt:lpstr>
      <vt:lpstr>Switch Transformers</vt:lpstr>
      <vt:lpstr>Switch Transformers</vt:lpstr>
      <vt:lpstr>Switch Transformers</vt:lpstr>
      <vt:lpstr>Mixtral of Experts</vt:lpstr>
      <vt:lpstr>DeepSeekMoE: Ultimate Expert Specialization</vt:lpstr>
      <vt:lpstr>DeepSeekMoE: Ultimate Expert Specialization</vt:lpstr>
      <vt:lpstr>DeepSeekMoE: Ultimate Expert Specialization</vt:lpstr>
      <vt:lpstr>DeepSeekMoE: Ultimate Expert Specialization</vt:lpstr>
      <vt:lpstr>V2: Strong, Economical, and Efficient</vt:lpstr>
      <vt:lpstr>V2: Strong, Economical, and Efficient</vt:lpstr>
      <vt:lpstr>V3: Upgrade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bgm</cp:lastModifiedBy>
  <cp:revision>422</cp:revision>
  <dcterms:created xsi:type="dcterms:W3CDTF">2025-02-22T06:18:16Z</dcterms:created>
  <dcterms:modified xsi:type="dcterms:W3CDTF">2025-02-22T06:18:16Z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2052-6.15.1.8935</vt:lpwstr>
  </property>
  <property fmtid="{D5CDD505-2E9C-101B-9397-08002B2CF9AE}" pid="3" name="ICV">
    <vt:lpwstr>8951E8206F2F2850286CB96760C18A2C_43</vt:lpwstr>
  </property>
</Properties>
</file>