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4" r:id="rId4"/>
    <p:sldId id="260" r:id="rId5"/>
    <p:sldId id="267" r:id="rId6"/>
    <p:sldId id="263" r:id="rId7"/>
    <p:sldId id="265" r:id="rId8"/>
    <p:sldId id="266" r:id="rId9"/>
    <p:sldId id="269" r:id="rId10"/>
    <p:sldId id="270" r:id="rId11"/>
    <p:sldId id="268" r:id="rId12"/>
    <p:sldId id="259" r:id="rId13"/>
  </p:sldIdLst>
  <p:sldSz cx="9144000" cy="6858000" type="screen4x3"/>
  <p:notesSz cx="6794500" cy="9931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 varScale="1">
        <p:scale>
          <a:sx n="104" d="100"/>
          <a:sy n="104" d="100"/>
        </p:scale>
        <p:origin x="-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90" y="-114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B0D8C-BAC3-4651-A216-1B24C0686248}" type="datetimeFigureOut">
              <a:rPr lang="nl-BE" smtClean="0"/>
              <a:pPr/>
              <a:t>25/10/2013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25007-2015-452E-85D3-618B6B2181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292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BB865-E122-4B64-A9F5-1B1665068D14}" type="datetimeFigureOut">
              <a:rPr lang="nl-BE" smtClean="0"/>
              <a:pPr/>
              <a:t>25/10/2013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B46EE-8C6B-43DA-A456-337F8934261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458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46EE-8C6B-43DA-A456-337F89342616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46EE-8C6B-43DA-A456-337F89342616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46EE-8C6B-43DA-A456-337F89342616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SLIDE SHOULD ALWAYS</a:t>
            </a:r>
            <a:r>
              <a:rPr lang="en-US" baseline="0" smtClean="0"/>
              <a:t> BE THE LAST SLIDE OF YOUR PRESENTATION!!!!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46EE-8C6B-43DA-A456-337F89342616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23528" y="332656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3616424"/>
            <a:ext cx="7772400" cy="1828800"/>
          </a:xfrm>
        </p:spPr>
        <p:txBody>
          <a:bodyPr lIns="45720" rIns="45720" bIns="45720" anchor="ctr" anchorCtr="0"/>
          <a:lstStyle>
            <a:lvl1pPr algn="ctr">
              <a:defRPr sz="4500" b="1" baseline="0">
                <a:solidFill>
                  <a:srgbClr val="FF7619"/>
                </a:solidFill>
                <a:effectLst/>
                <a:latin typeface="Arial" pitchFamily="34" charset="0"/>
                <a:ea typeface="+mn-ea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3635896" y="5538936"/>
            <a:ext cx="5112568" cy="914400"/>
          </a:xfrm>
        </p:spPr>
        <p:txBody>
          <a:bodyPr lIns="182880" tIns="0" anchor="b" anchorCtr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pic>
        <p:nvPicPr>
          <p:cNvPr id="12" name="Picture 11" descr="logofire-lowresoluti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68723" y="583269"/>
            <a:ext cx="2971429" cy="2701715"/>
          </a:xfrm>
          <a:prstGeom prst="rect">
            <a:avLst/>
          </a:prstGeom>
        </p:spPr>
      </p:pic>
      <p:pic>
        <p:nvPicPr>
          <p:cNvPr id="7" name="il_fi" descr="7p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5724794"/>
            <a:ext cx="720080" cy="5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European Commission 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4138" y="5679900"/>
            <a:ext cx="909750" cy="629420"/>
          </a:xfrm>
          <a:prstGeom prst="rect">
            <a:avLst/>
          </a:prstGeom>
          <a:noFill/>
        </p:spPr>
      </p:pic>
      <p:pic>
        <p:nvPicPr>
          <p:cNvPr id="11266" name="Picture 2" descr="http://cordis.europa.eu/fp7/ict/fire/images/firefs.g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8485" y="5736110"/>
            <a:ext cx="575283" cy="573210"/>
          </a:xfrm>
          <a:prstGeom prst="rect">
            <a:avLst/>
          </a:prstGeom>
          <a:noFill/>
        </p:spPr>
      </p:pic>
      <p:pic>
        <p:nvPicPr>
          <p:cNvPr id="1026" name="Picture 2" descr="jaune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5796916"/>
            <a:ext cx="648072" cy="44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0872"/>
            <a:ext cx="8568952" cy="733832"/>
          </a:xfrm>
        </p:spPr>
        <p:txBody>
          <a:bodyPr/>
          <a:lstStyle>
            <a:lvl1pPr>
              <a:defRPr baseline="0">
                <a:latin typeface="Arial" pitchFamily="34" charset="0"/>
                <a:ea typeface="+mn-ea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482453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sz="2000" baseline="0"/>
            </a:lvl3pPr>
            <a:lvl4pPr>
              <a:defRPr sz="1600" baseline="0"/>
            </a:lvl4pPr>
            <a:lvl5pPr>
              <a:defRPr sz="1200" baseline="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995936" y="64533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EA0E5C-9916-40E1-9922-C65C3797F43C}" type="slidenum">
              <a:rPr lang="en-US" sz="1400" smtClean="0"/>
              <a:pPr algn="ctr"/>
              <a:t>‹#›</a:t>
            </a:fld>
            <a:endParaRPr lang="nl-BE" sz="1400" dirty="0"/>
          </a:p>
        </p:txBody>
      </p:sp>
      <p:pic>
        <p:nvPicPr>
          <p:cNvPr id="8193" name="Picture 1" descr="C:\Users\wimvdber\AppData\Local\Temp\Rar$DI00.196\iMind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6309320"/>
            <a:ext cx="1264309" cy="4131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4624"/>
            <a:ext cx="8183880" cy="763528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969240"/>
            <a:ext cx="8183880" cy="490803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114800" y="6165304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AA8B854-250C-40A5-8103-415042D541E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logofire-lowresolutio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512" y="6021288"/>
            <a:ext cx="779631" cy="708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 baseline="0">
          <a:solidFill>
            <a:srgbClr val="FF7619"/>
          </a:solidFill>
          <a:effectLst/>
          <a:latin typeface="Arial" pitchFamily="34" charset="0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effectLst/>
          <a:latin typeface="Arial" pitchFamily="34" charset="0"/>
          <a:ea typeface="+mn-ea"/>
          <a:cs typeface="+mn-cs"/>
        </a:defRPr>
      </a:lvl1pPr>
      <a:lvl2pPr marL="548640" indent="-201168" algn="l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Verdana"/>
        <a:buChar char="◦"/>
        <a:defRPr kumimoji="0" sz="27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786384" indent="-182880" algn="l" rtl="0" eaLnBrk="1" latinLnBrk="0" hangingPunct="1">
        <a:spcBef>
          <a:spcPts val="300"/>
        </a:spcBef>
        <a:spcAft>
          <a:spcPts val="300"/>
        </a:spcAft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024128" indent="-182880" algn="l" rtl="0" eaLnBrk="1" latinLnBrk="0" hangingPunct="1">
        <a:spcBef>
          <a:spcPts val="300"/>
        </a:spcBef>
        <a:spcAft>
          <a:spcPts val="300"/>
        </a:spcAft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7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280160" indent="-182880" algn="l" rtl="0" eaLnBrk="1" latinLnBrk="0" hangingPunct="1">
        <a:spcBef>
          <a:spcPts val="300"/>
        </a:spcBef>
        <a:spcAft>
          <a:spcPts val="300"/>
        </a:spcAft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users.ugent.be/~twalcari/owl-to-uml.ja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sers.ugent.be/~twalcari/owl-to-uml.zip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ugent.be/~twalcari/merged-ontology-draft.z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Merged Ontology </a:t>
            </a:r>
            <a:r>
              <a:rPr lang="en-US" dirty="0" smtClean="0"/>
              <a:t>exercise: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INDL + NDL-OWL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Thijs</a:t>
            </a:r>
            <a:r>
              <a:rPr lang="en-US" dirty="0" smtClean="0"/>
              <a:t> </a:t>
            </a:r>
            <a:r>
              <a:rPr lang="en-US" dirty="0" err="1" smtClean="0"/>
              <a:t>Walcarius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Wim</a:t>
            </a:r>
            <a:r>
              <a:rPr lang="en-US" dirty="0" smtClean="0"/>
              <a:t> </a:t>
            </a:r>
            <a:r>
              <a:rPr lang="en-US" dirty="0" err="1" smtClean="0"/>
              <a:t>Vandenberghe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Brecht </a:t>
            </a:r>
            <a:r>
              <a:rPr lang="en-US" dirty="0" err="1" smtClean="0"/>
              <a:t>Vermeulen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October 25th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to UML conversion tool</a:t>
            </a:r>
            <a:endParaRPr lang="nl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03417"/>
              </p:ext>
            </p:extLst>
          </p:nvPr>
        </p:nvGraphicFramePr>
        <p:xfrm>
          <a:off x="394674" y="1052736"/>
          <a:ext cx="84722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312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OWL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UML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Data Property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in</a:t>
                      </a:r>
                      <a:r>
                        <a:rPr lang="en-US" baseline="0" dirty="0" smtClean="0"/>
                        <a:t> domain-classes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Property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r>
                        <a:rPr lang="en-US" baseline="0" dirty="0" smtClean="0"/>
                        <a:t> between domain-classes and range-classes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88" y="3180569"/>
            <a:ext cx="20764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2" y="2799975"/>
            <a:ext cx="2362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8"/>
          <a:stretch/>
        </p:blipFill>
        <p:spPr bwMode="auto">
          <a:xfrm>
            <a:off x="117132" y="3287251"/>
            <a:ext cx="3343275" cy="159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2"/>
          <a:stretch/>
        </p:blipFill>
        <p:spPr bwMode="auto">
          <a:xfrm>
            <a:off x="117132" y="4883259"/>
            <a:ext cx="4086225" cy="12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564495" y="3798340"/>
            <a:ext cx="1872208" cy="572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4139952" y="5187236"/>
            <a:ext cx="5233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smtClean="0">
                <a:hlinkClick r:id="rId6"/>
              </a:rPr>
              <a:t>http://users.ugent.be/~twalcari/owl-to-uml.zip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Executable: </a:t>
            </a:r>
            <a:r>
              <a:rPr lang="en-US" sz="1200" dirty="0" smtClean="0">
                <a:hlinkClick r:id="rId7"/>
              </a:rPr>
              <a:t>http://users.ugent.be/~twalcari/owl-to-uml.jar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Usage: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–jar owl-to-uml.jar &lt;OUTPUT&gt; &lt;INPUTFILES&gt;</a:t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/>
              <a:t>Example: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–jar owl-to-uml.jar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example.puml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example.owl</a:t>
            </a:r>
            <a:endParaRPr lang="nl-B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do we cope with overlapping helper-classes?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Label, </a:t>
            </a:r>
            <a:r>
              <a:rPr lang="en-US" dirty="0" err="1" smtClean="0">
                <a:solidFill>
                  <a:srgbClr val="FF0000"/>
                </a:solidFill>
              </a:rPr>
              <a:t>LabelGroup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ListItem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Are the classes </a:t>
            </a:r>
            <a:r>
              <a:rPr lang="en-US" dirty="0" err="1" smtClean="0">
                <a:solidFill>
                  <a:srgbClr val="0070C0"/>
                </a:solidFill>
              </a:rPr>
              <a:t>ClassifiedServer</a:t>
            </a:r>
            <a:r>
              <a:rPr lang="en-US" dirty="0" smtClean="0">
                <a:solidFill>
                  <a:srgbClr val="0070C0"/>
                </a:solidFill>
              </a:rPr>
              <a:t> / </a:t>
            </a:r>
            <a:r>
              <a:rPr lang="en-US" dirty="0" err="1" smtClean="0">
                <a:solidFill>
                  <a:srgbClr val="0070C0"/>
                </a:solidFill>
              </a:rPr>
              <a:t>ClassifiedServerInstance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relevant for Fed4FIRE/GENI?</a:t>
            </a:r>
          </a:p>
          <a:p>
            <a:pPr lvl="1"/>
            <a:r>
              <a:rPr lang="en-US" dirty="0" smtClean="0"/>
              <a:t>What is the difference between </a:t>
            </a:r>
            <a:r>
              <a:rPr lang="en-US" dirty="0" err="1" smtClean="0">
                <a:solidFill>
                  <a:srgbClr val="0070C0"/>
                </a:solidFill>
              </a:rPr>
              <a:t>ClassifiedServer</a:t>
            </a:r>
            <a:r>
              <a:rPr lang="en-US" dirty="0" smtClean="0">
                <a:solidFill>
                  <a:srgbClr val="0070C0"/>
                </a:solidFill>
              </a:rPr>
              <a:t>(Instance)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70C0"/>
                </a:solidFill>
              </a:rPr>
              <a:t>ClassifiedComputer</a:t>
            </a:r>
            <a:r>
              <a:rPr lang="en-US" dirty="0" smtClean="0">
                <a:solidFill>
                  <a:srgbClr val="0070C0"/>
                </a:solidFill>
              </a:rPr>
              <a:t>(Instance)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Are there any other parts of NDL-OWL that must be part of the core ontology? (ex. ip4.owl)</a:t>
            </a:r>
          </a:p>
          <a:p>
            <a:r>
              <a:rPr lang="en-US" dirty="0" smtClean="0"/>
              <a:t>Do we quantify metrics? (ex. </a:t>
            </a:r>
            <a:r>
              <a:rPr lang="en-US" dirty="0" err="1" smtClean="0">
                <a:solidFill>
                  <a:srgbClr val="0070C0"/>
                </a:solidFill>
              </a:rPr>
              <a:t>clockFrequency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an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 expressed in Hz)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3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work was carried out with the support of the Fed4FIRE-project (“Federation for FIRE"), an Integrated project funded by the European Commission through the 7th ICT-Framework Programme. (318389). It does not necessarily reflect the views of the European Commission. The </a:t>
            </a:r>
            <a:r>
              <a:rPr lang="en-US" smtClean="0"/>
              <a:t>European Commission </a:t>
            </a:r>
            <a:r>
              <a:rPr lang="en-US" dirty="0" smtClean="0"/>
              <a:t>is not liable for any use that may be made of the information contained herein.</a:t>
            </a: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Table of contents</a:t>
            </a:r>
            <a:endParaRPr lang="nl-B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18457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Merging NDL-OWL and INDL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Matching similar concepts</a:t>
            </a:r>
          </a:p>
          <a:p>
            <a:pPr lvl="1"/>
            <a:r>
              <a:rPr lang="en-US" dirty="0" smtClean="0">
                <a:cs typeface="Arial" pitchFamily="34" charset="0"/>
              </a:rPr>
              <a:t>between core concepts of NDL-OWL and NML-Base	</a:t>
            </a:r>
          </a:p>
          <a:p>
            <a:pPr lvl="1"/>
            <a:r>
              <a:rPr lang="en-US" dirty="0">
                <a:cs typeface="Arial" pitchFamily="34" charset="0"/>
              </a:rPr>
              <a:t>between </a:t>
            </a:r>
            <a:r>
              <a:rPr lang="en-US" dirty="0" smtClean="0">
                <a:cs typeface="Arial" pitchFamily="34" charset="0"/>
              </a:rPr>
              <a:t>helper/</a:t>
            </a:r>
            <a:r>
              <a:rPr lang="en-US" dirty="0" err="1" smtClean="0">
                <a:cs typeface="Arial" pitchFamily="34" charset="0"/>
              </a:rPr>
              <a:t>util</a:t>
            </a:r>
            <a:r>
              <a:rPr lang="en-US" dirty="0" smtClean="0">
                <a:cs typeface="Arial" pitchFamily="34" charset="0"/>
              </a:rPr>
              <a:t> concepts </a:t>
            </a:r>
            <a:r>
              <a:rPr lang="en-US" dirty="0">
                <a:cs typeface="Arial" pitchFamily="34" charset="0"/>
              </a:rPr>
              <a:t>of NDL-OWL and NML-Base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between NDL-OWL and INDL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 questions</a:t>
            </a:r>
          </a:p>
          <a:p>
            <a:pPr lvl="1"/>
            <a:endParaRPr lang="en-US" dirty="0"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NDL-OWL and INDL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229122"/>
              </p:ext>
            </p:extLst>
          </p:nvPr>
        </p:nvGraphicFramePr>
        <p:xfrm>
          <a:off x="323850" y="981075"/>
          <a:ext cx="8569326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902"/>
                <a:gridCol w="3276712"/>
                <a:gridCol w="3276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Subject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NDL-OWL</a:t>
                      </a:r>
                      <a:r>
                        <a:rPr lang="en-US" baseline="0" dirty="0" smtClean="0"/>
                        <a:t> files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INDL files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Network</a:t>
                      </a:r>
                      <a:endParaRPr lang="nl-BE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topology.owl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domain.owl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layer.owl</a:t>
                      </a:r>
                      <a:endParaRPr lang="nl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nml-base.owl</a:t>
                      </a:r>
                      <a:endParaRPr lang="nl-BE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Computing</a:t>
                      </a:r>
                      <a:endParaRPr lang="nl-BE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compute.owl</a:t>
                      </a:r>
                      <a:endParaRPr lang="en-US" b="1" dirty="0" smtClean="0"/>
                    </a:p>
                    <a:p>
                      <a:r>
                        <a:rPr lang="en-US" b="1" dirty="0" err="1" smtClean="0"/>
                        <a:t>storage.owl</a:t>
                      </a:r>
                      <a:endParaRPr lang="nl-B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indl.owl</a:t>
                      </a:r>
                      <a:endParaRPr lang="nl-B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Helpers</a:t>
                      </a:r>
                      <a:endParaRPr lang="nl-BE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collections.owl</a:t>
                      </a:r>
                      <a:r>
                        <a:rPr lang="en-US" b="1" dirty="0" smtClean="0"/>
                        <a:t/>
                      </a:r>
                      <a:br>
                        <a:rPr lang="en-US" b="1" dirty="0" smtClean="0"/>
                      </a:br>
                      <a:r>
                        <a:rPr lang="en-US" b="1" dirty="0" err="1" smtClean="0"/>
                        <a:t>location.owl</a:t>
                      </a:r>
                      <a:endParaRPr lang="nl-B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nml-base.owl</a:t>
                      </a:r>
                      <a:endParaRPr lang="nl-BE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221088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Files </a:t>
            </a:r>
            <a:r>
              <a:rPr lang="en-US" b="1" dirty="0" smtClean="0"/>
              <a:t>in bold </a:t>
            </a:r>
            <a:r>
              <a:rPr lang="en-US" dirty="0" smtClean="0"/>
              <a:t>were used as basis for this merge.</a:t>
            </a:r>
          </a:p>
          <a:p>
            <a:endParaRPr lang="en-US" dirty="0" smtClean="0"/>
          </a:p>
          <a:p>
            <a:r>
              <a:rPr lang="en-US" dirty="0" smtClean="0"/>
              <a:t>Further in this presentation, elements from NDL-OWL will be notated in </a:t>
            </a:r>
            <a:r>
              <a:rPr lang="en-US" b="1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and elements from INDL in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endParaRPr lang="nl-B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0872"/>
            <a:ext cx="8568952" cy="1021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Matching similar concepts between NDL-OWL and NML-Base: core concepts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613629"/>
              </p:ext>
            </p:extLst>
          </p:nvPr>
        </p:nvGraphicFramePr>
        <p:xfrm>
          <a:off x="323528" y="1196752"/>
          <a:ext cx="856932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663"/>
                <a:gridCol w="42846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NDL-OWL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NML-Base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NetworkElement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NetworkObject</a:t>
                      </a:r>
                      <a:endParaRPr lang="nl-B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ComputeElement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Node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BE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ConnectionPoint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/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Interface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Port /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BidirectionalPort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Link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Service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Service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AdaptationProperty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AdaptationService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/ </a:t>
                      </a:r>
                      <a:br>
                        <a:rPr lang="en-US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De-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adaptationService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SwitchMatrix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SwitchingService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515719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 </a:t>
            </a:r>
            <a:r>
              <a:rPr lang="en-US" sz="1400" dirty="0" smtClean="0"/>
              <a:t>Node is very generic in NML-Base: it can also be used for routers, </a:t>
            </a:r>
            <a:r>
              <a:rPr lang="en-US" sz="1400" dirty="0" err="1" smtClean="0"/>
              <a:t>switches,etc</a:t>
            </a:r>
            <a:r>
              <a:rPr lang="en-US" sz="1400" dirty="0" smtClean="0"/>
              <a:t>. A new subclass is needed.</a:t>
            </a:r>
            <a:endParaRPr lang="nl-B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0872"/>
            <a:ext cx="8568952" cy="1021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Matching similar concepts between NDL-OWL and NML-Base: helper concepts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159641"/>
              </p:ext>
            </p:extLst>
          </p:nvPr>
        </p:nvGraphicFramePr>
        <p:xfrm>
          <a:off x="323528" y="1196752"/>
          <a:ext cx="8569326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663"/>
                <a:gridCol w="42846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NDL-OWL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NML-Base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Bag (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collections.owl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nl-B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(Thing </a:t>
                      </a:r>
                      <a:r>
                        <a:rPr lang="en-US" b="0" i="1" dirty="0" smtClean="0">
                          <a:solidFill>
                            <a:srgbClr val="0070C0"/>
                          </a:solidFill>
                        </a:rPr>
                        <a:t>element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Collection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 Bag  List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collections.owl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ListItem</a:t>
                      </a:r>
                      <a:endParaRPr lang="nl-B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Set (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collections.owl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Label (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layer.owl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Label</a:t>
                      </a:r>
                      <a:endParaRPr lang="nl-BE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LabelSet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layer.owl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LabelGroup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SpatialThing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Location (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location.owl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Location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512" y="4683009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NML-Base has only limited collections-support.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helper classes in </a:t>
            </a:r>
            <a:r>
              <a:rPr lang="en-US" sz="2000" dirty="0" err="1" smtClean="0"/>
              <a:t>collections.owl</a:t>
            </a:r>
            <a:r>
              <a:rPr lang="en-US" sz="2000" dirty="0" smtClean="0"/>
              <a:t> are more extensive.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Label and Location-classes of NML-Base are sufficient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1801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0872"/>
            <a:ext cx="8568952" cy="1021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Matching similar concepts between NDL-OWL and INDL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1302"/>
              </p:ext>
            </p:extLst>
          </p:nvPr>
        </p:nvGraphicFramePr>
        <p:xfrm>
          <a:off x="323528" y="1196752"/>
          <a:ext cx="85693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663"/>
                <a:gridCol w="42846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NDL-OWL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INDL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ComputeElement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Node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BE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ComputeElementComponent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NodeComponent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RAM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en-US" baseline="0" dirty="0" err="1" smtClean="0">
                          <a:solidFill>
                            <a:srgbClr val="0070C0"/>
                          </a:solidFill>
                        </a:rPr>
                        <a:t>RAMInstance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MemoryComponent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CPU / 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CPUInstance</a:t>
                      </a:r>
                      <a:endParaRPr lang="en-US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ProcessorComponent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Storage / 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StorageInstance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StorageComponent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-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GraphicsComponent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Feature?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Capability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CPUArchitecture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Architecture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-</a:t>
                      </a:r>
                      <a:endParaRPr lang="nl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InstructionSet</a:t>
                      </a:r>
                      <a:endParaRPr lang="nl-B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515719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 </a:t>
            </a:r>
            <a:r>
              <a:rPr lang="en-US" sz="1400" dirty="0" smtClean="0"/>
              <a:t>Node is very generic in NML-Base: it can also be used for routers, switches. A new subclass is needed.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5241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NML-Base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1" r="9126"/>
          <a:stretch/>
        </p:blipFill>
        <p:spPr bwMode="auto">
          <a:xfrm>
            <a:off x="107504" y="764523"/>
            <a:ext cx="8856984" cy="613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8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NDL-OWL and NML-Base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ComputeElement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becomes a child of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ConnectionPoint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Interface </a:t>
            </a:r>
            <a:r>
              <a:rPr lang="en-US" dirty="0" smtClean="0">
                <a:sym typeface="Wingdings" panose="05000000000000000000" pitchFamily="2" charset="2"/>
              </a:rPr>
              <a:t>becomes a child of </a:t>
            </a:r>
            <a:r>
              <a:rPr 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ComputeElementComponent</a:t>
            </a:r>
            <a:endParaRPr lang="en-US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 new object property “</a:t>
            </a:r>
            <a:r>
              <a:rPr lang="en-US" dirty="0" err="1" smtClean="0">
                <a:sym typeface="Wingdings" panose="05000000000000000000" pitchFamily="2" charset="2"/>
              </a:rPr>
              <a:t>providesPort</a:t>
            </a:r>
            <a:r>
              <a:rPr lang="en-US" dirty="0" smtClean="0">
                <a:sym typeface="Wingdings" panose="05000000000000000000" pitchFamily="2" charset="2"/>
              </a:rPr>
              <a:t>” is added to link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Interface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Port /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BidirectionalPort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295699"/>
            <a:ext cx="4776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 can be found on: </a:t>
            </a:r>
            <a:br>
              <a:rPr lang="en-US" sz="1200" dirty="0" smtClean="0"/>
            </a:br>
            <a:r>
              <a:rPr lang="en-US" sz="1200" dirty="0" smtClean="0">
                <a:hlinkClick r:id="rId2"/>
              </a:rPr>
              <a:t>http://users.ugent.be/~twalcari/merged-ontology-draft.zip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8054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NDL-OWL and NML-Base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0" name="Picture 2" descr="C:\Users\twalcari\IdeaProjects\OwlToUml\umls\hand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90905"/>
            <a:ext cx="5133975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7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1600</TotalTime>
  <Words>505</Words>
  <Application>Microsoft Office PowerPoint</Application>
  <PresentationFormat>On-screen Show (4:3)</PresentationFormat>
  <Paragraphs>120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Merged Ontology exercise: INDL + NDL-OWL</vt:lpstr>
      <vt:lpstr>Table of contents</vt:lpstr>
      <vt:lpstr>Merging NDL-OWL and INDL</vt:lpstr>
      <vt:lpstr>Matching similar concepts between NDL-OWL and NML-Base: core concepts</vt:lpstr>
      <vt:lpstr>Matching similar concepts between NDL-OWL and NML-Base: helper concepts</vt:lpstr>
      <vt:lpstr>Matching similar concepts between NDL-OWL and INDL</vt:lpstr>
      <vt:lpstr>Overview of NML-Base</vt:lpstr>
      <vt:lpstr>Coupling NDL-OWL and NML-Base</vt:lpstr>
      <vt:lpstr>Coupling NDL-OWL and NML-Base</vt:lpstr>
      <vt:lpstr>OWL to UML conversion tool</vt:lpstr>
      <vt:lpstr>Open questions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X</dc:title>
  <dc:creator>wimvdber</dc:creator>
  <cp:lastModifiedBy>Thijs Walcarius</cp:lastModifiedBy>
  <cp:revision>56</cp:revision>
  <dcterms:created xsi:type="dcterms:W3CDTF">2012-10-25T19:37:15Z</dcterms:created>
  <dcterms:modified xsi:type="dcterms:W3CDTF">2013-10-25T14:31:16Z</dcterms:modified>
</cp:coreProperties>
</file>