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68" r:id="rId4"/>
    <p:sldId id="263" r:id="rId5"/>
    <p:sldId id="265" r:id="rId6"/>
    <p:sldId id="266" r:id="rId7"/>
    <p:sldId id="271" r:id="rId8"/>
    <p:sldId id="272" r:id="rId9"/>
    <p:sldId id="262" r:id="rId10"/>
    <p:sldId id="260" r:id="rId11"/>
    <p:sldId id="261" r:id="rId12"/>
    <p:sldId id="264" r:id="rId13"/>
    <p:sldId id="273" r:id="rId14"/>
    <p:sldId id="274" r:id="rId15"/>
    <p:sldId id="270" r:id="rId16"/>
    <p:sldId id="259" r:id="rId17"/>
  </p:sldIdLst>
  <p:sldSz cx="9144000" cy="6858000" type="screen4x3"/>
  <p:notesSz cx="6794500" cy="9931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855" autoAdjust="0"/>
  </p:normalViewPr>
  <p:slideViewPr>
    <p:cSldViewPr>
      <p:cViewPr varScale="1">
        <p:scale>
          <a:sx n="54" d="100"/>
          <a:sy n="54" d="100"/>
        </p:scale>
        <p:origin x="-17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90" y="-114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0D8C-BAC3-4651-A216-1B24C0686248}" type="datetimeFigureOut">
              <a:rPr lang="nl-BE" smtClean="0"/>
              <a:pPr/>
              <a:t>5/12/2013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5007-2015-452E-85D3-618B6B2181A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6749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B865-E122-4B64-A9F5-1B1665068D14}" type="datetimeFigureOut">
              <a:rPr lang="nl-BE" smtClean="0"/>
              <a:pPr/>
              <a:t>5/12/2013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B46EE-8C6B-43DA-A456-337F89342616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356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Emphasis on “in parallel”: not an</a:t>
            </a:r>
            <a:r>
              <a:rPr lang="en-US" baseline="0" dirty="0" smtClean="0"/>
              <a:t> integral part of GEYSERS, nor NOVI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7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NDL: started in 2005</a:t>
            </a:r>
          </a:p>
          <a:p>
            <a:r>
              <a:rPr lang="en-US" dirty="0" smtClean="0"/>
              <a:t>NML: started in 2007, completed</a:t>
            </a:r>
            <a:r>
              <a:rPr lang="en-US" baseline="0" dirty="0" smtClean="0"/>
              <a:t> in 2013</a:t>
            </a:r>
          </a:p>
          <a:p>
            <a:r>
              <a:rPr lang="en-US" baseline="0" dirty="0" smtClean="0"/>
              <a:t>INDL: started in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6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SLIDE SHOULD ALWAYS</a:t>
            </a:r>
            <a:r>
              <a:rPr lang="en-US" baseline="0" smtClean="0"/>
              <a:t> BE THE LAST SLIDE OF YOUR PRESENTATION!!!!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B46EE-8C6B-43DA-A456-337F89342616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23528" y="332656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3616424"/>
            <a:ext cx="7772400" cy="1828800"/>
          </a:xfrm>
        </p:spPr>
        <p:txBody>
          <a:bodyPr lIns="45720" rIns="45720" bIns="45720" anchor="ctr" anchorCtr="0"/>
          <a:lstStyle>
            <a:lvl1pPr algn="ctr">
              <a:defRPr sz="4500" b="1" baseline="0">
                <a:solidFill>
                  <a:srgbClr val="FF7619"/>
                </a:solidFill>
                <a:effectLst/>
                <a:latin typeface="Arial" pitchFamily="34" charset="0"/>
                <a:ea typeface="+mn-ea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3635896" y="5538936"/>
            <a:ext cx="5112568" cy="914400"/>
          </a:xfrm>
        </p:spPr>
        <p:txBody>
          <a:bodyPr lIns="182880" tIns="0" anchor="b" anchorCtr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pic>
        <p:nvPicPr>
          <p:cNvPr id="12" name="Picture 11" descr="logofire-lowresoluti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968723" y="583269"/>
            <a:ext cx="2971429" cy="2701715"/>
          </a:xfrm>
          <a:prstGeom prst="rect">
            <a:avLst/>
          </a:prstGeom>
        </p:spPr>
      </p:pic>
      <p:pic>
        <p:nvPicPr>
          <p:cNvPr id="7" name="il_fi" descr="7p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724794"/>
            <a:ext cx="720080" cy="5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European Commission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4138" y="5679900"/>
            <a:ext cx="909750" cy="629420"/>
          </a:xfrm>
          <a:prstGeom prst="rect">
            <a:avLst/>
          </a:prstGeom>
          <a:noFill/>
        </p:spPr>
      </p:pic>
      <p:pic>
        <p:nvPicPr>
          <p:cNvPr id="11266" name="Picture 2" descr="http://cordis.europa.eu/fp7/ict/fire/images/firefs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8485" y="5736110"/>
            <a:ext cx="575283" cy="573210"/>
          </a:xfrm>
          <a:prstGeom prst="rect">
            <a:avLst/>
          </a:prstGeom>
          <a:noFill/>
        </p:spPr>
      </p:pic>
      <p:pic>
        <p:nvPicPr>
          <p:cNvPr id="1026" name="Picture 2" descr="jaun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796916"/>
            <a:ext cx="648072" cy="44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872"/>
            <a:ext cx="8568952" cy="733832"/>
          </a:xfrm>
        </p:spPr>
        <p:txBody>
          <a:bodyPr/>
          <a:lstStyle>
            <a:lvl1pPr>
              <a:defRPr baseline="0">
                <a:latin typeface="Arial" pitchFamily="34" charset="0"/>
                <a:ea typeface="+mn-ea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sz="2000" baseline="0"/>
            </a:lvl3pPr>
            <a:lvl4pPr>
              <a:defRPr sz="1600" baseline="0"/>
            </a:lvl4pPr>
            <a:lvl5pPr>
              <a:defRPr sz="1200" baseline="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995936" y="645333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EA0E5C-9916-40E1-9922-C65C3797F43C}" type="slidenum">
              <a:rPr lang="en-US" sz="1400" smtClean="0"/>
              <a:pPr algn="ctr"/>
              <a:t>‹#›</a:t>
            </a:fld>
            <a:endParaRPr lang="nl-BE" sz="1400" dirty="0"/>
          </a:p>
        </p:txBody>
      </p:sp>
      <p:pic>
        <p:nvPicPr>
          <p:cNvPr id="8193" name="Picture 1" descr="C:\Users\wimvdber\AppData\Local\Temp\Rar$DI00.196\iMind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6309320"/>
            <a:ext cx="1264309" cy="41319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4624"/>
            <a:ext cx="8183880" cy="763528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969240"/>
            <a:ext cx="8183880" cy="490803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114800" y="6165304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AA8B854-250C-40A5-8103-415042D541E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logofire-lowresoluti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512" y="6021288"/>
            <a:ext cx="779631" cy="708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 baseline="0">
          <a:solidFill>
            <a:srgbClr val="FF7619"/>
          </a:solidFill>
          <a:effectLst/>
          <a:latin typeface="Arial" pitchFamily="34" charset="0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Wingdings 2"/>
        <a:buChar char=""/>
        <a:defRPr kumimoji="0" sz="3200" kern="1200" baseline="0">
          <a:solidFill>
            <a:schemeClr val="tx1"/>
          </a:solidFill>
          <a:effectLst/>
          <a:latin typeface="Arial" pitchFamily="34" charset="0"/>
          <a:ea typeface="+mn-ea"/>
          <a:cs typeface="+mn-cs"/>
        </a:defRPr>
      </a:lvl1pPr>
      <a:lvl2pPr marL="548640" indent="-201168" algn="l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Verdana"/>
        <a:buChar char="◦"/>
        <a:defRPr kumimoji="0" sz="2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786384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24128" indent="-182880" algn="l" rtl="0" eaLnBrk="1" latinLnBrk="0" hangingPunct="1">
        <a:spcBef>
          <a:spcPts val="300"/>
        </a:spcBef>
        <a:spcAft>
          <a:spcPts val="300"/>
        </a:spcAft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7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280160" indent="-182880" algn="l" rtl="0" eaLnBrk="1" latinLnBrk="0" hangingPunct="1">
        <a:spcBef>
          <a:spcPts val="300"/>
        </a:spcBef>
        <a:spcAft>
          <a:spcPts val="300"/>
        </a:spcAft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state on merged ontology INDL + NDL-OWL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Thijs</a:t>
            </a:r>
            <a:r>
              <a:rPr lang="en-US" dirty="0" smtClean="0"/>
              <a:t> </a:t>
            </a:r>
            <a:r>
              <a:rPr lang="en-US" dirty="0" err="1" smtClean="0"/>
              <a:t>Walcarius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Brecht </a:t>
            </a:r>
            <a:r>
              <a:rPr lang="en-US" dirty="0" err="1" smtClean="0"/>
              <a:t>Vermeulen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Wim</a:t>
            </a:r>
            <a:r>
              <a:rPr lang="en-US" dirty="0" smtClean="0"/>
              <a:t> </a:t>
            </a:r>
            <a:r>
              <a:rPr lang="en-US" dirty="0" err="1" smtClean="0"/>
              <a:t>Vandenberghe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December 5th,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Node: Issue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Ambigious</a:t>
            </a:r>
            <a:r>
              <a:rPr lang="en-US" dirty="0" smtClean="0"/>
              <a:t> definition of class </a:t>
            </a:r>
            <a:r>
              <a:rPr lang="en-US" i="1" dirty="0" smtClean="0"/>
              <a:t>Node</a:t>
            </a:r>
          </a:p>
          <a:p>
            <a:pPr lvl="1"/>
            <a:r>
              <a:rPr lang="en-US" b="1" dirty="0" smtClean="0"/>
              <a:t>NML-Base</a:t>
            </a:r>
            <a:r>
              <a:rPr lang="en-US" dirty="0"/>
              <a:t>: “A </a:t>
            </a:r>
            <a:r>
              <a:rPr lang="en-US" i="1" dirty="0"/>
              <a:t>Node</a:t>
            </a:r>
            <a:r>
              <a:rPr lang="en-US" dirty="0"/>
              <a:t> is generally a </a:t>
            </a:r>
            <a:r>
              <a:rPr lang="en-US" dirty="0" smtClean="0"/>
              <a:t>device connected </a:t>
            </a:r>
            <a:r>
              <a:rPr lang="en-US" dirty="0"/>
              <a:t>to, or part of, the network. A Node does </a:t>
            </a:r>
            <a:r>
              <a:rPr lang="en-US" dirty="0" smtClean="0"/>
              <a:t>not necessarily </a:t>
            </a:r>
            <a:r>
              <a:rPr lang="en-US" dirty="0"/>
              <a:t>correspond to a physical machine</a:t>
            </a:r>
            <a:r>
              <a:rPr lang="en-US" dirty="0" smtClean="0"/>
              <a:t>.”</a:t>
            </a:r>
          </a:p>
          <a:p>
            <a:pPr lvl="1"/>
            <a:r>
              <a:rPr lang="en-US" b="1" dirty="0" smtClean="0"/>
              <a:t>INDL:</a:t>
            </a:r>
            <a:r>
              <a:rPr lang="en-US" dirty="0" smtClean="0"/>
              <a:t> </a:t>
            </a:r>
            <a:r>
              <a:rPr lang="en-US" i="1" dirty="0" smtClean="0"/>
              <a:t>Node</a:t>
            </a:r>
            <a:r>
              <a:rPr lang="en-US" dirty="0" smtClean="0"/>
              <a:t> seems to be used as upper class for computers/servers</a:t>
            </a:r>
          </a:p>
          <a:p>
            <a:pPr marL="603504" lvl="2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What to do with routers, switches,…?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9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Node: Proposed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of a subclass </a:t>
            </a:r>
            <a:r>
              <a:rPr lang="en-US" i="1" dirty="0" err="1" smtClean="0"/>
              <a:t>ComputeElement</a:t>
            </a:r>
            <a:r>
              <a:rPr lang="en-US" dirty="0" smtClean="0"/>
              <a:t> in the class </a:t>
            </a:r>
            <a:r>
              <a:rPr lang="en-US" i="1" dirty="0" smtClean="0"/>
              <a:t>Node</a:t>
            </a:r>
          </a:p>
          <a:p>
            <a:endParaRPr lang="en-US" dirty="0" smtClean="0"/>
          </a:p>
          <a:p>
            <a:r>
              <a:rPr lang="en-US" b="1" dirty="0" smtClean="0"/>
              <a:t>Question</a:t>
            </a:r>
            <a:r>
              <a:rPr lang="en-US" dirty="0" smtClean="0"/>
              <a:t>: Do we rename </a:t>
            </a:r>
            <a:r>
              <a:rPr lang="en-US" i="1" dirty="0" err="1" smtClean="0"/>
              <a:t>NodeComponent</a:t>
            </a:r>
            <a:r>
              <a:rPr lang="en-US" dirty="0" smtClean="0"/>
              <a:t> to </a:t>
            </a:r>
            <a:r>
              <a:rPr lang="en-US" i="1" dirty="0" err="1" smtClean="0"/>
              <a:t>ComputeElementComponent</a:t>
            </a:r>
            <a:r>
              <a:rPr lang="en-US" dirty="0" smtClean="0"/>
              <a:t>? </a:t>
            </a:r>
            <a:endParaRPr lang="en-US" i="1" dirty="0" smtClean="0"/>
          </a:p>
          <a:p>
            <a:pPr lvl="1"/>
            <a:r>
              <a:rPr lang="en-US" dirty="0" smtClean="0"/>
              <a:t>classes </a:t>
            </a:r>
            <a:r>
              <a:rPr lang="en-US" i="1" dirty="0" err="1" smtClean="0"/>
              <a:t>GraphicsComponent</a:t>
            </a:r>
            <a:r>
              <a:rPr lang="en-US" dirty="0" smtClean="0"/>
              <a:t>, </a:t>
            </a:r>
            <a:r>
              <a:rPr lang="en-US" i="1" dirty="0" err="1" smtClean="0"/>
              <a:t>StorageComponent</a:t>
            </a:r>
            <a:r>
              <a:rPr lang="en-US" dirty="0" smtClean="0"/>
              <a:t>, etc. don’t </a:t>
            </a:r>
            <a:r>
              <a:rPr lang="en-US" smtClean="0"/>
              <a:t>make much sense </a:t>
            </a:r>
            <a:r>
              <a:rPr lang="en-US" dirty="0" smtClean="0"/>
              <a:t>for non-computing nodes.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1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concepts between NDL-OWL and INDL </a:t>
            </a:r>
          </a:p>
          <a:p>
            <a:r>
              <a:rPr lang="en-US" dirty="0" smtClean="0"/>
              <a:t>Find the concepts are missing in INDL compared to NDL-OWL</a:t>
            </a:r>
          </a:p>
          <a:p>
            <a:r>
              <a:rPr lang="en-US" dirty="0" smtClean="0"/>
              <a:t>Determine correct position in merged ontology</a:t>
            </a:r>
          </a:p>
          <a:p>
            <a:r>
              <a:rPr lang="en-US" dirty="0" smtClean="0"/>
              <a:t>Rename concept to match INDL naming convention (CPU vs. Processor)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0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merged ontology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of computing nodes and it’s components:</a:t>
            </a:r>
            <a:endParaRPr lang="nl-BE" dirty="0"/>
          </a:p>
        </p:txBody>
      </p:sp>
      <p:pic>
        <p:nvPicPr>
          <p:cNvPr id="2050" name="Picture 2" descr="C:\Users\twalcari\Documents\Fed4FIRE\Ontology\draft4\diagrams\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549674"/>
            <a:ext cx="782743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1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C:\Users\twalcari\Documents\Fed4FIRE\Ontology\draft4\diagrams\featur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" y="1844824"/>
            <a:ext cx="906786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9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Handover between layers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C:\Users\twalcari\Documents\Fed4FIRE\Ontology\draft4\diagrams\hand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00308"/>
            <a:ext cx="4392488" cy="616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work was carried out with the support of the Fed4FIRE-project (“Federation for FIRE"), an Integrated project funded by the European Commission through the 7th ICT-Framework Programme. (318389). It does not necessarily reflect the views of the European Commission. The </a:t>
            </a:r>
            <a:r>
              <a:rPr lang="en-US" smtClean="0"/>
              <a:t>European Commission </a:t>
            </a:r>
            <a:r>
              <a:rPr lang="en-US" dirty="0" smtClean="0"/>
              <a:t>is not liable for any use that may be made of the information contained herein.</a:t>
            </a:r>
          </a:p>
          <a:p>
            <a:pPr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this exercise?</a:t>
            </a:r>
          </a:p>
          <a:p>
            <a:r>
              <a:rPr lang="en-US" dirty="0" smtClean="0"/>
              <a:t>What is INDL and NDL-OWL?</a:t>
            </a:r>
          </a:p>
          <a:p>
            <a:r>
              <a:rPr lang="en-US" dirty="0" smtClean="0"/>
              <a:t>Necessary steps for the use of INDL</a:t>
            </a:r>
          </a:p>
          <a:p>
            <a:r>
              <a:rPr lang="en-US" dirty="0" smtClean="0"/>
              <a:t>Merge methodology </a:t>
            </a:r>
          </a:p>
          <a:p>
            <a:r>
              <a:rPr lang="en-US" dirty="0" smtClean="0"/>
              <a:t>Overview of result</a:t>
            </a:r>
          </a:p>
          <a:p>
            <a:pPr lvl="1"/>
            <a:r>
              <a:rPr lang="en-US" dirty="0" smtClean="0"/>
              <a:t>Overall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Handover between network and computing </a:t>
            </a:r>
            <a:r>
              <a:rPr lang="en-US" dirty="0" err="1" smtClean="0"/>
              <a:t>infrastruture</a:t>
            </a:r>
            <a:r>
              <a:rPr lang="en-US" dirty="0" smtClean="0"/>
              <a:t> layer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09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doing this exercise?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November 22: first GENI-FIRE </a:t>
            </a:r>
            <a:r>
              <a:rPr lang="en-US" dirty="0" err="1" smtClean="0"/>
              <a:t>telco</a:t>
            </a:r>
            <a:r>
              <a:rPr lang="en-US" dirty="0" smtClean="0"/>
              <a:t> about design of an upper ontology to describe federated resources</a:t>
            </a:r>
          </a:p>
          <a:p>
            <a:r>
              <a:rPr lang="en-US" dirty="0" smtClean="0"/>
              <a:t>INDL was identified as a good starting point to describe network and computing resources</a:t>
            </a:r>
          </a:p>
          <a:p>
            <a:r>
              <a:rPr lang="en-US" dirty="0" smtClean="0"/>
              <a:t>Import concepts as needed to complete ontology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99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INDL: 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</a:t>
            </a:r>
            <a:r>
              <a:rPr lang="en-US" dirty="0" smtClean="0"/>
              <a:t>frastructure </a:t>
            </a:r>
            <a:r>
              <a:rPr lang="en-US" b="1" dirty="0" smtClean="0"/>
              <a:t>D</a:t>
            </a:r>
            <a:r>
              <a:rPr lang="en-US" dirty="0" smtClean="0"/>
              <a:t>efinition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Created by </a:t>
            </a:r>
            <a:r>
              <a:rPr lang="en-US" dirty="0" err="1" smtClean="0"/>
              <a:t>UvA</a:t>
            </a:r>
            <a:r>
              <a:rPr lang="en-US" dirty="0" smtClean="0"/>
              <a:t>, in parallel with GEYSERS and NOVI</a:t>
            </a:r>
          </a:p>
          <a:p>
            <a:r>
              <a:rPr lang="en-US" dirty="0" err="1" smtClean="0"/>
              <a:t>Barebone</a:t>
            </a:r>
            <a:r>
              <a:rPr lang="en-US" dirty="0" smtClean="0"/>
              <a:t> description of (virtualized) computing infrastructure and capabilities </a:t>
            </a:r>
            <a:r>
              <a:rPr lang="en-US" dirty="0"/>
              <a:t>of </a:t>
            </a:r>
            <a:r>
              <a:rPr lang="nl-BE" dirty="0" smtClean="0"/>
              <a:t>resources</a:t>
            </a:r>
            <a:endParaRPr lang="en-US" dirty="0" smtClean="0"/>
          </a:p>
          <a:p>
            <a:r>
              <a:rPr lang="en-US" dirty="0" smtClean="0"/>
              <a:t>Can be used stand-alone or in combination with NML</a:t>
            </a:r>
          </a:p>
        </p:txBody>
      </p:sp>
    </p:spTree>
    <p:extLst>
      <p:ext uri="{BB962C8B-B14F-4D97-AF65-F5344CB8AC3E}">
        <p14:creationId xmlns:p14="http://schemas.microsoft.com/office/powerpoint/2010/main" val="27318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NDL-OWL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482453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</a:t>
            </a:r>
            <a:r>
              <a:rPr lang="en-US" dirty="0" smtClean="0"/>
              <a:t>etwork </a:t>
            </a:r>
            <a:r>
              <a:rPr lang="en-US" b="1" dirty="0" smtClean="0"/>
              <a:t>D</a:t>
            </a:r>
            <a:r>
              <a:rPr lang="en-US" dirty="0" smtClean="0"/>
              <a:t>escription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Created in ORCA-project of RENCI (GENI)</a:t>
            </a:r>
          </a:p>
          <a:p>
            <a:r>
              <a:rPr lang="en-US" dirty="0" smtClean="0"/>
              <a:t>Very extensive ontology that includes </a:t>
            </a:r>
            <a:r>
              <a:rPr lang="en-US" dirty="0" err="1" smtClean="0"/>
              <a:t>ao</a:t>
            </a:r>
            <a:r>
              <a:rPr lang="en-US" dirty="0" smtClean="0"/>
              <a:t>. a resource description model based on NDL</a:t>
            </a:r>
          </a:p>
          <a:p>
            <a:pPr lvl="1"/>
            <a:r>
              <a:rPr lang="en-US" dirty="0" smtClean="0"/>
              <a:t>NDL is predecessor of NML</a:t>
            </a:r>
          </a:p>
          <a:p>
            <a:pPr marL="347472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Good resource to identify missing concepts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94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Situating INDL and NDL-OWL	</a:t>
            </a:r>
            <a:endParaRPr lang="nl-BE" dirty="0"/>
          </a:p>
        </p:txBody>
      </p:sp>
      <p:sp>
        <p:nvSpPr>
          <p:cNvPr id="6" name="Rounded Rectangle 5"/>
          <p:cNvSpPr/>
          <p:nvPr/>
        </p:nvSpPr>
        <p:spPr>
          <a:xfrm>
            <a:off x="755576" y="1772816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5256" y="3645024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NML</a:t>
            </a:r>
            <a:endParaRPr lang="nl-BE" dirty="0"/>
          </a:p>
        </p:txBody>
      </p:sp>
      <p:sp>
        <p:nvSpPr>
          <p:cNvPr id="8" name="Rounded Rectangle 7"/>
          <p:cNvSpPr/>
          <p:nvPr/>
        </p:nvSpPr>
        <p:spPr>
          <a:xfrm>
            <a:off x="4031940" y="1772816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NDL-OWL</a:t>
            </a:r>
            <a:endParaRPr lang="nl-BE" dirty="0"/>
          </a:p>
        </p:txBody>
      </p:sp>
      <p:sp>
        <p:nvSpPr>
          <p:cNvPr id="9" name="Rounded Rectangle 8"/>
          <p:cNvSpPr/>
          <p:nvPr/>
        </p:nvSpPr>
        <p:spPr>
          <a:xfrm>
            <a:off x="4031940" y="3645024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INDL</a:t>
            </a:r>
            <a:endParaRPr lang="nl-BE" dirty="0"/>
          </a:p>
        </p:txBody>
      </p: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3131840" y="2168860"/>
            <a:ext cx="900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3121520" y="4041068"/>
            <a:ext cx="910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flipH="1">
            <a:off x="1933388" y="2564904"/>
            <a:ext cx="10320" cy="10801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660232" y="2708920"/>
            <a:ext cx="237626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NOVI</a:t>
            </a:r>
            <a:endParaRPr lang="nl-BE" dirty="0"/>
          </a:p>
        </p:txBody>
      </p:sp>
      <p:sp>
        <p:nvSpPr>
          <p:cNvPr id="20" name="Rounded Rectangle 19"/>
          <p:cNvSpPr/>
          <p:nvPr/>
        </p:nvSpPr>
        <p:spPr>
          <a:xfrm>
            <a:off x="6660232" y="4653136"/>
            <a:ext cx="237626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GEYSERS</a:t>
            </a:r>
            <a:endParaRPr lang="nl-BE" dirty="0"/>
          </a:p>
        </p:txBody>
      </p:sp>
      <p:cxnSp>
        <p:nvCxnSpPr>
          <p:cNvPr id="24" name="Curved Connector 23"/>
          <p:cNvCxnSpPr>
            <a:stCxn id="9" idx="3"/>
          </p:cNvCxnSpPr>
          <p:nvPr/>
        </p:nvCxnSpPr>
        <p:spPr>
          <a:xfrm>
            <a:off x="6408204" y="4041068"/>
            <a:ext cx="612068" cy="612068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3"/>
          </p:cNvCxnSpPr>
          <p:nvPr/>
        </p:nvCxnSpPr>
        <p:spPr>
          <a:xfrm flipV="1">
            <a:off x="6408204" y="3501008"/>
            <a:ext cx="612068" cy="540060"/>
          </a:xfrm>
          <a:prstGeom prst="curvedConnector3">
            <a:avLst>
              <a:gd name="adj1" fmla="val 99300"/>
            </a:avLst>
          </a:prstGeom>
          <a:ln>
            <a:prstDash val="sysDot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NML-Base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r="9126"/>
          <a:stretch/>
        </p:blipFill>
        <p:spPr bwMode="auto">
          <a:xfrm>
            <a:off x="107504" y="764523"/>
            <a:ext cx="8856984" cy="613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0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INDL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96752"/>
            <a:ext cx="953022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0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steps for the use of INDL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definition of the concepts introduced in INDL.</a:t>
            </a:r>
          </a:p>
          <a:p>
            <a:r>
              <a:rPr lang="en-US" dirty="0" smtClean="0"/>
              <a:t>Reorganization of classes:</a:t>
            </a:r>
          </a:p>
          <a:p>
            <a:pPr lvl="1"/>
            <a:r>
              <a:rPr lang="en-US" dirty="0" smtClean="0"/>
              <a:t>Removing Double definition of class </a:t>
            </a:r>
            <a:r>
              <a:rPr lang="en-US" i="1" dirty="0" smtClean="0"/>
              <a:t>Node</a:t>
            </a:r>
            <a:r>
              <a:rPr lang="en-US" dirty="0" smtClean="0"/>
              <a:t>:</a:t>
            </a:r>
          </a:p>
          <a:p>
            <a:pPr lvl="2"/>
            <a:r>
              <a:rPr lang="en-US" i="1" dirty="0" smtClean="0"/>
              <a:t>Thing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Node</a:t>
            </a:r>
          </a:p>
          <a:p>
            <a:pPr lvl="2"/>
            <a:r>
              <a:rPr lang="en-US" i="1" dirty="0" smtClean="0">
                <a:sym typeface="Wingdings" panose="05000000000000000000" pitchFamily="2" charset="2"/>
              </a:rPr>
              <a:t>Thing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err="1" smtClean="0">
                <a:sym typeface="Wingdings" panose="05000000000000000000" pitchFamily="2" charset="2"/>
              </a:rPr>
              <a:t>NetworkObject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i="1" dirty="0" smtClean="0">
                <a:sym typeface="Wingdings" panose="05000000000000000000" pitchFamily="2" charset="2"/>
              </a:rPr>
              <a:t>Node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Property-classes need an own parent class:</a:t>
            </a:r>
          </a:p>
          <a:p>
            <a:pPr lvl="2"/>
            <a:endParaRPr lang="nl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600"/>
              </p:ext>
            </p:extLst>
          </p:nvPr>
        </p:nvGraphicFramePr>
        <p:xfrm>
          <a:off x="1403648" y="4437112"/>
          <a:ext cx="609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Thing </a:t>
                      </a:r>
                      <a:r>
                        <a:rPr lang="en-US" i="1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nl-B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B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Architecture</a:t>
                      </a:r>
                    </a:p>
                    <a:p>
                      <a:pPr algn="ctr"/>
                      <a:r>
                        <a:rPr lang="en-US" i="1" dirty="0" smtClean="0"/>
                        <a:t>Capability</a:t>
                      </a:r>
                    </a:p>
                    <a:p>
                      <a:pPr algn="ctr"/>
                      <a:r>
                        <a:rPr lang="en-US" i="1" dirty="0" err="1" smtClean="0"/>
                        <a:t>Instructionset</a:t>
                      </a:r>
                      <a:endParaRPr lang="nl-BE" i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1204"/>
              </p:ext>
            </p:extLst>
          </p:nvPr>
        </p:nvGraphicFramePr>
        <p:xfrm>
          <a:off x="1475656" y="4694117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nl-BE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chemeClr val="accent4"/>
                          </a:solidFill>
                        </a:rPr>
                        <a:t>Feature </a:t>
                      </a:r>
                      <a:r>
                        <a:rPr lang="en-US" b="1" i="1" dirty="0" smtClean="0">
                          <a:solidFill>
                            <a:schemeClr val="accent4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nl-BE" b="1" i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BE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2326</TotalTime>
  <Words>494</Words>
  <Application>Microsoft Office PowerPoint</Application>
  <PresentationFormat>On-screen Show (4:3)</PresentationFormat>
  <Paragraphs>81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Current state on merged ontology INDL + NDL-OWL</vt:lpstr>
      <vt:lpstr>Table of contents</vt:lpstr>
      <vt:lpstr>Why doing this exercise?</vt:lpstr>
      <vt:lpstr>INDL: overview</vt:lpstr>
      <vt:lpstr>NDL-OWL</vt:lpstr>
      <vt:lpstr>Situating INDL and NDL-OWL </vt:lpstr>
      <vt:lpstr>Overview of NML-Base</vt:lpstr>
      <vt:lpstr>Overview of INDL</vt:lpstr>
      <vt:lpstr>Necessary steps for the use of INDL</vt:lpstr>
      <vt:lpstr>class Node: Issue</vt:lpstr>
      <vt:lpstr>class Node: Proposed solution</vt:lpstr>
      <vt:lpstr>Merge methodology</vt:lpstr>
      <vt:lpstr>Overview of merged ontology</vt:lpstr>
      <vt:lpstr>The use of features</vt:lpstr>
      <vt:lpstr>Handover between layers</vt:lpstr>
      <vt:lpstr>Acknowledgement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X</dc:title>
  <dc:creator>wimvdber</dc:creator>
  <cp:lastModifiedBy>Thijs Walcarius</cp:lastModifiedBy>
  <cp:revision>61</cp:revision>
  <dcterms:created xsi:type="dcterms:W3CDTF">2012-10-25T19:37:15Z</dcterms:created>
  <dcterms:modified xsi:type="dcterms:W3CDTF">2013-12-05T10:26:59Z</dcterms:modified>
</cp:coreProperties>
</file>