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1" r:id="rId3"/>
    <p:sldId id="280" r:id="rId4"/>
    <p:sldId id="264" r:id="rId5"/>
    <p:sldId id="266" r:id="rId6"/>
    <p:sldId id="267" r:id="rId7"/>
    <p:sldId id="265" r:id="rId8"/>
    <p:sldId id="268" r:id="rId9"/>
    <p:sldId id="269" r:id="rId10"/>
    <p:sldId id="270" r:id="rId11"/>
    <p:sldId id="272" r:id="rId12"/>
    <p:sldId id="273" r:id="rId13"/>
    <p:sldId id="274" r:id="rId14"/>
    <p:sldId id="281" r:id="rId15"/>
    <p:sldId id="282" r:id="rId16"/>
    <p:sldId id="275" r:id="rId17"/>
    <p:sldId id="277" r:id="rId18"/>
    <p:sldId id="278" r:id="rId19"/>
    <p:sldId id="279" r:id="rId20"/>
    <p:sldId id="259" r:id="rId21"/>
  </p:sldIdLst>
  <p:sldSz cx="9144000" cy="6858000" type="screen4x3"/>
  <p:notesSz cx="6794500" cy="9931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6503" autoAdjust="0"/>
  </p:normalViewPr>
  <p:slideViewPr>
    <p:cSldViewPr>
      <p:cViewPr varScale="1">
        <p:scale>
          <a:sx n="67" d="100"/>
          <a:sy n="67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190" y="-114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B0D8C-BAC3-4651-A216-1B24C0686248}" type="datetimeFigureOut">
              <a:rPr lang="nl-BE" smtClean="0"/>
              <a:pPr/>
              <a:t>22/05/2014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25007-2015-452E-85D3-618B6B2181A7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509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BB865-E122-4B64-A9F5-1B1665068D14}" type="datetimeFigureOut">
              <a:rPr lang="nl-BE" smtClean="0"/>
              <a:pPr/>
              <a:t>22/05/2014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B46EE-8C6B-43DA-A456-337F89342616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5263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46EE-8C6B-43DA-A456-337F89342616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THIS SLIDE SHOULD ALWAYS</a:t>
            </a:r>
            <a:r>
              <a:rPr lang="en-US" baseline="0" smtClean="0"/>
              <a:t> BE THE LAST SLIDE OF YOUR PRESENTATION!!!!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46EE-8C6B-43DA-A456-337F89342616}" type="slidenum">
              <a:rPr lang="nl-BE" smtClean="0"/>
              <a:pPr/>
              <a:t>20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23528" y="332656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3616424"/>
            <a:ext cx="7772400" cy="1828800"/>
          </a:xfrm>
        </p:spPr>
        <p:txBody>
          <a:bodyPr lIns="45720" rIns="45720" bIns="45720" anchor="ctr" anchorCtr="0"/>
          <a:lstStyle>
            <a:lvl1pPr algn="ctr">
              <a:defRPr sz="4500" b="1" baseline="0">
                <a:solidFill>
                  <a:srgbClr val="FF7619"/>
                </a:solidFill>
                <a:effectLst/>
                <a:latin typeface="Arial" pitchFamily="34" charset="0"/>
                <a:ea typeface="+mn-ea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3635896" y="5538936"/>
            <a:ext cx="5112568" cy="914400"/>
          </a:xfrm>
        </p:spPr>
        <p:txBody>
          <a:bodyPr lIns="182880" tIns="0" anchor="b" anchorCtr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pic>
        <p:nvPicPr>
          <p:cNvPr id="12" name="Picture 11" descr="logofire-lowresolutio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68723" y="583269"/>
            <a:ext cx="2971429" cy="2701715"/>
          </a:xfrm>
          <a:prstGeom prst="rect">
            <a:avLst/>
          </a:prstGeom>
        </p:spPr>
      </p:pic>
      <p:pic>
        <p:nvPicPr>
          <p:cNvPr id="7" name="il_fi" descr="7p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5724794"/>
            <a:ext cx="720080" cy="58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European Commission 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54138" y="5679900"/>
            <a:ext cx="909750" cy="629420"/>
          </a:xfrm>
          <a:prstGeom prst="rect">
            <a:avLst/>
          </a:prstGeom>
          <a:noFill/>
        </p:spPr>
      </p:pic>
      <p:pic>
        <p:nvPicPr>
          <p:cNvPr id="11266" name="Picture 2" descr="http://cordis.europa.eu/fp7/ict/fire/images/firefs.gif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8485" y="5736110"/>
            <a:ext cx="575283" cy="573210"/>
          </a:xfrm>
          <a:prstGeom prst="rect">
            <a:avLst/>
          </a:prstGeom>
          <a:noFill/>
        </p:spPr>
      </p:pic>
      <p:pic>
        <p:nvPicPr>
          <p:cNvPr id="1026" name="Picture 2" descr="jaune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5796916"/>
            <a:ext cx="648072" cy="44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0872"/>
            <a:ext cx="8568952" cy="733832"/>
          </a:xfrm>
        </p:spPr>
        <p:txBody>
          <a:bodyPr/>
          <a:lstStyle>
            <a:lvl1pPr>
              <a:defRPr baseline="0">
                <a:latin typeface="Arial" pitchFamily="34" charset="0"/>
                <a:ea typeface="+mn-ea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4824536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sz="2000" baseline="0"/>
            </a:lvl3pPr>
            <a:lvl4pPr>
              <a:defRPr sz="1600" baseline="0"/>
            </a:lvl4pPr>
            <a:lvl5pPr>
              <a:defRPr sz="1200" baseline="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995936" y="645333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4EA0E5C-9916-40E1-9922-C65C3797F43C}" type="slidenum">
              <a:rPr lang="en-US" sz="1400" smtClean="0"/>
              <a:pPr algn="ctr"/>
              <a:t>‹#›</a:t>
            </a:fld>
            <a:endParaRPr lang="nl-BE" sz="1400" dirty="0"/>
          </a:p>
        </p:txBody>
      </p:sp>
      <p:pic>
        <p:nvPicPr>
          <p:cNvPr id="8193" name="Picture 1" descr="C:\Users\wimvdber\AppData\Local\Temp\Rar$DI00.196\iMinds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6309320"/>
            <a:ext cx="1264309" cy="41319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4624"/>
            <a:ext cx="8183880" cy="763528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969240"/>
            <a:ext cx="8183880" cy="490803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114800" y="6165304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AA8B854-250C-40A5-8103-415042D541E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0" name="Picture 9" descr="logofire-lowresolution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79512" y="6021288"/>
            <a:ext cx="779631" cy="7088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 baseline="0">
          <a:solidFill>
            <a:srgbClr val="FF7619"/>
          </a:solidFill>
          <a:effectLst/>
          <a:latin typeface="Arial" pitchFamily="34" charset="0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Wingdings 2"/>
        <a:buChar char=""/>
        <a:defRPr kumimoji="0" sz="3200" kern="1200" baseline="0">
          <a:solidFill>
            <a:schemeClr val="tx1"/>
          </a:solidFill>
          <a:effectLst/>
          <a:latin typeface="Arial" pitchFamily="34" charset="0"/>
          <a:ea typeface="+mn-ea"/>
          <a:cs typeface="+mn-cs"/>
        </a:defRPr>
      </a:lvl1pPr>
      <a:lvl2pPr marL="548640" indent="-201168" algn="l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Verdana"/>
        <a:buChar char="◦"/>
        <a:defRPr kumimoji="0" sz="27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786384" indent="-182880" algn="l" rtl="0" eaLnBrk="1" latinLnBrk="0" hangingPunct="1">
        <a:spcBef>
          <a:spcPts val="300"/>
        </a:spcBef>
        <a:spcAft>
          <a:spcPts val="300"/>
        </a:spcAft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024128" indent="-182880" algn="l" rtl="0" eaLnBrk="1" latinLnBrk="0" hangingPunct="1">
        <a:spcBef>
          <a:spcPts val="300"/>
        </a:spcBef>
        <a:spcAft>
          <a:spcPts val="300"/>
        </a:spcAft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7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280160" indent="-182880" algn="l" rtl="0" eaLnBrk="1" latinLnBrk="0" hangingPunct="1">
        <a:spcBef>
          <a:spcPts val="300"/>
        </a:spcBef>
        <a:spcAft>
          <a:spcPts val="300"/>
        </a:spcAft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Ontology </a:t>
            </a:r>
            <a:r>
              <a:rPr lang="en-US" smtClean="0"/>
              <a:t>Exercise </a:t>
            </a:r>
            <a:r>
              <a:rPr lang="en-US" smtClean="0"/>
              <a:t>iMinds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Thijs</a:t>
            </a:r>
            <a:r>
              <a:rPr lang="en-US" dirty="0" smtClean="0"/>
              <a:t> </a:t>
            </a:r>
            <a:r>
              <a:rPr lang="en-US" dirty="0" err="1" smtClean="0"/>
              <a:t>Walcarius</a:t>
            </a:r>
            <a:r>
              <a:rPr lang="en-US" dirty="0" smtClean="0"/>
              <a:t> and </a:t>
            </a:r>
            <a:r>
              <a:rPr lang="en-US" dirty="0" err="1" smtClean="0"/>
              <a:t>Wim</a:t>
            </a:r>
            <a:r>
              <a:rPr lang="en-US" dirty="0" smtClean="0"/>
              <a:t> </a:t>
            </a:r>
            <a:r>
              <a:rPr lang="en-US" dirty="0" err="1" smtClean="0"/>
              <a:t>Vandenberghe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October 11</a:t>
            </a:r>
            <a:r>
              <a:rPr lang="en-US" baseline="30000" dirty="0" smtClean="0"/>
              <a:t>th</a:t>
            </a:r>
            <a:r>
              <a:rPr lang="en-US" dirty="0" smtClean="0"/>
              <a:t>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0872"/>
            <a:ext cx="8568952" cy="10938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Proposed Solution: Components and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098" name="Picture 2" descr="C:\Users\twalcari\umldiagrams\compute-components-with-featu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3" y="1052737"/>
            <a:ext cx="9115707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52120" y="5848003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compute-draft2.owl</a:t>
            </a:r>
            <a:endParaRPr lang="nl-B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6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Solution: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122" name="Picture 2" descr="C:\Users\twalcari\umldiagrams\virtualwal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10004041" cy="666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29983" y="5848003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virtualwall-draft2.owl</a:t>
            </a:r>
            <a:endParaRPr lang="nl-B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1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Solution: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146" name="Picture 2" descr="C:\Users\twalcari\umldiagrams\virtualwal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" y="1196752"/>
            <a:ext cx="91059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29983" y="5848003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virtualwall-draft2.owl</a:t>
            </a:r>
            <a:endParaRPr lang="nl-B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6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Solution: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170" name="Picture 2" descr="C:\Users\twalcari\umldiagrams\virtualwall2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17625"/>
            <a:ext cx="4086225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29983" y="5848003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virtualwall-draft2.owl</a:t>
            </a:r>
            <a:endParaRPr lang="nl-B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6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question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What is an “individual”?</a:t>
            </a:r>
          </a:p>
          <a:p>
            <a:endParaRPr lang="en-US" dirty="0"/>
          </a:p>
          <a:p>
            <a:r>
              <a:rPr lang="en-US" dirty="0" smtClean="0"/>
              <a:t>Ex. Xeon3-CPU</a:t>
            </a:r>
          </a:p>
          <a:p>
            <a:pPr lvl="1"/>
            <a:r>
              <a:rPr lang="en-US" dirty="0" smtClean="0"/>
              <a:t>A. 1 individual for all physical instances of a Xeon3-CPU</a:t>
            </a:r>
          </a:p>
          <a:p>
            <a:pPr marL="347472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B. 1 individual = 1 physical instance of a Xeon3-CPU </a:t>
            </a:r>
          </a:p>
          <a:p>
            <a:pPr lvl="2"/>
            <a:r>
              <a:rPr lang="en-US" dirty="0" smtClean="0"/>
              <a:t>e.g. 1 individual = the Xeon3-CPU with production-id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AB7F58WQ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817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question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What is an “individual”?</a:t>
            </a:r>
          </a:p>
          <a:p>
            <a:endParaRPr lang="en-US" dirty="0"/>
          </a:p>
          <a:p>
            <a:r>
              <a:rPr lang="en-US" dirty="0" smtClean="0"/>
              <a:t>No need to distinguish between CPU’s of the same type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 1 i</a:t>
            </a:r>
            <a:r>
              <a:rPr lang="en-US" dirty="0" smtClean="0"/>
              <a:t>ndividual suffices for 1 type of CPU</a:t>
            </a:r>
          </a:p>
          <a:p>
            <a:endParaRPr lang="en-US" dirty="0" smtClean="0"/>
          </a:p>
          <a:p>
            <a:r>
              <a:rPr lang="en-US" dirty="0" smtClean="0"/>
              <a:t>Each network interfaces has an unique MAC-address 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1 individual per network interface necessary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8275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Solution: Wireless extension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194" name="Picture 2" descr="C:\Users\twalcari\umldiagrams\wireless-on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052736"/>
            <a:ext cx="6715125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52120" y="5848003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wireless-draft2.owl</a:t>
            </a:r>
            <a:endParaRPr lang="nl-B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28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 Wireless: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218" name="Picture 2" descr="C:\Users\twalcari\umldiagrams\wilab2-wireless-on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4374"/>
            <a:ext cx="119253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52120" y="5848003"/>
            <a:ext cx="332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wilab2-draft2.owl</a:t>
            </a:r>
            <a:endParaRPr lang="nl-B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7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6 L -0.29532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Solution: Sensor extension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42" name="Picture 2" descr="C:\Users\twalcari\umldiagrams\sensor-on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9819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42067" y="5661248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Source: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wireless-draft2.owl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wireless-emulator-draft2.owl</a:t>
            </a:r>
            <a:endParaRPr lang="nl-B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5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 Sensor: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1266" name="Picture 2" descr="C:\Users\twalcari\umldiagrams\wilab2-sensor-on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825373"/>
            <a:ext cx="5667375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06501" y="5517232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Source: 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wilab2-draft2.owl</a:t>
            </a:r>
            <a:endParaRPr lang="nl-B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32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Situating INDL and NDL-OWL	</a:t>
            </a:r>
            <a:endParaRPr lang="nl-BE" dirty="0"/>
          </a:p>
        </p:txBody>
      </p:sp>
      <p:sp>
        <p:nvSpPr>
          <p:cNvPr id="6" name="Rounded Rectangle 5"/>
          <p:cNvSpPr/>
          <p:nvPr/>
        </p:nvSpPr>
        <p:spPr>
          <a:xfrm>
            <a:off x="755576" y="1772816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NDL</a:t>
            </a:r>
            <a:endParaRPr lang="nl-BE" dirty="0"/>
          </a:p>
        </p:txBody>
      </p:sp>
      <p:sp>
        <p:nvSpPr>
          <p:cNvPr id="7" name="Rounded Rectangle 6"/>
          <p:cNvSpPr/>
          <p:nvPr/>
        </p:nvSpPr>
        <p:spPr>
          <a:xfrm>
            <a:off x="745256" y="3645024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NML-WG</a:t>
            </a:r>
            <a:endParaRPr lang="nl-BE" dirty="0"/>
          </a:p>
        </p:txBody>
      </p:sp>
      <p:sp>
        <p:nvSpPr>
          <p:cNvPr id="8" name="Rounded Rectangle 7"/>
          <p:cNvSpPr/>
          <p:nvPr/>
        </p:nvSpPr>
        <p:spPr>
          <a:xfrm>
            <a:off x="4031940" y="1772816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NDL-OWL</a:t>
            </a:r>
            <a:endParaRPr lang="nl-BE" dirty="0"/>
          </a:p>
        </p:txBody>
      </p:sp>
      <p:sp>
        <p:nvSpPr>
          <p:cNvPr id="9" name="Rounded Rectangle 8"/>
          <p:cNvSpPr/>
          <p:nvPr/>
        </p:nvSpPr>
        <p:spPr>
          <a:xfrm>
            <a:off x="4031940" y="3645024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INDL</a:t>
            </a:r>
            <a:endParaRPr lang="nl-BE" dirty="0"/>
          </a:p>
        </p:txBody>
      </p: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>
            <a:off x="3131840" y="2168860"/>
            <a:ext cx="900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>
            <a:off x="3121520" y="4041068"/>
            <a:ext cx="9104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 flipH="1">
            <a:off x="1933388" y="2564904"/>
            <a:ext cx="10320" cy="108012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660232" y="2708920"/>
            <a:ext cx="2376264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GEYSERS</a:t>
            </a:r>
            <a:endParaRPr lang="nl-BE" dirty="0"/>
          </a:p>
        </p:txBody>
      </p:sp>
      <p:sp>
        <p:nvSpPr>
          <p:cNvPr id="20" name="Rounded Rectangle 19"/>
          <p:cNvSpPr/>
          <p:nvPr/>
        </p:nvSpPr>
        <p:spPr>
          <a:xfrm>
            <a:off x="6660232" y="4653136"/>
            <a:ext cx="2376264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GEYSERS</a:t>
            </a:r>
            <a:endParaRPr lang="nl-BE" dirty="0"/>
          </a:p>
        </p:txBody>
      </p:sp>
      <p:cxnSp>
        <p:nvCxnSpPr>
          <p:cNvPr id="24" name="Curved Connector 23"/>
          <p:cNvCxnSpPr>
            <a:stCxn id="9" idx="3"/>
          </p:cNvCxnSpPr>
          <p:nvPr/>
        </p:nvCxnSpPr>
        <p:spPr>
          <a:xfrm>
            <a:off x="6408204" y="4041068"/>
            <a:ext cx="612068" cy="61206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3"/>
          </p:cNvCxnSpPr>
          <p:nvPr/>
        </p:nvCxnSpPr>
        <p:spPr>
          <a:xfrm flipV="1">
            <a:off x="6408204" y="3501008"/>
            <a:ext cx="612068" cy="540060"/>
          </a:xfrm>
          <a:prstGeom prst="curvedConnector3">
            <a:avLst>
              <a:gd name="adj1" fmla="val 993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3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work was carried out with the support of the Fed4FIRE-project (“Federation for FIRE"), an Integrated project funded by the European Commission through the 7th ICT-Framework Programme. (318389). It does not necessarily reflect the views of the European Commission. The </a:t>
            </a:r>
            <a:r>
              <a:rPr lang="en-US" smtClean="0"/>
              <a:t>European Commission </a:t>
            </a:r>
            <a:r>
              <a:rPr lang="en-US" dirty="0" smtClean="0"/>
              <a:t>is not liable for any use that may be made of the information contained herein.</a:t>
            </a:r>
          </a:p>
          <a:p>
            <a:pPr>
              <a:buNone/>
            </a:pP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INDL </a:t>
            </a:r>
            <a:r>
              <a:rPr lang="en-US" dirty="0" err="1" smtClean="0"/>
              <a:t>vs</a:t>
            </a:r>
            <a:r>
              <a:rPr lang="en-US" dirty="0"/>
              <a:t> </a:t>
            </a:r>
            <a:r>
              <a:rPr lang="en-US" dirty="0" smtClean="0"/>
              <a:t>NDL-OWL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3960440" cy="4824536"/>
          </a:xfrm>
        </p:spPr>
        <p:txBody>
          <a:bodyPr/>
          <a:lstStyle/>
          <a:p>
            <a:r>
              <a:rPr lang="en-US" dirty="0"/>
              <a:t>Based </a:t>
            </a:r>
            <a:r>
              <a:rPr lang="en-US" dirty="0" smtClean="0"/>
              <a:t>on the (newer) </a:t>
            </a:r>
            <a:r>
              <a:rPr lang="en-US" dirty="0"/>
              <a:t>NML-WG-ontology</a:t>
            </a:r>
          </a:p>
          <a:p>
            <a:r>
              <a:rPr lang="en-US" dirty="0"/>
              <a:t>Very limited in scope: can only model simple computing elements</a:t>
            </a:r>
            <a:endParaRPr lang="nl-BE" dirty="0"/>
          </a:p>
          <a:p>
            <a:endParaRPr lang="nl-B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30264" y="980728"/>
            <a:ext cx="4176464" cy="4824536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Wingdings 2"/>
              <a:buChar char=""/>
              <a:defRPr kumimoji="0" sz="3200" kern="1200" baseline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◦"/>
              <a:defRPr kumimoji="0" sz="27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Based on the (older) NDL ontology</a:t>
            </a:r>
          </a:p>
          <a:p>
            <a:r>
              <a:rPr lang="en-US" dirty="0" smtClean="0"/>
              <a:t>Very extensive ontology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912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NDL-OWL: 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ambiguous: ex. Xeon3-CPU defined both as class and individual</a:t>
            </a:r>
          </a:p>
          <a:p>
            <a:endParaRPr lang="en-US" dirty="0" smtClean="0"/>
          </a:p>
          <a:p>
            <a:r>
              <a:rPr lang="en-US" dirty="0" smtClean="0"/>
              <a:t>Doesn’t define units for properties</a:t>
            </a:r>
          </a:p>
          <a:p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5112568" cy="3458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132856"/>
            <a:ext cx="3718893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57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NDL-OWL: 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define units for properties explicitly</a:t>
            </a:r>
          </a:p>
          <a:p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5112568" cy="3458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132856"/>
            <a:ext cx="3718893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4932040" y="1844824"/>
            <a:ext cx="288032" cy="165618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6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NDL-OWL: 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suited for representation of 1 type of </a:t>
            </a:r>
            <a:r>
              <a:rPr lang="en-US" dirty="0" err="1" smtClean="0"/>
              <a:t>testbed</a:t>
            </a:r>
            <a:endParaRPr lang="en-US" dirty="0" smtClean="0"/>
          </a:p>
          <a:p>
            <a:r>
              <a:rPr lang="en-US" dirty="0" smtClean="0"/>
              <a:t>No clear representation for (hardware of) network interfaces</a:t>
            </a:r>
          </a:p>
          <a:p>
            <a:r>
              <a:rPr lang="en-US" dirty="0" smtClean="0"/>
              <a:t>Needs to be extended for wireless, sensor networks, etc.</a:t>
            </a:r>
          </a:p>
        </p:txBody>
      </p:sp>
    </p:spTree>
    <p:extLst>
      <p:ext uri="{BB962C8B-B14F-4D97-AF65-F5344CB8AC3E}">
        <p14:creationId xmlns:p14="http://schemas.microsoft.com/office/powerpoint/2010/main" val="75593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latest version of NML: “Network Markup Language Base Schema version 1”</a:t>
            </a:r>
          </a:p>
          <a:p>
            <a:r>
              <a:rPr lang="en-US" dirty="0" smtClean="0"/>
              <a:t>Removes </a:t>
            </a:r>
            <a:r>
              <a:rPr lang="en-US" dirty="0" err="1" smtClean="0"/>
              <a:t>ambigious</a:t>
            </a:r>
            <a:r>
              <a:rPr lang="en-US" dirty="0" smtClean="0"/>
              <a:t> elements from NDL-OWL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7989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Solution: Base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2050" name="Picture 2" descr="C:\Users\twalcari\umldiagrams\compu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240" y="980728"/>
            <a:ext cx="5372101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52120" y="5848003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compute-draft2.owl</a:t>
            </a:r>
            <a:endParaRPr lang="nl-B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8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Solution: Components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3074" name="Picture 2" descr="C:\Users\twalcari\umldiagrams\compute-compon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7877176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52120" y="5848003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compute-draft2.owl</a:t>
            </a:r>
            <a:endParaRPr lang="nl-B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339</TotalTime>
  <Words>353</Words>
  <Application>Microsoft Office PowerPoint</Application>
  <PresentationFormat>On-screen Show (4:3)</PresentationFormat>
  <Paragraphs>68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Aspect</vt:lpstr>
      <vt:lpstr>Ontology Exercise iMinds</vt:lpstr>
      <vt:lpstr>Situating INDL and NDL-OWL </vt:lpstr>
      <vt:lpstr>INDL vs NDL-OWL</vt:lpstr>
      <vt:lpstr>NDL-OWL: problems</vt:lpstr>
      <vt:lpstr>NDL-OWL: problems</vt:lpstr>
      <vt:lpstr>NDL-OWL: problems</vt:lpstr>
      <vt:lpstr>Proposed Solution</vt:lpstr>
      <vt:lpstr>Proposed Solution: Base</vt:lpstr>
      <vt:lpstr>Proposed Solution: Components</vt:lpstr>
      <vt:lpstr>Proposed Solution: Components and Features</vt:lpstr>
      <vt:lpstr>Proposed Solution: Example</vt:lpstr>
      <vt:lpstr>Proposed Solution: Example</vt:lpstr>
      <vt:lpstr>Proposed Solution: Example</vt:lpstr>
      <vt:lpstr>Important question</vt:lpstr>
      <vt:lpstr>Important question</vt:lpstr>
      <vt:lpstr>Proposed Solution: Wireless extension</vt:lpstr>
      <vt:lpstr>Proposed Solution Wireless: Example</vt:lpstr>
      <vt:lpstr>Proposed Solution: Sensor extension</vt:lpstr>
      <vt:lpstr>Proposed Solution Sensor: Example</vt:lpstr>
      <vt:lpstr>Acknowledgement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X</dc:title>
  <dc:creator>wimvdber</dc:creator>
  <cp:lastModifiedBy>Thijs Walcarius</cp:lastModifiedBy>
  <cp:revision>46</cp:revision>
  <dcterms:created xsi:type="dcterms:W3CDTF">2012-10-25T19:37:15Z</dcterms:created>
  <dcterms:modified xsi:type="dcterms:W3CDTF">2014-05-22T15:10:07Z</dcterms:modified>
</cp:coreProperties>
</file>