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116" r:id="rId2"/>
    <p:sldId id="1109" r:id="rId3"/>
    <p:sldId id="1153" r:id="rId4"/>
    <p:sldId id="1118" r:id="rId5"/>
    <p:sldId id="1147" r:id="rId6"/>
    <p:sldId id="1148" r:id="rId7"/>
    <p:sldId id="1154" r:id="rId8"/>
    <p:sldId id="1117" r:id="rId9"/>
  </p:sldIdLst>
  <p:sldSz cx="9906000" cy="6858000" type="A4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1782DB"/>
    <a:srgbClr val="FFFF99"/>
    <a:srgbClr val="66FF66"/>
    <a:srgbClr val="FFCCFF"/>
    <a:srgbClr val="C5FFC5"/>
    <a:srgbClr val="5D8CF0"/>
    <a:srgbClr val="D38334"/>
    <a:srgbClr val="569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 autoAdjust="0"/>
    <p:restoredTop sz="94041" autoAdjust="0"/>
  </p:normalViewPr>
  <p:slideViewPr>
    <p:cSldViewPr>
      <p:cViewPr varScale="1">
        <p:scale>
          <a:sx n="86" d="100"/>
          <a:sy n="86" d="100"/>
        </p:scale>
        <p:origin x="1464" y="36"/>
      </p:cViewPr>
      <p:guideLst>
        <p:guide orient="horz" pos="48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734" y="-102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t" anchorCtr="0" compatLnSpc="1">
            <a:prstTxWarp prst="textNoShape">
              <a:avLst/>
            </a:prstTxWarp>
          </a:bodyPr>
          <a:lstStyle>
            <a:lvl1pPr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6" y="0"/>
            <a:ext cx="305276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t" anchorCtr="0" compatLnSpc="1">
            <a:prstTxWarp prst="textNoShape">
              <a:avLst/>
            </a:prstTxWarp>
          </a:bodyPr>
          <a:lstStyle>
            <a:lvl1pPr algn="r"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495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b" anchorCtr="0" compatLnSpc="1">
            <a:prstTxWarp prst="textNoShape">
              <a:avLst/>
            </a:prstTxWarp>
          </a:bodyPr>
          <a:lstStyle>
            <a:lvl1pPr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6" y="9721850"/>
            <a:ext cx="30527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b" anchorCtr="0" compatLnSpc="1">
            <a:prstTxWarp prst="textNoShape">
              <a:avLst/>
            </a:prstTxWarp>
          </a:bodyPr>
          <a:lstStyle>
            <a:lvl1pPr algn="r"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5FAD8ED0-1101-4A1E-9FC5-240ED3B7A5C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58542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t" anchorCtr="0" compatLnSpc="1">
            <a:prstTxWarp prst="textNoShape">
              <a:avLst/>
            </a:prstTxWarp>
          </a:bodyPr>
          <a:lstStyle>
            <a:lvl1pPr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40" y="1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t" anchorCtr="0" compatLnSpc="1">
            <a:prstTxWarp prst="textNoShape">
              <a:avLst/>
            </a:prstTxWarp>
          </a:bodyPr>
          <a:lstStyle>
            <a:lvl1pPr algn="r"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68350"/>
            <a:ext cx="554037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b" anchorCtr="0" compatLnSpc="1">
            <a:prstTxWarp prst="textNoShape">
              <a:avLst/>
            </a:prstTxWarp>
          </a:bodyPr>
          <a:lstStyle>
            <a:lvl1pPr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40" y="9721851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b" anchorCtr="0" compatLnSpc="1">
            <a:prstTxWarp prst="textNoShape">
              <a:avLst/>
            </a:prstTxWarp>
          </a:bodyPr>
          <a:lstStyle>
            <a:lvl1pPr algn="r"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A2A39E38-A2C7-44F6-9B1B-EA6F588B7F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7803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2735702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3403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32061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7763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2058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4CD404-5484-4854-AD83-B61ABC50C41A}" type="slidenum">
              <a:rPr lang="en-US" altLang="ja-JP"/>
              <a:pPr/>
              <a:t>6</a:t>
            </a:fld>
            <a:endParaRPr lang="en-US" altLang="ja-JP" dirty="0"/>
          </a:p>
        </p:txBody>
      </p:sp>
      <p:sp>
        <p:nvSpPr>
          <p:cNvPr id="178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5113" cy="3700463"/>
          </a:xfrm>
          <a:ln/>
        </p:spPr>
      </p:sp>
      <p:sp>
        <p:nvSpPr>
          <p:cNvPr id="178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1787284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ja-JP" sz="1300" dirty="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84492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184885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98EE3-66EC-4E48-825D-327286E3B39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pic>
        <p:nvPicPr>
          <p:cNvPr id="5" name="Picture 17" descr="Panasonic_logo_bl_nega_JPE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44450"/>
            <a:ext cx="1150938" cy="17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3852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E53D3-92EB-418B-AD08-35F2DDE57C8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pic>
        <p:nvPicPr>
          <p:cNvPr id="5" name="Picture 17" descr="Panasonic_logo_bl_nega_JPE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44450"/>
            <a:ext cx="1150938" cy="17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0375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731B4-1C92-4415-9846-D6A78EF5FE4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pic>
        <p:nvPicPr>
          <p:cNvPr id="5" name="Picture 17" descr="Panasonic_logo_bl_nega_JPE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44450"/>
            <a:ext cx="1150938" cy="17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6444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25E71-FED5-448E-94A2-9A6ACE66DA56}" type="slidenum">
              <a:rPr lang="en-US" altLang="ja-JP"/>
              <a:pPr>
                <a:defRPr/>
              </a:pPr>
              <a:t>‹#›</a:t>
            </a:fld>
            <a:r>
              <a:rPr lang="en-US" altLang="ja-JP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22926217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E9A17-20F7-4254-9B76-DDA8F222946D}" type="slidenum">
              <a:rPr lang="en-US" altLang="ja-JP"/>
              <a:pPr>
                <a:defRPr/>
              </a:pPr>
              <a:t>‹#›</a:t>
            </a:fld>
            <a:r>
              <a:rPr lang="en-US" altLang="ja-JP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81349164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8606D-2E01-4309-8A40-8E6C9718497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805956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5FBCF-C025-4DC6-8A4B-65F33858963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70794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59875" y="6553200"/>
            <a:ext cx="8334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339FF9E7-5852-42AA-9B56-23EF92F5F1A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-26988"/>
            <a:ext cx="9906000" cy="655638"/>
          </a:xfrm>
          <a:prstGeom prst="rect">
            <a:avLst/>
          </a:prstGeom>
          <a:solidFill>
            <a:srgbClr val="0142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" y="0"/>
            <a:ext cx="984885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2" r:id="rId4"/>
    <p:sldLayoutId id="2147483673" r:id="rId5"/>
    <p:sldLayoutId id="2147483670" r:id="rId6"/>
    <p:sldLayoutId id="2147483671" r:id="rId7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honet.jp/wp/wp-content/uploads/pdf/General/Standard/Release/Release_H_en/SpecAppendixH_e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33.242.180.86/Echonet_Aircon.jsonl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33.242.180.86/Generic_Aircon_context.jsonl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33.242.180.86/master/playground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415925" y="1341437"/>
            <a:ext cx="9056688" cy="208865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ja-JP" sz="3600" dirty="0" smtClean="0">
                <a:ea typeface="HGP創英角ｺﾞｼｯｸUB" pitchFamily="50" charset="-128"/>
              </a:rPr>
              <a:t>JSON-LD “@include”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ja-JP" sz="3600" dirty="0" smtClean="0">
                <a:ea typeface="HGP創英角ｺﾞｼｯｸUB" pitchFamily="50" charset="-128"/>
              </a:rPr>
              <a:t>Implementation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ja-JP" sz="3600" dirty="0">
                <a:ea typeface="HGP創英角ｺﾞｼｯｸUB" pitchFamily="50" charset="-128"/>
              </a:rPr>
              <a:t>f</a:t>
            </a:r>
            <a:r>
              <a:rPr lang="en-US" altLang="ja-JP" sz="3600" dirty="0" smtClean="0">
                <a:ea typeface="HGP創英角ｺﾞｼｯｸUB" pitchFamily="50" charset="-128"/>
              </a:rPr>
              <a:t>or Thing Description Lifecycle</a:t>
            </a:r>
            <a:endParaRPr lang="en-US" altLang="ja-JP" sz="3600" dirty="0" smtClean="0">
              <a:ea typeface="HGP創英角ｺﾞｼｯｸUB" pitchFamily="50" charset="-128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3121842" y="3907756"/>
            <a:ext cx="3741729" cy="1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ja-JP" sz="3200" dirty="0" smtClean="0"/>
              <a:t>Kazuo </a:t>
            </a:r>
            <a:r>
              <a:rPr lang="en-US" altLang="ja-JP" sz="3200" dirty="0" smtClean="0"/>
              <a:t>Kajimoto</a:t>
            </a:r>
          </a:p>
          <a:p>
            <a:pPr algn="ctr" eaLnBrk="1" hangingPunct="1">
              <a:lnSpc>
                <a:spcPct val="120000"/>
              </a:lnSpc>
            </a:pPr>
            <a:endParaRPr lang="en-US" altLang="ja-JP" sz="3200" dirty="0" smtClean="0"/>
          </a:p>
          <a:p>
            <a:pPr algn="ctr" eaLnBrk="1" hangingPunct="1">
              <a:lnSpc>
                <a:spcPct val="120000"/>
              </a:lnSpc>
            </a:pPr>
            <a:r>
              <a:rPr lang="en-US" altLang="ja-JP" sz="3200" dirty="0" smtClean="0"/>
              <a:t>Panasonic</a:t>
            </a:r>
            <a:endParaRPr lang="ja-JP" altLang="en-US" sz="32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860700" y="692696"/>
            <a:ext cx="2023311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ja-JP" sz="1800" dirty="0" smtClean="0"/>
              <a:t>May </a:t>
            </a:r>
            <a:r>
              <a:rPr lang="en-US" altLang="ja-JP" sz="1800" dirty="0" smtClean="0"/>
              <a:t>17</a:t>
            </a:r>
            <a:r>
              <a:rPr lang="en-US" altLang="ja-JP" sz="1800" baseline="30000" dirty="0" smtClean="0"/>
              <a:t>th</a:t>
            </a:r>
            <a:r>
              <a:rPr lang="en-US" altLang="ja-JP" sz="1800" dirty="0" smtClean="0"/>
              <a:t> </a:t>
            </a:r>
            <a:r>
              <a:rPr lang="en-US" altLang="ja-JP" sz="1800" dirty="0" smtClean="0"/>
              <a:t>2017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60974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5" y="44624"/>
            <a:ext cx="9906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TD sample in Vertical Industry (1)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8464" y="645076"/>
            <a:ext cx="896110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Some SDOs have defined Device Object Description.</a:t>
            </a:r>
          </a:p>
          <a:p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Here is Echonet Consortium’s sample for “home air conditioner”.</a:t>
            </a:r>
          </a:p>
          <a:p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echonet.jp/wp/wp-content/uploads/pdf/General/Standard/Release/Release_H_en/SpecAppendixH_e.pdf</a:t>
            </a:r>
            <a:endParaRPr lang="en-US" altLang="ja-JP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656" y="1844824"/>
            <a:ext cx="5842083" cy="48965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9256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5" y="44624"/>
            <a:ext cx="9906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TD sample in Vertical Industry (2)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8464" y="645076"/>
            <a:ext cx="966085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Echonet Consortium’s definition can be converted to JSON-LD format</a:t>
            </a:r>
          </a:p>
          <a:p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according to Things Description syntax.</a:t>
            </a:r>
          </a:p>
          <a:p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133.242.180.86/Echonet_Aircon.jsonld</a:t>
            </a:r>
            <a:endParaRPr lang="en-US" altLang="ja-JP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505" y="1705679"/>
            <a:ext cx="3052990" cy="515232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209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5" y="44624"/>
            <a:ext cx="9906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Data Operator “@include”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128464" y="645076"/>
            <a:ext cx="9863854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vertical industry, minimum set of APIs for home air conditioner could</a:t>
            </a:r>
          </a:p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 defined, e.g. Generic Home Air Conditioner.</a:t>
            </a:r>
          </a:p>
          <a:p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description can be created </a:t>
            </a:r>
          </a:p>
          <a:p>
            <a:pPr marL="457200" indent="-457200">
              <a:buAutoNum type="arabicParenR"/>
            </a:pP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Removing needless APIs from full set of APIs.</a:t>
            </a:r>
          </a:p>
          <a:p>
            <a:pPr marL="457200" indent="-457200">
              <a:buAutoNum type="arabicParenR"/>
            </a:pP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After that, including whole original JSON-LD as follows;</a:t>
            </a:r>
          </a:p>
          <a:p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133.242.180.86/Generic_Aircon_context.jsonld</a:t>
            </a:r>
            <a:endParaRPr lang="en-US" altLang="ja-JP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60040" y="2780928"/>
            <a:ext cx="4953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200" dirty="0">
                <a:latin typeface="+mn-lt"/>
              </a:rPr>
              <a:t> "interactions":{</a:t>
            </a:r>
          </a:p>
          <a:p>
            <a:r>
              <a:rPr lang="en-US" altLang="ja-JP" sz="1200" dirty="0">
                <a:latin typeface="+mn-lt"/>
              </a:rPr>
              <a:t>        "@id":"</a:t>
            </a:r>
            <a:r>
              <a:rPr lang="en-US" altLang="ja-JP" sz="1200" dirty="0" err="1">
                <a:latin typeface="+mn-lt"/>
              </a:rPr>
              <a:t>td:hasProperty</a:t>
            </a:r>
            <a:r>
              <a:rPr lang="en-US" altLang="ja-JP" sz="1200" dirty="0">
                <a:latin typeface="+mn-lt"/>
              </a:rPr>
              <a:t>",</a:t>
            </a:r>
          </a:p>
          <a:p>
            <a:r>
              <a:rPr lang="en-US" altLang="ja-JP" sz="1200" dirty="0">
                <a:latin typeface="+mn-lt"/>
              </a:rPr>
              <a:t>        "@container":"@set",</a:t>
            </a:r>
          </a:p>
          <a:p>
            <a:r>
              <a:rPr lang="en-US" altLang="ja-JP" sz="1200" dirty="0">
                <a:latin typeface="+mn-lt"/>
              </a:rPr>
              <a:t>        </a:t>
            </a:r>
            <a:r>
              <a:rPr lang="en-US" altLang="ja-JP" sz="1200" dirty="0">
                <a:solidFill>
                  <a:srgbClr val="FF0000"/>
                </a:solidFill>
                <a:latin typeface="+mn-lt"/>
              </a:rPr>
              <a:t>"@include"</a:t>
            </a:r>
            <a:r>
              <a:rPr lang="en-US" altLang="ja-JP" sz="1200" dirty="0">
                <a:latin typeface="+mn-lt"/>
              </a:rPr>
              <a:t>: {</a:t>
            </a:r>
          </a:p>
          <a:p>
            <a:r>
              <a:rPr lang="en-US" altLang="ja-JP" sz="1200" dirty="0">
                <a:latin typeface="+mn-lt"/>
              </a:rPr>
              <a:t>           "@id":"</a:t>
            </a:r>
            <a:r>
              <a:rPr lang="en-US" altLang="ja-JP" sz="1200" dirty="0" err="1">
                <a:latin typeface="+mn-lt"/>
              </a:rPr>
              <a:t>eco:interactions</a:t>
            </a:r>
            <a:r>
              <a:rPr lang="en-US" altLang="ja-JP" sz="1200" dirty="0">
                <a:latin typeface="+mn-lt"/>
              </a:rPr>
              <a:t>",</a:t>
            </a:r>
          </a:p>
          <a:p>
            <a:r>
              <a:rPr lang="en-US" altLang="ja-JP" sz="1200" dirty="0">
                <a:latin typeface="+mn-lt"/>
              </a:rPr>
              <a:t>           </a:t>
            </a:r>
            <a:r>
              <a:rPr lang="en-US" altLang="ja-JP" sz="1200" dirty="0">
                <a:solidFill>
                  <a:srgbClr val="FF0000"/>
                </a:solidFill>
                <a:latin typeface="+mn-lt"/>
              </a:rPr>
              <a:t>"@remove"</a:t>
            </a:r>
            <a:r>
              <a:rPr lang="en-US" altLang="ja-JP" sz="1200" dirty="0">
                <a:latin typeface="+mn-lt"/>
              </a:rPr>
              <a:t>:[</a:t>
            </a:r>
          </a:p>
          <a:p>
            <a:r>
              <a:rPr lang="en-US" altLang="ja-JP" sz="1200" dirty="0">
                <a:latin typeface="+mn-lt"/>
              </a:rPr>
              <a:t>              "</a:t>
            </a:r>
            <a:r>
              <a:rPr lang="en-US" altLang="ja-JP" sz="1200" dirty="0" err="1">
                <a:latin typeface="+mn-lt"/>
              </a:rPr>
              <a:t>UserRemoteControlTemperatureSettingValue</a:t>
            </a:r>
            <a:r>
              <a:rPr lang="en-US" altLang="ja-JP" sz="1200" dirty="0">
                <a:latin typeface="+mn-lt"/>
              </a:rPr>
              <a:t>",</a:t>
            </a:r>
          </a:p>
          <a:p>
            <a:r>
              <a:rPr lang="en-US" altLang="ja-JP" sz="1200" dirty="0">
                <a:latin typeface="+mn-lt"/>
              </a:rPr>
              <a:t>              "</a:t>
            </a:r>
            <a:r>
              <a:rPr lang="en-US" altLang="ja-JP" sz="1200" dirty="0" err="1">
                <a:latin typeface="+mn-lt"/>
              </a:rPr>
              <a:t>BlowoutTemperatureMeasurementValue</a:t>
            </a:r>
            <a:r>
              <a:rPr lang="en-US" altLang="ja-JP" sz="1200" dirty="0">
                <a:latin typeface="+mn-lt"/>
              </a:rPr>
              <a:t>",</a:t>
            </a:r>
          </a:p>
          <a:p>
            <a:r>
              <a:rPr lang="en-US" altLang="ja-JP" sz="1200" dirty="0">
                <a:latin typeface="+mn-lt"/>
              </a:rPr>
              <a:t>              "Non-</a:t>
            </a:r>
            <a:r>
              <a:rPr lang="en-US" altLang="ja-JP" sz="1200" dirty="0" err="1">
                <a:latin typeface="+mn-lt"/>
              </a:rPr>
              <a:t>priorityState</a:t>
            </a:r>
            <a:r>
              <a:rPr lang="en-US" altLang="ja-JP" sz="1200" dirty="0">
                <a:latin typeface="+mn-lt"/>
              </a:rPr>
              <a:t>",</a:t>
            </a:r>
          </a:p>
          <a:p>
            <a:r>
              <a:rPr lang="en-US" altLang="ja-JP" sz="1200" dirty="0">
                <a:latin typeface="+mn-lt"/>
              </a:rPr>
              <a:t>              "</a:t>
            </a:r>
            <a:r>
              <a:rPr lang="en-US" altLang="ja-JP" sz="1200" dirty="0" err="1">
                <a:latin typeface="+mn-lt"/>
              </a:rPr>
              <a:t>InstallationAirPurificationMethod</a:t>
            </a:r>
            <a:r>
              <a:rPr lang="en-US" altLang="ja-JP" sz="1200" dirty="0">
                <a:latin typeface="+mn-lt"/>
              </a:rPr>
              <a:t>",</a:t>
            </a:r>
          </a:p>
          <a:p>
            <a:r>
              <a:rPr lang="en-US" altLang="ja-JP" sz="1200" dirty="0">
                <a:latin typeface="+mn-lt"/>
              </a:rPr>
              <a:t>              "</a:t>
            </a:r>
            <a:r>
              <a:rPr lang="en-US" altLang="ja-JP" sz="1200" dirty="0" err="1">
                <a:latin typeface="+mn-lt"/>
              </a:rPr>
              <a:t>AirCleaningFunctionModeSetting</a:t>
            </a:r>
            <a:r>
              <a:rPr lang="en-US" altLang="ja-JP" sz="1200" dirty="0">
                <a:latin typeface="+mn-lt"/>
              </a:rPr>
              <a:t>",</a:t>
            </a:r>
          </a:p>
          <a:p>
            <a:r>
              <a:rPr lang="en-US" altLang="ja-JP" sz="1200" dirty="0">
                <a:latin typeface="+mn-lt"/>
              </a:rPr>
              <a:t>              "</a:t>
            </a:r>
            <a:r>
              <a:rPr lang="en-US" altLang="ja-JP" sz="1200" dirty="0" err="1">
                <a:latin typeface="+mn-lt"/>
              </a:rPr>
              <a:t>InstallationRefreshMethod</a:t>
            </a:r>
            <a:r>
              <a:rPr lang="en-US" altLang="ja-JP" sz="1200" dirty="0">
                <a:latin typeface="+mn-lt"/>
              </a:rPr>
              <a:t>",</a:t>
            </a:r>
          </a:p>
          <a:p>
            <a:r>
              <a:rPr lang="en-US" altLang="ja-JP" sz="1200" dirty="0">
                <a:latin typeface="+mn-lt"/>
              </a:rPr>
              <a:t>              "</a:t>
            </a:r>
            <a:r>
              <a:rPr lang="en-US" altLang="ja-JP" sz="1200" dirty="0" err="1">
                <a:latin typeface="+mn-lt"/>
              </a:rPr>
              <a:t>RefreshFunctionModeSetting</a:t>
            </a:r>
            <a:r>
              <a:rPr lang="en-US" altLang="ja-JP" sz="1200" dirty="0">
                <a:latin typeface="+mn-lt"/>
              </a:rPr>
              <a:t>",</a:t>
            </a:r>
          </a:p>
          <a:p>
            <a:r>
              <a:rPr lang="en-US" altLang="ja-JP" sz="1200" dirty="0">
                <a:latin typeface="+mn-lt"/>
              </a:rPr>
              <a:t>              "</a:t>
            </a:r>
            <a:r>
              <a:rPr lang="en-US" altLang="ja-JP" sz="1200" dirty="0" err="1">
                <a:latin typeface="+mn-lt"/>
              </a:rPr>
              <a:t>InstallationSelfCleaningMethod</a:t>
            </a:r>
            <a:r>
              <a:rPr lang="en-US" altLang="ja-JP" sz="1200" dirty="0">
                <a:latin typeface="+mn-lt"/>
              </a:rPr>
              <a:t>",</a:t>
            </a:r>
          </a:p>
          <a:p>
            <a:r>
              <a:rPr lang="en-US" altLang="ja-JP" sz="1200" dirty="0">
                <a:latin typeface="+mn-lt"/>
              </a:rPr>
              <a:t>              "</a:t>
            </a:r>
            <a:r>
              <a:rPr lang="en-US" altLang="ja-JP" sz="1200" dirty="0" err="1">
                <a:latin typeface="+mn-lt"/>
              </a:rPr>
              <a:t>SelfCleaningFunctionModeSetting</a:t>
            </a:r>
            <a:r>
              <a:rPr lang="en-US" altLang="ja-JP" sz="1200" dirty="0">
                <a:latin typeface="+mn-lt"/>
              </a:rPr>
              <a:t>",</a:t>
            </a:r>
          </a:p>
          <a:p>
            <a:r>
              <a:rPr lang="en-US" altLang="ja-JP" sz="1200" dirty="0">
                <a:latin typeface="+mn-lt"/>
              </a:rPr>
              <a:t>              "</a:t>
            </a:r>
            <a:r>
              <a:rPr lang="en-US" altLang="ja-JP" sz="1200" dirty="0" err="1">
                <a:latin typeface="+mn-lt"/>
              </a:rPr>
              <a:t>SpecialOperationModeSetting</a:t>
            </a:r>
            <a:r>
              <a:rPr lang="en-US" altLang="ja-JP" sz="1200" dirty="0">
                <a:latin typeface="+mn-lt"/>
              </a:rPr>
              <a:t>",</a:t>
            </a:r>
          </a:p>
          <a:p>
            <a:r>
              <a:rPr lang="en-US" altLang="ja-JP" sz="1200" dirty="0">
                <a:latin typeface="+mn-lt"/>
              </a:rPr>
              <a:t>              "</a:t>
            </a:r>
            <a:r>
              <a:rPr lang="en-US" altLang="ja-JP" sz="1200" dirty="0" err="1">
                <a:latin typeface="+mn-lt"/>
              </a:rPr>
              <a:t>ForcedThermalModeSetting</a:t>
            </a:r>
            <a:r>
              <a:rPr lang="en-US" altLang="ja-JP" sz="1200" dirty="0">
                <a:latin typeface="+mn-lt"/>
              </a:rPr>
              <a:t>",</a:t>
            </a:r>
          </a:p>
          <a:p>
            <a:r>
              <a:rPr lang="en-US" altLang="ja-JP" sz="1200" dirty="0">
                <a:latin typeface="+mn-lt"/>
              </a:rPr>
              <a:t>              "</a:t>
            </a:r>
            <a:r>
              <a:rPr lang="en-US" altLang="ja-JP" sz="1200" dirty="0" err="1">
                <a:latin typeface="+mn-lt"/>
              </a:rPr>
              <a:t>AirPurificationModeSetting</a:t>
            </a:r>
            <a:r>
              <a:rPr lang="en-US" altLang="ja-JP" sz="1200" dirty="0">
                <a:latin typeface="+mn-lt"/>
              </a:rPr>
              <a:t>"</a:t>
            </a:r>
          </a:p>
          <a:p>
            <a:r>
              <a:rPr lang="en-US" altLang="ja-JP" sz="1200" dirty="0">
                <a:latin typeface="+mn-lt"/>
              </a:rPr>
              <a:t>           ]</a:t>
            </a:r>
          </a:p>
          <a:p>
            <a:r>
              <a:rPr lang="en-US" altLang="ja-JP" sz="1200" dirty="0">
                <a:latin typeface="+mn-lt"/>
              </a:rPr>
              <a:t>        }</a:t>
            </a:r>
          </a:p>
          <a:p>
            <a:r>
              <a:rPr lang="en-US" altLang="ja-JP" sz="1200" dirty="0">
                <a:latin typeface="+mn-lt"/>
              </a:rPr>
              <a:t>    }</a:t>
            </a:r>
          </a:p>
          <a:p>
            <a:r>
              <a:rPr lang="en-US" altLang="ja-JP" sz="1200" dirty="0">
                <a:latin typeface="+mn-lt"/>
              </a:rPr>
              <a:t>  },</a:t>
            </a:r>
            <a:endParaRPr lang="ja-JP" altLang="en-US" sz="1200" dirty="0">
              <a:latin typeface="+mn-lt"/>
            </a:endParaRPr>
          </a:p>
        </p:txBody>
      </p:sp>
      <p:sp>
        <p:nvSpPr>
          <p:cNvPr id="5" name="右中かっこ 4"/>
          <p:cNvSpPr/>
          <p:nvPr/>
        </p:nvSpPr>
        <p:spPr bwMode="auto">
          <a:xfrm>
            <a:off x="4232920" y="3861048"/>
            <a:ext cx="333751" cy="2304256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4566671" y="4581128"/>
            <a:ext cx="2169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APIs expected</a:t>
            </a:r>
          </a:p>
          <a:p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be removed</a:t>
            </a:r>
          </a:p>
        </p:txBody>
      </p:sp>
      <p:sp>
        <p:nvSpPr>
          <p:cNvPr id="109" name="右中かっこ 108"/>
          <p:cNvSpPr/>
          <p:nvPr/>
        </p:nvSpPr>
        <p:spPr bwMode="auto">
          <a:xfrm>
            <a:off x="6609185" y="3284984"/>
            <a:ext cx="432048" cy="3096344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7032288" y="4437112"/>
            <a:ext cx="2725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whole</a:t>
            </a:r>
          </a:p>
          <a:p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ja-JP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echo:interactions</a:t>
            </a: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436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5" y="44624"/>
            <a:ext cx="9906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Customized JSON-LD Playground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2" y="1412776"/>
            <a:ext cx="9359347" cy="5264633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28464" y="645076"/>
            <a:ext cx="766427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PoC, Panasonic customized JSON-LD playground. </a:t>
            </a:r>
          </a:p>
          <a:p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http://133.242.180.86/master/playground</a:t>
            </a:r>
            <a:r>
              <a:rPr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altLang="ja-JP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線コネクタ 3"/>
          <p:cNvCxnSpPr/>
          <p:nvPr/>
        </p:nvCxnSpPr>
        <p:spPr bwMode="auto">
          <a:xfrm flipV="1">
            <a:off x="3440832" y="2490326"/>
            <a:ext cx="792088" cy="122114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テキスト ボックス 14"/>
          <p:cNvSpPr txBox="1"/>
          <p:nvPr/>
        </p:nvSpPr>
        <p:spPr>
          <a:xfrm>
            <a:off x="2792760" y="2053049"/>
            <a:ext cx="574388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Original JSON-LD TD with “@include”</a:t>
            </a:r>
            <a:endParaRPr lang="en-US" altLang="ja-JP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025544" y="5199583"/>
            <a:ext cx="66688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Interpreted JSON-LD TD without “@include”</a:t>
            </a:r>
            <a:endParaRPr lang="en-US" altLang="ja-JP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線コネクタ 17"/>
          <p:cNvCxnSpPr/>
          <p:nvPr/>
        </p:nvCxnSpPr>
        <p:spPr bwMode="auto">
          <a:xfrm flipV="1">
            <a:off x="3960603" y="5584977"/>
            <a:ext cx="719571" cy="51247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48911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08CA3E1-6159-4E6C-AAD7-116E4462B73E}" type="slidenum">
              <a:rPr lang="en-US" altLang="ja-JP" smtClean="0"/>
              <a:pPr/>
              <a:t>6</a:t>
            </a:fld>
            <a:endParaRPr lang="en-US" altLang="ja-JP" dirty="0"/>
          </a:p>
        </p:txBody>
      </p:sp>
      <p:sp>
        <p:nvSpPr>
          <p:cNvPr id="1786882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algn="ctr">
              <a:defRPr kumimoji="1" sz="3600">
                <a:solidFill>
                  <a:schemeClr val="bg1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algn="ctr">
              <a:defRPr kumimoji="1" sz="3600">
                <a:solidFill>
                  <a:schemeClr val="bg1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algn="ctr">
              <a:defRPr kumimoji="1" sz="3600">
                <a:solidFill>
                  <a:schemeClr val="bg1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algn="ctr">
              <a:defRPr kumimoji="1" sz="3600">
                <a:solidFill>
                  <a:schemeClr val="bg1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algn="ctr">
              <a:defRPr kumimoji="1" sz="3600">
                <a:solidFill>
                  <a:schemeClr val="bg1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bg1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>
              <a:lnSpc>
                <a:spcPct val="90000"/>
              </a:lnSpc>
            </a:pPr>
            <a:endParaRPr lang="ja-JP" altLang="ja-JP" sz="2800" dirty="0">
              <a:latin typeface="Arial Black" pitchFamily="34" charset="0"/>
              <a:ea typeface="HG創英角ｺﾞｼｯｸUB" pitchFamily="49" charset="-128"/>
            </a:endParaRPr>
          </a:p>
        </p:txBody>
      </p:sp>
      <p:sp>
        <p:nvSpPr>
          <p:cNvPr id="1786883" name="Text Box 3"/>
          <p:cNvSpPr txBox="1">
            <a:spLocks noChangeArrowheads="1"/>
          </p:cNvSpPr>
          <p:nvPr/>
        </p:nvSpPr>
        <p:spPr bwMode="auto">
          <a:xfrm>
            <a:off x="0" y="44624"/>
            <a:ext cx="9906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ja-JP" sz="3000" dirty="0" smtClean="0">
                <a:solidFill>
                  <a:srgbClr val="FFFFFF"/>
                </a:solidFill>
                <a:ea typeface="HGP創英角ｺﾞｼｯｸUB" pitchFamily="50" charset="-128"/>
              </a:rPr>
              <a:t>Interpretation in Playground</a:t>
            </a:r>
            <a:endParaRPr lang="ja-JP" altLang="en-US" sz="30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66073" y="1196752"/>
            <a:ext cx="2964273" cy="550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+mn-lt"/>
              </a:rPr>
              <a:t> {</a:t>
            </a:r>
          </a:p>
          <a:p>
            <a:r>
              <a:rPr lang="en-US" altLang="ja-JP" sz="800" dirty="0">
                <a:latin typeface="+mn-lt"/>
              </a:rPr>
              <a:t>       "@type": "</a:t>
            </a:r>
            <a:r>
              <a:rPr lang="en-US" altLang="ja-JP" sz="800" dirty="0" err="1">
                <a:latin typeface="+mn-lt"/>
              </a:rPr>
              <a:t>td:Property</a:t>
            </a:r>
            <a:r>
              <a:rPr lang="en-US" altLang="ja-JP" sz="800" dirty="0">
                <a:latin typeface="+mn-lt"/>
              </a:rPr>
              <a:t>",</a:t>
            </a:r>
          </a:p>
          <a:p>
            <a:r>
              <a:rPr lang="en-US" altLang="ja-JP" sz="800" dirty="0">
                <a:latin typeface="+mn-lt"/>
              </a:rPr>
              <a:t>       "name": "</a:t>
            </a:r>
            <a:r>
              <a:rPr lang="en-US" altLang="ja-JP" sz="800" dirty="0" err="1">
                <a:latin typeface="+mn-lt"/>
              </a:rPr>
              <a:t>IndoorTemperatureMeasurementValue</a:t>
            </a:r>
            <a:r>
              <a:rPr lang="en-US" altLang="ja-JP" sz="800" dirty="0">
                <a:latin typeface="+mn-lt"/>
              </a:rPr>
              <a:t>",</a:t>
            </a:r>
          </a:p>
          <a:p>
            <a:r>
              <a:rPr lang="en-US" altLang="ja-JP" sz="800" dirty="0">
                <a:latin typeface="+mn-lt"/>
              </a:rPr>
              <a:t>       "EPC":"BB",</a:t>
            </a:r>
          </a:p>
          <a:p>
            <a:r>
              <a:rPr lang="en-US" altLang="ja-JP" sz="800" dirty="0">
                <a:latin typeface="+mn-lt"/>
              </a:rPr>
              <a:t>       "</a:t>
            </a:r>
            <a:r>
              <a:rPr lang="en-US" altLang="ja-JP" sz="800" dirty="0" err="1">
                <a:latin typeface="+mn-lt"/>
              </a:rPr>
              <a:t>valueType</a:t>
            </a:r>
            <a:r>
              <a:rPr lang="en-US" altLang="ja-JP" sz="800" dirty="0">
                <a:latin typeface="+mn-lt"/>
              </a:rPr>
              <a:t>": {</a:t>
            </a:r>
          </a:p>
          <a:p>
            <a:r>
              <a:rPr lang="en-US" altLang="ja-JP" sz="800" dirty="0">
                <a:latin typeface="+mn-lt"/>
              </a:rPr>
              <a:t>         "@type": "</a:t>
            </a:r>
            <a:r>
              <a:rPr lang="en-US" altLang="ja-JP" sz="800" dirty="0" err="1">
                <a:latin typeface="+mn-lt"/>
              </a:rPr>
              <a:t>xsd:number</a:t>
            </a:r>
            <a:r>
              <a:rPr lang="en-US" altLang="ja-JP" sz="800" dirty="0">
                <a:latin typeface="+mn-lt"/>
              </a:rPr>
              <a:t>",</a:t>
            </a:r>
          </a:p>
          <a:p>
            <a:r>
              <a:rPr lang="en-US" altLang="ja-JP" sz="800" dirty="0">
                <a:latin typeface="+mn-lt"/>
              </a:rPr>
              <a:t>         "</a:t>
            </a:r>
            <a:r>
              <a:rPr lang="en-US" altLang="ja-JP" sz="800" dirty="0" err="1">
                <a:latin typeface="+mn-lt"/>
              </a:rPr>
              <a:t>minValue</a:t>
            </a:r>
            <a:r>
              <a:rPr lang="en-US" altLang="ja-JP" sz="800" dirty="0">
                <a:latin typeface="+mn-lt"/>
              </a:rPr>
              <a:t>": 16,</a:t>
            </a:r>
          </a:p>
          <a:p>
            <a:r>
              <a:rPr lang="en-US" altLang="ja-JP" sz="800" dirty="0">
                <a:latin typeface="+mn-lt"/>
              </a:rPr>
              <a:t>         "</a:t>
            </a:r>
            <a:r>
              <a:rPr lang="en-US" altLang="ja-JP" sz="800" dirty="0" err="1">
                <a:latin typeface="+mn-lt"/>
              </a:rPr>
              <a:t>maxValue</a:t>
            </a:r>
            <a:r>
              <a:rPr lang="en-US" altLang="ja-JP" sz="800" dirty="0">
                <a:latin typeface="+mn-lt"/>
              </a:rPr>
              <a:t>": 30</a:t>
            </a:r>
          </a:p>
          <a:p>
            <a:r>
              <a:rPr lang="en-US" altLang="ja-JP" sz="800" dirty="0">
                <a:latin typeface="+mn-lt"/>
              </a:rPr>
              <a:t>        },</a:t>
            </a:r>
          </a:p>
          <a:p>
            <a:r>
              <a:rPr lang="en-US" altLang="ja-JP" sz="800" dirty="0">
                <a:latin typeface="+mn-lt"/>
              </a:rPr>
              <a:t>       "writable": false</a:t>
            </a:r>
          </a:p>
          <a:p>
            <a:r>
              <a:rPr lang="en-US" altLang="ja-JP" sz="800" dirty="0">
                <a:latin typeface="+mn-lt"/>
              </a:rPr>
              <a:t>      },</a:t>
            </a:r>
          </a:p>
          <a:p>
            <a:r>
              <a:rPr lang="en-US" altLang="ja-JP" sz="800" dirty="0">
                <a:latin typeface="+mn-lt"/>
              </a:rPr>
              <a:t>      {</a:t>
            </a:r>
          </a:p>
          <a:p>
            <a:r>
              <a:rPr lang="en-US" altLang="ja-JP" sz="800" dirty="0">
                <a:latin typeface="+mn-lt"/>
              </a:rPr>
              <a:t>       "@type": "</a:t>
            </a:r>
            <a:r>
              <a:rPr lang="en-US" altLang="ja-JP" sz="800" dirty="0" err="1">
                <a:latin typeface="+mn-lt"/>
              </a:rPr>
              <a:t>td:Property</a:t>
            </a:r>
            <a:r>
              <a:rPr lang="en-US" altLang="ja-JP" sz="800" dirty="0">
                <a:latin typeface="+mn-lt"/>
              </a:rPr>
              <a:t>",</a:t>
            </a:r>
          </a:p>
          <a:p>
            <a:r>
              <a:rPr lang="en-US" altLang="ja-JP" sz="800" dirty="0">
                <a:latin typeface="+mn-lt"/>
              </a:rPr>
              <a:t>       "name": "</a:t>
            </a:r>
            <a:r>
              <a:rPr lang="en-US" altLang="ja-JP" sz="800" dirty="0" err="1">
                <a:latin typeface="+mn-lt"/>
              </a:rPr>
              <a:t>UserRemoteControlTemperatureSettingValue</a:t>
            </a:r>
            <a:r>
              <a:rPr lang="en-US" altLang="ja-JP" sz="800" dirty="0">
                <a:latin typeface="+mn-lt"/>
              </a:rPr>
              <a:t>",</a:t>
            </a:r>
          </a:p>
          <a:p>
            <a:r>
              <a:rPr lang="en-US" altLang="ja-JP" sz="800" dirty="0">
                <a:latin typeface="+mn-lt"/>
              </a:rPr>
              <a:t>       "EPC":"BC",</a:t>
            </a:r>
          </a:p>
          <a:p>
            <a:r>
              <a:rPr lang="en-US" altLang="ja-JP" sz="800" dirty="0">
                <a:latin typeface="+mn-lt"/>
              </a:rPr>
              <a:t>       "</a:t>
            </a:r>
            <a:r>
              <a:rPr lang="en-US" altLang="ja-JP" sz="800" dirty="0" err="1">
                <a:latin typeface="+mn-lt"/>
              </a:rPr>
              <a:t>valueType</a:t>
            </a:r>
            <a:r>
              <a:rPr lang="en-US" altLang="ja-JP" sz="800" dirty="0">
                <a:latin typeface="+mn-lt"/>
              </a:rPr>
              <a:t>": {</a:t>
            </a:r>
          </a:p>
          <a:p>
            <a:r>
              <a:rPr lang="en-US" altLang="ja-JP" sz="800" dirty="0">
                <a:latin typeface="+mn-lt"/>
              </a:rPr>
              <a:t>         "@type": "</a:t>
            </a:r>
            <a:r>
              <a:rPr lang="en-US" altLang="ja-JP" sz="800" dirty="0" err="1">
                <a:latin typeface="+mn-lt"/>
              </a:rPr>
              <a:t>xsd:number</a:t>
            </a:r>
            <a:r>
              <a:rPr lang="en-US" altLang="ja-JP" sz="800" dirty="0">
                <a:latin typeface="+mn-lt"/>
              </a:rPr>
              <a:t>",</a:t>
            </a:r>
          </a:p>
          <a:p>
            <a:r>
              <a:rPr lang="en-US" altLang="ja-JP" sz="800" dirty="0">
                <a:latin typeface="+mn-lt"/>
              </a:rPr>
              <a:t>         "</a:t>
            </a:r>
            <a:r>
              <a:rPr lang="en-US" altLang="ja-JP" sz="800" dirty="0" err="1">
                <a:latin typeface="+mn-lt"/>
              </a:rPr>
              <a:t>minValue</a:t>
            </a:r>
            <a:r>
              <a:rPr lang="en-US" altLang="ja-JP" sz="800" dirty="0">
                <a:latin typeface="+mn-lt"/>
              </a:rPr>
              <a:t>": 16,</a:t>
            </a:r>
          </a:p>
          <a:p>
            <a:r>
              <a:rPr lang="en-US" altLang="ja-JP" sz="800" dirty="0">
                <a:latin typeface="+mn-lt"/>
              </a:rPr>
              <a:t>         "</a:t>
            </a:r>
            <a:r>
              <a:rPr lang="en-US" altLang="ja-JP" sz="800" dirty="0" err="1">
                <a:latin typeface="+mn-lt"/>
              </a:rPr>
              <a:t>maxValue</a:t>
            </a:r>
            <a:r>
              <a:rPr lang="en-US" altLang="ja-JP" sz="800" dirty="0">
                <a:latin typeface="+mn-lt"/>
              </a:rPr>
              <a:t>": 30</a:t>
            </a:r>
          </a:p>
          <a:p>
            <a:r>
              <a:rPr lang="en-US" altLang="ja-JP" sz="800" dirty="0">
                <a:latin typeface="+mn-lt"/>
              </a:rPr>
              <a:t>        },</a:t>
            </a:r>
          </a:p>
          <a:p>
            <a:r>
              <a:rPr lang="en-US" altLang="ja-JP" sz="800" dirty="0">
                <a:latin typeface="+mn-lt"/>
              </a:rPr>
              <a:t>       "writable": false</a:t>
            </a:r>
          </a:p>
          <a:p>
            <a:r>
              <a:rPr lang="en-US" altLang="ja-JP" sz="800" dirty="0">
                <a:latin typeface="+mn-lt"/>
              </a:rPr>
              <a:t>      },</a:t>
            </a:r>
          </a:p>
          <a:p>
            <a:r>
              <a:rPr lang="en-US" altLang="ja-JP" sz="800" dirty="0">
                <a:latin typeface="+mn-lt"/>
              </a:rPr>
              <a:t>      {</a:t>
            </a:r>
          </a:p>
          <a:p>
            <a:r>
              <a:rPr lang="en-US" altLang="ja-JP" sz="800" dirty="0">
                <a:latin typeface="+mn-lt"/>
              </a:rPr>
              <a:t>       "@type": "</a:t>
            </a:r>
            <a:r>
              <a:rPr lang="en-US" altLang="ja-JP" sz="800" dirty="0" err="1">
                <a:latin typeface="+mn-lt"/>
              </a:rPr>
              <a:t>td:Property</a:t>
            </a:r>
            <a:r>
              <a:rPr lang="en-US" altLang="ja-JP" sz="800" dirty="0">
                <a:latin typeface="+mn-lt"/>
              </a:rPr>
              <a:t>",</a:t>
            </a:r>
          </a:p>
          <a:p>
            <a:r>
              <a:rPr lang="en-US" altLang="ja-JP" sz="800" dirty="0">
                <a:latin typeface="+mn-lt"/>
              </a:rPr>
              <a:t>       "name": "</a:t>
            </a:r>
            <a:r>
              <a:rPr lang="en-US" altLang="ja-JP" sz="800" dirty="0" err="1">
                <a:latin typeface="+mn-lt"/>
              </a:rPr>
              <a:t>BlowoutTemperatureMeasurementValue</a:t>
            </a:r>
            <a:r>
              <a:rPr lang="en-US" altLang="ja-JP" sz="800" dirty="0">
                <a:latin typeface="+mn-lt"/>
              </a:rPr>
              <a:t>",</a:t>
            </a:r>
          </a:p>
          <a:p>
            <a:r>
              <a:rPr lang="en-US" altLang="ja-JP" sz="800" dirty="0">
                <a:latin typeface="+mn-lt"/>
              </a:rPr>
              <a:t>       "EPC":"BD",</a:t>
            </a:r>
          </a:p>
          <a:p>
            <a:r>
              <a:rPr lang="en-US" altLang="ja-JP" sz="800" dirty="0">
                <a:latin typeface="+mn-lt"/>
              </a:rPr>
              <a:t>       "</a:t>
            </a:r>
            <a:r>
              <a:rPr lang="en-US" altLang="ja-JP" sz="800" dirty="0" err="1">
                <a:latin typeface="+mn-lt"/>
              </a:rPr>
              <a:t>valueType</a:t>
            </a:r>
            <a:r>
              <a:rPr lang="en-US" altLang="ja-JP" sz="800" dirty="0">
                <a:latin typeface="+mn-lt"/>
              </a:rPr>
              <a:t>": {</a:t>
            </a:r>
          </a:p>
          <a:p>
            <a:r>
              <a:rPr lang="en-US" altLang="ja-JP" sz="800" dirty="0">
                <a:latin typeface="+mn-lt"/>
              </a:rPr>
              <a:t>         "@type": "</a:t>
            </a:r>
            <a:r>
              <a:rPr lang="en-US" altLang="ja-JP" sz="800" dirty="0" err="1">
                <a:latin typeface="+mn-lt"/>
              </a:rPr>
              <a:t>xsd:number</a:t>
            </a:r>
            <a:r>
              <a:rPr lang="en-US" altLang="ja-JP" sz="800" dirty="0">
                <a:latin typeface="+mn-lt"/>
              </a:rPr>
              <a:t>",</a:t>
            </a:r>
          </a:p>
          <a:p>
            <a:r>
              <a:rPr lang="en-US" altLang="ja-JP" sz="800" dirty="0">
                <a:latin typeface="+mn-lt"/>
              </a:rPr>
              <a:t>         "</a:t>
            </a:r>
            <a:r>
              <a:rPr lang="en-US" altLang="ja-JP" sz="800" dirty="0" err="1">
                <a:latin typeface="+mn-lt"/>
              </a:rPr>
              <a:t>minValue</a:t>
            </a:r>
            <a:r>
              <a:rPr lang="en-US" altLang="ja-JP" sz="800" dirty="0">
                <a:latin typeface="+mn-lt"/>
              </a:rPr>
              <a:t>": 16,</a:t>
            </a:r>
          </a:p>
          <a:p>
            <a:r>
              <a:rPr lang="en-US" altLang="ja-JP" sz="800" dirty="0">
                <a:latin typeface="+mn-lt"/>
              </a:rPr>
              <a:t>         "</a:t>
            </a:r>
            <a:r>
              <a:rPr lang="en-US" altLang="ja-JP" sz="800" dirty="0" err="1">
                <a:latin typeface="+mn-lt"/>
              </a:rPr>
              <a:t>maxValue</a:t>
            </a:r>
            <a:r>
              <a:rPr lang="en-US" altLang="ja-JP" sz="800" dirty="0">
                <a:latin typeface="+mn-lt"/>
              </a:rPr>
              <a:t>": 30</a:t>
            </a:r>
          </a:p>
          <a:p>
            <a:r>
              <a:rPr lang="en-US" altLang="ja-JP" sz="800" dirty="0">
                <a:latin typeface="+mn-lt"/>
              </a:rPr>
              <a:t>        },</a:t>
            </a:r>
          </a:p>
          <a:p>
            <a:r>
              <a:rPr lang="en-US" altLang="ja-JP" sz="800" dirty="0">
                <a:latin typeface="+mn-lt"/>
              </a:rPr>
              <a:t>       "writable": false</a:t>
            </a:r>
          </a:p>
          <a:p>
            <a:r>
              <a:rPr lang="en-US" altLang="ja-JP" sz="800" dirty="0">
                <a:latin typeface="+mn-lt"/>
              </a:rPr>
              <a:t>      },</a:t>
            </a:r>
          </a:p>
          <a:p>
            <a:r>
              <a:rPr lang="en-US" altLang="ja-JP" sz="800" dirty="0">
                <a:latin typeface="+mn-lt"/>
              </a:rPr>
              <a:t>      {</a:t>
            </a:r>
          </a:p>
          <a:p>
            <a:r>
              <a:rPr lang="en-US" altLang="ja-JP" sz="800" dirty="0">
                <a:latin typeface="+mn-lt"/>
              </a:rPr>
              <a:t>       "@type": "</a:t>
            </a:r>
            <a:r>
              <a:rPr lang="en-US" altLang="ja-JP" sz="800" dirty="0" err="1">
                <a:latin typeface="+mn-lt"/>
              </a:rPr>
              <a:t>td:Property</a:t>
            </a:r>
            <a:r>
              <a:rPr lang="en-US" altLang="ja-JP" sz="800" dirty="0">
                <a:latin typeface="+mn-lt"/>
              </a:rPr>
              <a:t>",</a:t>
            </a:r>
          </a:p>
          <a:p>
            <a:r>
              <a:rPr lang="en-US" altLang="ja-JP" sz="800" dirty="0">
                <a:latin typeface="+mn-lt"/>
              </a:rPr>
              <a:t>       "name": "</a:t>
            </a:r>
            <a:r>
              <a:rPr lang="en-US" altLang="ja-JP" sz="800" dirty="0" err="1">
                <a:latin typeface="+mn-lt"/>
              </a:rPr>
              <a:t>OutsideTemperatureMeasurementValue</a:t>
            </a:r>
            <a:r>
              <a:rPr lang="en-US" altLang="ja-JP" sz="800" dirty="0">
                <a:latin typeface="+mn-lt"/>
              </a:rPr>
              <a:t>",</a:t>
            </a:r>
          </a:p>
          <a:p>
            <a:r>
              <a:rPr lang="en-US" altLang="ja-JP" sz="800" dirty="0">
                <a:latin typeface="+mn-lt"/>
              </a:rPr>
              <a:t>       "EPC":"BE",</a:t>
            </a:r>
          </a:p>
          <a:p>
            <a:r>
              <a:rPr lang="en-US" altLang="ja-JP" sz="800" dirty="0">
                <a:latin typeface="+mn-lt"/>
              </a:rPr>
              <a:t>       "</a:t>
            </a:r>
            <a:r>
              <a:rPr lang="en-US" altLang="ja-JP" sz="800" dirty="0" err="1">
                <a:latin typeface="+mn-lt"/>
              </a:rPr>
              <a:t>valueType</a:t>
            </a:r>
            <a:r>
              <a:rPr lang="en-US" altLang="ja-JP" sz="800" dirty="0">
                <a:latin typeface="+mn-lt"/>
              </a:rPr>
              <a:t>": {</a:t>
            </a:r>
          </a:p>
          <a:p>
            <a:r>
              <a:rPr lang="en-US" altLang="ja-JP" sz="800" dirty="0">
                <a:latin typeface="+mn-lt"/>
              </a:rPr>
              <a:t>         "@type": "</a:t>
            </a:r>
            <a:r>
              <a:rPr lang="en-US" altLang="ja-JP" sz="800" dirty="0" err="1">
                <a:latin typeface="+mn-lt"/>
              </a:rPr>
              <a:t>xsd:number</a:t>
            </a:r>
            <a:r>
              <a:rPr lang="en-US" altLang="ja-JP" sz="800" dirty="0">
                <a:latin typeface="+mn-lt"/>
              </a:rPr>
              <a:t>",</a:t>
            </a:r>
          </a:p>
          <a:p>
            <a:r>
              <a:rPr lang="en-US" altLang="ja-JP" sz="800" dirty="0">
                <a:latin typeface="+mn-lt"/>
              </a:rPr>
              <a:t>         "</a:t>
            </a:r>
            <a:r>
              <a:rPr lang="en-US" altLang="ja-JP" sz="800" dirty="0" err="1">
                <a:latin typeface="+mn-lt"/>
              </a:rPr>
              <a:t>minValue</a:t>
            </a:r>
            <a:r>
              <a:rPr lang="en-US" altLang="ja-JP" sz="800" dirty="0">
                <a:latin typeface="+mn-lt"/>
              </a:rPr>
              <a:t>": 16,</a:t>
            </a:r>
          </a:p>
          <a:p>
            <a:r>
              <a:rPr lang="en-US" altLang="ja-JP" sz="800" dirty="0">
                <a:latin typeface="+mn-lt"/>
              </a:rPr>
              <a:t>         "</a:t>
            </a:r>
            <a:r>
              <a:rPr lang="en-US" altLang="ja-JP" sz="800" dirty="0" err="1">
                <a:latin typeface="+mn-lt"/>
              </a:rPr>
              <a:t>maxValue</a:t>
            </a:r>
            <a:r>
              <a:rPr lang="en-US" altLang="ja-JP" sz="800" dirty="0">
                <a:latin typeface="+mn-lt"/>
              </a:rPr>
              <a:t>": 30</a:t>
            </a:r>
          </a:p>
          <a:p>
            <a:r>
              <a:rPr lang="en-US" altLang="ja-JP" sz="800" dirty="0">
                <a:latin typeface="+mn-lt"/>
              </a:rPr>
              <a:t>        },</a:t>
            </a:r>
          </a:p>
          <a:p>
            <a:r>
              <a:rPr lang="en-US" altLang="ja-JP" sz="800" dirty="0">
                <a:latin typeface="+mn-lt"/>
              </a:rPr>
              <a:t>       "writable": false</a:t>
            </a:r>
          </a:p>
          <a:p>
            <a:r>
              <a:rPr lang="en-US" altLang="ja-JP" sz="800" dirty="0">
                <a:latin typeface="+mn-lt"/>
              </a:rPr>
              <a:t>      },</a:t>
            </a:r>
            <a:endParaRPr kumimoji="1" lang="ja-JP" altLang="en-US" sz="800" dirty="0">
              <a:latin typeface="+mn-lt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46593" y="1196752"/>
            <a:ext cx="26613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+mn-lt"/>
              </a:rPr>
              <a:t> "@include": {</a:t>
            </a:r>
          </a:p>
          <a:p>
            <a:r>
              <a:rPr lang="en-US" altLang="ja-JP" sz="800" dirty="0">
                <a:latin typeface="+mn-lt"/>
              </a:rPr>
              <a:t>        "@id": "</a:t>
            </a:r>
            <a:r>
              <a:rPr lang="en-US" altLang="ja-JP" sz="800" dirty="0" err="1">
                <a:latin typeface="+mn-lt"/>
              </a:rPr>
              <a:t>eco:interactions</a:t>
            </a:r>
            <a:r>
              <a:rPr lang="en-US" altLang="ja-JP" sz="800" dirty="0">
                <a:latin typeface="+mn-lt"/>
              </a:rPr>
              <a:t>",</a:t>
            </a:r>
          </a:p>
          <a:p>
            <a:r>
              <a:rPr lang="en-US" altLang="ja-JP" sz="800" dirty="0">
                <a:latin typeface="+mn-lt"/>
              </a:rPr>
              <a:t>        "@remove": [</a:t>
            </a:r>
          </a:p>
          <a:p>
            <a:r>
              <a:rPr lang="en-US" altLang="ja-JP" sz="800" dirty="0">
                <a:latin typeface="+mn-lt"/>
              </a:rPr>
              <a:t>          "</a:t>
            </a:r>
            <a:r>
              <a:rPr lang="en-US" altLang="ja-JP" sz="800" dirty="0" err="1">
                <a:latin typeface="+mn-lt"/>
              </a:rPr>
              <a:t>UserRemoteControlTemperatureSettingValue</a:t>
            </a:r>
            <a:r>
              <a:rPr lang="en-US" altLang="ja-JP" sz="800" dirty="0">
                <a:latin typeface="+mn-lt"/>
              </a:rPr>
              <a:t>",</a:t>
            </a:r>
          </a:p>
          <a:p>
            <a:r>
              <a:rPr lang="en-US" altLang="ja-JP" sz="800" dirty="0">
                <a:latin typeface="+mn-lt"/>
              </a:rPr>
              <a:t>          "</a:t>
            </a:r>
            <a:r>
              <a:rPr lang="en-US" altLang="ja-JP" sz="800" dirty="0" err="1">
                <a:latin typeface="+mn-lt"/>
              </a:rPr>
              <a:t>BlowoutTemperatureMeasurementValue</a:t>
            </a:r>
            <a:r>
              <a:rPr lang="en-US" altLang="ja-JP" sz="800" dirty="0" smtClean="0">
                <a:latin typeface="+mn-lt"/>
              </a:rPr>
              <a:t>"</a:t>
            </a:r>
            <a:endParaRPr lang="en-US" altLang="ja-JP" sz="800" dirty="0">
              <a:latin typeface="+mn-lt"/>
            </a:endParaRPr>
          </a:p>
          <a:p>
            <a:r>
              <a:rPr lang="en-US" altLang="ja-JP" sz="800" dirty="0" smtClean="0">
                <a:latin typeface="+mn-lt"/>
              </a:rPr>
              <a:t>]</a:t>
            </a:r>
            <a:endParaRPr lang="en-US" altLang="ja-JP" sz="800" dirty="0">
              <a:latin typeface="+mn-lt"/>
            </a:endParaRPr>
          </a:p>
          <a:p>
            <a:r>
              <a:rPr lang="en-US" altLang="ja-JP" sz="800" dirty="0">
                <a:latin typeface="+mn-lt"/>
              </a:rPr>
              <a:t>      }</a:t>
            </a:r>
            <a:endParaRPr kumimoji="1" lang="ja-JP" altLang="en-US" sz="800" dirty="0">
              <a:latin typeface="+mn-lt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246593" y="4031193"/>
            <a:ext cx="2747868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+mn-lt"/>
              </a:rPr>
              <a:t> {</a:t>
            </a:r>
          </a:p>
          <a:p>
            <a:r>
              <a:rPr lang="en-US" altLang="ja-JP" sz="800" dirty="0">
                <a:latin typeface="+mn-lt"/>
              </a:rPr>
              <a:t>        "@type": "</a:t>
            </a:r>
            <a:r>
              <a:rPr lang="en-US" altLang="ja-JP" sz="800" dirty="0" err="1">
                <a:latin typeface="+mn-lt"/>
              </a:rPr>
              <a:t>td:Property</a:t>
            </a:r>
            <a:r>
              <a:rPr lang="en-US" altLang="ja-JP" sz="800" dirty="0">
                <a:latin typeface="+mn-lt"/>
              </a:rPr>
              <a:t>",</a:t>
            </a:r>
          </a:p>
          <a:p>
            <a:r>
              <a:rPr lang="en-US" altLang="ja-JP" sz="800" dirty="0">
                <a:latin typeface="+mn-lt"/>
              </a:rPr>
              <a:t>        "name": "</a:t>
            </a:r>
            <a:r>
              <a:rPr lang="en-US" altLang="ja-JP" sz="800" dirty="0" err="1">
                <a:latin typeface="+mn-lt"/>
              </a:rPr>
              <a:t>IndoorTemperatureMeasurementValue</a:t>
            </a:r>
            <a:r>
              <a:rPr lang="en-US" altLang="ja-JP" sz="800" dirty="0">
                <a:latin typeface="+mn-lt"/>
              </a:rPr>
              <a:t>",</a:t>
            </a:r>
          </a:p>
          <a:p>
            <a:r>
              <a:rPr lang="en-US" altLang="ja-JP" sz="800" dirty="0">
                <a:latin typeface="+mn-lt"/>
              </a:rPr>
              <a:t>        "</a:t>
            </a:r>
            <a:r>
              <a:rPr lang="en-US" altLang="ja-JP" sz="800" dirty="0" err="1">
                <a:latin typeface="+mn-lt"/>
              </a:rPr>
              <a:t>valueType</a:t>
            </a:r>
            <a:r>
              <a:rPr lang="en-US" altLang="ja-JP" sz="800" dirty="0">
                <a:latin typeface="+mn-lt"/>
              </a:rPr>
              <a:t>": {</a:t>
            </a:r>
          </a:p>
          <a:p>
            <a:r>
              <a:rPr lang="en-US" altLang="ja-JP" sz="800" dirty="0">
                <a:latin typeface="+mn-lt"/>
              </a:rPr>
              <a:t>          "@type": "</a:t>
            </a:r>
            <a:r>
              <a:rPr lang="en-US" altLang="ja-JP" sz="800" dirty="0" err="1">
                <a:latin typeface="+mn-lt"/>
              </a:rPr>
              <a:t>xsd:number</a:t>
            </a:r>
            <a:r>
              <a:rPr lang="en-US" altLang="ja-JP" sz="800" dirty="0">
                <a:latin typeface="+mn-lt"/>
              </a:rPr>
              <a:t>"</a:t>
            </a:r>
          </a:p>
          <a:p>
            <a:r>
              <a:rPr lang="en-US" altLang="ja-JP" sz="800" dirty="0">
                <a:latin typeface="+mn-lt"/>
              </a:rPr>
              <a:t>        },</a:t>
            </a:r>
          </a:p>
          <a:p>
            <a:r>
              <a:rPr lang="en-US" altLang="ja-JP" sz="800" dirty="0">
                <a:latin typeface="+mn-lt"/>
              </a:rPr>
              <a:t>        "writable": false</a:t>
            </a:r>
          </a:p>
          <a:p>
            <a:r>
              <a:rPr lang="en-US" altLang="ja-JP" sz="800" dirty="0">
                <a:latin typeface="+mn-lt"/>
              </a:rPr>
              <a:t>      },</a:t>
            </a:r>
          </a:p>
          <a:p>
            <a:r>
              <a:rPr lang="en-US" altLang="ja-JP" sz="800" dirty="0">
                <a:latin typeface="+mn-lt"/>
              </a:rPr>
              <a:t>      {</a:t>
            </a:r>
          </a:p>
          <a:p>
            <a:r>
              <a:rPr lang="en-US" altLang="ja-JP" sz="800" dirty="0">
                <a:latin typeface="+mn-lt"/>
              </a:rPr>
              <a:t>        "@type": "</a:t>
            </a:r>
            <a:r>
              <a:rPr lang="en-US" altLang="ja-JP" sz="800" dirty="0" err="1">
                <a:latin typeface="+mn-lt"/>
              </a:rPr>
              <a:t>td:Property</a:t>
            </a:r>
            <a:r>
              <a:rPr lang="en-US" altLang="ja-JP" sz="800" dirty="0">
                <a:latin typeface="+mn-lt"/>
              </a:rPr>
              <a:t>",</a:t>
            </a:r>
          </a:p>
          <a:p>
            <a:r>
              <a:rPr lang="en-US" altLang="ja-JP" sz="800" dirty="0">
                <a:latin typeface="+mn-lt"/>
              </a:rPr>
              <a:t>        "name": "</a:t>
            </a:r>
            <a:r>
              <a:rPr lang="en-US" altLang="ja-JP" sz="800" dirty="0" err="1">
                <a:latin typeface="+mn-lt"/>
              </a:rPr>
              <a:t>OutsideTemperatureMeasurementValue</a:t>
            </a:r>
            <a:r>
              <a:rPr lang="en-US" altLang="ja-JP" sz="800" dirty="0">
                <a:latin typeface="+mn-lt"/>
              </a:rPr>
              <a:t>",</a:t>
            </a:r>
          </a:p>
          <a:p>
            <a:r>
              <a:rPr lang="en-US" altLang="ja-JP" sz="800" dirty="0">
                <a:latin typeface="+mn-lt"/>
              </a:rPr>
              <a:t>        "</a:t>
            </a:r>
            <a:r>
              <a:rPr lang="en-US" altLang="ja-JP" sz="800" dirty="0" err="1">
                <a:latin typeface="+mn-lt"/>
              </a:rPr>
              <a:t>valueType</a:t>
            </a:r>
            <a:r>
              <a:rPr lang="en-US" altLang="ja-JP" sz="800" dirty="0">
                <a:latin typeface="+mn-lt"/>
              </a:rPr>
              <a:t>": {</a:t>
            </a:r>
          </a:p>
          <a:p>
            <a:r>
              <a:rPr lang="en-US" altLang="ja-JP" sz="800" dirty="0">
                <a:latin typeface="+mn-lt"/>
              </a:rPr>
              <a:t>          "@type": "</a:t>
            </a:r>
            <a:r>
              <a:rPr lang="en-US" altLang="ja-JP" sz="800" dirty="0" err="1">
                <a:latin typeface="+mn-lt"/>
              </a:rPr>
              <a:t>xsd:number</a:t>
            </a:r>
            <a:r>
              <a:rPr lang="en-US" altLang="ja-JP" sz="800" dirty="0">
                <a:latin typeface="+mn-lt"/>
              </a:rPr>
              <a:t>"</a:t>
            </a:r>
          </a:p>
          <a:p>
            <a:r>
              <a:rPr lang="en-US" altLang="ja-JP" sz="800" dirty="0">
                <a:latin typeface="+mn-lt"/>
              </a:rPr>
              <a:t>        },</a:t>
            </a:r>
          </a:p>
          <a:p>
            <a:r>
              <a:rPr lang="en-US" altLang="ja-JP" sz="800" dirty="0">
                <a:latin typeface="+mn-lt"/>
              </a:rPr>
              <a:t>        "writable": false</a:t>
            </a:r>
          </a:p>
          <a:p>
            <a:r>
              <a:rPr lang="en-US" altLang="ja-JP" sz="800" dirty="0">
                <a:latin typeface="+mn-lt"/>
              </a:rPr>
              <a:t>      },</a:t>
            </a:r>
            <a:endParaRPr kumimoji="1" lang="ja-JP" altLang="en-US" sz="800" dirty="0">
              <a:latin typeface="+mn-lt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34025" y="755412"/>
            <a:ext cx="39379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Included TD (</a:t>
            </a:r>
            <a:r>
              <a:rPr lang="en-US" altLang="ja-JP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Echonet_Aircon.jsonld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ja-JP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536191" y="764704"/>
            <a:ext cx="39507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TD (</a:t>
            </a:r>
            <a:r>
              <a:rPr lang="en-US" altLang="ja-JP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Generic_Aircon.jsonld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ja-JP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526513" y="3590761"/>
            <a:ext cx="41431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Interpreted TD (</a:t>
            </a:r>
            <a:r>
              <a:rPr lang="en-US" altLang="ja-JP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Generic_Aircon.jsonld</a:t>
            </a:r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ja-JP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右矢印 5"/>
          <p:cNvSpPr/>
          <p:nvPr/>
        </p:nvSpPr>
        <p:spPr bwMode="auto">
          <a:xfrm>
            <a:off x="3878441" y="1772816"/>
            <a:ext cx="1152128" cy="36004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734425" y="1196752"/>
            <a:ext cx="141897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@include</a:t>
            </a:r>
          </a:p>
          <a:p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w/@remove</a:t>
            </a:r>
            <a:endParaRPr lang="en-US" altLang="ja-JP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右矢印 33"/>
          <p:cNvSpPr/>
          <p:nvPr/>
        </p:nvSpPr>
        <p:spPr bwMode="auto">
          <a:xfrm rot="5400000">
            <a:off x="6002677" y="2744924"/>
            <a:ext cx="1152128" cy="36004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58761" y="2699628"/>
            <a:ext cx="30187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Interpretation in Playground</a:t>
            </a:r>
            <a:endParaRPr lang="en-US" altLang="ja-JP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510289" y="1772816"/>
            <a:ext cx="9284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endParaRPr lang="en-US" altLang="ja-JP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402517" y="3212976"/>
            <a:ext cx="10438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endParaRPr lang="en-US" altLang="ja-JP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546053" y="5939988"/>
            <a:ext cx="9284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endParaRPr lang="en-US" altLang="ja-JP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438281" y="4427820"/>
            <a:ext cx="10438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endParaRPr lang="en-US" altLang="ja-JP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074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円/楕円 59"/>
          <p:cNvSpPr/>
          <p:nvPr/>
        </p:nvSpPr>
        <p:spPr bwMode="auto">
          <a:xfrm>
            <a:off x="9209856" y="3861048"/>
            <a:ext cx="639688" cy="29848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61" name="円/楕円 60"/>
          <p:cNvSpPr/>
          <p:nvPr/>
        </p:nvSpPr>
        <p:spPr bwMode="auto">
          <a:xfrm>
            <a:off x="8913440" y="3922603"/>
            <a:ext cx="639688" cy="29848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62" name="円/楕円 61"/>
          <p:cNvSpPr/>
          <p:nvPr/>
        </p:nvSpPr>
        <p:spPr bwMode="auto">
          <a:xfrm>
            <a:off x="9137848" y="4066619"/>
            <a:ext cx="639688" cy="29848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63" name="円/楕円 62"/>
          <p:cNvSpPr/>
          <p:nvPr/>
        </p:nvSpPr>
        <p:spPr bwMode="auto">
          <a:xfrm>
            <a:off x="8769424" y="4138627"/>
            <a:ext cx="639688" cy="29848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57" name="円/楕円 56"/>
          <p:cNvSpPr/>
          <p:nvPr/>
        </p:nvSpPr>
        <p:spPr bwMode="auto">
          <a:xfrm>
            <a:off x="8473008" y="2708920"/>
            <a:ext cx="1592560" cy="29848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8997061" y="2719953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+mn-lt"/>
              </a:rPr>
              <a:t>LGE</a:t>
            </a:r>
            <a:endParaRPr lang="ja-JP" altLang="en-US" sz="1200" dirty="0">
              <a:latin typeface="+mn-lt"/>
            </a:endParaRPr>
          </a:p>
        </p:txBody>
      </p:sp>
      <p:sp>
        <p:nvSpPr>
          <p:cNvPr id="55" name="円/楕円 54"/>
          <p:cNvSpPr/>
          <p:nvPr/>
        </p:nvSpPr>
        <p:spPr bwMode="auto">
          <a:xfrm>
            <a:off x="8265368" y="2924944"/>
            <a:ext cx="1592560" cy="29848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8585217" y="2935977"/>
            <a:ext cx="8322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+mn-lt"/>
              </a:rPr>
              <a:t>Samsung</a:t>
            </a:r>
            <a:endParaRPr lang="ja-JP" altLang="en-US" sz="1200" dirty="0">
              <a:latin typeface="+mn-lt"/>
            </a:endParaRPr>
          </a:p>
        </p:txBody>
      </p:sp>
      <p:sp>
        <p:nvSpPr>
          <p:cNvPr id="54" name="円/楕円 53"/>
          <p:cNvSpPr/>
          <p:nvPr/>
        </p:nvSpPr>
        <p:spPr bwMode="auto">
          <a:xfrm>
            <a:off x="8473008" y="1618347"/>
            <a:ext cx="1592560" cy="29848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53" name="円/楕円 52"/>
          <p:cNvSpPr/>
          <p:nvPr/>
        </p:nvSpPr>
        <p:spPr bwMode="auto">
          <a:xfrm>
            <a:off x="8265368" y="1791400"/>
            <a:ext cx="1592560" cy="29848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cxnSp>
        <p:nvCxnSpPr>
          <p:cNvPr id="35" name="直線矢印コネクタ 34"/>
          <p:cNvCxnSpPr>
            <a:endCxn id="2" idx="3"/>
          </p:cNvCxnSpPr>
          <p:nvPr/>
        </p:nvCxnSpPr>
        <p:spPr bwMode="auto">
          <a:xfrm flipV="1">
            <a:off x="5457055" y="1461884"/>
            <a:ext cx="7549" cy="297522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矢印コネクタ 32"/>
          <p:cNvCxnSpPr/>
          <p:nvPr/>
        </p:nvCxnSpPr>
        <p:spPr bwMode="auto">
          <a:xfrm flipV="1">
            <a:off x="5969496" y="1500754"/>
            <a:ext cx="0" cy="175229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 dirty="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4" y="44624"/>
            <a:ext cx="9890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The relationship example of organizations and TD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28464" y="620688"/>
            <a:ext cx="1889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+mn-lt"/>
              </a:rPr>
              <a:t>W3C/WoT-WG</a:t>
            </a:r>
            <a:endParaRPr lang="ja-JP" altLang="en-US" b="1" dirty="0">
              <a:latin typeface="+mn-lt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24240" y="908720"/>
            <a:ext cx="33480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800" dirty="0" smtClean="0">
                <a:latin typeface="+mn-lt"/>
              </a:rPr>
              <a:t>- who maintains the style of TD</a:t>
            </a:r>
          </a:p>
          <a:p>
            <a:r>
              <a:rPr lang="en-US" altLang="ja-JP" sz="1800" dirty="0" smtClean="0">
                <a:latin typeface="+mn-lt"/>
              </a:rPr>
              <a:t>  as semantics container type</a:t>
            </a:r>
          </a:p>
          <a:p>
            <a:r>
              <a:rPr lang="en-US" altLang="ja-JP" sz="1800" dirty="0">
                <a:latin typeface="+mn-lt"/>
              </a:rPr>
              <a:t> </a:t>
            </a:r>
            <a:r>
              <a:rPr lang="en-US" altLang="ja-JP" sz="1800" dirty="0" smtClean="0">
                <a:latin typeface="+mn-lt"/>
              </a:rPr>
              <a:t> definition for IoT</a:t>
            </a:r>
            <a:endParaRPr lang="ja-JP" altLang="en-US" sz="1800" dirty="0">
              <a:latin typeface="+mn-lt"/>
            </a:endParaRPr>
          </a:p>
        </p:txBody>
      </p:sp>
      <p:sp>
        <p:nvSpPr>
          <p:cNvPr id="2" name="円/楕円 1"/>
          <p:cNvSpPr/>
          <p:nvPr/>
        </p:nvSpPr>
        <p:spPr bwMode="auto">
          <a:xfrm>
            <a:off x="4736976" y="908720"/>
            <a:ext cx="4968552" cy="64807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953000" y="1052736"/>
            <a:ext cx="46805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http://w3c.github.io/wot/w3c-wot-td-context.jsonld</a:t>
            </a:r>
            <a:endParaRPr lang="ja-JP" altLang="en-US" sz="1600" dirty="0">
              <a:latin typeface="+mn-lt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28464" y="1806495"/>
            <a:ext cx="47676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+mn-lt"/>
              </a:rPr>
              <a:t>Organization of each vertical industry</a:t>
            </a:r>
            <a:endParaRPr lang="ja-JP" altLang="en-US" b="1" dirty="0">
              <a:latin typeface="+mn-lt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16496" y="2134597"/>
            <a:ext cx="42242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800" dirty="0" smtClean="0">
                <a:latin typeface="+mn-lt"/>
              </a:rPr>
              <a:t>- who maintains the generic semantics</a:t>
            </a:r>
          </a:p>
          <a:p>
            <a:r>
              <a:rPr lang="en-US" altLang="ja-JP" sz="1800" dirty="0" smtClean="0">
                <a:latin typeface="+mn-lt"/>
              </a:rPr>
              <a:t>  of things which belongs to the industry</a:t>
            </a:r>
            <a:endParaRPr lang="ja-JP" altLang="en-US" sz="1800" dirty="0">
              <a:latin typeface="+mn-lt"/>
            </a:endParaRPr>
          </a:p>
        </p:txBody>
      </p:sp>
      <p:sp>
        <p:nvSpPr>
          <p:cNvPr id="18" name="円/楕円 17"/>
          <p:cNvSpPr/>
          <p:nvPr/>
        </p:nvSpPr>
        <p:spPr bwMode="auto">
          <a:xfrm>
            <a:off x="6073850" y="1956902"/>
            <a:ext cx="3631678" cy="72008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241499" y="2028910"/>
            <a:ext cx="3248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+mn-lt"/>
              </a:rPr>
              <a:t>"http</a:t>
            </a:r>
            <a:r>
              <a:rPr lang="en-US" altLang="ja-JP" sz="1600" dirty="0" smtClean="0">
                <a:latin typeface="+mn-lt"/>
              </a:rPr>
              <a:t>://ce-semantics.github.io/wot/</a:t>
            </a:r>
          </a:p>
          <a:p>
            <a:r>
              <a:rPr lang="en-US" altLang="ja-JP" sz="1600" dirty="0">
                <a:latin typeface="+mn-lt"/>
              </a:rPr>
              <a:t> </a:t>
            </a:r>
            <a:r>
              <a:rPr lang="en-US" altLang="ja-JP" sz="1600" dirty="0" smtClean="0">
                <a:latin typeface="+mn-lt"/>
              </a:rPr>
              <a:t> generic-air-conditioner.jsonld"</a:t>
            </a:r>
            <a:endParaRPr lang="ja-JP" altLang="en-US" sz="1600" dirty="0">
              <a:latin typeface="+mn-lt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28464" y="2852936"/>
            <a:ext cx="39453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+mn-lt"/>
              </a:rPr>
              <a:t>Mass production manufacturer</a:t>
            </a:r>
            <a:endParaRPr lang="ja-JP" altLang="en-US" b="1" dirty="0">
              <a:latin typeface="+mn-lt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16496" y="3212976"/>
            <a:ext cx="42370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800" dirty="0" smtClean="0">
                <a:latin typeface="+mn-lt"/>
              </a:rPr>
              <a:t>- who maintains the specific semantics</a:t>
            </a:r>
          </a:p>
          <a:p>
            <a:r>
              <a:rPr lang="en-US" altLang="ja-JP" sz="1800" dirty="0" smtClean="0">
                <a:latin typeface="+mn-lt"/>
              </a:rPr>
              <a:t>  of each product with reference to </a:t>
            </a:r>
          </a:p>
          <a:p>
            <a:r>
              <a:rPr lang="en-US" altLang="ja-JP" sz="1800" dirty="0">
                <a:latin typeface="+mn-lt"/>
              </a:rPr>
              <a:t> </a:t>
            </a:r>
            <a:r>
              <a:rPr lang="en-US" altLang="ja-JP" sz="1800" dirty="0" smtClean="0">
                <a:latin typeface="+mn-lt"/>
              </a:rPr>
              <a:t> generic semantics of its category thing</a:t>
            </a:r>
            <a:endParaRPr lang="ja-JP" altLang="en-US" sz="1800" dirty="0">
              <a:latin typeface="+mn-lt"/>
            </a:endParaRPr>
          </a:p>
        </p:txBody>
      </p:sp>
      <p:sp>
        <p:nvSpPr>
          <p:cNvPr id="16" name="円/楕円 15"/>
          <p:cNvSpPr/>
          <p:nvPr/>
        </p:nvSpPr>
        <p:spPr bwMode="auto">
          <a:xfrm>
            <a:off x="5601072" y="3068960"/>
            <a:ext cx="4104456" cy="72008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871206" y="3140968"/>
            <a:ext cx="36182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+mn-lt"/>
              </a:rPr>
              <a:t>"http</a:t>
            </a:r>
            <a:r>
              <a:rPr lang="en-US" altLang="ja-JP" sz="1600" dirty="0" smtClean="0">
                <a:latin typeface="+mn-lt"/>
              </a:rPr>
              <a:t>://panasonic.github.io/wot/</a:t>
            </a:r>
          </a:p>
          <a:p>
            <a:r>
              <a:rPr lang="en-US" altLang="ja-JP" sz="1600" dirty="0">
                <a:latin typeface="+mn-lt"/>
              </a:rPr>
              <a:t> </a:t>
            </a:r>
            <a:r>
              <a:rPr lang="en-US" altLang="ja-JP" sz="1600" dirty="0" smtClean="0">
                <a:latin typeface="+mn-lt"/>
              </a:rPr>
              <a:t> ce/air-conditioner/CS-WX407.jsonld"</a:t>
            </a:r>
            <a:endParaRPr lang="ja-JP" altLang="en-US" sz="1600" dirty="0">
              <a:latin typeface="+mn-lt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28464" y="4305870"/>
            <a:ext cx="48319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+mn-lt"/>
              </a:rPr>
              <a:t>Platform provider (Things aggregator)</a:t>
            </a:r>
            <a:endParaRPr lang="ja-JP" altLang="en-US" b="1" dirty="0">
              <a:latin typeface="+mn-lt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16496" y="4665910"/>
            <a:ext cx="46987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800" dirty="0" smtClean="0">
                <a:latin typeface="+mn-lt"/>
              </a:rPr>
              <a:t>- who aggregates wide variety of things,  </a:t>
            </a:r>
          </a:p>
          <a:p>
            <a:r>
              <a:rPr lang="en-US" altLang="ja-JP" sz="1800" dirty="0" smtClean="0">
                <a:latin typeface="+mn-lt"/>
              </a:rPr>
              <a:t>  manages the relationship between things</a:t>
            </a:r>
          </a:p>
          <a:p>
            <a:r>
              <a:rPr lang="en-US" altLang="ja-JP" sz="1800" dirty="0">
                <a:latin typeface="+mn-lt"/>
              </a:rPr>
              <a:t> </a:t>
            </a:r>
            <a:r>
              <a:rPr lang="en-US" altLang="ja-JP" sz="1800" dirty="0" smtClean="0">
                <a:latin typeface="+mn-lt"/>
              </a:rPr>
              <a:t> and its context such as owner, location etc.</a:t>
            </a:r>
          </a:p>
        </p:txBody>
      </p:sp>
      <p:sp>
        <p:nvSpPr>
          <p:cNvPr id="25" name="円/楕円 24"/>
          <p:cNvSpPr/>
          <p:nvPr/>
        </p:nvSpPr>
        <p:spPr bwMode="auto">
          <a:xfrm>
            <a:off x="4960364" y="4221088"/>
            <a:ext cx="4745164" cy="72008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457056" y="4293096"/>
            <a:ext cx="4245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+mn-lt"/>
              </a:rPr>
              <a:t>"http</a:t>
            </a:r>
            <a:r>
              <a:rPr lang="en-US" altLang="ja-JP" sz="1600" dirty="0" smtClean="0">
                <a:latin typeface="+mn-lt"/>
              </a:rPr>
              <a:t>://aggregater.github.io/wot/</a:t>
            </a:r>
          </a:p>
          <a:p>
            <a:r>
              <a:rPr lang="en-US" altLang="ja-JP" sz="1600" dirty="0">
                <a:latin typeface="+mn-lt"/>
              </a:rPr>
              <a:t> </a:t>
            </a:r>
            <a:r>
              <a:rPr lang="en-US" altLang="ja-JP" sz="1600" dirty="0" smtClean="0">
                <a:latin typeface="+mn-lt"/>
              </a:rPr>
              <a:t> ce/air-conditioner/CS-WX407/#0012.jsonld"</a:t>
            </a:r>
            <a:endParaRPr lang="ja-JP" altLang="en-US" sz="1600" dirty="0">
              <a:latin typeface="+mn-lt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28464" y="5734997"/>
            <a:ext cx="21932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+mn-lt"/>
              </a:rPr>
              <a:t>Service provider</a:t>
            </a:r>
            <a:endParaRPr lang="ja-JP" altLang="en-US" b="1" dirty="0">
              <a:latin typeface="+mn-lt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16496" y="6095037"/>
            <a:ext cx="46987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800" dirty="0" smtClean="0">
                <a:latin typeface="+mn-lt"/>
              </a:rPr>
              <a:t>- who provides service to customers utilizing</a:t>
            </a:r>
          </a:p>
          <a:p>
            <a:r>
              <a:rPr lang="en-US" altLang="ja-JP" sz="1800" dirty="0" smtClean="0">
                <a:latin typeface="+mn-lt"/>
              </a:rPr>
              <a:t>  TDs provided by platform provider(s)</a:t>
            </a:r>
          </a:p>
        </p:txBody>
      </p:sp>
      <p:sp>
        <p:nvSpPr>
          <p:cNvPr id="5" name="円柱 4"/>
          <p:cNvSpPr/>
          <p:nvPr/>
        </p:nvSpPr>
        <p:spPr bwMode="auto">
          <a:xfrm>
            <a:off x="5385048" y="5157192"/>
            <a:ext cx="1440160" cy="432048"/>
          </a:xfrm>
          <a:prstGeom prst="can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457056" y="5220489"/>
            <a:ext cx="1233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+mn-lt"/>
              </a:rPr>
              <a:t>Owners DB</a:t>
            </a:r>
            <a:endParaRPr lang="ja-JP" altLang="en-US" sz="1600" dirty="0">
              <a:latin typeface="+mn-lt"/>
            </a:endParaRPr>
          </a:p>
        </p:txBody>
      </p:sp>
      <p:sp>
        <p:nvSpPr>
          <p:cNvPr id="30" name="円/楕円 29"/>
          <p:cNvSpPr/>
          <p:nvPr/>
        </p:nvSpPr>
        <p:spPr bwMode="auto">
          <a:xfrm>
            <a:off x="5313040" y="6137448"/>
            <a:ext cx="2592288" cy="53191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051478" y="6237312"/>
            <a:ext cx="1277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+mn-lt"/>
              </a:rPr>
              <a:t>Service App</a:t>
            </a:r>
            <a:endParaRPr lang="ja-JP" altLang="en-US" sz="1600" dirty="0">
              <a:latin typeface="+mn-lt"/>
            </a:endParaRPr>
          </a:p>
        </p:txBody>
      </p:sp>
      <p:cxnSp>
        <p:nvCxnSpPr>
          <p:cNvPr id="7" name="直線矢印コネクタ 6"/>
          <p:cNvCxnSpPr/>
          <p:nvPr/>
        </p:nvCxnSpPr>
        <p:spPr bwMode="auto">
          <a:xfrm flipV="1">
            <a:off x="7401272" y="1556792"/>
            <a:ext cx="0" cy="4001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正方形/長方形 31"/>
          <p:cNvSpPr/>
          <p:nvPr/>
        </p:nvSpPr>
        <p:spPr>
          <a:xfrm>
            <a:off x="7353574" y="1609055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 smtClean="0">
                <a:latin typeface="+mn-lt"/>
              </a:rPr>
              <a:t>refer</a:t>
            </a:r>
            <a:endParaRPr lang="ja-JP" altLang="en-US" sz="1400" i="1" dirty="0">
              <a:latin typeface="+mn-lt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961112" y="2708920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 smtClean="0">
                <a:latin typeface="+mn-lt"/>
              </a:rPr>
              <a:t>refer</a:t>
            </a:r>
            <a:endParaRPr lang="ja-JP" altLang="en-US" sz="1400" i="1" dirty="0">
              <a:latin typeface="+mn-lt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409358" y="3913311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 smtClean="0">
                <a:latin typeface="+mn-lt"/>
              </a:rPr>
              <a:t>refer</a:t>
            </a:r>
            <a:endParaRPr lang="ja-JP" altLang="en-US" sz="1400" i="1" dirty="0">
              <a:latin typeface="+mn-lt"/>
            </a:endParaRPr>
          </a:p>
        </p:txBody>
      </p:sp>
      <p:cxnSp>
        <p:nvCxnSpPr>
          <p:cNvPr id="37" name="直線矢印コネクタ 36"/>
          <p:cNvCxnSpPr/>
          <p:nvPr/>
        </p:nvCxnSpPr>
        <p:spPr bwMode="auto">
          <a:xfrm flipV="1">
            <a:off x="7185248" y="2668850"/>
            <a:ext cx="0" cy="4001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正方形/長方形 37"/>
          <p:cNvSpPr/>
          <p:nvPr/>
        </p:nvSpPr>
        <p:spPr>
          <a:xfrm>
            <a:off x="7153199" y="2708920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 smtClean="0">
                <a:latin typeface="+mn-lt"/>
              </a:rPr>
              <a:t>include</a:t>
            </a:r>
            <a:endParaRPr lang="ja-JP" altLang="en-US" sz="1400" i="1" dirty="0">
              <a:latin typeface="+mn-lt"/>
            </a:endParaRPr>
          </a:p>
        </p:txBody>
      </p:sp>
      <p:cxnSp>
        <p:nvCxnSpPr>
          <p:cNvPr id="39" name="直線矢印コネクタ 38"/>
          <p:cNvCxnSpPr/>
          <p:nvPr/>
        </p:nvCxnSpPr>
        <p:spPr bwMode="auto">
          <a:xfrm flipV="1">
            <a:off x="6969224" y="3789040"/>
            <a:ext cx="0" cy="4001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正方形/長方形 39"/>
          <p:cNvSpPr/>
          <p:nvPr/>
        </p:nvSpPr>
        <p:spPr>
          <a:xfrm>
            <a:off x="6969224" y="3841303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 smtClean="0">
                <a:latin typeface="+mn-lt"/>
              </a:rPr>
              <a:t>include</a:t>
            </a:r>
            <a:endParaRPr lang="ja-JP" altLang="en-US" sz="1400" i="1" dirty="0">
              <a:latin typeface="+mn-lt"/>
            </a:endParaRPr>
          </a:p>
        </p:txBody>
      </p:sp>
      <p:cxnSp>
        <p:nvCxnSpPr>
          <p:cNvPr id="49" name="直線矢印コネクタ 48"/>
          <p:cNvCxnSpPr/>
          <p:nvPr/>
        </p:nvCxnSpPr>
        <p:spPr bwMode="auto">
          <a:xfrm flipV="1">
            <a:off x="6115255" y="4877871"/>
            <a:ext cx="0" cy="35132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正方形/長方形 49"/>
          <p:cNvSpPr/>
          <p:nvPr/>
        </p:nvSpPr>
        <p:spPr>
          <a:xfrm>
            <a:off x="6083206" y="4869160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 smtClean="0">
                <a:latin typeface="+mn-lt"/>
              </a:rPr>
              <a:t>link</a:t>
            </a:r>
            <a:endParaRPr lang="ja-JP" altLang="en-US" sz="1400" i="1" dirty="0">
              <a:latin typeface="+mn-lt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8409384" y="1783849"/>
            <a:ext cx="13972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+mn-lt"/>
              </a:rPr>
              <a:t>Washing machine</a:t>
            </a:r>
            <a:endParaRPr lang="ja-JP" altLang="en-US" sz="1200" dirty="0">
              <a:latin typeface="+mn-lt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8783353" y="1567943"/>
            <a:ext cx="9941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+mn-lt"/>
              </a:rPr>
              <a:t>Refrigerator</a:t>
            </a:r>
            <a:endParaRPr lang="ja-JP" altLang="en-US" sz="1200" dirty="0">
              <a:latin typeface="+mn-lt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8935639" y="3903439"/>
            <a:ext cx="927305" cy="461665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+mn-lt"/>
              </a:rPr>
              <a:t>TD of WoT</a:t>
            </a:r>
          </a:p>
          <a:p>
            <a:r>
              <a:rPr lang="en-US" altLang="ja-JP" sz="1200" dirty="0" smtClean="0">
                <a:latin typeface="+mn-lt"/>
              </a:rPr>
              <a:t>Instances</a:t>
            </a:r>
            <a:endParaRPr lang="ja-JP" altLang="en-US" sz="1200" dirty="0">
              <a:latin typeface="+mn-lt"/>
            </a:endParaRPr>
          </a:p>
        </p:txBody>
      </p:sp>
      <p:cxnSp>
        <p:nvCxnSpPr>
          <p:cNvPr id="66" name="直線矢印コネクタ 65"/>
          <p:cNvCxnSpPr/>
          <p:nvPr/>
        </p:nvCxnSpPr>
        <p:spPr bwMode="auto">
          <a:xfrm flipV="1">
            <a:off x="5745088" y="5589240"/>
            <a:ext cx="0" cy="54586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正方形/長方形 66"/>
          <p:cNvSpPr/>
          <p:nvPr/>
        </p:nvSpPr>
        <p:spPr>
          <a:xfrm>
            <a:off x="4856577" y="5589240"/>
            <a:ext cx="960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 smtClean="0">
                <a:latin typeface="+mn-lt"/>
              </a:rPr>
              <a:t>(1)Inquiry</a:t>
            </a:r>
          </a:p>
          <a:p>
            <a:r>
              <a:rPr lang="en-US" altLang="ja-JP" sz="1400" i="1" dirty="0" smtClean="0">
                <a:latin typeface="+mn-lt"/>
              </a:rPr>
              <a:t> by owner</a:t>
            </a:r>
            <a:endParaRPr lang="ja-JP" altLang="en-US" sz="1400" i="1" dirty="0">
              <a:latin typeface="+mn-lt"/>
            </a:endParaRPr>
          </a:p>
        </p:txBody>
      </p:sp>
      <p:cxnSp>
        <p:nvCxnSpPr>
          <p:cNvPr id="70" name="直線矢印コネクタ 69"/>
          <p:cNvCxnSpPr/>
          <p:nvPr/>
        </p:nvCxnSpPr>
        <p:spPr bwMode="auto">
          <a:xfrm>
            <a:off x="5961112" y="5589240"/>
            <a:ext cx="0" cy="54586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正方形/長方形 70"/>
          <p:cNvSpPr/>
          <p:nvPr/>
        </p:nvSpPr>
        <p:spPr>
          <a:xfrm>
            <a:off x="5889104" y="5589240"/>
            <a:ext cx="1260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 smtClean="0">
                <a:latin typeface="+mn-lt"/>
              </a:rPr>
              <a:t>(2)Accessible</a:t>
            </a:r>
          </a:p>
          <a:p>
            <a:r>
              <a:rPr lang="en-US" altLang="ja-JP" sz="1400" i="1" dirty="0" smtClean="0">
                <a:latin typeface="+mn-lt"/>
              </a:rPr>
              <a:t>TD list</a:t>
            </a:r>
            <a:endParaRPr lang="ja-JP" altLang="en-US" sz="1400" i="1" dirty="0">
              <a:latin typeface="+mn-lt"/>
            </a:endParaRPr>
          </a:p>
        </p:txBody>
      </p:sp>
      <p:cxnSp>
        <p:nvCxnSpPr>
          <p:cNvPr id="72" name="直線矢印コネクタ 71"/>
          <p:cNvCxnSpPr/>
          <p:nvPr/>
        </p:nvCxnSpPr>
        <p:spPr bwMode="auto">
          <a:xfrm flipV="1">
            <a:off x="7307342" y="4941168"/>
            <a:ext cx="21922" cy="11939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正方形/長方形 77"/>
          <p:cNvSpPr/>
          <p:nvPr/>
        </p:nvSpPr>
        <p:spPr>
          <a:xfrm>
            <a:off x="6609184" y="4941168"/>
            <a:ext cx="769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 smtClean="0">
                <a:latin typeface="+mn-lt"/>
              </a:rPr>
              <a:t>(3)refer</a:t>
            </a:r>
            <a:endParaRPr lang="ja-JP" altLang="en-US" sz="1400" i="1" dirty="0">
              <a:latin typeface="+mn-lt"/>
            </a:endParaRPr>
          </a:p>
        </p:txBody>
      </p:sp>
      <p:cxnSp>
        <p:nvCxnSpPr>
          <p:cNvPr id="79" name="直線矢印コネクタ 78"/>
          <p:cNvCxnSpPr/>
          <p:nvPr/>
        </p:nvCxnSpPr>
        <p:spPr bwMode="auto">
          <a:xfrm flipH="1">
            <a:off x="7545288" y="4941168"/>
            <a:ext cx="10127" cy="11939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正方形/長方形 80"/>
          <p:cNvSpPr/>
          <p:nvPr/>
        </p:nvSpPr>
        <p:spPr>
          <a:xfrm>
            <a:off x="7495605" y="5093568"/>
            <a:ext cx="1359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 smtClean="0">
                <a:latin typeface="+mn-lt"/>
              </a:rPr>
              <a:t>(4)URL of</a:t>
            </a:r>
          </a:p>
          <a:p>
            <a:r>
              <a:rPr lang="en-US" altLang="ja-JP" sz="1400" i="1" dirty="0" smtClean="0">
                <a:latin typeface="+mn-lt"/>
              </a:rPr>
              <a:t>WoT Servients</a:t>
            </a:r>
            <a:endParaRPr lang="ja-JP" altLang="en-US" sz="1400" i="1" dirty="0">
              <a:latin typeface="+mn-lt"/>
            </a:endParaRPr>
          </a:p>
        </p:txBody>
      </p:sp>
      <p:sp>
        <p:nvSpPr>
          <p:cNvPr id="82" name="円/楕円 81"/>
          <p:cNvSpPr/>
          <p:nvPr/>
        </p:nvSpPr>
        <p:spPr bwMode="auto">
          <a:xfrm>
            <a:off x="9137848" y="5661248"/>
            <a:ext cx="639688" cy="29848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83" name="円/楕円 82"/>
          <p:cNvSpPr/>
          <p:nvPr/>
        </p:nvSpPr>
        <p:spPr bwMode="auto">
          <a:xfrm>
            <a:off x="8841432" y="5722803"/>
            <a:ext cx="639688" cy="29848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84" name="円/楕円 83"/>
          <p:cNvSpPr/>
          <p:nvPr/>
        </p:nvSpPr>
        <p:spPr bwMode="auto">
          <a:xfrm>
            <a:off x="9065840" y="5866819"/>
            <a:ext cx="639688" cy="29848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85" name="円/楕円 84"/>
          <p:cNvSpPr/>
          <p:nvPr/>
        </p:nvSpPr>
        <p:spPr bwMode="auto">
          <a:xfrm>
            <a:off x="8697416" y="5938827"/>
            <a:ext cx="639688" cy="29848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8769424" y="5703639"/>
            <a:ext cx="1205073" cy="461665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+mn-lt"/>
              </a:rPr>
              <a:t>Servient of</a:t>
            </a:r>
          </a:p>
          <a:p>
            <a:r>
              <a:rPr lang="en-US" altLang="ja-JP" sz="1200" dirty="0" smtClean="0">
                <a:latin typeface="+mn-lt"/>
              </a:rPr>
              <a:t>WoT Instances</a:t>
            </a:r>
            <a:endParaRPr lang="ja-JP" altLang="en-US" sz="1200" dirty="0">
              <a:latin typeface="+mn-lt"/>
            </a:endParaRPr>
          </a:p>
        </p:txBody>
      </p:sp>
      <p:cxnSp>
        <p:nvCxnSpPr>
          <p:cNvPr id="87" name="直線矢印コネクタ 86"/>
          <p:cNvCxnSpPr>
            <a:endCxn id="85" idx="2"/>
          </p:cNvCxnSpPr>
          <p:nvPr/>
        </p:nvCxnSpPr>
        <p:spPr bwMode="auto">
          <a:xfrm flipV="1">
            <a:off x="7893134" y="6088070"/>
            <a:ext cx="804282" cy="2664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正方形/長方形 88"/>
          <p:cNvSpPr/>
          <p:nvPr/>
        </p:nvSpPr>
        <p:spPr>
          <a:xfrm>
            <a:off x="7769796" y="6290156"/>
            <a:ext cx="12438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 smtClean="0">
                <a:latin typeface="+mn-lt"/>
              </a:rPr>
              <a:t>(5)Request</a:t>
            </a:r>
          </a:p>
          <a:p>
            <a:r>
              <a:rPr lang="en-US" altLang="ja-JP" sz="1400" i="1" dirty="0" smtClean="0">
                <a:latin typeface="+mn-lt"/>
              </a:rPr>
              <a:t>(PUT,GET…)</a:t>
            </a:r>
            <a:endParaRPr lang="ja-JP" altLang="en-US" sz="1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8075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8</a:t>
            </a:fld>
            <a:endParaRPr lang="en-US" altLang="ja-JP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3155156"/>
            <a:ext cx="7272337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704528" y="932527"/>
            <a:ext cx="8696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Panasonic would like to lead the standardization on Consumer</a:t>
            </a:r>
          </a:p>
          <a:p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Electronics semantics and open it for all stakeholders such as</a:t>
            </a:r>
          </a:p>
          <a:p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Manufacturers, aggregators and servicers. </a:t>
            </a:r>
            <a:endParaRPr lang="en-US" altLang="ja-JP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119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HGS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HGS創英角ｺﾞｼｯｸUB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62673</TotalTime>
  <Words>827</Words>
  <Application>Microsoft Office PowerPoint</Application>
  <PresentationFormat>A4 210 x 297 mm</PresentationFormat>
  <Paragraphs>201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7" baseType="lpstr">
      <vt:lpstr>HGP創英角ｺﾞｼｯｸUB</vt:lpstr>
      <vt:lpstr>HGS創英角ｺﾞｼｯｸUB</vt:lpstr>
      <vt:lpstr>HG創英角ｺﾞｼｯｸUB</vt:lpstr>
      <vt:lpstr>Meiryo UI</vt:lpstr>
      <vt:lpstr>ＭＳ Ｐゴシック</vt:lpstr>
      <vt:lpstr>ＭＳ Ｐ明朝</vt:lpstr>
      <vt:lpstr>Arial</vt:lpstr>
      <vt:lpstr>Arial Black</vt:lpstr>
      <vt:lpstr>標準デザイン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松下電器産業(株)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Kajimoto</dc:creator>
  <cp:lastModifiedBy>Kajimoto Kazuo (梶本 一夫)</cp:lastModifiedBy>
  <cp:revision>5104</cp:revision>
  <cp:lastPrinted>2015-12-21T04:21:35Z</cp:lastPrinted>
  <dcterms:created xsi:type="dcterms:W3CDTF">2004-12-15T04:23:57Z</dcterms:created>
  <dcterms:modified xsi:type="dcterms:W3CDTF">2017-05-13T06:59:40Z</dcterms:modified>
</cp:coreProperties>
</file>