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113" r:id="rId2"/>
    <p:sldId id="1111" r:id="rId3"/>
    <p:sldId id="1114" r:id="rId4"/>
  </p:sldIdLst>
  <p:sldSz cx="9906000" cy="6858000" type="A4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2DB"/>
    <a:srgbClr val="FF0000"/>
    <a:srgbClr val="000000"/>
    <a:srgbClr val="FF9900"/>
    <a:srgbClr val="0000FF"/>
    <a:srgbClr val="FFFF99"/>
    <a:srgbClr val="66FF66"/>
    <a:srgbClr val="FFCCFF"/>
    <a:srgbClr val="C5FFC5"/>
    <a:srgbClr val="5D8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 autoAdjust="0"/>
    <p:restoredTop sz="94041" autoAdjust="0"/>
  </p:normalViewPr>
  <p:slideViewPr>
    <p:cSldViewPr>
      <p:cViewPr varScale="1">
        <p:scale>
          <a:sx n="86" d="100"/>
          <a:sy n="86" d="100"/>
        </p:scale>
        <p:origin x="1464" y="78"/>
      </p:cViewPr>
      <p:guideLst>
        <p:guide orient="horz" pos="48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734" y="-10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6" y="0"/>
            <a:ext cx="30527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495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6" y="9721850"/>
            <a:ext cx="30527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5FAD8ED0-1101-4A1E-9FC5-240ED3B7A5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8542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40" y="1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03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40" y="9721851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A2A39E38-A2C7-44F6-9B1B-EA6F588B7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780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381281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116407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31265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98EE3-66EC-4E48-825D-327286E3B39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93852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E53D3-92EB-418B-AD08-35F2DDE57C8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10375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731B4-1C92-4415-9846-D6A78EF5FE4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86444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25E71-FED5-448E-94A2-9A6ACE66DA56}" type="slidenum">
              <a:rPr lang="en-US" altLang="ja-JP"/>
              <a:pPr>
                <a:defRPr/>
              </a:pPr>
              <a:t>‹#›</a:t>
            </a:fld>
            <a:r>
              <a:rPr lang="en-US" altLang="ja-JP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2926217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E9A17-20F7-4254-9B76-DDA8F222946D}" type="slidenum">
              <a:rPr lang="en-US" altLang="ja-JP"/>
              <a:pPr>
                <a:defRPr/>
              </a:pPr>
              <a:t>‹#›</a:t>
            </a:fld>
            <a:r>
              <a:rPr lang="en-US" altLang="ja-JP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8134916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8606D-2E01-4309-8A40-8E6C9718497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80595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5FBCF-C025-4DC6-8A4B-65F33858963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7079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59875" y="6553200"/>
            <a:ext cx="833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39FF9E7-5852-42AA-9B56-23EF92F5F1A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-26988"/>
            <a:ext cx="9906000" cy="655638"/>
          </a:xfrm>
          <a:prstGeom prst="rect">
            <a:avLst/>
          </a:prstGeom>
          <a:solidFill>
            <a:srgbClr val="0142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" y="0"/>
            <a:ext cx="98488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2" r:id="rId4"/>
    <p:sldLayoutId id="2147483673" r:id="rId5"/>
    <p:sldLayoutId id="2147483670" r:id="rId6"/>
    <p:sldLayoutId id="2147483671" r:id="rId7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TD Structure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8409384" y="87015"/>
            <a:ext cx="1518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1200" dirty="0" smtClean="0">
                <a:solidFill>
                  <a:srgbClr val="FFFFFF"/>
                </a:solidFill>
                <a:ea typeface="HGP創英角ｺﾞｼｯｸUB" pitchFamily="50" charset="-128"/>
              </a:rPr>
              <a:t>Kazuo Kajimoto</a:t>
            </a:r>
          </a:p>
          <a:p>
            <a:pPr algn="ctr" eaLnBrk="1" hangingPunct="1"/>
            <a:r>
              <a:rPr lang="en-US" altLang="ja-JP" sz="1200" dirty="0" smtClean="0">
                <a:solidFill>
                  <a:srgbClr val="FFFFFF"/>
                </a:solidFill>
                <a:ea typeface="HGP創英角ｺﾞｼｯｸUB" pitchFamily="50" charset="-128"/>
              </a:rPr>
              <a:t>22/9/2016</a:t>
            </a:r>
            <a:endParaRPr lang="ja-JP" altLang="en-US" sz="12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09190" y="9087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73086" y="620688"/>
            <a:ext cx="769633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"@context": ["http://w3c.github.io/wot/w3c-wot-td-context.jsonld"],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"@type": "Thing",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"name": "</a:t>
            </a:r>
            <a:r>
              <a:rPr lang="en-US" altLang="ja-JP" i="1" dirty="0" err="1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MyTemperatureThing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</a:t>
            </a:r>
            <a:r>
              <a:rPr lang="en-US" altLang="ja-JP" i="1" dirty="0" err="1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uris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": ["</a:t>
            </a:r>
            <a:r>
              <a:rPr lang="en-US" altLang="ja-JP" i="1" dirty="0" err="1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coap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://mytemp.example.com:5683/"],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"encodings": ["JSON"],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"properties": [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{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  "name": "temperature",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  "</a:t>
            </a:r>
            <a:r>
              <a:rPr lang="en-US" altLang="ja-JP" i="1" dirty="0" err="1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valueType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": { "type": "number" },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  "writable": false,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  "</a:t>
            </a:r>
            <a:r>
              <a:rPr lang="en-US" altLang="ja-JP" i="1" dirty="0" err="1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hrefs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": ["temp"]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}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]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en-US" altLang="ja-JP" i="1" dirty="0" smtClean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1217102" y="908720"/>
            <a:ext cx="7488832" cy="936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217102" y="2492896"/>
            <a:ext cx="7488832" cy="2520280"/>
          </a:xfrm>
          <a:prstGeom prst="rect">
            <a:avLst/>
          </a:prstGeom>
          <a:noFill/>
          <a:ln w="28575" cap="flat" cmpd="sng" algn="ctr">
            <a:solidFill>
              <a:srgbClr val="1782D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7102" y="1916832"/>
            <a:ext cx="7488832" cy="50405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505134" y="4005064"/>
            <a:ext cx="2088232" cy="36004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35920" y="5469031"/>
            <a:ext cx="7314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TD consists of 3 parts.</a:t>
            </a:r>
          </a:p>
          <a:p>
            <a:r>
              <a:rPr lang="en-US" altLang="ja-JP" sz="18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- (Red) Definition of terminology and vocabulary, Attribute of thing </a:t>
            </a:r>
          </a:p>
          <a:p>
            <a:r>
              <a:rPr lang="en-US" altLang="ja-JP" sz="18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- (Green) Method to access processing </a:t>
            </a:r>
            <a:r>
              <a:rPr lang="en-US" altLang="ja-JP" sz="1800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WoT</a:t>
            </a:r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servient</a:t>
            </a:r>
          </a:p>
          <a:p>
            <a:r>
              <a:rPr lang="en-US" altLang="ja-JP" sz="18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- (Blue) Definition of APIs (API Prototype definition except “</a:t>
            </a:r>
            <a:r>
              <a:rPr lang="en-US" altLang="ja-JP" sz="1800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hrefs</a:t>
            </a:r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” tag)</a:t>
            </a:r>
          </a:p>
        </p:txBody>
      </p:sp>
    </p:spTree>
    <p:extLst>
      <p:ext uri="{BB962C8B-B14F-4D97-AF65-F5344CB8AC3E}">
        <p14:creationId xmlns:p14="http://schemas.microsoft.com/office/powerpoint/2010/main" val="857087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角丸四角形 69"/>
          <p:cNvSpPr/>
          <p:nvPr/>
        </p:nvSpPr>
        <p:spPr bwMode="auto">
          <a:xfrm>
            <a:off x="3813512" y="3789040"/>
            <a:ext cx="6023392" cy="2160240"/>
          </a:xfrm>
          <a:prstGeom prst="roundRect">
            <a:avLst>
              <a:gd name="adj" fmla="val 1328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1424608" y="3933056"/>
            <a:ext cx="2007591" cy="1675001"/>
          </a:xfrm>
          <a:prstGeom prst="roundRect">
            <a:avLst>
              <a:gd name="adj" fmla="val 1328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3813512" y="1089149"/>
            <a:ext cx="5964024" cy="1979811"/>
          </a:xfrm>
          <a:prstGeom prst="roundRect">
            <a:avLst>
              <a:gd name="adj" fmla="val 1328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1406866" y="1089149"/>
            <a:ext cx="1961957" cy="197981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TD Template</a:t>
            </a:r>
            <a:r>
              <a:rPr lang="ja-JP" altLang="en-US" sz="2800" dirty="0">
                <a:solidFill>
                  <a:srgbClr val="FFFFFF"/>
                </a:solidFill>
                <a:ea typeface="HGP創英角ｺﾞｼｯｸUB" pitchFamily="50" charset="-128"/>
              </a:rPr>
              <a:t> </a:t>
            </a:r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and Lifecycle Eco System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8409384" y="87015"/>
            <a:ext cx="1518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1200" dirty="0" smtClean="0">
                <a:solidFill>
                  <a:srgbClr val="FFFFFF"/>
                </a:solidFill>
                <a:ea typeface="HGP創英角ｺﾞｼｯｸUB" pitchFamily="50" charset="-128"/>
              </a:rPr>
              <a:t>Kazuo Kajimoto</a:t>
            </a:r>
          </a:p>
          <a:p>
            <a:pPr algn="ctr" eaLnBrk="1" hangingPunct="1"/>
            <a:r>
              <a:rPr lang="en-US" altLang="ja-JP" sz="1200" dirty="0" smtClean="0">
                <a:solidFill>
                  <a:srgbClr val="FFFFFF"/>
                </a:solidFill>
                <a:ea typeface="HGP創英角ｺﾞｼｯｸUB" pitchFamily="50" charset="-128"/>
              </a:rPr>
              <a:t>22/9/2016</a:t>
            </a:r>
            <a:endParaRPr lang="ja-JP" altLang="en-US" sz="12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6488" y="3068960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each vertical industry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2000672" y="1484784"/>
            <a:ext cx="699812" cy="37978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937" y="744959"/>
            <a:ext cx="2420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Thing’s basic characteristics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14775" y="1196752"/>
            <a:ext cx="1294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TD Template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000672" y="1868492"/>
            <a:ext cx="699812" cy="336372"/>
          </a:xfrm>
          <a:prstGeom prst="rect">
            <a:avLst/>
          </a:prstGeom>
          <a:solidFill>
            <a:srgbClr val="1782D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15552" y="2473151"/>
            <a:ext cx="2075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Common mandate APIs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91514" y="2204864"/>
            <a:ext cx="1766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http:industry.org/CE.jsonld</a:t>
            </a: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957078" y="1089149"/>
            <a:ext cx="899578" cy="58552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/>
          <p:cNvCxnSpPr/>
          <p:nvPr/>
        </p:nvCxnSpPr>
        <p:spPr bwMode="auto">
          <a:xfrm flipV="1">
            <a:off x="1275401" y="2036678"/>
            <a:ext cx="581255" cy="43647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正方形/長方形 23"/>
          <p:cNvSpPr/>
          <p:nvPr/>
        </p:nvSpPr>
        <p:spPr bwMode="auto">
          <a:xfrm>
            <a:off x="5045276" y="1484784"/>
            <a:ext cx="699812" cy="379785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045276" y="2060848"/>
            <a:ext cx="699812" cy="336372"/>
          </a:xfrm>
          <a:prstGeom prst="rect">
            <a:avLst/>
          </a:prstGeom>
          <a:solidFill>
            <a:srgbClr val="1782DB">
              <a:alpha val="30196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72880" y="1124744"/>
            <a:ext cx="3358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“@include”: “http:industry.org/CE.jsonld”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961112" y="1465620"/>
            <a:ext cx="186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+Product Type Name</a:t>
            </a:r>
          </a:p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+Serial Number</a:t>
            </a: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2821166" y="1674676"/>
            <a:ext cx="213183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正方形/長方形 29"/>
          <p:cNvSpPr/>
          <p:nvPr/>
        </p:nvSpPr>
        <p:spPr bwMode="auto">
          <a:xfrm>
            <a:off x="5045276" y="1844824"/>
            <a:ext cx="699812" cy="20943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045276" y="2407106"/>
            <a:ext cx="699812" cy="268361"/>
          </a:xfrm>
          <a:prstGeom prst="rect">
            <a:avLst/>
          </a:prstGeom>
          <a:solidFill>
            <a:srgbClr val="1782D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34" name="直線矢印コネクタ 33"/>
          <p:cNvCxnSpPr/>
          <p:nvPr/>
        </p:nvCxnSpPr>
        <p:spPr bwMode="auto">
          <a:xfrm>
            <a:off x="2821166" y="2060848"/>
            <a:ext cx="2131834" cy="1681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" name="直線コネクタ 7170"/>
          <p:cNvCxnSpPr/>
          <p:nvPr/>
        </p:nvCxnSpPr>
        <p:spPr bwMode="auto">
          <a:xfrm flipV="1">
            <a:off x="5745088" y="1799145"/>
            <a:ext cx="234502" cy="15039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テキスト ボックス 37"/>
          <p:cNvSpPr txBox="1"/>
          <p:nvPr/>
        </p:nvSpPr>
        <p:spPr>
          <a:xfrm>
            <a:off x="5963900" y="2132856"/>
            <a:ext cx="2013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+Product </a:t>
            </a:r>
            <a:r>
              <a:rPr lang="en-US" altLang="ja-JP" sz="1400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specificl</a:t>
            </a:r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APIs</a:t>
            </a:r>
          </a:p>
        </p:txBody>
      </p:sp>
      <p:cxnSp>
        <p:nvCxnSpPr>
          <p:cNvPr id="7173" name="直線コネクタ 7172"/>
          <p:cNvCxnSpPr/>
          <p:nvPr/>
        </p:nvCxnSpPr>
        <p:spPr bwMode="auto">
          <a:xfrm flipV="1">
            <a:off x="5832925" y="2385382"/>
            <a:ext cx="146665" cy="12937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テキスト ボックス 41"/>
          <p:cNvSpPr txBox="1"/>
          <p:nvPr/>
        </p:nvSpPr>
        <p:spPr>
          <a:xfrm>
            <a:off x="5025008" y="692696"/>
            <a:ext cx="3643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Mass production manufacturer</a:t>
            </a: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601" y="1420664"/>
            <a:ext cx="1039895" cy="1072232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7977336" y="2545159"/>
            <a:ext cx="1761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WoT</a:t>
            </a:r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Servient Class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944888" y="3769295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“@include” “http:Panasonic/TS.jsonld”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025008" y="4077072"/>
            <a:ext cx="699812" cy="379785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025008" y="4869160"/>
            <a:ext cx="699812" cy="336372"/>
          </a:xfrm>
          <a:prstGeom prst="rect">
            <a:avLst/>
          </a:prstGeom>
          <a:solidFill>
            <a:srgbClr val="1782DB">
              <a:alpha val="30196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5025008" y="4437112"/>
            <a:ext cx="699812" cy="209434"/>
          </a:xfrm>
          <a:prstGeom prst="rect">
            <a:avLst/>
          </a:prstGeom>
          <a:solidFill>
            <a:srgbClr val="FF0000">
              <a:alpha val="50196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5025008" y="5215418"/>
            <a:ext cx="699812" cy="268361"/>
          </a:xfrm>
          <a:prstGeom prst="rect">
            <a:avLst/>
          </a:prstGeom>
          <a:solidFill>
            <a:srgbClr val="1782DB">
              <a:alpha val="50196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5025008" y="4653136"/>
            <a:ext cx="699812" cy="20943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5025008" y="5494930"/>
            <a:ext cx="699812" cy="20943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7177" name="直線矢印コネクタ 7176"/>
          <p:cNvCxnSpPr/>
          <p:nvPr/>
        </p:nvCxnSpPr>
        <p:spPr bwMode="auto">
          <a:xfrm>
            <a:off x="5395182" y="2924944"/>
            <a:ext cx="0" cy="7920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コネクタ 59"/>
          <p:cNvCxnSpPr/>
          <p:nvPr/>
        </p:nvCxnSpPr>
        <p:spPr bwMode="auto">
          <a:xfrm flipV="1">
            <a:off x="5745088" y="4581128"/>
            <a:ext cx="234502" cy="15039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テキスト ボックス 60"/>
          <p:cNvSpPr txBox="1"/>
          <p:nvPr/>
        </p:nvSpPr>
        <p:spPr>
          <a:xfrm>
            <a:off x="5889104" y="4129916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+Additional Info</a:t>
            </a:r>
          </a:p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(if any)</a:t>
            </a:r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601" y="4228976"/>
            <a:ext cx="1039895" cy="1072232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7833320" y="5353471"/>
            <a:ext cx="1989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WoT</a:t>
            </a:r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Servient Instance</a:t>
            </a:r>
          </a:p>
        </p:txBody>
      </p:sp>
      <p:cxnSp>
        <p:nvCxnSpPr>
          <p:cNvPr id="7179" name="直線矢印コネクタ 7178"/>
          <p:cNvCxnSpPr/>
          <p:nvPr/>
        </p:nvCxnSpPr>
        <p:spPr bwMode="auto">
          <a:xfrm>
            <a:off x="8858282" y="2852936"/>
            <a:ext cx="0" cy="122413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1" name="直線矢印コネクタ 7180"/>
          <p:cNvCxnSpPr/>
          <p:nvPr/>
        </p:nvCxnSpPr>
        <p:spPr bwMode="auto">
          <a:xfrm flipV="1">
            <a:off x="5832925" y="4541830"/>
            <a:ext cx="2432443" cy="105781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テキスト ボックス 68"/>
          <p:cNvSpPr txBox="1"/>
          <p:nvPr/>
        </p:nvSpPr>
        <p:spPr>
          <a:xfrm rot="20145465">
            <a:off x="5847890" y="4808923"/>
            <a:ext cx="236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WoT</a:t>
            </a:r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Servient Instance Link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595663" y="6021288"/>
            <a:ext cx="266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WoT</a:t>
            </a:r>
            <a:r>
              <a:rPr lang="en-US" altLang="ja-JP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Service Provider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794603" y="558924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Customer</a:t>
            </a:r>
          </a:p>
        </p:txBody>
      </p:sp>
      <p:cxnSp>
        <p:nvCxnSpPr>
          <p:cNvPr id="7186" name="直線矢印コネクタ 7185"/>
          <p:cNvCxnSpPr/>
          <p:nvPr/>
        </p:nvCxnSpPr>
        <p:spPr bwMode="auto">
          <a:xfrm>
            <a:off x="3512840" y="4797152"/>
            <a:ext cx="108012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テキスト ボックス 79"/>
          <p:cNvSpPr txBox="1"/>
          <p:nvPr/>
        </p:nvSpPr>
        <p:spPr>
          <a:xfrm>
            <a:off x="3512840" y="4489375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Registration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47973" y="3068960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Design and Manufacturing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947867" y="6381328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Set up and Operation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549222" y="3356992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Potential Promotion</a:t>
            </a:r>
          </a:p>
        </p:txBody>
      </p:sp>
      <p:cxnSp>
        <p:nvCxnSpPr>
          <p:cNvPr id="85" name="直線矢印コネクタ 84"/>
          <p:cNvCxnSpPr/>
          <p:nvPr/>
        </p:nvCxnSpPr>
        <p:spPr bwMode="auto">
          <a:xfrm flipH="1">
            <a:off x="3152800" y="2996952"/>
            <a:ext cx="936104" cy="109306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テキスト ボックス 86"/>
          <p:cNvSpPr txBox="1"/>
          <p:nvPr/>
        </p:nvSpPr>
        <p:spPr>
          <a:xfrm rot="18601192">
            <a:off x="3470510" y="349103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Buy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554322" y="2671028"/>
            <a:ext cx="1685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http:Panasonic/TS.jsonld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232920" y="5695364"/>
            <a:ext cx="21419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http:Servicer/TS_Kajimoto.jsonld</a:t>
            </a: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783" y="4653136"/>
            <a:ext cx="772953" cy="848196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685" y="2276872"/>
            <a:ext cx="565691" cy="999826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413" y="3891613"/>
            <a:ext cx="565691" cy="999826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 rotWithShape="1">
          <a:blip r:embed="rId6"/>
          <a:srcRect t="-1" r="81960" b="34364"/>
          <a:stretch/>
        </p:blipFill>
        <p:spPr>
          <a:xfrm>
            <a:off x="2792760" y="3801988"/>
            <a:ext cx="249157" cy="2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4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Implementation (Need to Help)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8409384" y="87015"/>
            <a:ext cx="1518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1200" dirty="0" smtClean="0">
                <a:solidFill>
                  <a:srgbClr val="FFFFFF"/>
                </a:solidFill>
                <a:ea typeface="HGP創英角ｺﾞｼｯｸUB" pitchFamily="50" charset="-128"/>
              </a:rPr>
              <a:t>Kazuo Kajimoto</a:t>
            </a:r>
          </a:p>
          <a:p>
            <a:pPr algn="ctr" eaLnBrk="1" hangingPunct="1"/>
            <a:r>
              <a:rPr lang="en-US" altLang="ja-JP" sz="1200" dirty="0" smtClean="0">
                <a:solidFill>
                  <a:srgbClr val="FFFFFF"/>
                </a:solidFill>
                <a:ea typeface="HGP創英角ｺﾞｼｯｸUB" pitchFamily="50" charset="-128"/>
              </a:rPr>
              <a:t>22/9/2016</a:t>
            </a:r>
            <a:endParaRPr lang="ja-JP" altLang="en-US" sz="12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45528" y="692696"/>
            <a:ext cx="92159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1. How to implement “#include” in C language like functionality in JSON-LD ?</a:t>
            </a:r>
          </a:p>
          <a:p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- New operation such as “@include” might be introduced for convenience for description.</a:t>
            </a:r>
            <a:endParaRPr lang="en-US" altLang="ja-JP" sz="1800" dirty="0" smtClean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800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2. How to {append, replace, delete} fields and/or APIs in child’s body ?</a:t>
            </a:r>
          </a:p>
          <a:p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- Append will just add new fields and/or APIs.</a:t>
            </a:r>
          </a:p>
          <a:p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- Replace will declare same name fields and/or APIs.</a:t>
            </a:r>
          </a:p>
          <a:p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- Delete might introduce new operation such as “@delete”.</a:t>
            </a:r>
          </a:p>
        </p:txBody>
      </p:sp>
      <p:sp>
        <p:nvSpPr>
          <p:cNvPr id="72" name="テキスト ボックス 2"/>
          <p:cNvSpPr txBox="1">
            <a:spLocks noChangeArrowheads="1"/>
          </p:cNvSpPr>
          <p:nvPr/>
        </p:nvSpPr>
        <p:spPr bwMode="auto">
          <a:xfrm>
            <a:off x="128464" y="2852936"/>
            <a:ext cx="4392488" cy="18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</a:p>
          <a:p>
            <a:pPr algn="just">
              <a:spcAft>
                <a:spcPts val="0"/>
              </a:spcAft>
            </a:pPr>
            <a:r>
              <a:rPr lang="en-US" sz="1200" kern="100" dirty="0"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"@context": [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  "http://w3c.github.io/wot/w3c-wot-td-context.jsonld",      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  { "@</a:t>
            </a:r>
            <a:r>
              <a:rPr lang="en-US" sz="1200" kern="100" dirty="0" err="1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base":"http</a:t>
            </a: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://</a:t>
            </a: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133.242.180.86/</a:t>
            </a:r>
            <a:r>
              <a:rPr lang="en-US" sz="1200" kern="100" dirty="0" err="1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ThermoSensor.jsonld</a:t>
            </a: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" }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],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"@</a:t>
            </a: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id":"",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"@</a:t>
            </a: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type":"</a:t>
            </a:r>
            <a:r>
              <a:rPr lang="en-US" sz="1200" kern="100" dirty="0" err="1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td:Thing</a:t>
            </a: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"</a:t>
            </a: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name": </a:t>
            </a: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“</a:t>
            </a:r>
            <a:r>
              <a:rPr lang="en-US" sz="1200" kern="100" dirty="0" err="1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ThermoSensor</a:t>
            </a: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algn="just">
              <a:spcAft>
                <a:spcPts val="0"/>
              </a:spcAft>
            </a:pPr>
            <a:r>
              <a:rPr lang="en-US" altLang="ja-JP" sz="1200" kern="100" dirty="0" smtClean="0"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……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2480" y="4653136"/>
            <a:ext cx="4267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i="1" dirty="0">
                <a:latin typeface="+mn-lt"/>
              </a:rPr>
              <a:t>"http://</a:t>
            </a:r>
            <a:r>
              <a:rPr lang="en-US" altLang="ja-JP" sz="1600" i="1" dirty="0" smtClean="0">
                <a:latin typeface="+mn-lt"/>
              </a:rPr>
              <a:t>133.242.180.86/</a:t>
            </a:r>
            <a:r>
              <a:rPr lang="en-US" altLang="ja-JP" sz="1600" i="1" dirty="0" err="1" smtClean="0">
                <a:latin typeface="+mn-lt"/>
              </a:rPr>
              <a:t>ThermoSensor.jsonld</a:t>
            </a:r>
            <a:r>
              <a:rPr lang="en-US" altLang="ja-JP" sz="1600" i="1" dirty="0">
                <a:latin typeface="+mn-lt"/>
              </a:rPr>
              <a:t>"</a:t>
            </a:r>
            <a:endParaRPr kumimoji="1" lang="ja-JP" altLang="en-US" sz="1600" i="1" dirty="0">
              <a:latin typeface="+mn-lt"/>
            </a:endParaRPr>
          </a:p>
        </p:txBody>
      </p:sp>
      <p:sp>
        <p:nvSpPr>
          <p:cNvPr id="75" name="テキスト ボックス 2"/>
          <p:cNvSpPr txBox="1">
            <a:spLocks noChangeArrowheads="1"/>
          </p:cNvSpPr>
          <p:nvPr/>
        </p:nvSpPr>
        <p:spPr bwMode="auto">
          <a:xfrm>
            <a:off x="4953000" y="2852936"/>
            <a:ext cx="4608512" cy="3591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"@context": [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  "http://</a:t>
            </a: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133.242.180.86/</a:t>
            </a:r>
            <a:r>
              <a:rPr lang="en-US" sz="1200" kern="100" dirty="0" err="1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ThermoSensor.jsonld</a:t>
            </a: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  { "@</a:t>
            </a:r>
            <a:r>
              <a:rPr lang="en-US" sz="1200" kern="100" dirty="0" err="1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base":"http</a:t>
            </a: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://</a:t>
            </a: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133.242.180.86/</a:t>
            </a:r>
            <a:r>
              <a:rPr lang="en-US" sz="1200" kern="100" dirty="0" err="1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PanasonicThermoSensor.jsonld</a:t>
            </a: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" }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],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"@id":"",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"@type": "</a:t>
            </a:r>
            <a:r>
              <a:rPr lang="en-US" sz="1200" kern="100" dirty="0" err="1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td:Thing</a:t>
            </a: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"name": "</a:t>
            </a:r>
            <a:r>
              <a:rPr lang="en-US" sz="1200" kern="100" dirty="0" err="1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PanasonicThermoSensor</a:t>
            </a: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"</a:t>
            </a:r>
            <a:r>
              <a:rPr lang="en-US" sz="1200" kern="100" dirty="0" err="1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rdfs:subClassOf</a:t>
            </a: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": </a:t>
            </a: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“</a:t>
            </a:r>
            <a:r>
              <a:rPr lang="en-US" sz="1200" kern="100" dirty="0" err="1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ThermoSensor</a:t>
            </a: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"metadata": {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  "name": "</a:t>
            </a:r>
            <a:r>
              <a:rPr lang="en-US" sz="1200" kern="100" dirty="0" err="1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PanasonicThermoSensor</a:t>
            </a: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},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"child": {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  "@id": </a:t>
            </a: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“</a:t>
            </a:r>
            <a:r>
              <a:rPr lang="en-US" sz="1200" kern="100" dirty="0" err="1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ThermoSensor</a:t>
            </a: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sz="1200" kern="100" dirty="0" smtClean="0">
                <a:effectLst/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},</a:t>
            </a:r>
          </a:p>
          <a:p>
            <a:pPr algn="just">
              <a:spcAft>
                <a:spcPts val="0"/>
              </a:spcAft>
            </a:pPr>
            <a:r>
              <a:rPr lang="en-US" altLang="ja-JP" sz="1200" kern="100" dirty="0" smtClean="0">
                <a:latin typeface="+mn-lt"/>
                <a:ea typeface="ＭＳ 明朝" panose="02020609040205080304" pitchFamily="17" charset="-128"/>
                <a:cs typeface="Times New Roman" panose="02020603050405020304" pitchFamily="18" charset="0"/>
              </a:rPr>
              <a:t>….</a:t>
            </a:r>
            <a:endParaRPr lang="ja-JP" sz="1200" kern="100" dirty="0">
              <a:effectLst/>
              <a:latin typeface="+mn-lt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485445" y="6444044"/>
            <a:ext cx="5220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i="1" dirty="0">
                <a:latin typeface="+mn-lt"/>
              </a:rPr>
              <a:t>"http://</a:t>
            </a:r>
            <a:r>
              <a:rPr lang="en-US" altLang="ja-JP" sz="1600" i="1" dirty="0" smtClean="0">
                <a:latin typeface="+mn-lt"/>
              </a:rPr>
              <a:t>133.242.180.86/</a:t>
            </a:r>
            <a:r>
              <a:rPr lang="en-US" altLang="ja-JP" sz="1600" i="1" dirty="0" err="1" smtClean="0">
                <a:latin typeface="+mn-lt"/>
              </a:rPr>
              <a:t>PanasonicThermoSensor.jsonld</a:t>
            </a:r>
            <a:r>
              <a:rPr lang="en-US" altLang="ja-JP" sz="1600" i="1" dirty="0" smtClean="0">
                <a:latin typeface="+mn-lt"/>
              </a:rPr>
              <a:t>”</a:t>
            </a:r>
            <a:endParaRPr kumimoji="1" lang="ja-JP" altLang="en-US" sz="1600" i="1" dirty="0">
              <a:latin typeface="+mn-lt"/>
            </a:endParaRPr>
          </a:p>
        </p:txBody>
      </p:sp>
      <p:cxnSp>
        <p:nvCxnSpPr>
          <p:cNvPr id="7" name="直線矢印コネクタ 6"/>
          <p:cNvCxnSpPr/>
          <p:nvPr/>
        </p:nvCxnSpPr>
        <p:spPr bwMode="auto">
          <a:xfrm>
            <a:off x="4520952" y="3356992"/>
            <a:ext cx="621327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テキスト ボックス 77"/>
          <p:cNvSpPr txBox="1"/>
          <p:nvPr/>
        </p:nvSpPr>
        <p:spPr>
          <a:xfrm>
            <a:off x="128464" y="5373216"/>
            <a:ext cx="4275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n-lt"/>
              </a:rPr>
              <a:t>Current sample implementation on playground is parsed without errors but it might be incorrect from the #include concept point of view.</a:t>
            </a:r>
            <a:endParaRPr kumimoji="1" lang="ja-JP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053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S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S創英角ｺﾞｼｯｸUB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62119</TotalTime>
  <Words>469</Words>
  <Application>Microsoft Office PowerPoint</Application>
  <PresentationFormat>A4 210 x 297 mm</PresentationFormat>
  <Paragraphs>95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4" baseType="lpstr">
      <vt:lpstr>HGP創英角ｺﾞｼｯｸUB</vt:lpstr>
      <vt:lpstr>HGS創英角ｺﾞｼｯｸUB</vt:lpstr>
      <vt:lpstr>HG創英角ｺﾞｼｯｸUB</vt:lpstr>
      <vt:lpstr>Meiryo UI</vt:lpstr>
      <vt:lpstr>ＭＳ Ｐゴシック</vt:lpstr>
      <vt:lpstr>ＭＳ Ｐ明朝</vt:lpstr>
      <vt:lpstr>ＭＳ 明朝</vt:lpstr>
      <vt:lpstr>Arial</vt:lpstr>
      <vt:lpstr>Arial Black</vt:lpstr>
      <vt:lpstr>Times New Roman</vt:lpstr>
      <vt:lpstr>標準デザイン</vt:lpstr>
      <vt:lpstr>PowerPoint プレゼンテーション</vt:lpstr>
      <vt:lpstr>PowerPoint プレゼンテーション</vt:lpstr>
      <vt:lpstr>PowerPoint プレゼンテーション</vt:lpstr>
    </vt:vector>
  </TitlesOfParts>
  <Company>松下電器産業(株)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Kajimoto</dc:creator>
  <cp:lastModifiedBy>Kajimoto Kazuo (梶本 一夫)</cp:lastModifiedBy>
  <cp:revision>5070</cp:revision>
  <cp:lastPrinted>2015-12-21T04:21:35Z</cp:lastPrinted>
  <dcterms:created xsi:type="dcterms:W3CDTF">2004-12-15T04:23:57Z</dcterms:created>
  <dcterms:modified xsi:type="dcterms:W3CDTF">2016-09-19T14:17:30Z</dcterms:modified>
</cp:coreProperties>
</file>