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1119" r:id="rId2"/>
    <p:sldId id="1116" r:id="rId3"/>
    <p:sldId id="1111" r:id="rId4"/>
    <p:sldId id="1113" r:id="rId5"/>
    <p:sldId id="1120" r:id="rId6"/>
    <p:sldId id="1123" r:id="rId7"/>
    <p:sldId id="1122" r:id="rId8"/>
    <p:sldId id="1124" r:id="rId9"/>
    <p:sldId id="1121" r:id="rId10"/>
    <p:sldId id="1125" r:id="rId11"/>
    <p:sldId id="1126" r:id="rId12"/>
    <p:sldId id="1127" r:id="rId13"/>
    <p:sldId id="1128" r:id="rId14"/>
    <p:sldId id="1129" r:id="rId15"/>
    <p:sldId id="1130" r:id="rId16"/>
    <p:sldId id="1131" r:id="rId17"/>
  </p:sldIdLst>
  <p:sldSz cx="9906000" cy="6858000" type="A4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Arial Black" pitchFamily="34" charset="0"/>
        <a:ea typeface="HGS創英角ｺﾞｼｯｸUB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F6F6"/>
    <a:srgbClr val="1782DB"/>
    <a:srgbClr val="FF0000"/>
    <a:srgbClr val="000000"/>
    <a:srgbClr val="FF9900"/>
    <a:srgbClr val="0000FF"/>
    <a:srgbClr val="FFFF99"/>
    <a:srgbClr val="66FF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15" autoAdjust="0"/>
    <p:restoredTop sz="94041" autoAdjust="0"/>
  </p:normalViewPr>
  <p:slideViewPr>
    <p:cSldViewPr>
      <p:cViewPr varScale="1">
        <p:scale>
          <a:sx n="86" d="100"/>
          <a:sy n="86" d="100"/>
        </p:scale>
        <p:origin x="1878" y="84"/>
      </p:cViewPr>
      <p:guideLst>
        <p:guide orient="horz" pos="48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734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6" y="0"/>
            <a:ext cx="305276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495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9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6" y="9721850"/>
            <a:ext cx="305276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5FAD8ED0-1101-4A1E-9FC5-240ED3B7A5C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8542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40" y="1"/>
            <a:ext cx="3076575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037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40" y="9721851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10" tIns="47705" rIns="95410" bIns="47705" numCol="1" anchor="b" anchorCtr="0" compatLnSpc="1">
            <a:prstTxWarp prst="textNoShape">
              <a:avLst/>
            </a:prstTxWarp>
          </a:bodyPr>
          <a:lstStyle>
            <a:lvl1pPr algn="r" defTabSz="953934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A2A39E38-A2C7-44F6-9B1B-EA6F588B7F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7803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3436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11293" indent="-273575" defTabSz="913436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094299" indent="-218859" defTabSz="913436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32018" indent="-218859" defTabSz="913436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1969736" indent="-218859" defTabSz="913436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407456" indent="-218859" defTabSz="913436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845175" indent="-218859" defTabSz="913436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282895" indent="-218859" defTabSz="913436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720614" indent="-218859" defTabSz="913436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2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 sz="12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3525" cy="3700463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050565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884481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750056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368154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77714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946602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76371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26912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77961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1640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381281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46075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1210382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23289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48165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1pPr>
            <a:lvl2pPr marL="742830" indent="-285704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2pPr>
            <a:lvl3pPr marL="1142816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3pPr>
            <a:lvl4pPr marL="1599943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4pPr>
            <a:lvl5pPr marL="2057068" indent="-228563" defTabSz="953934" eaLnBrk="0" hangingPunct="0">
              <a:spcBef>
                <a:spcPct val="30000"/>
              </a:spcBef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5pPr>
            <a:lvl6pPr marL="251419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6pPr>
            <a:lvl7pPr marL="2971321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7pPr>
            <a:lvl8pPr marL="3428447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8pPr>
            <a:lvl9pPr marL="3885574" indent="-228563" defTabSz="953934" eaLnBrk="0" fontAlgn="base" hangingPunct="0">
              <a:spcBef>
                <a:spcPct val="3000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AF2BFBB-0ED2-4FCB-8DB5-B0AE59D28921}" type="slidenum">
              <a:rPr lang="en-US" altLang="ja-JP" sz="1300">
                <a:ea typeface="ＭＳ Ｐゴシック" charset="-128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charset="-128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6288" y="766763"/>
            <a:ext cx="5545137" cy="38385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ja-JP" smtClean="0"/>
          </a:p>
        </p:txBody>
      </p:sp>
    </p:spTree>
    <p:extLst>
      <p:ext uri="{BB962C8B-B14F-4D97-AF65-F5344CB8AC3E}">
        <p14:creationId xmlns:p14="http://schemas.microsoft.com/office/powerpoint/2010/main" val="2844839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98EE3-66EC-4E48-825D-327286E3B39A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393852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E53D3-92EB-418B-AD08-35F2DDE57C8C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10375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731B4-1C92-4415-9846-D6A78EF5FE4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86444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25E71-FED5-448E-94A2-9A6ACE66DA56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22926217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E9A17-20F7-4254-9B76-DDA8F222946D}" type="slidenum">
              <a:rPr lang="en-US" altLang="ja-JP"/>
              <a:pPr>
                <a:defRPr/>
              </a:pPr>
              <a:t>‹#›</a:t>
            </a:fld>
            <a:r>
              <a:rPr lang="en-US" altLang="ja-JP"/>
              <a:t>/83</a:t>
            </a:r>
          </a:p>
        </p:txBody>
      </p:sp>
    </p:spTree>
    <p:extLst>
      <p:ext uri="{BB962C8B-B14F-4D97-AF65-F5344CB8AC3E}">
        <p14:creationId xmlns:p14="http://schemas.microsoft.com/office/powerpoint/2010/main" val="8134916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606D-2E01-4309-8A40-8E6C97184971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80595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5FBCF-C025-4DC6-8A4B-65F33858963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7079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159875" y="6553200"/>
            <a:ext cx="833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39FF9E7-5852-42AA-9B56-23EF92F5F1A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-26988"/>
            <a:ext cx="9906000" cy="655638"/>
          </a:xfrm>
          <a:prstGeom prst="rect">
            <a:avLst/>
          </a:prstGeom>
          <a:solidFill>
            <a:srgbClr val="014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smtClean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0"/>
            <a:ext cx="98488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2" r:id="rId4"/>
    <p:sldLayoutId id="2147483673" r:id="rId5"/>
    <p:sldLayoutId id="2147483670" r:id="rId6"/>
    <p:sldLayoutId id="2147483671" r:id="rId7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bg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3c.github.io/wot/w3c-wot-td-context.jsonl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</a:t>
            </a:fld>
            <a:endParaRPr lang="en-US" altLang="ja-JP" dirty="0"/>
          </a:p>
        </p:txBody>
      </p: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415925" y="1341438"/>
            <a:ext cx="9056688" cy="1871662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dirty="0">
                <a:ea typeface="HGP創英角ｺﾞｼｯｸUB" pitchFamily="50" charset="-128"/>
              </a:rPr>
              <a:t>JSON-LD additional keyword </a:t>
            </a:r>
            <a:r>
              <a:rPr lang="en-US" altLang="ja-JP" sz="3200" dirty="0" smtClean="0">
                <a:ea typeface="HGP創英角ｺﾞｼｯｸUB" pitchFamily="50" charset="-128"/>
              </a:rPr>
              <a:t>proposal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dirty="0">
                <a:ea typeface="HGP創英角ｺﾞｼｯｸUB" pitchFamily="50" charset="-128"/>
              </a:rPr>
              <a:t>f</a:t>
            </a:r>
            <a:r>
              <a:rPr lang="en-US" altLang="ja-JP" sz="3200" dirty="0" smtClean="0">
                <a:ea typeface="HGP創英角ｺﾞｼｯｸUB" pitchFamily="50" charset="-128"/>
              </a:rPr>
              <a:t>or supporting TD lifecycle</a:t>
            </a:r>
            <a:endParaRPr lang="en-US" altLang="ja-JP" sz="3200" dirty="0">
              <a:ea typeface="HGP創英角ｺﾞｼｯｸUB" pitchFamily="50" charset="-128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339244" y="3820881"/>
            <a:ext cx="530690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Kazuo Kajimoto</a:t>
            </a:r>
          </a:p>
          <a:p>
            <a:pPr algn="ctr" eaLnBrk="1" hangingPunct="1">
              <a:lnSpc>
                <a:spcPct val="120000"/>
              </a:lnSpc>
            </a:pPr>
            <a:endParaRPr lang="en-US" altLang="ja-JP" sz="3200" dirty="0"/>
          </a:p>
          <a:p>
            <a:pPr algn="ctr" eaLnBrk="1" hangingPunct="1">
              <a:lnSpc>
                <a:spcPct val="120000"/>
              </a:lnSpc>
            </a:pPr>
            <a:r>
              <a:rPr lang="en-US" altLang="ja-JP" sz="3200" dirty="0" smtClean="0"/>
              <a:t>Panasonic Corporation</a:t>
            </a:r>
            <a:endParaRPr lang="ja-JP" altLang="en-US" sz="32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006833" y="692696"/>
            <a:ext cx="1731050" cy="40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ja-JP" sz="1800" dirty="0" smtClean="0"/>
              <a:t>Feb.9</a:t>
            </a:r>
            <a:r>
              <a:rPr lang="en-US" altLang="ja-JP" sz="1800" baseline="30000" dirty="0" smtClean="0"/>
              <a:t>th</a:t>
            </a:r>
            <a:r>
              <a:rPr lang="en-US" altLang="ja-JP" sz="1800" dirty="0" smtClean="0"/>
              <a:t>,2017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6701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10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Expanded “include”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851638" y="6525344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Expanded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  <a:r>
              <a:rPr lang="en-US" altLang="ja-JP" sz="1400" dirty="0">
                <a:latin typeface="+mn-lt"/>
              </a:rPr>
              <a:t>"encodings": ["JSON"],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}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“properties” 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“name” : “</a:t>
            </a:r>
            <a:r>
              <a:rPr lang="en-US" altLang="ja-JP" sz="1400" dirty="0" err="1" smtClean="0">
                <a:latin typeface="+mn-lt"/>
              </a:rPr>
              <a:t>petName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 : { “type” : “string”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</a:t>
            </a: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2390104"/>
            <a:ext cx="5296698" cy="41786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2411591"/>
            <a:ext cx="529669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"encodings": ["JSON"],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       "name“ : 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       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       "writable": true</a:t>
            </a:r>
          </a:p>
          <a:p>
            <a:r>
              <a:rPr lang="en-US" altLang="ja-JP" sz="1400" dirty="0">
                <a:latin typeface="+mn-lt"/>
              </a:rPr>
              <a:t>       }</a:t>
            </a:r>
          </a:p>
          <a:p>
            <a:r>
              <a:rPr lang="en-US" altLang="ja-JP" sz="1400" dirty="0" smtClean="0">
                <a:latin typeface="+mn-lt"/>
              </a:rPr>
              <a:t>  ]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9" name="右中かっこ 18"/>
          <p:cNvSpPr/>
          <p:nvPr/>
        </p:nvSpPr>
        <p:spPr bwMode="auto">
          <a:xfrm>
            <a:off x="3584848" y="2708920"/>
            <a:ext cx="432048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右中かっこ 20"/>
          <p:cNvSpPr/>
          <p:nvPr/>
        </p:nvSpPr>
        <p:spPr bwMode="auto">
          <a:xfrm flipH="1">
            <a:off x="4160912" y="4797152"/>
            <a:ext cx="504056" cy="151813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2" name="直線コネクタ 21"/>
          <p:cNvCxnSpPr>
            <a:endCxn id="21" idx="1"/>
          </p:cNvCxnSpPr>
          <p:nvPr/>
        </p:nvCxnSpPr>
        <p:spPr bwMode="auto">
          <a:xfrm>
            <a:off x="4016896" y="3560324"/>
            <a:ext cx="144016" cy="19958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7280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11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include”+”append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2132856"/>
            <a:ext cx="5296698" cy="439248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215831" y="6474822"/>
            <a:ext cx="4129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Including JSON-LD file: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}</a:t>
            </a:r>
          </a:p>
          <a:p>
            <a:r>
              <a:rPr lang="en-US" altLang="ja-JP" sz="1400" dirty="0" smtClean="0">
                <a:latin typeface="+mn-lt"/>
              </a:rPr>
              <a:t> 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“properties” 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“name” : “</a:t>
            </a:r>
            <a:r>
              <a:rPr lang="en-US" altLang="ja-JP" sz="1400" dirty="0" err="1" smtClean="0">
                <a:latin typeface="+mn-lt"/>
              </a:rPr>
              <a:t>petName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 : { “type” : “string”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</a:t>
            </a: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2132856"/>
            <a:ext cx="52966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{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“@include”</a:t>
            </a:r>
            <a:r>
              <a:rPr lang="en-US" altLang="ja-JP" sz="1400" dirty="0" smtClean="0">
                <a:latin typeface="+mn-lt"/>
              </a:rPr>
              <a:t> : “</a:t>
            </a:r>
            <a:r>
              <a:rPr lang="en-US" altLang="ja-JP" sz="1400" dirty="0" err="1" smtClean="0">
                <a:latin typeface="+mn-lt"/>
              </a:rPr>
              <a:t>air-conditioner:actions</a:t>
            </a:r>
            <a:r>
              <a:rPr lang="en-US" altLang="ja-JP" sz="1400" dirty="0" smtClean="0">
                <a:latin typeface="+mn-lt"/>
              </a:rPr>
              <a:t>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{</a:t>
            </a:r>
          </a:p>
          <a:p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"name“ : </a:t>
            </a:r>
            <a:r>
              <a:rPr lang="en-US" altLang="ja-JP" sz="1400" dirty="0" smtClean="0">
                <a:latin typeface="+mn-lt"/>
              </a:rPr>
              <a:t>“</a:t>
            </a:r>
            <a:r>
              <a:rPr lang="en-US" altLang="ja-JP" sz="1400" dirty="0" err="1" smtClean="0">
                <a:latin typeface="+mn-lt"/>
              </a:rPr>
              <a:t>finSwingOnOff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       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       "writable": </a:t>
            </a:r>
            <a:r>
              <a:rPr lang="en-US" altLang="ja-JP" sz="1400" dirty="0" smtClean="0">
                <a:latin typeface="+mn-lt"/>
              </a:rPr>
              <a:t>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}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右中かっこ 20"/>
          <p:cNvSpPr/>
          <p:nvPr/>
        </p:nvSpPr>
        <p:spPr bwMode="auto">
          <a:xfrm flipH="1">
            <a:off x="4520952" y="4509120"/>
            <a:ext cx="216024" cy="36004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16896" y="3560324"/>
            <a:ext cx="432048" cy="109281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右中かっこ 15"/>
          <p:cNvSpPr/>
          <p:nvPr/>
        </p:nvSpPr>
        <p:spPr bwMode="auto">
          <a:xfrm>
            <a:off x="7473280" y="5013176"/>
            <a:ext cx="432048" cy="93610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7847577" y="5301208"/>
            <a:ext cx="1497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Appended API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18" name="右中かっこ 17"/>
          <p:cNvSpPr/>
          <p:nvPr/>
        </p:nvSpPr>
        <p:spPr bwMode="auto">
          <a:xfrm>
            <a:off x="7937222" y="4624100"/>
            <a:ext cx="328146" cy="38907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8216141" y="4500409"/>
            <a:ext cx="12013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Including</a:t>
            </a:r>
          </a:p>
          <a:p>
            <a:r>
              <a:rPr lang="en-US" altLang="ja-JP" sz="1600" i="1" dirty="0" smtClean="0">
                <a:latin typeface="+mn-lt"/>
              </a:rPr>
              <a:t>whole</a:t>
            </a:r>
            <a:r>
              <a:rPr lang="en-US" altLang="ja-JP" sz="1600" i="1" dirty="0" smtClean="0">
                <a:latin typeface="+mn-lt"/>
              </a:rPr>
              <a:t> APIs</a:t>
            </a:r>
            <a:endParaRPr lang="ja-JP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00385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Expanded 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include”+”append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851638" y="6525344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Expanded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  <a:r>
              <a:rPr lang="en-US" altLang="ja-JP" sz="1400" dirty="0">
                <a:latin typeface="+mn-lt"/>
              </a:rPr>
              <a:t>"encodings": ["JSON"],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}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“properties” 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“name” : “</a:t>
            </a:r>
            <a:r>
              <a:rPr lang="en-US" altLang="ja-JP" sz="1400" dirty="0" err="1" smtClean="0">
                <a:latin typeface="+mn-lt"/>
              </a:rPr>
              <a:t>petName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 : { “type” : “string”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</a:t>
            </a: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1319282"/>
            <a:ext cx="5296698" cy="524946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1340768"/>
            <a:ext cx="52966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"encodings": ["JSON"],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       "name“ : 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       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       "writable": true</a:t>
            </a:r>
          </a:p>
          <a:p>
            <a:r>
              <a:rPr lang="en-US" altLang="ja-JP" sz="1400" dirty="0">
                <a:latin typeface="+mn-lt"/>
              </a:rPr>
              <a:t>       </a:t>
            </a:r>
            <a:r>
              <a:rPr lang="en-US" altLang="ja-JP" sz="1400" dirty="0" smtClean="0">
                <a:latin typeface="+mn-lt"/>
              </a:rPr>
              <a:t>},</a:t>
            </a:r>
          </a:p>
          <a:p>
            <a:r>
              <a:rPr lang="en-US" altLang="ja-JP" sz="1400" dirty="0" smtClean="0">
                <a:latin typeface="+mn-lt"/>
              </a:rPr>
              <a:t> 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      "name“ : “</a:t>
            </a:r>
            <a:r>
              <a:rPr lang="en-US" altLang="ja-JP" sz="1400" dirty="0" err="1">
                <a:latin typeface="+mn-lt"/>
              </a:rPr>
              <a:t>finSwingOnOff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       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       "writable": true</a:t>
            </a:r>
          </a:p>
          <a:p>
            <a:r>
              <a:rPr lang="en-US" altLang="ja-JP" sz="1400" dirty="0">
                <a:latin typeface="+mn-lt"/>
              </a:rPr>
              <a:t>     </a:t>
            </a:r>
            <a:r>
              <a:rPr lang="en-US" altLang="ja-JP" sz="1400" dirty="0" smtClean="0">
                <a:latin typeface="+mn-lt"/>
              </a:rPr>
              <a:t> }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 ]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9" name="右中かっこ 18"/>
          <p:cNvSpPr/>
          <p:nvPr/>
        </p:nvSpPr>
        <p:spPr bwMode="auto">
          <a:xfrm>
            <a:off x="3368824" y="2708920"/>
            <a:ext cx="432048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右中かっこ 20"/>
          <p:cNvSpPr/>
          <p:nvPr/>
        </p:nvSpPr>
        <p:spPr bwMode="auto">
          <a:xfrm flipH="1">
            <a:off x="4160912" y="3717032"/>
            <a:ext cx="504056" cy="1224136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2" name="直線コネクタ 21"/>
          <p:cNvCxnSpPr/>
          <p:nvPr/>
        </p:nvCxnSpPr>
        <p:spPr bwMode="auto">
          <a:xfrm>
            <a:off x="3800749" y="3465004"/>
            <a:ext cx="373994" cy="86409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666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include”+”remove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215831" y="6474822"/>
            <a:ext cx="4129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Including JSON-LD file: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“name” : “</a:t>
            </a:r>
            <a:r>
              <a:rPr lang="en-US" altLang="ja-JP" sz="1400" dirty="0" err="1" smtClean="0">
                <a:latin typeface="+mn-lt"/>
              </a:rPr>
              <a:t>fadeIn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 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2102653"/>
            <a:ext cx="5296698" cy="44226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2124139"/>
            <a:ext cx="529669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“@include”</a:t>
            </a:r>
            <a:r>
              <a:rPr lang="en-US" altLang="ja-JP" sz="1400" dirty="0">
                <a:latin typeface="+mn-lt"/>
              </a:rPr>
              <a:t>:{</a:t>
            </a:r>
          </a:p>
          <a:p>
            <a:r>
              <a:rPr lang="en-US" altLang="ja-JP" sz="1400" dirty="0" smtClean="0">
                <a:latin typeface="+mn-lt"/>
              </a:rPr>
              <a:t>                         “@</a:t>
            </a:r>
            <a:r>
              <a:rPr lang="en-US" altLang="ja-JP" sz="1400" dirty="0">
                <a:latin typeface="+mn-lt"/>
              </a:rPr>
              <a:t>id”:”</a:t>
            </a:r>
            <a:r>
              <a:rPr lang="en-US" altLang="ja-JP" sz="1400" dirty="0" err="1">
                <a:latin typeface="+mn-lt"/>
              </a:rPr>
              <a:t>air-conditinoer:actions</a:t>
            </a:r>
            <a:r>
              <a:rPr lang="en-US" altLang="ja-JP" sz="1400" dirty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   </a:t>
            </a:r>
            <a:r>
              <a:rPr lang="en-US" altLang="ja-JP" sz="1400" dirty="0" smtClean="0">
                <a:latin typeface="+mn-lt"/>
              </a:rPr>
              <a:t>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“@remove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”: {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                      “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”:”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lt"/>
              </a:rPr>
              <a:t>powerONOff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                          }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   }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88904" y="4005064"/>
            <a:ext cx="360040" cy="129614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右中かっこ 20"/>
          <p:cNvSpPr/>
          <p:nvPr/>
        </p:nvSpPr>
        <p:spPr bwMode="auto">
          <a:xfrm flipH="1">
            <a:off x="4530408" y="4509120"/>
            <a:ext cx="278575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" name="右中かっこ 13"/>
          <p:cNvSpPr/>
          <p:nvPr/>
        </p:nvSpPr>
        <p:spPr bwMode="auto">
          <a:xfrm>
            <a:off x="7833320" y="5229200"/>
            <a:ext cx="360040" cy="584774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964854" y="5157192"/>
            <a:ext cx="1289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1)Removing</a:t>
            </a:r>
          </a:p>
          <a:p>
            <a:r>
              <a:rPr lang="en-US" altLang="ja-JP" sz="1600" i="1" dirty="0">
                <a:latin typeface="+mn-lt"/>
              </a:rPr>
              <a:t> </a:t>
            </a:r>
            <a:r>
              <a:rPr lang="en-US" altLang="ja-JP" sz="1600" i="1" dirty="0" smtClean="0">
                <a:latin typeface="+mn-lt"/>
              </a:rPr>
              <a:t>  this  </a:t>
            </a:r>
            <a:r>
              <a:rPr lang="en-US" altLang="ja-JP" sz="1600" i="1" dirty="0" smtClean="0">
                <a:latin typeface="+mn-lt"/>
              </a:rPr>
              <a:t>API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17" name="右中かっこ 16"/>
          <p:cNvSpPr/>
          <p:nvPr/>
        </p:nvSpPr>
        <p:spPr bwMode="auto">
          <a:xfrm>
            <a:off x="9057456" y="4725144"/>
            <a:ext cx="360040" cy="108883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61312" y="4212377"/>
            <a:ext cx="136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2)Including</a:t>
            </a:r>
          </a:p>
          <a:p>
            <a:r>
              <a:rPr lang="en-US" altLang="ja-JP" sz="1600" i="1" dirty="0">
                <a:latin typeface="+mn-lt"/>
              </a:rPr>
              <a:t> </a:t>
            </a:r>
            <a:r>
              <a:rPr lang="en-US" altLang="ja-JP" sz="1600" i="1" dirty="0" smtClean="0">
                <a:latin typeface="+mn-lt"/>
              </a:rPr>
              <a:t>  other  APIs</a:t>
            </a:r>
            <a:endParaRPr lang="ja-JP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9373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14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Expanded 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include”+”remove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“name” : “</a:t>
            </a:r>
            <a:r>
              <a:rPr lang="en-US" altLang="ja-JP" sz="1400" dirty="0" err="1" smtClean="0">
                <a:latin typeface="+mn-lt"/>
              </a:rPr>
              <a:t>fadeIn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 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2102653"/>
            <a:ext cx="5296698" cy="44226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2124139"/>
            <a:ext cx="529669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{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       “name” : “</a:t>
            </a:r>
            <a:r>
              <a:rPr lang="en-US" altLang="ja-JP" sz="1400" dirty="0" err="1">
                <a:latin typeface="+mn-lt"/>
              </a:rPr>
              <a:t>fadeIn</a:t>
            </a:r>
            <a:r>
              <a:rPr lang="en-US" altLang="ja-JP" sz="1400" dirty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        “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        “writable” : true</a:t>
            </a:r>
          </a:p>
          <a:p>
            <a:r>
              <a:rPr lang="en-US" altLang="ja-JP" sz="1400" dirty="0">
                <a:latin typeface="+mn-lt"/>
              </a:rPr>
              <a:t>       } </a:t>
            </a:r>
          </a:p>
          <a:p>
            <a:r>
              <a:rPr lang="en-US" altLang="ja-JP" sz="1400" dirty="0" smtClean="0">
                <a:latin typeface="+mn-lt"/>
              </a:rPr>
              <a:t> 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64118" y="4005064"/>
            <a:ext cx="394283" cy="120491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右中かっこ 20"/>
          <p:cNvSpPr/>
          <p:nvPr/>
        </p:nvSpPr>
        <p:spPr bwMode="auto">
          <a:xfrm flipH="1">
            <a:off x="4530408" y="4509120"/>
            <a:ext cx="206567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851638" y="6525344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Expanded “CS-WX407.jsonld”</a:t>
            </a:r>
            <a:endParaRPr lang="ja-JP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549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15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include”+”substitute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215831" y="6474822"/>
            <a:ext cx="4129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Including JSON-LD file: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“name” : “</a:t>
            </a:r>
            <a:r>
              <a:rPr lang="en-US" altLang="ja-JP" sz="1400" dirty="0" err="1" smtClean="0">
                <a:latin typeface="+mn-lt"/>
              </a:rPr>
              <a:t>fadeIn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 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1628800"/>
            <a:ext cx="5296698" cy="48965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1628800"/>
            <a:ext cx="529669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“@include”</a:t>
            </a:r>
            <a:r>
              <a:rPr lang="en-US" altLang="ja-JP" sz="1400" dirty="0">
                <a:latin typeface="+mn-lt"/>
              </a:rPr>
              <a:t>:{</a:t>
            </a:r>
          </a:p>
          <a:p>
            <a:r>
              <a:rPr lang="en-US" altLang="ja-JP" sz="1400" dirty="0" smtClean="0">
                <a:latin typeface="+mn-lt"/>
              </a:rPr>
              <a:t>                         “@</a:t>
            </a:r>
            <a:r>
              <a:rPr lang="en-US" altLang="ja-JP" sz="1400" dirty="0">
                <a:latin typeface="+mn-lt"/>
              </a:rPr>
              <a:t>id”:”</a:t>
            </a:r>
            <a:r>
              <a:rPr lang="en-US" altLang="ja-JP" sz="1400" dirty="0" err="1">
                <a:latin typeface="+mn-lt"/>
              </a:rPr>
              <a:t>air-conditinoer:actions</a:t>
            </a:r>
            <a:r>
              <a:rPr lang="en-US" altLang="ja-JP" sz="1400" dirty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   </a:t>
            </a:r>
            <a:r>
              <a:rPr lang="en-US" altLang="ja-JP" sz="1400" dirty="0" smtClean="0">
                <a:latin typeface="+mn-lt"/>
              </a:rPr>
              <a:t>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“@substitute”: 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         </a:t>
            </a:r>
            <a:r>
              <a:rPr lang="en-US" altLang="ja-JP" sz="1400" dirty="0" smtClean="0">
                <a:latin typeface="+mn-lt"/>
              </a:rPr>
              <a:t> 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”:”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lt"/>
              </a:rPr>
              <a:t>powerONOff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  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lt"/>
              </a:rPr>
              <a:t>valueType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 : { “type” : “</a:t>
            </a:r>
            <a:r>
              <a:rPr lang="en-US" altLang="ja-JP" sz="1400" dirty="0" err="1" smtClean="0">
                <a:solidFill>
                  <a:srgbClr val="FF0000"/>
                </a:solidFill>
                <a:latin typeface="+mn-lt"/>
              </a:rPr>
              <a:t>boolean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  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“writable” : false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                  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}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   }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88904" y="4005064"/>
            <a:ext cx="360040" cy="100811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右中かっこ 20"/>
          <p:cNvSpPr/>
          <p:nvPr/>
        </p:nvSpPr>
        <p:spPr bwMode="auto">
          <a:xfrm flipH="1">
            <a:off x="4530407" y="4005064"/>
            <a:ext cx="278575" cy="208823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" name="右中かっこ 13"/>
          <p:cNvSpPr/>
          <p:nvPr/>
        </p:nvSpPr>
        <p:spPr bwMode="auto">
          <a:xfrm>
            <a:off x="8769424" y="4725143"/>
            <a:ext cx="360040" cy="920973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7889306" y="5629884"/>
            <a:ext cx="14382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1)Substituting</a:t>
            </a:r>
          </a:p>
          <a:p>
            <a:r>
              <a:rPr lang="en-US" altLang="ja-JP" sz="1600" i="1" dirty="0">
                <a:latin typeface="+mn-lt"/>
              </a:rPr>
              <a:t> </a:t>
            </a:r>
            <a:r>
              <a:rPr lang="en-US" altLang="ja-JP" sz="1600" i="1" dirty="0" smtClean="0">
                <a:latin typeface="+mn-lt"/>
              </a:rPr>
              <a:t>  this  </a:t>
            </a:r>
            <a:r>
              <a:rPr lang="en-US" altLang="ja-JP" sz="1600" i="1" dirty="0" smtClean="0">
                <a:latin typeface="+mn-lt"/>
              </a:rPr>
              <a:t>API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17" name="右中かっこ 16"/>
          <p:cNvSpPr/>
          <p:nvPr/>
        </p:nvSpPr>
        <p:spPr bwMode="auto">
          <a:xfrm>
            <a:off x="9170456" y="4221088"/>
            <a:ext cx="360040" cy="142502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907016" y="3861048"/>
            <a:ext cx="1366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2)Including</a:t>
            </a:r>
          </a:p>
          <a:p>
            <a:r>
              <a:rPr lang="en-US" altLang="ja-JP" sz="1600" i="1" dirty="0">
                <a:latin typeface="+mn-lt"/>
              </a:rPr>
              <a:t> </a:t>
            </a:r>
            <a:r>
              <a:rPr lang="en-US" altLang="ja-JP" sz="1600" i="1" dirty="0" smtClean="0">
                <a:latin typeface="+mn-lt"/>
              </a:rPr>
              <a:t>  other  APIs</a:t>
            </a:r>
            <a:endParaRPr lang="ja-JP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6042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16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Expanded “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include”+”substitute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“name” : “</a:t>
            </a:r>
            <a:r>
              <a:rPr lang="en-US" altLang="ja-JP" sz="1400" dirty="0" err="1" smtClean="0">
                <a:latin typeface="+mn-lt"/>
              </a:rPr>
              <a:t>fadeIn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 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259228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1318855"/>
            <a:ext cx="5296698" cy="52064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1268760"/>
            <a:ext cx="52966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{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        "name“ : “</a:t>
            </a:r>
            <a:r>
              <a:rPr lang="en-US" altLang="ja-JP" sz="1400" dirty="0" err="1">
                <a:solidFill>
                  <a:srgbClr val="FF0000"/>
                </a:solidFill>
                <a:latin typeface="+mn-lt"/>
              </a:rPr>
              <a:t>powerOnOff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",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        "</a:t>
            </a:r>
            <a:r>
              <a:rPr lang="en-US" altLang="ja-JP" sz="1400" dirty="0" err="1">
                <a:solidFill>
                  <a:srgbClr val="FF0000"/>
                </a:solidFill>
                <a:latin typeface="+mn-lt"/>
              </a:rPr>
              <a:t>valueType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": { "type": “</a:t>
            </a:r>
            <a:r>
              <a:rPr lang="en-US" altLang="ja-JP" sz="1400" dirty="0" err="1">
                <a:solidFill>
                  <a:srgbClr val="FF0000"/>
                </a:solidFill>
                <a:latin typeface="+mn-lt"/>
              </a:rPr>
              <a:t>boolean</a:t>
            </a:r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" },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        "writable":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false</a:t>
            </a:r>
            <a:endParaRPr lang="en-US" altLang="ja-JP" sz="1400" dirty="0">
              <a:solidFill>
                <a:srgbClr val="FF0000"/>
              </a:solidFill>
              <a:latin typeface="+mn-lt"/>
            </a:endParaRPr>
          </a:p>
          <a:p>
            <a:r>
              <a:rPr lang="en-US" altLang="ja-JP" sz="1400" dirty="0">
                <a:solidFill>
                  <a:srgbClr val="FF0000"/>
                </a:solidFill>
                <a:latin typeface="+mn-lt"/>
              </a:rPr>
              <a:t>       }</a:t>
            </a:r>
            <a:r>
              <a:rPr lang="en-US" altLang="ja-JP" sz="1400" dirty="0">
                <a:latin typeface="+mn-lt"/>
              </a:rPr>
              <a:t>,</a:t>
            </a:r>
          </a:p>
          <a:p>
            <a:r>
              <a:rPr lang="en-US" altLang="ja-JP" sz="1400" dirty="0">
                <a:latin typeface="+mn-lt"/>
              </a:rPr>
              <a:t>       {</a:t>
            </a:r>
          </a:p>
          <a:p>
            <a:r>
              <a:rPr lang="en-US" altLang="ja-JP" sz="1400" dirty="0">
                <a:latin typeface="+mn-lt"/>
              </a:rPr>
              <a:t>         “name” : “</a:t>
            </a:r>
            <a:r>
              <a:rPr lang="en-US" altLang="ja-JP" sz="1400" dirty="0" err="1">
                <a:latin typeface="+mn-lt"/>
              </a:rPr>
              <a:t>fadeIn</a:t>
            </a:r>
            <a:r>
              <a:rPr lang="en-US" altLang="ja-JP" sz="1400" dirty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        “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”: { “type” : “integer”},</a:t>
            </a:r>
          </a:p>
          <a:p>
            <a:r>
              <a:rPr lang="en-US" altLang="ja-JP" sz="1400" dirty="0">
                <a:latin typeface="+mn-lt"/>
              </a:rPr>
              <a:t>         “writable” : true</a:t>
            </a:r>
          </a:p>
          <a:p>
            <a:r>
              <a:rPr lang="en-US" altLang="ja-JP" sz="1400" dirty="0">
                <a:latin typeface="+mn-lt"/>
              </a:rPr>
              <a:t>       </a:t>
            </a:r>
            <a:r>
              <a:rPr lang="en-US" altLang="ja-JP" sz="1400" dirty="0" smtClean="0">
                <a:latin typeface="+mn-lt"/>
              </a:rPr>
              <a:t>}</a:t>
            </a:r>
          </a:p>
          <a:p>
            <a:r>
              <a:rPr lang="en-US" altLang="ja-JP" sz="1400" dirty="0" smtClean="0">
                <a:latin typeface="+mn-lt"/>
              </a:rPr>
              <a:t>   </a:t>
            </a:r>
            <a:r>
              <a:rPr lang="en-US" altLang="ja-JP" sz="1400" dirty="0">
                <a:latin typeface="+mn-lt"/>
              </a:rPr>
              <a:t>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88904" y="4005064"/>
            <a:ext cx="360040" cy="100811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右中かっこ 20"/>
          <p:cNvSpPr/>
          <p:nvPr/>
        </p:nvSpPr>
        <p:spPr bwMode="auto">
          <a:xfrm flipH="1">
            <a:off x="4530406" y="3645023"/>
            <a:ext cx="278575" cy="258134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851638" y="6525344"/>
            <a:ext cx="291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Expanded “CS-WX407.jsonld”</a:t>
            </a:r>
            <a:endParaRPr lang="ja-JP" altLang="en-US" sz="16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46329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2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Structure 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409384" y="8701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Kazuo Kajimoto</a:t>
            </a:r>
          </a:p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22/9/2016</a:t>
            </a:r>
            <a:endParaRPr lang="ja-JP" altLang="en-US" sz="12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009190" y="9087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73086" y="620688"/>
            <a:ext cx="838082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"@context":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{wot-td 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http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://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hlinkClick r:id="rId3"/>
              </a:rPr>
              <a:t>w3c.github.io/wot/w3c-wot-td-context.jsonld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},</a:t>
            </a:r>
            <a:endParaRPr lang="en-US" altLang="ja-JP" i="1" dirty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"@type": </a:t>
            </a:r>
            <a:r>
              <a:rPr lang="en-US" altLang="ja-JP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“wot-td : Thing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"name":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MyTemperatureThing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uris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["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coap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://mytemp.example.com:5683/"],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"encodings": ["JSON"],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"properties": [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{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"name": "temperature",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valueType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{ "type": "number" },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"writable": false,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  "</a:t>
            </a:r>
            <a:r>
              <a:rPr lang="en-US" altLang="ja-JP" i="1" dirty="0" err="1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hrefs</a:t>
            </a:r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": ["temp"]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 ]</a:t>
            </a:r>
          </a:p>
          <a:p>
            <a:r>
              <a:rPr lang="en-US" altLang="ja-JP" i="1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i="1" dirty="0" smtClean="0">
              <a:latin typeface="+mn-lt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 bwMode="auto">
          <a:xfrm>
            <a:off x="1217102" y="908720"/>
            <a:ext cx="8236804" cy="936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1217102" y="2492896"/>
            <a:ext cx="8236804" cy="2520280"/>
          </a:xfrm>
          <a:prstGeom prst="rect">
            <a:avLst/>
          </a:prstGeom>
          <a:noFill/>
          <a:ln w="28575" cap="flat" cmpd="sng" algn="ctr">
            <a:solidFill>
              <a:srgbClr val="1782D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7102" y="1916832"/>
            <a:ext cx="8236804" cy="504056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505134" y="4005064"/>
            <a:ext cx="2088232" cy="36004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135920" y="5469031"/>
            <a:ext cx="7314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TD consists of 3 parts.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(Red) Definition of terminology and vocabulary, Attribute of thing 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(Green) Method to access processing </a:t>
            </a:r>
            <a:r>
              <a:rPr lang="en-US" altLang="ja-JP" sz="18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</a:t>
            </a:r>
          </a:p>
          <a:p>
            <a:r>
              <a:rPr lang="en-US" altLang="ja-JP" sz="18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- (Blue) Definition of APIs (API Prototype definition except “</a:t>
            </a:r>
            <a:r>
              <a:rPr lang="en-US" altLang="ja-JP" sz="18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hrefs</a:t>
            </a:r>
            <a:r>
              <a:rPr lang="en-US" altLang="ja-JP" sz="18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” tag)</a:t>
            </a:r>
          </a:p>
        </p:txBody>
      </p:sp>
    </p:spTree>
    <p:extLst>
      <p:ext uri="{BB962C8B-B14F-4D97-AF65-F5344CB8AC3E}">
        <p14:creationId xmlns:p14="http://schemas.microsoft.com/office/powerpoint/2010/main" val="3833569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角丸四角形 69"/>
          <p:cNvSpPr/>
          <p:nvPr/>
        </p:nvSpPr>
        <p:spPr bwMode="auto">
          <a:xfrm>
            <a:off x="3813512" y="3789040"/>
            <a:ext cx="6023392" cy="2160240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4" name="角丸四角形 73"/>
          <p:cNvSpPr/>
          <p:nvPr/>
        </p:nvSpPr>
        <p:spPr bwMode="auto">
          <a:xfrm>
            <a:off x="1424608" y="3933056"/>
            <a:ext cx="2007591" cy="1675001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3813512" y="1089149"/>
            <a:ext cx="5964024" cy="1979811"/>
          </a:xfrm>
          <a:prstGeom prst="roundRect">
            <a:avLst>
              <a:gd name="adj" fmla="val 13288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1406866" y="1089149"/>
            <a:ext cx="1961957" cy="1979811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3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5" y="44624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TD Template</a:t>
            </a:r>
            <a:r>
              <a:rPr lang="ja-JP" altLang="en-US" sz="2800" dirty="0">
                <a:solidFill>
                  <a:srgbClr val="FFFFFF"/>
                </a:solidFill>
                <a:ea typeface="HGP創英角ｺﾞｼｯｸUB" pitchFamily="50" charset="-128"/>
              </a:rPr>
              <a:t> </a:t>
            </a:r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and Lifecycle Eco System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8409384" y="87015"/>
            <a:ext cx="15183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Kazuo Kajimoto</a:t>
            </a:r>
          </a:p>
          <a:p>
            <a:pPr algn="ctr" eaLnBrk="1" hangingPunct="1"/>
            <a:r>
              <a:rPr lang="en-US" altLang="ja-JP" sz="1200" dirty="0" smtClean="0">
                <a:solidFill>
                  <a:srgbClr val="FFFFFF"/>
                </a:solidFill>
                <a:ea typeface="HGP創英角ｺﾞｼｯｸUB" pitchFamily="50" charset="-128"/>
              </a:rPr>
              <a:t>22/9/2016</a:t>
            </a:r>
            <a:endParaRPr lang="ja-JP" altLang="en-US" sz="12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36488" y="3068960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each vertical industry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2000672" y="1484784"/>
            <a:ext cx="699812" cy="37978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3937" y="744959"/>
            <a:ext cx="2420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Thing’s basic characteristics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14775" y="1196752"/>
            <a:ext cx="129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TD Template</a:t>
            </a: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2000672" y="1868492"/>
            <a:ext cx="699812" cy="336372"/>
          </a:xfrm>
          <a:prstGeom prst="rect">
            <a:avLst/>
          </a:prstGeom>
          <a:solidFill>
            <a:srgbClr val="1782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-15552" y="2473151"/>
            <a:ext cx="2075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Common mandate APIs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491514" y="2204864"/>
            <a:ext cx="17668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http:industry.org/CE.jsonld</a:t>
            </a:r>
          </a:p>
        </p:txBody>
      </p:sp>
      <p:cxnSp>
        <p:nvCxnSpPr>
          <p:cNvPr id="6" name="直線コネクタ 5"/>
          <p:cNvCxnSpPr/>
          <p:nvPr/>
        </p:nvCxnSpPr>
        <p:spPr bwMode="auto">
          <a:xfrm>
            <a:off x="957078" y="1089149"/>
            <a:ext cx="899578" cy="58552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コネクタ 9"/>
          <p:cNvCxnSpPr/>
          <p:nvPr/>
        </p:nvCxnSpPr>
        <p:spPr bwMode="auto">
          <a:xfrm flipV="1">
            <a:off x="1275401" y="2036678"/>
            <a:ext cx="581255" cy="43647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正方形/長方形 23"/>
          <p:cNvSpPr/>
          <p:nvPr/>
        </p:nvSpPr>
        <p:spPr bwMode="auto">
          <a:xfrm>
            <a:off x="5045276" y="1484784"/>
            <a:ext cx="699812" cy="379785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045276" y="2060848"/>
            <a:ext cx="699812" cy="336372"/>
          </a:xfrm>
          <a:prstGeom prst="rect">
            <a:avLst/>
          </a:prstGeom>
          <a:solidFill>
            <a:srgbClr val="1782DB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880" y="1124744"/>
            <a:ext cx="3358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“@include”: “http:industry.org/CE.jsonld”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961112" y="1465620"/>
            <a:ext cx="1867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+Product Type Name</a:t>
            </a:r>
          </a:p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+Serial Number</a:t>
            </a:r>
          </a:p>
        </p:txBody>
      </p:sp>
      <p:cxnSp>
        <p:nvCxnSpPr>
          <p:cNvPr id="22" name="直線矢印コネクタ 21"/>
          <p:cNvCxnSpPr/>
          <p:nvPr/>
        </p:nvCxnSpPr>
        <p:spPr bwMode="auto">
          <a:xfrm>
            <a:off x="2821166" y="1674676"/>
            <a:ext cx="213183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正方形/長方形 29"/>
          <p:cNvSpPr/>
          <p:nvPr/>
        </p:nvSpPr>
        <p:spPr bwMode="auto">
          <a:xfrm>
            <a:off x="5045276" y="1844824"/>
            <a:ext cx="699812" cy="20943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5045276" y="2407106"/>
            <a:ext cx="699812" cy="268361"/>
          </a:xfrm>
          <a:prstGeom prst="rect">
            <a:avLst/>
          </a:prstGeom>
          <a:solidFill>
            <a:srgbClr val="1782D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34" name="直線矢印コネクタ 33"/>
          <p:cNvCxnSpPr/>
          <p:nvPr/>
        </p:nvCxnSpPr>
        <p:spPr bwMode="auto">
          <a:xfrm>
            <a:off x="2821166" y="2060848"/>
            <a:ext cx="2131834" cy="1681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1" name="直線コネクタ 7170"/>
          <p:cNvCxnSpPr/>
          <p:nvPr/>
        </p:nvCxnSpPr>
        <p:spPr bwMode="auto">
          <a:xfrm flipV="1">
            <a:off x="5745088" y="1799145"/>
            <a:ext cx="234502" cy="15039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テキスト ボックス 37"/>
          <p:cNvSpPr txBox="1"/>
          <p:nvPr/>
        </p:nvSpPr>
        <p:spPr>
          <a:xfrm>
            <a:off x="5963900" y="2132856"/>
            <a:ext cx="2013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+Product </a:t>
            </a:r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specificl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APIs</a:t>
            </a:r>
          </a:p>
        </p:txBody>
      </p:sp>
      <p:cxnSp>
        <p:nvCxnSpPr>
          <p:cNvPr id="7173" name="直線コネクタ 7172"/>
          <p:cNvCxnSpPr/>
          <p:nvPr/>
        </p:nvCxnSpPr>
        <p:spPr bwMode="auto">
          <a:xfrm flipV="1">
            <a:off x="5832925" y="2385382"/>
            <a:ext cx="146665" cy="12937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/>
          <p:cNvSpPr txBox="1"/>
          <p:nvPr/>
        </p:nvSpPr>
        <p:spPr>
          <a:xfrm>
            <a:off x="5025008" y="692696"/>
            <a:ext cx="3643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Mass production manufacturer</a:t>
            </a:r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01" y="1420664"/>
            <a:ext cx="1039895" cy="1072232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7977336" y="2545159"/>
            <a:ext cx="1761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Class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944888" y="3769295"/>
            <a:ext cx="320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“@include” “http:Panasonic/TS.jsonld”</a:t>
            </a: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5025008" y="4077072"/>
            <a:ext cx="699812" cy="379785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5025008" y="4869160"/>
            <a:ext cx="699812" cy="336372"/>
          </a:xfrm>
          <a:prstGeom prst="rect">
            <a:avLst/>
          </a:prstGeom>
          <a:solidFill>
            <a:srgbClr val="1782DB">
              <a:alpha val="3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1" name="正方形/長方形 50"/>
          <p:cNvSpPr/>
          <p:nvPr/>
        </p:nvSpPr>
        <p:spPr bwMode="auto">
          <a:xfrm>
            <a:off x="5025008" y="4437112"/>
            <a:ext cx="699812" cy="209434"/>
          </a:xfrm>
          <a:prstGeom prst="rect">
            <a:avLst/>
          </a:prstGeom>
          <a:solidFill>
            <a:srgbClr val="FF0000">
              <a:alpha val="5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5025008" y="5215418"/>
            <a:ext cx="699812" cy="268361"/>
          </a:xfrm>
          <a:prstGeom prst="rect">
            <a:avLst/>
          </a:prstGeom>
          <a:solidFill>
            <a:srgbClr val="1782DB">
              <a:alpha val="50196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5025008" y="4653136"/>
            <a:ext cx="699812" cy="209434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 bwMode="auto">
          <a:xfrm>
            <a:off x="5025008" y="5494930"/>
            <a:ext cx="699812" cy="20943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7177" name="直線矢印コネクタ 7176"/>
          <p:cNvCxnSpPr/>
          <p:nvPr/>
        </p:nvCxnSpPr>
        <p:spPr bwMode="auto">
          <a:xfrm>
            <a:off x="5395182" y="2924944"/>
            <a:ext cx="0" cy="79208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 flipV="1">
            <a:off x="5745088" y="4581128"/>
            <a:ext cx="234502" cy="15039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テキスト ボックス 60"/>
          <p:cNvSpPr txBox="1"/>
          <p:nvPr/>
        </p:nvSpPr>
        <p:spPr>
          <a:xfrm>
            <a:off x="5889104" y="4129916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+Additional Info</a:t>
            </a:r>
          </a:p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(if any)</a:t>
            </a:r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601" y="4228976"/>
            <a:ext cx="1039895" cy="1072232"/>
          </a:xfrm>
          <a:prstGeom prst="rect">
            <a:avLst/>
          </a:prstGeom>
        </p:spPr>
      </p:pic>
      <p:sp>
        <p:nvSpPr>
          <p:cNvPr id="63" name="テキスト ボックス 62"/>
          <p:cNvSpPr txBox="1"/>
          <p:nvPr/>
        </p:nvSpPr>
        <p:spPr>
          <a:xfrm>
            <a:off x="7833320" y="5353471"/>
            <a:ext cx="1989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Instance</a:t>
            </a:r>
          </a:p>
        </p:txBody>
      </p:sp>
      <p:cxnSp>
        <p:nvCxnSpPr>
          <p:cNvPr id="7179" name="直線矢印コネクタ 7178"/>
          <p:cNvCxnSpPr/>
          <p:nvPr/>
        </p:nvCxnSpPr>
        <p:spPr bwMode="auto">
          <a:xfrm>
            <a:off x="8858282" y="2852936"/>
            <a:ext cx="0" cy="122413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直線矢印コネクタ 7180"/>
          <p:cNvCxnSpPr/>
          <p:nvPr/>
        </p:nvCxnSpPr>
        <p:spPr bwMode="auto">
          <a:xfrm flipV="1">
            <a:off x="5832925" y="4541830"/>
            <a:ext cx="2432443" cy="105781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テキスト ボックス 68"/>
          <p:cNvSpPr txBox="1"/>
          <p:nvPr/>
        </p:nvSpPr>
        <p:spPr>
          <a:xfrm rot="20145465">
            <a:off x="5847890" y="4808923"/>
            <a:ext cx="2367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Servient Instance Link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5595663" y="6021288"/>
            <a:ext cx="266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WoT</a:t>
            </a:r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 Service Provider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794603" y="5589240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Customer</a:t>
            </a:r>
          </a:p>
        </p:txBody>
      </p:sp>
      <p:cxnSp>
        <p:nvCxnSpPr>
          <p:cNvPr id="7186" name="直線矢印コネクタ 7185"/>
          <p:cNvCxnSpPr/>
          <p:nvPr/>
        </p:nvCxnSpPr>
        <p:spPr bwMode="auto">
          <a:xfrm>
            <a:off x="3512840" y="4797152"/>
            <a:ext cx="1080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0" name="テキスト ボックス 79"/>
          <p:cNvSpPr txBox="1"/>
          <p:nvPr/>
        </p:nvSpPr>
        <p:spPr>
          <a:xfrm>
            <a:off x="3512840" y="4489375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Registration</a:t>
            </a: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5847973" y="3068960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Design and Manufacturing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5947867" y="638132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Set up and Operation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1549222" y="3356992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i="1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Potential Promotion</a:t>
            </a:r>
          </a:p>
        </p:txBody>
      </p:sp>
      <p:cxnSp>
        <p:nvCxnSpPr>
          <p:cNvPr id="85" name="直線矢印コネクタ 84"/>
          <p:cNvCxnSpPr/>
          <p:nvPr/>
        </p:nvCxnSpPr>
        <p:spPr bwMode="auto">
          <a:xfrm flipH="1">
            <a:off x="3152800" y="2996952"/>
            <a:ext cx="936104" cy="109306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テキスト ボックス 86"/>
          <p:cNvSpPr txBox="1"/>
          <p:nvPr/>
        </p:nvSpPr>
        <p:spPr>
          <a:xfrm rot="18601192">
            <a:off x="3470510" y="3491033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Buy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554322" y="2671028"/>
            <a:ext cx="1685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http:Panasonic/TS.jsonld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232920" y="5695364"/>
            <a:ext cx="21419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 smtClean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http:Servicer/TS_Kajimoto.jsonld</a:t>
            </a:r>
          </a:p>
        </p:txBody>
      </p:sp>
      <p:pic>
        <p:nvPicPr>
          <p:cNvPr id="66" name="図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783" y="4653136"/>
            <a:ext cx="772953" cy="848196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3685" y="2276872"/>
            <a:ext cx="565691" cy="999826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413" y="3891613"/>
            <a:ext cx="565691" cy="999826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 rotWithShape="1">
          <a:blip r:embed="rId6"/>
          <a:srcRect t="-1" r="81960" b="34364"/>
          <a:stretch/>
        </p:blipFill>
        <p:spPr>
          <a:xfrm>
            <a:off x="2792760" y="3801988"/>
            <a:ext cx="249157" cy="27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942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円/楕円 59"/>
          <p:cNvSpPr/>
          <p:nvPr/>
        </p:nvSpPr>
        <p:spPr bwMode="auto">
          <a:xfrm>
            <a:off x="9209856" y="3861048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1" name="円/楕円 60"/>
          <p:cNvSpPr/>
          <p:nvPr/>
        </p:nvSpPr>
        <p:spPr bwMode="auto">
          <a:xfrm>
            <a:off x="8913440" y="3922603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2" name="円/楕円 61"/>
          <p:cNvSpPr/>
          <p:nvPr/>
        </p:nvSpPr>
        <p:spPr bwMode="auto">
          <a:xfrm>
            <a:off x="9137848" y="4066619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3" name="円/楕円 62"/>
          <p:cNvSpPr/>
          <p:nvPr/>
        </p:nvSpPr>
        <p:spPr bwMode="auto">
          <a:xfrm>
            <a:off x="8769424" y="4138627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7" name="円/楕円 56"/>
          <p:cNvSpPr/>
          <p:nvPr/>
        </p:nvSpPr>
        <p:spPr bwMode="auto">
          <a:xfrm>
            <a:off x="8473008" y="2708920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997061" y="2719953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LGE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5" name="円/楕円 54"/>
          <p:cNvSpPr/>
          <p:nvPr/>
        </p:nvSpPr>
        <p:spPr bwMode="auto">
          <a:xfrm>
            <a:off x="8265368" y="2924944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8585217" y="2935977"/>
            <a:ext cx="8322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Samsung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4" name="円/楕円 53"/>
          <p:cNvSpPr/>
          <p:nvPr/>
        </p:nvSpPr>
        <p:spPr bwMode="auto">
          <a:xfrm>
            <a:off x="8473008" y="1618347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53" name="円/楕円 52"/>
          <p:cNvSpPr/>
          <p:nvPr/>
        </p:nvSpPr>
        <p:spPr bwMode="auto">
          <a:xfrm>
            <a:off x="8265368" y="1791400"/>
            <a:ext cx="1592560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35" name="直線矢印コネクタ 34"/>
          <p:cNvCxnSpPr>
            <a:endCxn id="2" idx="3"/>
          </p:cNvCxnSpPr>
          <p:nvPr/>
        </p:nvCxnSpPr>
        <p:spPr bwMode="auto">
          <a:xfrm flipV="1">
            <a:off x="5457055" y="1461884"/>
            <a:ext cx="7549" cy="297522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矢印コネクタ 32"/>
          <p:cNvCxnSpPr/>
          <p:nvPr/>
        </p:nvCxnSpPr>
        <p:spPr bwMode="auto">
          <a:xfrm flipV="1">
            <a:off x="5969496" y="1500754"/>
            <a:ext cx="0" cy="1752292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4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The relationship example of organizations and TD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28464" y="620688"/>
            <a:ext cx="1889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W3C/WoT-WG</a:t>
            </a:r>
            <a:endParaRPr lang="ja-JP" altLang="en-US" b="1" dirty="0">
              <a:latin typeface="+mn-lt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424240" y="908720"/>
            <a:ext cx="33480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style of TD</a:t>
            </a:r>
          </a:p>
          <a:p>
            <a:r>
              <a:rPr lang="en-US" altLang="ja-JP" sz="1800" dirty="0" smtClean="0">
                <a:latin typeface="+mn-lt"/>
              </a:rPr>
              <a:t>  as semantics container type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definition for IoT</a:t>
            </a:r>
            <a:endParaRPr lang="ja-JP" altLang="en-US" sz="1800" dirty="0">
              <a:latin typeface="+mn-lt"/>
            </a:endParaRPr>
          </a:p>
        </p:txBody>
      </p:sp>
      <p:sp>
        <p:nvSpPr>
          <p:cNvPr id="2" name="円/楕円 1"/>
          <p:cNvSpPr/>
          <p:nvPr/>
        </p:nvSpPr>
        <p:spPr bwMode="auto">
          <a:xfrm>
            <a:off x="4736976" y="908720"/>
            <a:ext cx="4968552" cy="64807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953000" y="1052736"/>
            <a:ext cx="4680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+mn-lt"/>
                <a:ea typeface="Meiryo UI" panose="020B0604030504040204" pitchFamily="50" charset="-128"/>
                <a:cs typeface="Meiryo UI" panose="020B0604030504040204" pitchFamily="50" charset="-128"/>
              </a:rPr>
              <a:t>http://w3c.github.io/wot/w3c-wot-td-context.jsonld</a:t>
            </a:r>
            <a:endParaRPr lang="ja-JP" altLang="en-US" sz="1600" dirty="0">
              <a:latin typeface="+mn-lt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8464" y="1806495"/>
            <a:ext cx="47676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Organization of each vertical industry</a:t>
            </a:r>
            <a:endParaRPr lang="ja-JP" altLang="en-US" b="1" dirty="0">
              <a:latin typeface="+mn-lt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416496" y="2134597"/>
            <a:ext cx="422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generic semantics</a:t>
            </a:r>
          </a:p>
          <a:p>
            <a:r>
              <a:rPr lang="en-US" altLang="ja-JP" sz="1800" dirty="0" smtClean="0">
                <a:latin typeface="+mn-lt"/>
              </a:rPr>
              <a:t>  of things which belongs to the industry</a:t>
            </a:r>
            <a:endParaRPr lang="ja-JP" altLang="en-US" sz="1800" dirty="0">
              <a:latin typeface="+mn-lt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6073850" y="1956902"/>
            <a:ext cx="3631678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241499" y="2028910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://ce-semantics.github.io/wot/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generic-air-</a:t>
            </a:r>
            <a:r>
              <a:rPr lang="en-US" altLang="ja-JP" sz="1600" dirty="0" err="1" smtClean="0">
                <a:latin typeface="+mn-lt"/>
              </a:rPr>
              <a:t>conditioner.jsonld</a:t>
            </a:r>
            <a:r>
              <a:rPr lang="en-US" altLang="ja-JP" sz="1600" dirty="0" smtClean="0">
                <a:latin typeface="+mn-lt"/>
              </a:rPr>
              <a:t>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28464" y="2852936"/>
            <a:ext cx="3945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Mass production manufacturer</a:t>
            </a:r>
            <a:endParaRPr lang="ja-JP" altLang="en-US" b="1" dirty="0">
              <a:latin typeface="+mn-lt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416496" y="3212976"/>
            <a:ext cx="42370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maintains the specific semantics</a:t>
            </a:r>
          </a:p>
          <a:p>
            <a:r>
              <a:rPr lang="en-US" altLang="ja-JP" sz="1800" dirty="0" smtClean="0">
                <a:latin typeface="+mn-lt"/>
              </a:rPr>
              <a:t>  of each product with reference to 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generic semantics of its category thing</a:t>
            </a:r>
            <a:endParaRPr lang="ja-JP" altLang="en-US" sz="1800" dirty="0">
              <a:latin typeface="+mn-lt"/>
            </a:endParaRPr>
          </a:p>
        </p:txBody>
      </p:sp>
      <p:sp>
        <p:nvSpPr>
          <p:cNvPr id="16" name="円/楕円 15"/>
          <p:cNvSpPr/>
          <p:nvPr/>
        </p:nvSpPr>
        <p:spPr bwMode="auto">
          <a:xfrm>
            <a:off x="5601072" y="3068960"/>
            <a:ext cx="4104456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871206" y="3140968"/>
            <a:ext cx="36182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://panasonic.github.io/wot/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</a:t>
            </a:r>
            <a:r>
              <a:rPr lang="en-US" altLang="ja-JP" sz="1600" dirty="0" err="1" smtClean="0">
                <a:latin typeface="+mn-lt"/>
              </a:rPr>
              <a:t>ce</a:t>
            </a:r>
            <a:r>
              <a:rPr lang="en-US" altLang="ja-JP" sz="1600" dirty="0" smtClean="0">
                <a:latin typeface="+mn-lt"/>
              </a:rPr>
              <a:t>/air-conditioner/CS-WX407.jsonld"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28464" y="4305870"/>
            <a:ext cx="48319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Platform provider (Things aggregator)</a:t>
            </a:r>
            <a:endParaRPr lang="ja-JP" altLang="en-US" b="1" dirty="0">
              <a:latin typeface="+mn-lt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416496" y="4665910"/>
            <a:ext cx="46987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aggregates wide variety of things,  </a:t>
            </a:r>
          </a:p>
          <a:p>
            <a:r>
              <a:rPr lang="en-US" altLang="ja-JP" sz="1800" dirty="0" smtClean="0">
                <a:latin typeface="+mn-lt"/>
              </a:rPr>
              <a:t>  manages the relationship between things</a:t>
            </a:r>
          </a:p>
          <a:p>
            <a:r>
              <a:rPr lang="en-US" altLang="ja-JP" sz="1800" dirty="0">
                <a:latin typeface="+mn-lt"/>
              </a:rPr>
              <a:t> </a:t>
            </a:r>
            <a:r>
              <a:rPr lang="en-US" altLang="ja-JP" sz="1800" dirty="0" smtClean="0">
                <a:latin typeface="+mn-lt"/>
              </a:rPr>
              <a:t> and its context such as owner, location etc.</a:t>
            </a:r>
          </a:p>
        </p:txBody>
      </p:sp>
      <p:sp>
        <p:nvSpPr>
          <p:cNvPr id="25" name="円/楕円 24"/>
          <p:cNvSpPr/>
          <p:nvPr/>
        </p:nvSpPr>
        <p:spPr bwMode="auto">
          <a:xfrm>
            <a:off x="4960364" y="4221088"/>
            <a:ext cx="4745164" cy="720080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5457056" y="4293096"/>
            <a:ext cx="424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>
                <a:latin typeface="+mn-lt"/>
              </a:rPr>
              <a:t>"http</a:t>
            </a:r>
            <a:r>
              <a:rPr lang="en-US" altLang="ja-JP" sz="1600" dirty="0" smtClean="0">
                <a:latin typeface="+mn-lt"/>
              </a:rPr>
              <a:t>://aggregater.github.io/wot/</a:t>
            </a:r>
          </a:p>
          <a:p>
            <a:r>
              <a:rPr lang="en-US" altLang="ja-JP" sz="1600" dirty="0">
                <a:latin typeface="+mn-lt"/>
              </a:rPr>
              <a:t> </a:t>
            </a:r>
            <a:r>
              <a:rPr lang="en-US" altLang="ja-JP" sz="1600" dirty="0" smtClean="0">
                <a:latin typeface="+mn-lt"/>
              </a:rPr>
              <a:t> </a:t>
            </a:r>
            <a:r>
              <a:rPr lang="en-US" altLang="ja-JP" sz="1600" dirty="0" err="1" smtClean="0">
                <a:latin typeface="+mn-lt"/>
              </a:rPr>
              <a:t>ce</a:t>
            </a:r>
            <a:r>
              <a:rPr lang="en-US" altLang="ja-JP" sz="1600" dirty="0" smtClean="0">
                <a:latin typeface="+mn-lt"/>
              </a:rPr>
              <a:t>/air-conditioner/CS-WX407/#0012.jsonld"</a:t>
            </a:r>
            <a:endParaRPr lang="ja-JP" altLang="en-US" sz="1600" dirty="0">
              <a:latin typeface="+mn-lt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128464" y="5734997"/>
            <a:ext cx="219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>
                <a:latin typeface="+mn-lt"/>
              </a:rPr>
              <a:t>Service provider</a:t>
            </a:r>
            <a:endParaRPr lang="ja-JP" altLang="en-US" b="1" dirty="0">
              <a:latin typeface="+mn-lt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416496" y="6095037"/>
            <a:ext cx="4698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800" dirty="0" smtClean="0">
                <a:latin typeface="+mn-lt"/>
              </a:rPr>
              <a:t>- who provides service to customers utilizing</a:t>
            </a:r>
          </a:p>
          <a:p>
            <a:r>
              <a:rPr lang="en-US" altLang="ja-JP" sz="1800" dirty="0" smtClean="0">
                <a:latin typeface="+mn-lt"/>
              </a:rPr>
              <a:t>  TDs provided by platform provider(s)</a:t>
            </a:r>
          </a:p>
        </p:txBody>
      </p:sp>
      <p:sp>
        <p:nvSpPr>
          <p:cNvPr id="5" name="円柱 4"/>
          <p:cNvSpPr/>
          <p:nvPr/>
        </p:nvSpPr>
        <p:spPr bwMode="auto">
          <a:xfrm>
            <a:off x="5385048" y="5157192"/>
            <a:ext cx="1440160" cy="432048"/>
          </a:xfrm>
          <a:prstGeom prst="can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457056" y="5220489"/>
            <a:ext cx="1233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n-lt"/>
              </a:rPr>
              <a:t>Owners DB</a:t>
            </a:r>
            <a:endParaRPr lang="ja-JP" altLang="en-US" sz="1600" dirty="0">
              <a:latin typeface="+mn-lt"/>
            </a:endParaRPr>
          </a:p>
        </p:txBody>
      </p:sp>
      <p:sp>
        <p:nvSpPr>
          <p:cNvPr id="30" name="円/楕円 29"/>
          <p:cNvSpPr/>
          <p:nvPr/>
        </p:nvSpPr>
        <p:spPr bwMode="auto">
          <a:xfrm>
            <a:off x="5313040" y="6137448"/>
            <a:ext cx="2592288" cy="531912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6051478" y="6237312"/>
            <a:ext cx="1277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>
                <a:latin typeface="+mn-lt"/>
              </a:rPr>
              <a:t>Service App</a:t>
            </a:r>
            <a:endParaRPr lang="ja-JP" altLang="en-US" sz="1600" dirty="0">
              <a:latin typeface="+mn-lt"/>
            </a:endParaRPr>
          </a:p>
        </p:txBody>
      </p:sp>
      <p:cxnSp>
        <p:nvCxnSpPr>
          <p:cNvPr id="7" name="直線矢印コネクタ 6"/>
          <p:cNvCxnSpPr/>
          <p:nvPr/>
        </p:nvCxnSpPr>
        <p:spPr bwMode="auto">
          <a:xfrm flipV="1">
            <a:off x="7401272" y="1556792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正方形/長方形 31"/>
          <p:cNvSpPr/>
          <p:nvPr/>
        </p:nvSpPr>
        <p:spPr>
          <a:xfrm>
            <a:off x="7353574" y="1609055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5961112" y="2708920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5409358" y="3913311"/>
            <a:ext cx="551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refer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37" name="直線矢印コネクタ 36"/>
          <p:cNvCxnSpPr/>
          <p:nvPr/>
        </p:nvCxnSpPr>
        <p:spPr bwMode="auto">
          <a:xfrm flipV="1">
            <a:off x="7185248" y="2668850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正方形/長方形 37"/>
          <p:cNvSpPr/>
          <p:nvPr/>
        </p:nvSpPr>
        <p:spPr>
          <a:xfrm>
            <a:off x="7153199" y="2708920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include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39" name="直線矢印コネクタ 38"/>
          <p:cNvCxnSpPr/>
          <p:nvPr/>
        </p:nvCxnSpPr>
        <p:spPr bwMode="auto">
          <a:xfrm flipV="1">
            <a:off x="6969224" y="3789040"/>
            <a:ext cx="0" cy="4001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正方形/長方形 39"/>
          <p:cNvSpPr/>
          <p:nvPr/>
        </p:nvSpPr>
        <p:spPr>
          <a:xfrm>
            <a:off x="6969224" y="384130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include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 flipV="1">
            <a:off x="6115255" y="4877871"/>
            <a:ext cx="0" cy="3513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正方形/長方形 49"/>
          <p:cNvSpPr/>
          <p:nvPr/>
        </p:nvSpPr>
        <p:spPr>
          <a:xfrm>
            <a:off x="6083206" y="4869160"/>
            <a:ext cx="4539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link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8409384" y="1783849"/>
            <a:ext cx="1397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Washing machine</a:t>
            </a:r>
            <a:endParaRPr lang="ja-JP" altLang="en-US" sz="1200" dirty="0">
              <a:latin typeface="+mn-lt"/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8783353" y="1567943"/>
            <a:ext cx="9941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Refrigerator</a:t>
            </a:r>
            <a:endParaRPr lang="ja-JP" altLang="en-US" sz="1200" dirty="0">
              <a:latin typeface="+mn-lt"/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8935639" y="3903439"/>
            <a:ext cx="927305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TD of WoT</a:t>
            </a:r>
          </a:p>
          <a:p>
            <a:r>
              <a:rPr lang="en-US" altLang="ja-JP" sz="1200" dirty="0" smtClean="0">
                <a:latin typeface="+mn-lt"/>
              </a:rPr>
              <a:t>Instances</a:t>
            </a:r>
            <a:endParaRPr lang="ja-JP" altLang="en-US" sz="1200" dirty="0">
              <a:latin typeface="+mn-lt"/>
            </a:endParaRPr>
          </a:p>
        </p:txBody>
      </p:sp>
      <p:cxnSp>
        <p:nvCxnSpPr>
          <p:cNvPr id="66" name="直線矢印コネクタ 65"/>
          <p:cNvCxnSpPr/>
          <p:nvPr/>
        </p:nvCxnSpPr>
        <p:spPr bwMode="auto">
          <a:xfrm flipV="1">
            <a:off x="5745088" y="5589240"/>
            <a:ext cx="0" cy="5458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正方形/長方形 66"/>
          <p:cNvSpPr/>
          <p:nvPr/>
        </p:nvSpPr>
        <p:spPr>
          <a:xfrm>
            <a:off x="4856577" y="5589240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(1)Inquiry</a:t>
            </a:r>
          </a:p>
          <a:p>
            <a:r>
              <a:rPr lang="en-US" altLang="ja-JP" sz="1400" i="1" dirty="0" smtClean="0">
                <a:latin typeface="+mn-lt"/>
              </a:rPr>
              <a:t> by owner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0" name="直線矢印コネクタ 69"/>
          <p:cNvCxnSpPr/>
          <p:nvPr/>
        </p:nvCxnSpPr>
        <p:spPr bwMode="auto">
          <a:xfrm>
            <a:off x="5961112" y="5589240"/>
            <a:ext cx="0" cy="545867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正方形/長方形 70"/>
          <p:cNvSpPr/>
          <p:nvPr/>
        </p:nvSpPr>
        <p:spPr>
          <a:xfrm>
            <a:off x="5889104" y="5589240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(2)Accessible</a:t>
            </a:r>
          </a:p>
          <a:p>
            <a:r>
              <a:rPr lang="en-US" altLang="ja-JP" sz="1400" i="1" dirty="0" smtClean="0">
                <a:latin typeface="+mn-lt"/>
              </a:rPr>
              <a:t>TD list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2" name="直線矢印コネクタ 71"/>
          <p:cNvCxnSpPr/>
          <p:nvPr/>
        </p:nvCxnSpPr>
        <p:spPr bwMode="auto">
          <a:xfrm flipV="1">
            <a:off x="7307342" y="4941168"/>
            <a:ext cx="21922" cy="11939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正方形/長方形 77"/>
          <p:cNvSpPr/>
          <p:nvPr/>
        </p:nvSpPr>
        <p:spPr>
          <a:xfrm>
            <a:off x="6609184" y="4941168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(3)refer</a:t>
            </a:r>
            <a:endParaRPr lang="ja-JP" altLang="en-US" sz="1400" i="1" dirty="0">
              <a:latin typeface="+mn-lt"/>
            </a:endParaRPr>
          </a:p>
        </p:txBody>
      </p:sp>
      <p:cxnSp>
        <p:nvCxnSpPr>
          <p:cNvPr id="79" name="直線矢印コネクタ 78"/>
          <p:cNvCxnSpPr/>
          <p:nvPr/>
        </p:nvCxnSpPr>
        <p:spPr bwMode="auto">
          <a:xfrm flipH="1">
            <a:off x="7545288" y="4941168"/>
            <a:ext cx="10127" cy="119393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正方形/長方形 80"/>
          <p:cNvSpPr/>
          <p:nvPr/>
        </p:nvSpPr>
        <p:spPr>
          <a:xfrm>
            <a:off x="7495605" y="5093568"/>
            <a:ext cx="135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(4)URL of</a:t>
            </a:r>
          </a:p>
          <a:p>
            <a:r>
              <a:rPr lang="en-US" altLang="ja-JP" sz="1400" i="1" dirty="0" smtClean="0">
                <a:latin typeface="+mn-lt"/>
              </a:rPr>
              <a:t>WoT Servients</a:t>
            </a:r>
            <a:endParaRPr lang="ja-JP" altLang="en-US" sz="1400" i="1" dirty="0">
              <a:latin typeface="+mn-lt"/>
            </a:endParaRPr>
          </a:p>
        </p:txBody>
      </p:sp>
      <p:sp>
        <p:nvSpPr>
          <p:cNvPr id="82" name="円/楕円 81"/>
          <p:cNvSpPr/>
          <p:nvPr/>
        </p:nvSpPr>
        <p:spPr bwMode="auto">
          <a:xfrm>
            <a:off x="9137848" y="5661248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3" name="円/楕円 82"/>
          <p:cNvSpPr/>
          <p:nvPr/>
        </p:nvSpPr>
        <p:spPr bwMode="auto">
          <a:xfrm>
            <a:off x="8841432" y="5722803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4" name="円/楕円 83"/>
          <p:cNvSpPr/>
          <p:nvPr/>
        </p:nvSpPr>
        <p:spPr bwMode="auto">
          <a:xfrm>
            <a:off x="9065840" y="5866819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5" name="円/楕円 84"/>
          <p:cNvSpPr/>
          <p:nvPr/>
        </p:nvSpPr>
        <p:spPr bwMode="auto">
          <a:xfrm>
            <a:off x="8697416" y="5938827"/>
            <a:ext cx="639688" cy="298485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86" name="正方形/長方形 85"/>
          <p:cNvSpPr/>
          <p:nvPr/>
        </p:nvSpPr>
        <p:spPr>
          <a:xfrm>
            <a:off x="8769424" y="5703639"/>
            <a:ext cx="1205073" cy="461665"/>
          </a:xfrm>
          <a:prstGeom prst="rect">
            <a:avLst/>
          </a:prstGeom>
          <a:solidFill>
            <a:srgbClr val="FFFFFF">
              <a:alpha val="74902"/>
            </a:srgbClr>
          </a:solidFill>
        </p:spPr>
        <p:txBody>
          <a:bodyPr wrap="none">
            <a:spAutoFit/>
          </a:bodyPr>
          <a:lstStyle/>
          <a:p>
            <a:r>
              <a:rPr lang="en-US" altLang="ja-JP" sz="1200" dirty="0" smtClean="0">
                <a:latin typeface="+mn-lt"/>
              </a:rPr>
              <a:t>Servient of</a:t>
            </a:r>
          </a:p>
          <a:p>
            <a:r>
              <a:rPr lang="en-US" altLang="ja-JP" sz="1200" dirty="0" smtClean="0">
                <a:latin typeface="+mn-lt"/>
              </a:rPr>
              <a:t>WoT Instances</a:t>
            </a:r>
            <a:endParaRPr lang="ja-JP" altLang="en-US" sz="1200" dirty="0">
              <a:latin typeface="+mn-lt"/>
            </a:endParaRPr>
          </a:p>
        </p:txBody>
      </p:sp>
      <p:cxnSp>
        <p:nvCxnSpPr>
          <p:cNvPr id="87" name="直線矢印コネクタ 86"/>
          <p:cNvCxnSpPr>
            <a:endCxn id="85" idx="2"/>
          </p:cNvCxnSpPr>
          <p:nvPr/>
        </p:nvCxnSpPr>
        <p:spPr bwMode="auto">
          <a:xfrm flipV="1">
            <a:off x="7893134" y="6088070"/>
            <a:ext cx="804282" cy="2664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正方形/長方形 88"/>
          <p:cNvSpPr/>
          <p:nvPr/>
        </p:nvSpPr>
        <p:spPr>
          <a:xfrm>
            <a:off x="7769796" y="6290156"/>
            <a:ext cx="12438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i="1" dirty="0" smtClean="0">
                <a:latin typeface="+mn-lt"/>
              </a:rPr>
              <a:t>(5)Request</a:t>
            </a:r>
          </a:p>
          <a:p>
            <a:r>
              <a:rPr lang="en-US" altLang="ja-JP" sz="1400" i="1" dirty="0" smtClean="0">
                <a:latin typeface="+mn-lt"/>
              </a:rPr>
              <a:t>(PUT,GET…)</a:t>
            </a:r>
            <a:endParaRPr lang="ja-JP" altLang="en-US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087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5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Syntax proposal for “include” in Including File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" name="角丸四角形 1"/>
          <p:cNvSpPr/>
          <p:nvPr/>
        </p:nvSpPr>
        <p:spPr bwMode="auto">
          <a:xfrm>
            <a:off x="1456034" y="2492896"/>
            <a:ext cx="148074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“@context”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5" name="直線矢印コネクタ 4"/>
          <p:cNvCxnSpPr>
            <a:stCxn id="2" idx="3"/>
          </p:cNvCxnSpPr>
          <p:nvPr/>
        </p:nvCxnSpPr>
        <p:spPr bwMode="auto">
          <a:xfrm>
            <a:off x="2936776" y="2636912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角丸四角形 15"/>
          <p:cNvSpPr/>
          <p:nvPr/>
        </p:nvSpPr>
        <p:spPr bwMode="auto">
          <a:xfrm>
            <a:off x="3224808" y="24928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8008762" y="24928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角丸四角形 17"/>
          <p:cNvSpPr/>
          <p:nvPr/>
        </p:nvSpPr>
        <p:spPr bwMode="auto">
          <a:xfrm>
            <a:off x="5457056" y="2425080"/>
            <a:ext cx="1440160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JSON-LD File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 bwMode="auto">
          <a:xfrm>
            <a:off x="4376936" y="2636912"/>
            <a:ext cx="108012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線矢印コネクタ 20"/>
          <p:cNvCxnSpPr>
            <a:endCxn id="17" idx="1"/>
          </p:cNvCxnSpPr>
          <p:nvPr/>
        </p:nvCxnSpPr>
        <p:spPr bwMode="auto">
          <a:xfrm>
            <a:off x="6897216" y="2636912"/>
            <a:ext cx="111154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78" name="グループ化 7177"/>
          <p:cNvGrpSpPr/>
          <p:nvPr/>
        </p:nvGrpSpPr>
        <p:grpSpPr>
          <a:xfrm>
            <a:off x="4664968" y="2624269"/>
            <a:ext cx="2911746" cy="588707"/>
            <a:chOff x="3359108" y="1400133"/>
            <a:chExt cx="1783627" cy="588707"/>
          </a:xfrm>
        </p:grpSpPr>
        <p:cxnSp>
          <p:nvCxnSpPr>
            <p:cNvPr id="11" name="直線コネクタ 10"/>
            <p:cNvCxnSpPr>
              <a:endCxn id="12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円弧 11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4" name="直線コネクタ 13"/>
            <p:cNvCxnSpPr>
              <a:stCxn id="12" idx="2"/>
              <a:endCxn id="27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円弧 26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24" name="直線矢印コネクタ 23"/>
            <p:cNvCxnSpPr>
              <a:stCxn id="27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" name="角丸四角形 47"/>
          <p:cNvSpPr/>
          <p:nvPr/>
        </p:nvSpPr>
        <p:spPr bwMode="auto">
          <a:xfrm>
            <a:off x="128464" y="3365376"/>
            <a:ext cx="1440160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Referred</a:t>
            </a:r>
            <a:endParaRPr lang="en-US" altLang="ja-JP" sz="1600" i="1" dirty="0"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JSON-LD File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9" name="角丸四角形 48"/>
          <p:cNvSpPr/>
          <p:nvPr/>
        </p:nvSpPr>
        <p:spPr bwMode="auto">
          <a:xfrm>
            <a:off x="2216696" y="3774807"/>
            <a:ext cx="1120702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File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3944888" y="24928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 bwMode="auto">
          <a:xfrm>
            <a:off x="4376936" y="386104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53" name="直線矢印コネクタ 52"/>
          <p:cNvCxnSpPr/>
          <p:nvPr/>
        </p:nvCxnSpPr>
        <p:spPr bwMode="auto">
          <a:xfrm>
            <a:off x="3656856" y="2636912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角丸四角形 53"/>
          <p:cNvSpPr/>
          <p:nvPr/>
        </p:nvSpPr>
        <p:spPr bwMode="auto">
          <a:xfrm>
            <a:off x="56456" y="1844824"/>
            <a:ext cx="2448273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Referring file </a:t>
            </a:r>
            <a:r>
              <a:rPr lang="en-US" altLang="ja-JP" sz="1600" i="1" dirty="0" smtClean="0">
                <a:latin typeface="+mn-lt"/>
              </a:rPr>
              <a:t>declaration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a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Label type declaration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7181" name="直線コネクタ 7180"/>
          <p:cNvCxnSpPr>
            <a:endCxn id="2" idx="1"/>
          </p:cNvCxnSpPr>
          <p:nvPr/>
        </p:nvCxnSpPr>
        <p:spPr bwMode="auto">
          <a:xfrm>
            <a:off x="1136576" y="263381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直線コネクタ 7182"/>
          <p:cNvCxnSpPr/>
          <p:nvPr/>
        </p:nvCxnSpPr>
        <p:spPr bwMode="auto">
          <a:xfrm>
            <a:off x="1136576" y="249289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線コネクタ 58"/>
          <p:cNvCxnSpPr/>
          <p:nvPr/>
        </p:nvCxnSpPr>
        <p:spPr bwMode="auto">
          <a:xfrm>
            <a:off x="8440810" y="263381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線コネクタ 59"/>
          <p:cNvCxnSpPr/>
          <p:nvPr/>
        </p:nvCxnSpPr>
        <p:spPr bwMode="auto">
          <a:xfrm>
            <a:off x="8769424" y="249289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線コネクタ 60"/>
          <p:cNvCxnSpPr/>
          <p:nvPr/>
        </p:nvCxnSpPr>
        <p:spPr bwMode="auto">
          <a:xfrm>
            <a:off x="1208584" y="4001970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線コネクタ 61"/>
          <p:cNvCxnSpPr/>
          <p:nvPr/>
        </p:nvCxnSpPr>
        <p:spPr bwMode="auto">
          <a:xfrm>
            <a:off x="1208584" y="3861048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線矢印コネクタ 62"/>
          <p:cNvCxnSpPr/>
          <p:nvPr/>
        </p:nvCxnSpPr>
        <p:spPr bwMode="auto">
          <a:xfrm>
            <a:off x="3341420" y="400506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矢印コネクタ 63"/>
          <p:cNvCxnSpPr/>
          <p:nvPr/>
        </p:nvCxnSpPr>
        <p:spPr bwMode="auto">
          <a:xfrm>
            <a:off x="4808984" y="400506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角丸四角形 64"/>
          <p:cNvSpPr/>
          <p:nvPr/>
        </p:nvSpPr>
        <p:spPr bwMode="auto">
          <a:xfrm>
            <a:off x="5817096" y="3861048"/>
            <a:ext cx="936105" cy="28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URL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66" name="直線コネクタ 65"/>
          <p:cNvCxnSpPr/>
          <p:nvPr/>
        </p:nvCxnSpPr>
        <p:spPr bwMode="auto">
          <a:xfrm>
            <a:off x="7473280" y="3987737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線コネクタ 66"/>
          <p:cNvCxnSpPr/>
          <p:nvPr/>
        </p:nvCxnSpPr>
        <p:spPr bwMode="auto">
          <a:xfrm>
            <a:off x="7801894" y="384681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角丸四角形 70"/>
          <p:cNvSpPr/>
          <p:nvPr/>
        </p:nvSpPr>
        <p:spPr bwMode="auto">
          <a:xfrm>
            <a:off x="1456034" y="6309320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6" name="直線コネクタ 75"/>
          <p:cNvCxnSpPr/>
          <p:nvPr/>
        </p:nvCxnSpPr>
        <p:spPr bwMode="auto">
          <a:xfrm>
            <a:off x="1136576" y="6508017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/>
          <p:nvPr/>
        </p:nvCxnSpPr>
        <p:spPr bwMode="auto">
          <a:xfrm>
            <a:off x="1136576" y="636709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>
            <a:off x="2536154" y="649378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線コネクタ 81"/>
          <p:cNvCxnSpPr/>
          <p:nvPr/>
        </p:nvCxnSpPr>
        <p:spPr bwMode="auto">
          <a:xfrm>
            <a:off x="2864768" y="635286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角丸四角形 82"/>
          <p:cNvSpPr/>
          <p:nvPr/>
        </p:nvSpPr>
        <p:spPr bwMode="auto">
          <a:xfrm>
            <a:off x="3512840" y="6019976"/>
            <a:ext cx="936104" cy="2893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URL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9" name="角丸四角形 88"/>
          <p:cNvSpPr/>
          <p:nvPr/>
        </p:nvSpPr>
        <p:spPr bwMode="auto">
          <a:xfrm>
            <a:off x="5961112" y="3068960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87882" y="6021288"/>
            <a:ext cx="1120702" cy="28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File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 flipV="1">
            <a:off x="4736977" y="1913738"/>
            <a:ext cx="720079" cy="723174"/>
            <a:chOff x="1784649" y="2420888"/>
            <a:chExt cx="720079" cy="723174"/>
          </a:xfrm>
        </p:grpSpPr>
        <p:sp>
          <p:nvSpPr>
            <p:cNvPr id="55" name="円弧 54"/>
            <p:cNvSpPr/>
            <p:nvPr/>
          </p:nvSpPr>
          <p:spPr bwMode="auto">
            <a:xfrm>
              <a:off x="1784649" y="2420888"/>
              <a:ext cx="288032" cy="291126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56" name="直線コネクタ 55"/>
            <p:cNvCxnSpPr>
              <a:stCxn id="55" idx="2"/>
              <a:endCxn id="57" idx="0"/>
            </p:cNvCxnSpPr>
            <p:nvPr/>
          </p:nvCxnSpPr>
          <p:spPr bwMode="auto">
            <a:xfrm flipH="1">
              <a:off x="2069586" y="2566451"/>
              <a:ext cx="3095" cy="433595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円弧 56"/>
            <p:cNvSpPr/>
            <p:nvPr/>
          </p:nvSpPr>
          <p:spPr bwMode="auto">
            <a:xfrm rot="5400000" flipV="1">
              <a:off x="2071133" y="2854483"/>
              <a:ext cx="288032" cy="291126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58" name="直線矢印コネクタ 57"/>
            <p:cNvCxnSpPr/>
            <p:nvPr/>
          </p:nvCxnSpPr>
          <p:spPr bwMode="auto">
            <a:xfrm>
              <a:off x="2219790" y="3144062"/>
              <a:ext cx="284938" cy="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グループ化 9"/>
          <p:cNvGrpSpPr/>
          <p:nvPr/>
        </p:nvGrpSpPr>
        <p:grpSpPr>
          <a:xfrm flipV="1">
            <a:off x="6897216" y="1912640"/>
            <a:ext cx="617661" cy="724272"/>
            <a:chOff x="9159875" y="2716206"/>
            <a:chExt cx="617661" cy="724272"/>
          </a:xfrm>
        </p:grpSpPr>
        <p:sp>
          <p:nvSpPr>
            <p:cNvPr id="69" name="円弧 68"/>
            <p:cNvSpPr/>
            <p:nvPr/>
          </p:nvSpPr>
          <p:spPr bwMode="auto">
            <a:xfrm flipH="1">
              <a:off x="9489504" y="2716206"/>
              <a:ext cx="288032" cy="291126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sp>
          <p:nvSpPr>
            <p:cNvPr id="70" name="円弧 69"/>
            <p:cNvSpPr/>
            <p:nvPr/>
          </p:nvSpPr>
          <p:spPr bwMode="auto">
            <a:xfrm rot="16200000" flipH="1" flipV="1">
              <a:off x="9203019" y="3146707"/>
              <a:ext cx="288032" cy="291126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72" name="直線コネクタ 71"/>
            <p:cNvCxnSpPr>
              <a:stCxn id="69" idx="2"/>
              <a:endCxn id="70" idx="0"/>
            </p:cNvCxnSpPr>
            <p:nvPr/>
          </p:nvCxnSpPr>
          <p:spPr bwMode="auto">
            <a:xfrm>
              <a:off x="9489504" y="2861769"/>
              <a:ext cx="3094" cy="4305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/>
            <p:nvPr/>
          </p:nvCxnSpPr>
          <p:spPr bwMode="auto">
            <a:xfrm>
              <a:off x="9159875" y="3440478"/>
              <a:ext cx="185613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角丸四角形 73"/>
          <p:cNvSpPr/>
          <p:nvPr/>
        </p:nvSpPr>
        <p:spPr bwMode="auto">
          <a:xfrm>
            <a:off x="5457056" y="1700808"/>
            <a:ext cx="1440160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Label Type Declaration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 bwMode="auto">
          <a:xfrm>
            <a:off x="56456" y="4589512"/>
            <a:ext cx="1440160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Label Type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Declaration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8" name="角丸四角形 77"/>
          <p:cNvSpPr/>
          <p:nvPr/>
        </p:nvSpPr>
        <p:spPr bwMode="auto">
          <a:xfrm>
            <a:off x="1496616" y="5070951"/>
            <a:ext cx="967530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New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3472258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0" name="直線コネクタ 79"/>
          <p:cNvCxnSpPr/>
          <p:nvPr/>
        </p:nvCxnSpPr>
        <p:spPr bwMode="auto">
          <a:xfrm>
            <a:off x="416496" y="529811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直線コネクタ 90"/>
          <p:cNvCxnSpPr/>
          <p:nvPr/>
        </p:nvCxnSpPr>
        <p:spPr bwMode="auto">
          <a:xfrm>
            <a:off x="416496" y="515719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線矢印コネクタ 91"/>
          <p:cNvCxnSpPr/>
          <p:nvPr/>
        </p:nvCxnSpPr>
        <p:spPr bwMode="auto">
          <a:xfrm>
            <a:off x="3184226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線矢印コネクタ 92"/>
          <p:cNvCxnSpPr/>
          <p:nvPr/>
        </p:nvCxnSpPr>
        <p:spPr bwMode="auto">
          <a:xfrm>
            <a:off x="3904306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直線コネクタ 94"/>
          <p:cNvCxnSpPr/>
          <p:nvPr/>
        </p:nvCxnSpPr>
        <p:spPr bwMode="auto">
          <a:xfrm>
            <a:off x="9232898" y="529811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コネクタ 95"/>
          <p:cNvCxnSpPr/>
          <p:nvPr/>
        </p:nvCxnSpPr>
        <p:spPr bwMode="auto">
          <a:xfrm>
            <a:off x="9561512" y="515719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角丸四角形 96"/>
          <p:cNvSpPr/>
          <p:nvPr/>
        </p:nvSpPr>
        <p:spPr bwMode="auto">
          <a:xfrm>
            <a:off x="4192338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8" name="直線矢印コネクタ 97"/>
          <p:cNvCxnSpPr/>
          <p:nvPr/>
        </p:nvCxnSpPr>
        <p:spPr bwMode="auto">
          <a:xfrm>
            <a:off x="4624386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角丸四角形 98"/>
          <p:cNvSpPr/>
          <p:nvPr/>
        </p:nvSpPr>
        <p:spPr bwMode="auto">
          <a:xfrm>
            <a:off x="4912418" y="5157192"/>
            <a:ext cx="1584176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</a:t>
            </a: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container”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00" name="角丸四角形 99"/>
          <p:cNvSpPr/>
          <p:nvPr/>
        </p:nvSpPr>
        <p:spPr bwMode="auto">
          <a:xfrm>
            <a:off x="6784626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1" name="直線矢印コネクタ 100"/>
          <p:cNvCxnSpPr/>
          <p:nvPr/>
        </p:nvCxnSpPr>
        <p:spPr bwMode="auto">
          <a:xfrm>
            <a:off x="6496594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線矢印コネクタ 101"/>
          <p:cNvCxnSpPr/>
          <p:nvPr/>
        </p:nvCxnSpPr>
        <p:spPr bwMode="auto">
          <a:xfrm>
            <a:off x="7216674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角丸四角形 102"/>
          <p:cNvSpPr/>
          <p:nvPr/>
        </p:nvSpPr>
        <p:spPr bwMode="auto">
          <a:xfrm>
            <a:off x="7504706" y="5157192"/>
            <a:ext cx="100811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“@set”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4" name="直線矢印コネクタ 103"/>
          <p:cNvCxnSpPr/>
          <p:nvPr/>
        </p:nvCxnSpPr>
        <p:spPr bwMode="auto">
          <a:xfrm>
            <a:off x="8512818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角丸四角形 104"/>
          <p:cNvSpPr/>
          <p:nvPr/>
        </p:nvSpPr>
        <p:spPr bwMode="auto">
          <a:xfrm>
            <a:off x="8800850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1" name="角丸四角形 110"/>
          <p:cNvSpPr/>
          <p:nvPr/>
        </p:nvSpPr>
        <p:spPr bwMode="auto">
          <a:xfrm>
            <a:off x="6465168" y="6021288"/>
            <a:ext cx="1399578" cy="2880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New List 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12" name="角丸四角形 111"/>
          <p:cNvSpPr/>
          <p:nvPr/>
        </p:nvSpPr>
        <p:spPr bwMode="auto">
          <a:xfrm>
            <a:off x="56456" y="764704"/>
            <a:ext cx="2623714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i="1" dirty="0" smtClean="0"/>
              <a:t>Declaration Part</a:t>
            </a:r>
            <a:endParaRPr kumimoji="1" lang="ja-JP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3" name="角丸四角形 112"/>
          <p:cNvSpPr/>
          <p:nvPr/>
        </p:nvSpPr>
        <p:spPr bwMode="auto">
          <a:xfrm>
            <a:off x="1280592" y="4653136"/>
            <a:ext cx="2047650" cy="3008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= Array Declaration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4" name="角丸四角形 113"/>
          <p:cNvSpPr/>
          <p:nvPr/>
        </p:nvSpPr>
        <p:spPr bwMode="auto">
          <a:xfrm>
            <a:off x="1496616" y="386943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5" name="直線矢印コネクタ 114"/>
          <p:cNvCxnSpPr/>
          <p:nvPr/>
        </p:nvCxnSpPr>
        <p:spPr bwMode="auto">
          <a:xfrm>
            <a:off x="1928664" y="401344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角丸四角形 115"/>
          <p:cNvSpPr/>
          <p:nvPr/>
        </p:nvSpPr>
        <p:spPr bwMode="auto">
          <a:xfrm>
            <a:off x="3634554" y="386943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7" name="直線矢印コネクタ 116"/>
          <p:cNvCxnSpPr/>
          <p:nvPr/>
        </p:nvCxnSpPr>
        <p:spPr bwMode="auto">
          <a:xfrm>
            <a:off x="4066602" y="401344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角丸四角形 117"/>
          <p:cNvSpPr/>
          <p:nvPr/>
        </p:nvSpPr>
        <p:spPr bwMode="auto">
          <a:xfrm>
            <a:off x="5097016" y="386943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9" name="直線矢印コネクタ 118"/>
          <p:cNvCxnSpPr/>
          <p:nvPr/>
        </p:nvCxnSpPr>
        <p:spPr bwMode="auto">
          <a:xfrm>
            <a:off x="5529064" y="401344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矢印コネクタ 119"/>
          <p:cNvCxnSpPr/>
          <p:nvPr/>
        </p:nvCxnSpPr>
        <p:spPr bwMode="auto">
          <a:xfrm>
            <a:off x="6748098" y="400506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" name="角丸四角形 120"/>
          <p:cNvSpPr/>
          <p:nvPr/>
        </p:nvSpPr>
        <p:spPr bwMode="auto">
          <a:xfrm>
            <a:off x="7041232" y="386943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22" name="角丸四角形 121"/>
          <p:cNvSpPr/>
          <p:nvPr/>
        </p:nvSpPr>
        <p:spPr bwMode="auto">
          <a:xfrm>
            <a:off x="776536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23" name="直線矢印コネクタ 122"/>
          <p:cNvCxnSpPr/>
          <p:nvPr/>
        </p:nvCxnSpPr>
        <p:spPr bwMode="auto">
          <a:xfrm>
            <a:off x="1208584" y="530120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矢印コネクタ 123"/>
          <p:cNvCxnSpPr/>
          <p:nvPr/>
        </p:nvCxnSpPr>
        <p:spPr bwMode="auto">
          <a:xfrm>
            <a:off x="2466173" y="529282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角丸四角形 124"/>
          <p:cNvSpPr/>
          <p:nvPr/>
        </p:nvSpPr>
        <p:spPr bwMode="auto">
          <a:xfrm>
            <a:off x="2759307" y="515719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grpSp>
        <p:nvGrpSpPr>
          <p:cNvPr id="126" name="グループ化 125"/>
          <p:cNvGrpSpPr/>
          <p:nvPr/>
        </p:nvGrpSpPr>
        <p:grpSpPr>
          <a:xfrm flipV="1">
            <a:off x="1317992" y="6199431"/>
            <a:ext cx="1362178" cy="308586"/>
            <a:chOff x="3359108" y="1400133"/>
            <a:chExt cx="1783627" cy="588707"/>
          </a:xfrm>
        </p:grpSpPr>
        <p:cxnSp>
          <p:nvCxnSpPr>
            <p:cNvPr id="127" name="直線コネクタ 126"/>
            <p:cNvCxnSpPr>
              <a:endCxn id="128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円弧 127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29" name="直線コネクタ 128"/>
            <p:cNvCxnSpPr>
              <a:stCxn id="128" idx="2"/>
              <a:endCxn id="130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円弧 129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31" name="直線矢印コネクタ 130"/>
            <p:cNvCxnSpPr>
              <a:stCxn id="130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2" name="直線コネクタ 131"/>
          <p:cNvCxnSpPr/>
          <p:nvPr/>
        </p:nvCxnSpPr>
        <p:spPr bwMode="auto">
          <a:xfrm>
            <a:off x="1184255" y="635902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コネクタ 132"/>
          <p:cNvCxnSpPr/>
          <p:nvPr/>
        </p:nvCxnSpPr>
        <p:spPr bwMode="auto">
          <a:xfrm>
            <a:off x="2824186" y="6355944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角丸四角形 133"/>
          <p:cNvSpPr/>
          <p:nvPr/>
        </p:nvSpPr>
        <p:spPr bwMode="auto">
          <a:xfrm>
            <a:off x="4480370" y="6295087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35" name="直線コネクタ 134"/>
          <p:cNvCxnSpPr/>
          <p:nvPr/>
        </p:nvCxnSpPr>
        <p:spPr bwMode="auto">
          <a:xfrm>
            <a:off x="4160912" y="649378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直線コネクタ 135"/>
          <p:cNvCxnSpPr/>
          <p:nvPr/>
        </p:nvCxnSpPr>
        <p:spPr bwMode="auto">
          <a:xfrm>
            <a:off x="4160912" y="635286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直線コネクタ 136"/>
          <p:cNvCxnSpPr/>
          <p:nvPr/>
        </p:nvCxnSpPr>
        <p:spPr bwMode="auto">
          <a:xfrm>
            <a:off x="5560490" y="6479551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直線コネクタ 137"/>
          <p:cNvCxnSpPr/>
          <p:nvPr/>
        </p:nvCxnSpPr>
        <p:spPr bwMode="auto">
          <a:xfrm>
            <a:off x="5889104" y="6338629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9" name="グループ化 138"/>
          <p:cNvGrpSpPr/>
          <p:nvPr/>
        </p:nvGrpSpPr>
        <p:grpSpPr>
          <a:xfrm flipV="1">
            <a:off x="4342328" y="6185198"/>
            <a:ext cx="1362178" cy="308586"/>
            <a:chOff x="3359108" y="1400133"/>
            <a:chExt cx="1783627" cy="588707"/>
          </a:xfrm>
        </p:grpSpPr>
        <p:cxnSp>
          <p:nvCxnSpPr>
            <p:cNvPr id="140" name="直線コネクタ 139"/>
            <p:cNvCxnSpPr>
              <a:endCxn id="141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円弧 140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42" name="直線コネクタ 141"/>
            <p:cNvCxnSpPr>
              <a:stCxn id="141" idx="2"/>
              <a:endCxn id="143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円弧 142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44" name="直線矢印コネクタ 143"/>
            <p:cNvCxnSpPr>
              <a:stCxn id="143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5" name="直線コネクタ 144"/>
          <p:cNvCxnSpPr/>
          <p:nvPr/>
        </p:nvCxnSpPr>
        <p:spPr bwMode="auto">
          <a:xfrm>
            <a:off x="4208591" y="6344793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直線コネクタ 145"/>
          <p:cNvCxnSpPr/>
          <p:nvPr/>
        </p:nvCxnSpPr>
        <p:spPr bwMode="auto">
          <a:xfrm>
            <a:off x="5848522" y="6341711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" name="角丸四角形 146"/>
          <p:cNvSpPr/>
          <p:nvPr/>
        </p:nvSpPr>
        <p:spPr bwMode="auto">
          <a:xfrm>
            <a:off x="7792738" y="6295087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48" name="直線コネクタ 147"/>
          <p:cNvCxnSpPr/>
          <p:nvPr/>
        </p:nvCxnSpPr>
        <p:spPr bwMode="auto">
          <a:xfrm>
            <a:off x="7473280" y="649378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線コネクタ 148"/>
          <p:cNvCxnSpPr/>
          <p:nvPr/>
        </p:nvCxnSpPr>
        <p:spPr bwMode="auto">
          <a:xfrm>
            <a:off x="7473280" y="635286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コネクタ 149"/>
          <p:cNvCxnSpPr/>
          <p:nvPr/>
        </p:nvCxnSpPr>
        <p:spPr bwMode="auto">
          <a:xfrm>
            <a:off x="8872858" y="6479551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/>
          <p:cNvCxnSpPr/>
          <p:nvPr/>
        </p:nvCxnSpPr>
        <p:spPr bwMode="auto">
          <a:xfrm>
            <a:off x="9201472" y="6338629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2" name="グループ化 151"/>
          <p:cNvGrpSpPr/>
          <p:nvPr/>
        </p:nvGrpSpPr>
        <p:grpSpPr>
          <a:xfrm flipV="1">
            <a:off x="7654696" y="6185198"/>
            <a:ext cx="1362178" cy="308586"/>
            <a:chOff x="3359108" y="1400133"/>
            <a:chExt cx="1783627" cy="588707"/>
          </a:xfrm>
        </p:grpSpPr>
        <p:cxnSp>
          <p:nvCxnSpPr>
            <p:cNvPr id="153" name="直線コネクタ 152"/>
            <p:cNvCxnSpPr>
              <a:endCxn id="154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" name="円弧 153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55" name="直線コネクタ 154"/>
            <p:cNvCxnSpPr>
              <a:stCxn id="154" idx="2"/>
              <a:endCxn id="156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6" name="円弧 155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57" name="直線矢印コネクタ 156"/>
            <p:cNvCxnSpPr>
              <a:stCxn id="156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8" name="直線コネクタ 157"/>
          <p:cNvCxnSpPr/>
          <p:nvPr/>
        </p:nvCxnSpPr>
        <p:spPr bwMode="auto">
          <a:xfrm>
            <a:off x="7520959" y="6344793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9" name="直線コネクタ 158"/>
          <p:cNvCxnSpPr/>
          <p:nvPr/>
        </p:nvCxnSpPr>
        <p:spPr bwMode="auto">
          <a:xfrm>
            <a:off x="9160890" y="6341711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0241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6</a:t>
            </a:fld>
            <a:endParaRPr lang="en-US" altLang="ja-JP" dirty="0"/>
          </a:p>
        </p:txBody>
      </p:sp>
      <p:cxnSp>
        <p:nvCxnSpPr>
          <p:cNvPr id="51" name="直線コネクタ 50"/>
          <p:cNvCxnSpPr/>
          <p:nvPr/>
        </p:nvCxnSpPr>
        <p:spPr bwMode="auto">
          <a:xfrm>
            <a:off x="344488" y="1703375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344488" y="1562453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線矢印コネクタ 56"/>
          <p:cNvCxnSpPr/>
          <p:nvPr/>
        </p:nvCxnSpPr>
        <p:spPr bwMode="auto">
          <a:xfrm>
            <a:off x="2504728" y="170646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角丸四角形 57"/>
          <p:cNvSpPr/>
          <p:nvPr/>
        </p:nvSpPr>
        <p:spPr bwMode="auto">
          <a:xfrm>
            <a:off x="3544266" y="1562453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68" name="角丸四角形 67"/>
          <p:cNvSpPr/>
          <p:nvPr/>
        </p:nvSpPr>
        <p:spPr bwMode="auto">
          <a:xfrm>
            <a:off x="4264346" y="1562453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[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69" name="直線矢印コネクタ 68"/>
          <p:cNvCxnSpPr/>
          <p:nvPr/>
        </p:nvCxnSpPr>
        <p:spPr bwMode="auto">
          <a:xfrm>
            <a:off x="3976314" y="170646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角丸四角形 71"/>
          <p:cNvSpPr/>
          <p:nvPr/>
        </p:nvSpPr>
        <p:spPr bwMode="auto">
          <a:xfrm>
            <a:off x="704528" y="278658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3" name="直線矢印コネクタ 72"/>
          <p:cNvCxnSpPr/>
          <p:nvPr/>
        </p:nvCxnSpPr>
        <p:spPr bwMode="auto">
          <a:xfrm>
            <a:off x="1136576" y="2930605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角丸四角形 73"/>
          <p:cNvSpPr/>
          <p:nvPr/>
        </p:nvSpPr>
        <p:spPr bwMode="auto">
          <a:xfrm>
            <a:off x="1424608" y="2786589"/>
            <a:ext cx="148074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“@include”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0" name="直線矢印コネクタ 79"/>
          <p:cNvCxnSpPr/>
          <p:nvPr/>
        </p:nvCxnSpPr>
        <p:spPr bwMode="auto">
          <a:xfrm>
            <a:off x="2936776" y="2930605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角丸四角形 91"/>
          <p:cNvSpPr/>
          <p:nvPr/>
        </p:nvSpPr>
        <p:spPr bwMode="auto">
          <a:xfrm>
            <a:off x="3224808" y="278658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3" name="直線矢印コネクタ 92"/>
          <p:cNvCxnSpPr/>
          <p:nvPr/>
        </p:nvCxnSpPr>
        <p:spPr bwMode="auto">
          <a:xfrm>
            <a:off x="2536154" y="4370765"/>
            <a:ext cx="328614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角丸四角形 97"/>
          <p:cNvSpPr/>
          <p:nvPr/>
        </p:nvSpPr>
        <p:spPr bwMode="auto">
          <a:xfrm>
            <a:off x="2864768" y="422674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9" name="直線矢印コネクタ 98"/>
          <p:cNvCxnSpPr/>
          <p:nvPr/>
        </p:nvCxnSpPr>
        <p:spPr bwMode="auto">
          <a:xfrm>
            <a:off x="3296816" y="4370765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角丸四角形 100"/>
          <p:cNvSpPr/>
          <p:nvPr/>
        </p:nvSpPr>
        <p:spPr bwMode="auto">
          <a:xfrm>
            <a:off x="1424608" y="4140508"/>
            <a:ext cx="1120702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File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02" name="角丸四角形 101"/>
          <p:cNvSpPr/>
          <p:nvPr/>
        </p:nvSpPr>
        <p:spPr bwMode="auto">
          <a:xfrm>
            <a:off x="1352600" y="1490445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New 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03" name="角丸四角形 102"/>
          <p:cNvSpPr/>
          <p:nvPr/>
        </p:nvSpPr>
        <p:spPr bwMode="auto">
          <a:xfrm>
            <a:off x="3584848" y="4154741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4" name="直線矢印コネクタ 103"/>
          <p:cNvCxnSpPr/>
          <p:nvPr/>
        </p:nvCxnSpPr>
        <p:spPr bwMode="auto">
          <a:xfrm>
            <a:off x="4714674" y="4362381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角丸四角形 105"/>
          <p:cNvSpPr/>
          <p:nvPr/>
        </p:nvSpPr>
        <p:spPr bwMode="auto">
          <a:xfrm>
            <a:off x="6537176" y="278658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8" name="直線矢印コネクタ 107"/>
          <p:cNvCxnSpPr/>
          <p:nvPr/>
        </p:nvCxnSpPr>
        <p:spPr bwMode="auto">
          <a:xfrm>
            <a:off x="6177136" y="1693826"/>
            <a:ext cx="2819463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9" name="グループ化 108"/>
          <p:cNvGrpSpPr/>
          <p:nvPr/>
        </p:nvGrpSpPr>
        <p:grpSpPr>
          <a:xfrm>
            <a:off x="6393160" y="1693826"/>
            <a:ext cx="2439116" cy="588707"/>
            <a:chOff x="3359108" y="1400133"/>
            <a:chExt cx="1783627" cy="588707"/>
          </a:xfrm>
        </p:grpSpPr>
        <p:cxnSp>
          <p:nvCxnSpPr>
            <p:cNvPr id="110" name="直線コネクタ 109"/>
            <p:cNvCxnSpPr>
              <a:endCxn id="111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1" name="円弧 110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12" name="直線コネクタ 111"/>
            <p:cNvCxnSpPr>
              <a:stCxn id="111" idx="2"/>
              <a:endCxn id="113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円弧 112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14" name="直線矢印コネクタ 113"/>
            <p:cNvCxnSpPr>
              <a:stCxn id="113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5" name="角丸四角形 114"/>
          <p:cNvSpPr/>
          <p:nvPr/>
        </p:nvSpPr>
        <p:spPr bwMode="auto">
          <a:xfrm>
            <a:off x="8193360" y="2138517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16" name="角丸四角形 115"/>
          <p:cNvSpPr/>
          <p:nvPr/>
        </p:nvSpPr>
        <p:spPr bwMode="auto">
          <a:xfrm>
            <a:off x="9016874" y="1549810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latin typeface="+mn-lt"/>
              </a:rPr>
              <a:t>]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28" name="角丸四角形 127"/>
          <p:cNvSpPr/>
          <p:nvPr/>
        </p:nvSpPr>
        <p:spPr bwMode="auto">
          <a:xfrm>
            <a:off x="231898" y="6107341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New 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35" name="角丸四角形 134"/>
          <p:cNvSpPr/>
          <p:nvPr/>
        </p:nvSpPr>
        <p:spPr bwMode="auto">
          <a:xfrm>
            <a:off x="2792760" y="6026949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62" name="角丸四角形 61"/>
          <p:cNvSpPr/>
          <p:nvPr/>
        </p:nvSpPr>
        <p:spPr bwMode="auto">
          <a:xfrm>
            <a:off x="-15552" y="1058397"/>
            <a:ext cx="283973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Including List in referred  file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63" name="直線コネクタ 62"/>
          <p:cNvCxnSpPr/>
          <p:nvPr/>
        </p:nvCxnSpPr>
        <p:spPr bwMode="auto">
          <a:xfrm>
            <a:off x="9448922" y="1668430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線コネクタ 63"/>
          <p:cNvCxnSpPr/>
          <p:nvPr/>
        </p:nvCxnSpPr>
        <p:spPr bwMode="auto">
          <a:xfrm>
            <a:off x="9777536" y="1527508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Syntax proposal for “include” in Including File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704528" y="530120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67" name="直線矢印コネクタ 66"/>
          <p:cNvCxnSpPr/>
          <p:nvPr/>
        </p:nvCxnSpPr>
        <p:spPr bwMode="auto">
          <a:xfrm>
            <a:off x="1136576" y="544522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角丸四角形 69"/>
          <p:cNvSpPr/>
          <p:nvPr/>
        </p:nvSpPr>
        <p:spPr bwMode="auto">
          <a:xfrm>
            <a:off x="1424608" y="5301208"/>
            <a:ext cx="864096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</a:t>
            </a: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id”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1" name="直線矢印コネクタ 70"/>
          <p:cNvCxnSpPr/>
          <p:nvPr/>
        </p:nvCxnSpPr>
        <p:spPr bwMode="auto">
          <a:xfrm>
            <a:off x="2288704" y="544522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角丸四角形 76"/>
          <p:cNvSpPr/>
          <p:nvPr/>
        </p:nvSpPr>
        <p:spPr bwMode="auto">
          <a:xfrm>
            <a:off x="2576736" y="530120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1" name="直線矢印コネクタ 80"/>
          <p:cNvCxnSpPr/>
          <p:nvPr/>
        </p:nvCxnSpPr>
        <p:spPr bwMode="auto">
          <a:xfrm>
            <a:off x="3008784" y="544522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矢印コネクタ 83"/>
          <p:cNvCxnSpPr/>
          <p:nvPr/>
        </p:nvCxnSpPr>
        <p:spPr bwMode="auto">
          <a:xfrm>
            <a:off x="4736976" y="5445224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角丸四角形 84"/>
          <p:cNvSpPr/>
          <p:nvPr/>
        </p:nvSpPr>
        <p:spPr bwMode="auto">
          <a:xfrm>
            <a:off x="8728842" y="5295547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6" name="直線矢印コネクタ 85"/>
          <p:cNvCxnSpPr>
            <a:stCxn id="227" idx="3"/>
          </p:cNvCxnSpPr>
          <p:nvPr/>
        </p:nvCxnSpPr>
        <p:spPr bwMode="auto">
          <a:xfrm>
            <a:off x="7784354" y="5428389"/>
            <a:ext cx="944488" cy="11174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角丸四角形 86"/>
          <p:cNvSpPr/>
          <p:nvPr/>
        </p:nvSpPr>
        <p:spPr bwMode="auto">
          <a:xfrm>
            <a:off x="5065590" y="530120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90" name="角丸四角形 89"/>
          <p:cNvSpPr/>
          <p:nvPr/>
        </p:nvSpPr>
        <p:spPr bwMode="auto">
          <a:xfrm>
            <a:off x="5025008" y="1498829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1" name="直線矢印コネクタ 90"/>
          <p:cNvCxnSpPr/>
          <p:nvPr/>
        </p:nvCxnSpPr>
        <p:spPr bwMode="auto">
          <a:xfrm>
            <a:off x="4736976" y="170646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角丸四角形 116"/>
          <p:cNvSpPr/>
          <p:nvPr/>
        </p:nvSpPr>
        <p:spPr bwMode="auto">
          <a:xfrm>
            <a:off x="6600720" y="2145567"/>
            <a:ext cx="1336726" cy="274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object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42" name="直線コネクタ 141"/>
          <p:cNvCxnSpPr/>
          <p:nvPr/>
        </p:nvCxnSpPr>
        <p:spPr bwMode="auto">
          <a:xfrm>
            <a:off x="344488" y="291327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線コネクタ 142"/>
          <p:cNvCxnSpPr/>
          <p:nvPr/>
        </p:nvCxnSpPr>
        <p:spPr bwMode="auto">
          <a:xfrm>
            <a:off x="344488" y="277235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角丸四角形 143"/>
          <p:cNvSpPr/>
          <p:nvPr/>
        </p:nvSpPr>
        <p:spPr bwMode="auto">
          <a:xfrm>
            <a:off x="-15552" y="2290917"/>
            <a:ext cx="106896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Including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5" name="角丸四角形 144"/>
          <p:cNvSpPr/>
          <p:nvPr/>
        </p:nvSpPr>
        <p:spPr bwMode="auto">
          <a:xfrm>
            <a:off x="4385320" y="2700348"/>
            <a:ext cx="1431776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Simple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46" name="角丸四角形 145"/>
          <p:cNvSpPr/>
          <p:nvPr/>
        </p:nvSpPr>
        <p:spPr bwMode="auto">
          <a:xfrm>
            <a:off x="4385320" y="3434661"/>
            <a:ext cx="1431776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Modified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47" name="円弧 146"/>
          <p:cNvSpPr/>
          <p:nvPr/>
        </p:nvSpPr>
        <p:spPr bwMode="auto">
          <a:xfrm>
            <a:off x="3656857" y="2930605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8" name="円弧 147"/>
          <p:cNvSpPr/>
          <p:nvPr/>
        </p:nvSpPr>
        <p:spPr bwMode="auto">
          <a:xfrm rot="5400000" flipV="1">
            <a:off x="3943341" y="3364200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49" name="直線矢印コネクタ 148"/>
          <p:cNvCxnSpPr/>
          <p:nvPr/>
        </p:nvCxnSpPr>
        <p:spPr bwMode="auto">
          <a:xfrm>
            <a:off x="4091998" y="3653779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直線矢印コネクタ 149"/>
          <p:cNvCxnSpPr>
            <a:endCxn id="145" idx="1"/>
          </p:cNvCxnSpPr>
          <p:nvPr/>
        </p:nvCxnSpPr>
        <p:spPr bwMode="auto">
          <a:xfrm flipV="1">
            <a:off x="3656856" y="2923489"/>
            <a:ext cx="728464" cy="71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直線コネクタ 150"/>
          <p:cNvCxnSpPr>
            <a:stCxn id="147" idx="2"/>
            <a:endCxn id="148" idx="0"/>
          </p:cNvCxnSpPr>
          <p:nvPr/>
        </p:nvCxnSpPr>
        <p:spPr bwMode="auto">
          <a:xfrm flipH="1">
            <a:off x="3941794" y="3076168"/>
            <a:ext cx="3095" cy="43359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円弧 151"/>
          <p:cNvSpPr/>
          <p:nvPr/>
        </p:nvSpPr>
        <p:spPr bwMode="auto">
          <a:xfrm flipH="1">
            <a:off x="6249144" y="2930605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53" name="円弧 152"/>
          <p:cNvSpPr/>
          <p:nvPr/>
        </p:nvSpPr>
        <p:spPr bwMode="auto">
          <a:xfrm rot="16200000" flipH="1" flipV="1">
            <a:off x="5962659" y="3361106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54" name="直線コネクタ 153"/>
          <p:cNvCxnSpPr>
            <a:endCxn id="153" idx="0"/>
          </p:cNvCxnSpPr>
          <p:nvPr/>
        </p:nvCxnSpPr>
        <p:spPr bwMode="auto">
          <a:xfrm>
            <a:off x="6249144" y="3076168"/>
            <a:ext cx="3094" cy="4305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線コネクタ 154"/>
          <p:cNvCxnSpPr/>
          <p:nvPr/>
        </p:nvCxnSpPr>
        <p:spPr bwMode="auto">
          <a:xfrm>
            <a:off x="5817096" y="3650685"/>
            <a:ext cx="288032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直線矢印コネクタ 155"/>
          <p:cNvCxnSpPr/>
          <p:nvPr/>
        </p:nvCxnSpPr>
        <p:spPr bwMode="auto">
          <a:xfrm flipV="1">
            <a:off x="5808712" y="2930605"/>
            <a:ext cx="728464" cy="71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角丸四角形 156"/>
          <p:cNvSpPr/>
          <p:nvPr/>
        </p:nvSpPr>
        <p:spPr bwMode="auto">
          <a:xfrm>
            <a:off x="632520" y="1562453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58" name="直線矢印コネクタ 157"/>
          <p:cNvCxnSpPr/>
          <p:nvPr/>
        </p:nvCxnSpPr>
        <p:spPr bwMode="auto">
          <a:xfrm>
            <a:off x="1064568" y="170646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9" name="角丸四角形 158"/>
          <p:cNvSpPr/>
          <p:nvPr/>
        </p:nvSpPr>
        <p:spPr bwMode="auto">
          <a:xfrm>
            <a:off x="2792760" y="1562453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60" name="直線矢印コネクタ 159"/>
          <p:cNvCxnSpPr/>
          <p:nvPr/>
        </p:nvCxnSpPr>
        <p:spPr bwMode="auto">
          <a:xfrm>
            <a:off x="3224808" y="170646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" name="直線コネクタ 160"/>
          <p:cNvCxnSpPr/>
          <p:nvPr/>
        </p:nvCxnSpPr>
        <p:spPr bwMode="auto">
          <a:xfrm>
            <a:off x="6969224" y="2927511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2" name="直線コネクタ 161"/>
          <p:cNvCxnSpPr/>
          <p:nvPr/>
        </p:nvCxnSpPr>
        <p:spPr bwMode="auto">
          <a:xfrm>
            <a:off x="7297838" y="2786589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" name="角丸四角形 162"/>
          <p:cNvSpPr/>
          <p:nvPr/>
        </p:nvSpPr>
        <p:spPr bwMode="auto">
          <a:xfrm>
            <a:off x="-15552" y="3708460"/>
            <a:ext cx="1431776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Simple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64" name="直線コネクタ 163"/>
          <p:cNvCxnSpPr/>
          <p:nvPr/>
        </p:nvCxnSpPr>
        <p:spPr bwMode="auto">
          <a:xfrm>
            <a:off x="344488" y="435343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線コネクタ 164"/>
          <p:cNvCxnSpPr/>
          <p:nvPr/>
        </p:nvCxnSpPr>
        <p:spPr bwMode="auto">
          <a:xfrm>
            <a:off x="344488" y="421251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角丸四角形 165"/>
          <p:cNvSpPr/>
          <p:nvPr/>
        </p:nvSpPr>
        <p:spPr bwMode="auto">
          <a:xfrm>
            <a:off x="704528" y="422674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67" name="直線矢印コネクタ 166"/>
          <p:cNvCxnSpPr/>
          <p:nvPr/>
        </p:nvCxnSpPr>
        <p:spPr bwMode="auto">
          <a:xfrm>
            <a:off x="1136576" y="4370765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1" name="角丸四角形 170"/>
          <p:cNvSpPr/>
          <p:nvPr/>
        </p:nvSpPr>
        <p:spPr bwMode="auto">
          <a:xfrm>
            <a:off x="5025008" y="422674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72" name="直線コネクタ 171"/>
          <p:cNvCxnSpPr/>
          <p:nvPr/>
        </p:nvCxnSpPr>
        <p:spPr bwMode="auto">
          <a:xfrm>
            <a:off x="5457056" y="435343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3" name="直線コネクタ 172"/>
          <p:cNvCxnSpPr/>
          <p:nvPr/>
        </p:nvCxnSpPr>
        <p:spPr bwMode="auto">
          <a:xfrm>
            <a:off x="5785670" y="421251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" name="角丸四角形 173"/>
          <p:cNvSpPr/>
          <p:nvPr/>
        </p:nvSpPr>
        <p:spPr bwMode="auto">
          <a:xfrm>
            <a:off x="-15552" y="4797152"/>
            <a:ext cx="1431776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Modified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75" name="直線コネクタ 174"/>
          <p:cNvCxnSpPr/>
          <p:nvPr/>
        </p:nvCxnSpPr>
        <p:spPr bwMode="auto">
          <a:xfrm>
            <a:off x="344488" y="5427897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線コネクタ 175"/>
          <p:cNvCxnSpPr/>
          <p:nvPr/>
        </p:nvCxnSpPr>
        <p:spPr bwMode="auto">
          <a:xfrm>
            <a:off x="344488" y="528697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角丸四角形 176"/>
          <p:cNvSpPr/>
          <p:nvPr/>
        </p:nvSpPr>
        <p:spPr bwMode="auto">
          <a:xfrm>
            <a:off x="3296816" y="5214967"/>
            <a:ext cx="1431776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Simple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Including List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78" name="直線矢印コネクタ 177"/>
          <p:cNvCxnSpPr/>
          <p:nvPr/>
        </p:nvCxnSpPr>
        <p:spPr bwMode="auto">
          <a:xfrm>
            <a:off x="5497638" y="5445224"/>
            <a:ext cx="10395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0" name="グループ化 179"/>
          <p:cNvGrpSpPr/>
          <p:nvPr/>
        </p:nvGrpSpPr>
        <p:grpSpPr>
          <a:xfrm>
            <a:off x="6321151" y="6152662"/>
            <a:ext cx="1616294" cy="574474"/>
            <a:chOff x="3359108" y="1400133"/>
            <a:chExt cx="1783627" cy="588707"/>
          </a:xfrm>
        </p:grpSpPr>
        <p:cxnSp>
          <p:nvCxnSpPr>
            <p:cNvPr id="181" name="直線コネクタ 180"/>
            <p:cNvCxnSpPr>
              <a:endCxn id="182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2" name="円弧 181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83" name="直線コネクタ 182"/>
            <p:cNvCxnSpPr>
              <a:stCxn id="182" idx="2"/>
              <a:endCxn id="184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" name="円弧 183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85" name="直線矢印コネクタ 184"/>
            <p:cNvCxnSpPr>
              <a:stCxn id="184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6" name="角丸四角形 185"/>
          <p:cNvSpPr/>
          <p:nvPr/>
        </p:nvSpPr>
        <p:spPr bwMode="auto">
          <a:xfrm>
            <a:off x="6969223" y="6525344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87" name="直線コネクタ 186"/>
          <p:cNvCxnSpPr/>
          <p:nvPr/>
        </p:nvCxnSpPr>
        <p:spPr bwMode="auto">
          <a:xfrm>
            <a:off x="9160890" y="5427897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直線コネクタ 187"/>
          <p:cNvCxnSpPr/>
          <p:nvPr/>
        </p:nvCxnSpPr>
        <p:spPr bwMode="auto">
          <a:xfrm>
            <a:off x="9489504" y="528697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角丸四角形 188"/>
          <p:cNvSpPr/>
          <p:nvPr/>
        </p:nvSpPr>
        <p:spPr bwMode="auto">
          <a:xfrm>
            <a:off x="1456034" y="6367095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90" name="直線コネクタ 189"/>
          <p:cNvCxnSpPr/>
          <p:nvPr/>
        </p:nvCxnSpPr>
        <p:spPr bwMode="auto">
          <a:xfrm>
            <a:off x="1136576" y="6565792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直線コネクタ 190"/>
          <p:cNvCxnSpPr/>
          <p:nvPr/>
        </p:nvCxnSpPr>
        <p:spPr bwMode="auto">
          <a:xfrm>
            <a:off x="1136576" y="6424870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直線コネクタ 191"/>
          <p:cNvCxnSpPr/>
          <p:nvPr/>
        </p:nvCxnSpPr>
        <p:spPr bwMode="auto">
          <a:xfrm>
            <a:off x="2536154" y="6551559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直線コネクタ 192"/>
          <p:cNvCxnSpPr/>
          <p:nvPr/>
        </p:nvCxnSpPr>
        <p:spPr bwMode="auto">
          <a:xfrm>
            <a:off x="2864768" y="6410637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4" name="グループ化 193"/>
          <p:cNvGrpSpPr/>
          <p:nvPr/>
        </p:nvGrpSpPr>
        <p:grpSpPr>
          <a:xfrm flipV="1">
            <a:off x="1317992" y="6257206"/>
            <a:ext cx="1362178" cy="308586"/>
            <a:chOff x="3359108" y="1400133"/>
            <a:chExt cx="1783627" cy="588707"/>
          </a:xfrm>
        </p:grpSpPr>
        <p:cxnSp>
          <p:nvCxnSpPr>
            <p:cNvPr id="195" name="直線コネクタ 194"/>
            <p:cNvCxnSpPr>
              <a:endCxn id="196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6" name="円弧 195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97" name="直線コネクタ 196"/>
            <p:cNvCxnSpPr>
              <a:stCxn id="196" idx="2"/>
              <a:endCxn id="198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円弧 197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99" name="直線矢印コネクタ 198"/>
            <p:cNvCxnSpPr>
              <a:stCxn id="198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00" name="直線コネクタ 199"/>
          <p:cNvCxnSpPr/>
          <p:nvPr/>
        </p:nvCxnSpPr>
        <p:spPr bwMode="auto">
          <a:xfrm>
            <a:off x="1184255" y="6416801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直線コネクタ 200"/>
          <p:cNvCxnSpPr/>
          <p:nvPr/>
        </p:nvCxnSpPr>
        <p:spPr bwMode="auto">
          <a:xfrm>
            <a:off x="2824186" y="6413719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2" name="角丸四角形 201"/>
          <p:cNvSpPr/>
          <p:nvPr/>
        </p:nvSpPr>
        <p:spPr bwMode="auto">
          <a:xfrm>
            <a:off x="4160912" y="6352862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203" name="直線コネクタ 202"/>
          <p:cNvCxnSpPr/>
          <p:nvPr/>
        </p:nvCxnSpPr>
        <p:spPr bwMode="auto">
          <a:xfrm>
            <a:off x="3841454" y="6551559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直線コネクタ 203"/>
          <p:cNvCxnSpPr/>
          <p:nvPr/>
        </p:nvCxnSpPr>
        <p:spPr bwMode="auto">
          <a:xfrm>
            <a:off x="3841454" y="6410637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直線コネクタ 204"/>
          <p:cNvCxnSpPr/>
          <p:nvPr/>
        </p:nvCxnSpPr>
        <p:spPr bwMode="auto">
          <a:xfrm>
            <a:off x="5241032" y="6537326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直線コネクタ 205"/>
          <p:cNvCxnSpPr/>
          <p:nvPr/>
        </p:nvCxnSpPr>
        <p:spPr bwMode="auto">
          <a:xfrm>
            <a:off x="5569646" y="6396404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7" name="グループ化 206"/>
          <p:cNvGrpSpPr/>
          <p:nvPr/>
        </p:nvGrpSpPr>
        <p:grpSpPr>
          <a:xfrm flipV="1">
            <a:off x="4022870" y="6242973"/>
            <a:ext cx="1362178" cy="308586"/>
            <a:chOff x="3359108" y="1400133"/>
            <a:chExt cx="1783627" cy="588707"/>
          </a:xfrm>
        </p:grpSpPr>
        <p:cxnSp>
          <p:nvCxnSpPr>
            <p:cNvPr id="208" name="直線コネクタ 207"/>
            <p:cNvCxnSpPr>
              <a:endCxn id="209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9" name="円弧 208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210" name="直線コネクタ 209"/>
            <p:cNvCxnSpPr>
              <a:stCxn id="209" idx="2"/>
              <a:endCxn id="211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円弧 210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212" name="直線矢印コネクタ 211"/>
            <p:cNvCxnSpPr>
              <a:stCxn id="211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13" name="直線コネクタ 212"/>
          <p:cNvCxnSpPr/>
          <p:nvPr/>
        </p:nvCxnSpPr>
        <p:spPr bwMode="auto">
          <a:xfrm>
            <a:off x="3889133" y="6402568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直線コネクタ 213"/>
          <p:cNvCxnSpPr/>
          <p:nvPr/>
        </p:nvCxnSpPr>
        <p:spPr bwMode="auto">
          <a:xfrm>
            <a:off x="5529064" y="639948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" name="角丸四角形 214"/>
          <p:cNvSpPr/>
          <p:nvPr/>
        </p:nvSpPr>
        <p:spPr bwMode="auto">
          <a:xfrm>
            <a:off x="56456" y="620688"/>
            <a:ext cx="2448273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i="1" dirty="0" smtClean="0"/>
              <a:t>Including Part</a:t>
            </a:r>
            <a:endParaRPr kumimoji="1" lang="ja-JP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9" name="円弧 218"/>
          <p:cNvSpPr/>
          <p:nvPr/>
        </p:nvSpPr>
        <p:spPr bwMode="auto">
          <a:xfrm>
            <a:off x="5817096" y="5443720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20" name="直線コネクタ 219"/>
          <p:cNvCxnSpPr>
            <a:stCxn id="219" idx="2"/>
            <a:endCxn id="221" idx="0"/>
          </p:cNvCxnSpPr>
          <p:nvPr/>
        </p:nvCxnSpPr>
        <p:spPr bwMode="auto">
          <a:xfrm flipH="1">
            <a:off x="6102033" y="5589283"/>
            <a:ext cx="3095" cy="43359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1" name="円弧 220"/>
          <p:cNvSpPr/>
          <p:nvPr/>
        </p:nvSpPr>
        <p:spPr bwMode="auto">
          <a:xfrm rot="5400000" flipV="1">
            <a:off x="6103580" y="5877315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22" name="円弧 221"/>
          <p:cNvSpPr/>
          <p:nvPr/>
        </p:nvSpPr>
        <p:spPr bwMode="auto">
          <a:xfrm flipH="1">
            <a:off x="8265367" y="5432581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23" name="円弧 222"/>
          <p:cNvSpPr/>
          <p:nvPr/>
        </p:nvSpPr>
        <p:spPr bwMode="auto">
          <a:xfrm rot="16200000" flipH="1" flipV="1">
            <a:off x="7978882" y="5863082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24" name="直線コネクタ 223"/>
          <p:cNvCxnSpPr>
            <a:stCxn id="222" idx="2"/>
            <a:endCxn id="223" idx="0"/>
          </p:cNvCxnSpPr>
          <p:nvPr/>
        </p:nvCxnSpPr>
        <p:spPr bwMode="auto">
          <a:xfrm>
            <a:off x="8265367" y="5578144"/>
            <a:ext cx="3094" cy="430501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" name="直線矢印コネクタ 224"/>
          <p:cNvCxnSpPr/>
          <p:nvPr/>
        </p:nvCxnSpPr>
        <p:spPr bwMode="auto">
          <a:xfrm>
            <a:off x="6252237" y="6166894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6" name="直線コネクタ 225"/>
          <p:cNvCxnSpPr/>
          <p:nvPr/>
        </p:nvCxnSpPr>
        <p:spPr bwMode="auto">
          <a:xfrm>
            <a:off x="7113239" y="6152661"/>
            <a:ext cx="1008112" cy="419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角丸四角形 226"/>
          <p:cNvSpPr/>
          <p:nvPr/>
        </p:nvSpPr>
        <p:spPr bwMode="auto">
          <a:xfrm>
            <a:off x="6537175" y="5216557"/>
            <a:ext cx="124717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Removing Items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228" name="角丸四角形 227"/>
          <p:cNvSpPr/>
          <p:nvPr/>
        </p:nvSpPr>
        <p:spPr bwMode="auto">
          <a:xfrm>
            <a:off x="6537175" y="5945021"/>
            <a:ext cx="124717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Substituting Item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648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7</a:t>
            </a:fld>
            <a:endParaRPr lang="en-US" altLang="ja-JP" dirty="0"/>
          </a:p>
        </p:txBody>
      </p:sp>
      <p:sp>
        <p:nvSpPr>
          <p:cNvPr id="153" name="角丸四角形 152"/>
          <p:cNvSpPr/>
          <p:nvPr/>
        </p:nvSpPr>
        <p:spPr bwMode="auto">
          <a:xfrm>
            <a:off x="1064568" y="1772816"/>
            <a:ext cx="148074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“@remove”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54" name="直線矢印コネクタ 153"/>
          <p:cNvCxnSpPr/>
          <p:nvPr/>
        </p:nvCxnSpPr>
        <p:spPr bwMode="auto">
          <a:xfrm>
            <a:off x="2538181" y="191683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角丸四角形 155"/>
          <p:cNvSpPr/>
          <p:nvPr/>
        </p:nvSpPr>
        <p:spPr bwMode="auto">
          <a:xfrm>
            <a:off x="2864768" y="177281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76" name="角丸四角形 175"/>
          <p:cNvSpPr/>
          <p:nvPr/>
        </p:nvSpPr>
        <p:spPr bwMode="auto">
          <a:xfrm>
            <a:off x="848544" y="260345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latin typeface="+mn-lt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79" name="直線矢印コネクタ 178"/>
          <p:cNvCxnSpPr/>
          <p:nvPr/>
        </p:nvCxnSpPr>
        <p:spPr bwMode="auto">
          <a:xfrm>
            <a:off x="1277498" y="2747475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0" name="角丸四角形 179"/>
          <p:cNvSpPr/>
          <p:nvPr/>
        </p:nvSpPr>
        <p:spPr bwMode="auto">
          <a:xfrm>
            <a:off x="1565530" y="2603459"/>
            <a:ext cx="100811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“name”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81" name="直線矢印コネクタ 180"/>
          <p:cNvCxnSpPr/>
          <p:nvPr/>
        </p:nvCxnSpPr>
        <p:spPr bwMode="auto">
          <a:xfrm>
            <a:off x="2573642" y="2747475"/>
            <a:ext cx="249477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角丸四角形 181"/>
          <p:cNvSpPr/>
          <p:nvPr/>
        </p:nvSpPr>
        <p:spPr bwMode="auto">
          <a:xfrm>
            <a:off x="2842466" y="2603459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83" name="直線矢印コネクタ 182"/>
          <p:cNvCxnSpPr/>
          <p:nvPr/>
        </p:nvCxnSpPr>
        <p:spPr bwMode="auto">
          <a:xfrm>
            <a:off x="3274514" y="2747475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" name="角丸四角形 183"/>
          <p:cNvSpPr/>
          <p:nvPr/>
        </p:nvSpPr>
        <p:spPr bwMode="auto">
          <a:xfrm>
            <a:off x="4304928" y="2564904"/>
            <a:ext cx="1150131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Item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85" name="角丸四角形 184"/>
          <p:cNvSpPr/>
          <p:nvPr/>
        </p:nvSpPr>
        <p:spPr bwMode="auto">
          <a:xfrm>
            <a:off x="6546300" y="494116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86" name="直線矢印コネクタ 185"/>
          <p:cNvCxnSpPr/>
          <p:nvPr/>
        </p:nvCxnSpPr>
        <p:spPr bwMode="auto">
          <a:xfrm>
            <a:off x="6261362" y="5085184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線矢印コネクタ 186"/>
          <p:cNvCxnSpPr/>
          <p:nvPr/>
        </p:nvCxnSpPr>
        <p:spPr bwMode="auto">
          <a:xfrm>
            <a:off x="6978348" y="5085184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角丸四角形 187"/>
          <p:cNvSpPr/>
          <p:nvPr/>
        </p:nvSpPr>
        <p:spPr bwMode="auto">
          <a:xfrm>
            <a:off x="7266380" y="4941168"/>
            <a:ext cx="1336726" cy="274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object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grpSp>
        <p:nvGrpSpPr>
          <p:cNvPr id="189" name="グループ化 188"/>
          <p:cNvGrpSpPr/>
          <p:nvPr/>
        </p:nvGrpSpPr>
        <p:grpSpPr>
          <a:xfrm>
            <a:off x="7122364" y="5072541"/>
            <a:ext cx="1584176" cy="588707"/>
            <a:chOff x="3359108" y="1400133"/>
            <a:chExt cx="1783627" cy="588707"/>
          </a:xfrm>
        </p:grpSpPr>
        <p:cxnSp>
          <p:nvCxnSpPr>
            <p:cNvPr id="190" name="直線コネクタ 189"/>
            <p:cNvCxnSpPr>
              <a:endCxn id="191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1" name="円弧 190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92" name="直線コネクタ 191"/>
            <p:cNvCxnSpPr>
              <a:stCxn id="191" idx="2"/>
              <a:endCxn id="193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3" name="円弧 192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94" name="直線矢印コネクタ 193"/>
            <p:cNvCxnSpPr>
              <a:stCxn id="193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5" name="角丸四角形 194"/>
          <p:cNvSpPr/>
          <p:nvPr/>
        </p:nvSpPr>
        <p:spPr bwMode="auto">
          <a:xfrm>
            <a:off x="7770436" y="551723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96" name="直線矢印コネクタ 195"/>
          <p:cNvCxnSpPr/>
          <p:nvPr/>
        </p:nvCxnSpPr>
        <p:spPr bwMode="auto">
          <a:xfrm>
            <a:off x="8637626" y="5085184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角丸四角形 196"/>
          <p:cNvSpPr/>
          <p:nvPr/>
        </p:nvSpPr>
        <p:spPr bwMode="auto">
          <a:xfrm>
            <a:off x="6514874" y="263691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202" name="円弧 201"/>
          <p:cNvSpPr/>
          <p:nvPr/>
        </p:nvSpPr>
        <p:spPr bwMode="auto">
          <a:xfrm>
            <a:off x="3296816" y="1932369"/>
            <a:ext cx="377212" cy="413584"/>
          </a:xfrm>
          <a:prstGeom prst="arc">
            <a:avLst>
              <a:gd name="adj1" fmla="val 16200000"/>
              <a:gd name="adj2" fmla="val 51789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03" name="直線コネクタ 202"/>
          <p:cNvCxnSpPr/>
          <p:nvPr/>
        </p:nvCxnSpPr>
        <p:spPr bwMode="auto">
          <a:xfrm>
            <a:off x="3296816" y="1916832"/>
            <a:ext cx="225180" cy="71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直線コネクタ 203"/>
          <p:cNvCxnSpPr>
            <a:stCxn id="205" idx="0"/>
            <a:endCxn id="202" idx="2"/>
          </p:cNvCxnSpPr>
          <p:nvPr/>
        </p:nvCxnSpPr>
        <p:spPr bwMode="auto">
          <a:xfrm>
            <a:off x="533094" y="2340952"/>
            <a:ext cx="2965610" cy="44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" name="円弧 204"/>
          <p:cNvSpPr/>
          <p:nvPr/>
        </p:nvSpPr>
        <p:spPr bwMode="auto">
          <a:xfrm flipH="1">
            <a:off x="344488" y="2340952"/>
            <a:ext cx="377212" cy="413584"/>
          </a:xfrm>
          <a:prstGeom prst="arc">
            <a:avLst>
              <a:gd name="adj1" fmla="val 16200000"/>
              <a:gd name="adj2" fmla="val 51789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206" name="直線矢印コネクタ 205"/>
          <p:cNvCxnSpPr/>
          <p:nvPr/>
        </p:nvCxnSpPr>
        <p:spPr bwMode="auto">
          <a:xfrm>
            <a:off x="521943" y="2755699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Syntax proposal for “include” in Including File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218" name="角丸四角形 217"/>
          <p:cNvSpPr/>
          <p:nvPr/>
        </p:nvSpPr>
        <p:spPr bwMode="auto">
          <a:xfrm>
            <a:off x="488504" y="5589240"/>
            <a:ext cx="122104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Item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 bwMode="auto">
          <a:xfrm>
            <a:off x="177429" y="1268760"/>
            <a:ext cx="124717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Removing Items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0" name="直線コネクタ 79"/>
          <p:cNvCxnSpPr/>
          <p:nvPr/>
        </p:nvCxnSpPr>
        <p:spPr bwMode="auto">
          <a:xfrm>
            <a:off x="704528" y="191373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直線コネクタ 80"/>
          <p:cNvCxnSpPr/>
          <p:nvPr/>
        </p:nvCxnSpPr>
        <p:spPr bwMode="auto">
          <a:xfrm>
            <a:off x="704528" y="177281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角丸四角形 81"/>
          <p:cNvSpPr/>
          <p:nvPr/>
        </p:nvSpPr>
        <p:spPr bwMode="auto">
          <a:xfrm>
            <a:off x="3584848" y="2625761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3" name="直線矢印コネクタ 82"/>
          <p:cNvCxnSpPr/>
          <p:nvPr/>
        </p:nvCxnSpPr>
        <p:spPr bwMode="auto">
          <a:xfrm>
            <a:off x="4016896" y="2769777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線矢印コネクタ 83"/>
          <p:cNvCxnSpPr/>
          <p:nvPr/>
        </p:nvCxnSpPr>
        <p:spPr bwMode="auto">
          <a:xfrm>
            <a:off x="5457056" y="2758626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角丸四角形 84"/>
          <p:cNvSpPr/>
          <p:nvPr/>
        </p:nvSpPr>
        <p:spPr bwMode="auto">
          <a:xfrm>
            <a:off x="5767390" y="263691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6" name="直線矢印コネクタ 85"/>
          <p:cNvCxnSpPr/>
          <p:nvPr/>
        </p:nvCxnSpPr>
        <p:spPr bwMode="auto">
          <a:xfrm>
            <a:off x="6199438" y="2780928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7" name="グループ化 86"/>
          <p:cNvGrpSpPr/>
          <p:nvPr/>
        </p:nvGrpSpPr>
        <p:grpSpPr>
          <a:xfrm>
            <a:off x="1424608" y="2780928"/>
            <a:ext cx="4906260" cy="588707"/>
            <a:chOff x="3359108" y="1400133"/>
            <a:chExt cx="1783627" cy="588707"/>
          </a:xfrm>
        </p:grpSpPr>
        <p:cxnSp>
          <p:nvCxnSpPr>
            <p:cNvPr id="88" name="直線コネクタ 87"/>
            <p:cNvCxnSpPr>
              <a:endCxn id="89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円弧 88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90" name="直線コネクタ 89"/>
            <p:cNvCxnSpPr>
              <a:stCxn id="89" idx="2"/>
              <a:endCxn id="91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円弧 90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92" name="直線矢印コネクタ 91"/>
            <p:cNvCxnSpPr>
              <a:stCxn id="91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9" name="角丸四角形 168"/>
          <p:cNvSpPr/>
          <p:nvPr/>
        </p:nvSpPr>
        <p:spPr bwMode="auto">
          <a:xfrm>
            <a:off x="3728864" y="321297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,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3" name="直線コネクタ 92"/>
          <p:cNvCxnSpPr/>
          <p:nvPr/>
        </p:nvCxnSpPr>
        <p:spPr bwMode="auto">
          <a:xfrm>
            <a:off x="6969224" y="2763601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線コネクタ 93"/>
          <p:cNvCxnSpPr/>
          <p:nvPr/>
        </p:nvCxnSpPr>
        <p:spPr bwMode="auto">
          <a:xfrm>
            <a:off x="7297838" y="2622679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線矢印コネクタ 95"/>
          <p:cNvCxnSpPr/>
          <p:nvPr/>
        </p:nvCxnSpPr>
        <p:spPr bwMode="auto">
          <a:xfrm>
            <a:off x="2569607" y="4221088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角丸四角形 96"/>
          <p:cNvSpPr/>
          <p:nvPr/>
        </p:nvSpPr>
        <p:spPr bwMode="auto">
          <a:xfrm>
            <a:off x="2896194" y="4077072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98" name="角丸四角形 97"/>
          <p:cNvSpPr/>
          <p:nvPr/>
        </p:nvSpPr>
        <p:spPr bwMode="auto">
          <a:xfrm>
            <a:off x="879970" y="4907715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latin typeface="+mn-lt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99" name="直線矢印コネクタ 98"/>
          <p:cNvCxnSpPr/>
          <p:nvPr/>
        </p:nvCxnSpPr>
        <p:spPr bwMode="auto">
          <a:xfrm>
            <a:off x="1308924" y="5051731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角丸四角形 99"/>
          <p:cNvSpPr/>
          <p:nvPr/>
        </p:nvSpPr>
        <p:spPr bwMode="auto">
          <a:xfrm>
            <a:off x="1596956" y="4907715"/>
            <a:ext cx="100811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“name”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1" name="直線矢印コネクタ 100"/>
          <p:cNvCxnSpPr/>
          <p:nvPr/>
        </p:nvCxnSpPr>
        <p:spPr bwMode="auto">
          <a:xfrm>
            <a:off x="2605068" y="5051731"/>
            <a:ext cx="249477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角丸四角形 101"/>
          <p:cNvSpPr/>
          <p:nvPr/>
        </p:nvSpPr>
        <p:spPr bwMode="auto">
          <a:xfrm>
            <a:off x="2873892" y="4907715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03" name="直線矢印コネクタ 102"/>
          <p:cNvCxnSpPr/>
          <p:nvPr/>
        </p:nvCxnSpPr>
        <p:spPr bwMode="auto">
          <a:xfrm>
            <a:off x="3305940" y="5051731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角丸四角形 103"/>
          <p:cNvSpPr/>
          <p:nvPr/>
        </p:nvSpPr>
        <p:spPr bwMode="auto">
          <a:xfrm>
            <a:off x="4336354" y="4869160"/>
            <a:ext cx="1150131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Item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05" name="角丸四角形 104"/>
          <p:cNvSpPr/>
          <p:nvPr/>
        </p:nvSpPr>
        <p:spPr bwMode="auto">
          <a:xfrm>
            <a:off x="8922564" y="494116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06" name="円弧 105"/>
          <p:cNvSpPr/>
          <p:nvPr/>
        </p:nvSpPr>
        <p:spPr bwMode="auto">
          <a:xfrm>
            <a:off x="3328242" y="4236625"/>
            <a:ext cx="377212" cy="413584"/>
          </a:xfrm>
          <a:prstGeom prst="arc">
            <a:avLst>
              <a:gd name="adj1" fmla="val 16200000"/>
              <a:gd name="adj2" fmla="val 51789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07" name="直線コネクタ 106"/>
          <p:cNvCxnSpPr/>
          <p:nvPr/>
        </p:nvCxnSpPr>
        <p:spPr bwMode="auto">
          <a:xfrm>
            <a:off x="3328242" y="4221088"/>
            <a:ext cx="225180" cy="7116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8" name="直線コネクタ 107"/>
          <p:cNvCxnSpPr>
            <a:stCxn id="109" idx="0"/>
            <a:endCxn id="106" idx="2"/>
          </p:cNvCxnSpPr>
          <p:nvPr/>
        </p:nvCxnSpPr>
        <p:spPr bwMode="auto">
          <a:xfrm>
            <a:off x="564520" y="4645208"/>
            <a:ext cx="2965610" cy="4488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円弧 108"/>
          <p:cNvSpPr/>
          <p:nvPr/>
        </p:nvSpPr>
        <p:spPr bwMode="auto">
          <a:xfrm flipH="1">
            <a:off x="375914" y="4645208"/>
            <a:ext cx="377212" cy="413584"/>
          </a:xfrm>
          <a:prstGeom prst="arc">
            <a:avLst>
              <a:gd name="adj1" fmla="val 16200000"/>
              <a:gd name="adj2" fmla="val 517895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10" name="直線矢印コネクタ 109"/>
          <p:cNvCxnSpPr/>
          <p:nvPr/>
        </p:nvCxnSpPr>
        <p:spPr bwMode="auto">
          <a:xfrm>
            <a:off x="553369" y="5059955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角丸四角形 110"/>
          <p:cNvSpPr/>
          <p:nvPr/>
        </p:nvSpPr>
        <p:spPr bwMode="auto">
          <a:xfrm>
            <a:off x="208855" y="3573016"/>
            <a:ext cx="1247179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Substitut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ing Items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2" name="直線コネクタ 111"/>
          <p:cNvCxnSpPr/>
          <p:nvPr/>
        </p:nvCxnSpPr>
        <p:spPr bwMode="auto">
          <a:xfrm>
            <a:off x="735954" y="4217994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直線コネクタ 112"/>
          <p:cNvCxnSpPr/>
          <p:nvPr/>
        </p:nvCxnSpPr>
        <p:spPr bwMode="auto">
          <a:xfrm>
            <a:off x="735954" y="4077072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" name="角丸四角形 113"/>
          <p:cNvSpPr/>
          <p:nvPr/>
        </p:nvSpPr>
        <p:spPr bwMode="auto">
          <a:xfrm>
            <a:off x="3616274" y="4930017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5" name="直線矢印コネクタ 114"/>
          <p:cNvCxnSpPr/>
          <p:nvPr/>
        </p:nvCxnSpPr>
        <p:spPr bwMode="auto">
          <a:xfrm>
            <a:off x="4048322" y="5074033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直線矢印コネクタ 115"/>
          <p:cNvCxnSpPr/>
          <p:nvPr/>
        </p:nvCxnSpPr>
        <p:spPr bwMode="auto">
          <a:xfrm>
            <a:off x="5488482" y="506288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角丸四角形 116"/>
          <p:cNvSpPr/>
          <p:nvPr/>
        </p:nvSpPr>
        <p:spPr bwMode="auto">
          <a:xfrm>
            <a:off x="5798816" y="4941168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19" name="直線コネクタ 118"/>
          <p:cNvCxnSpPr/>
          <p:nvPr/>
        </p:nvCxnSpPr>
        <p:spPr bwMode="auto">
          <a:xfrm>
            <a:off x="9376914" y="5067857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直線コネクタ 119"/>
          <p:cNvCxnSpPr/>
          <p:nvPr/>
        </p:nvCxnSpPr>
        <p:spPr bwMode="auto">
          <a:xfrm>
            <a:off x="9705528" y="492693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角丸四角形 94"/>
          <p:cNvSpPr/>
          <p:nvPr/>
        </p:nvSpPr>
        <p:spPr bwMode="auto">
          <a:xfrm>
            <a:off x="951978" y="4077072"/>
            <a:ext cx="1696766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“@substitute”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21" name="角丸四角形 120"/>
          <p:cNvSpPr/>
          <p:nvPr/>
        </p:nvSpPr>
        <p:spPr bwMode="auto">
          <a:xfrm>
            <a:off x="1240010" y="6347201"/>
            <a:ext cx="1070965" cy="4462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c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haracter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>
                <a:latin typeface="+mn-lt"/>
              </a:rPr>
              <a:t>e</a:t>
            </a: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xcept</a:t>
            </a:r>
            <a:r>
              <a:rPr kumimoji="1" lang="en-US" altLang="ja-JP" sz="16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 “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122" name="直線コネクタ 121"/>
          <p:cNvCxnSpPr/>
          <p:nvPr/>
        </p:nvCxnSpPr>
        <p:spPr bwMode="auto">
          <a:xfrm>
            <a:off x="920552" y="6545898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直線コネクタ 122"/>
          <p:cNvCxnSpPr/>
          <p:nvPr/>
        </p:nvCxnSpPr>
        <p:spPr bwMode="auto">
          <a:xfrm>
            <a:off x="920552" y="640497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直線コネクタ 123"/>
          <p:cNvCxnSpPr/>
          <p:nvPr/>
        </p:nvCxnSpPr>
        <p:spPr bwMode="auto">
          <a:xfrm>
            <a:off x="2320130" y="6531665"/>
            <a:ext cx="319458" cy="309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直線コネクタ 124"/>
          <p:cNvCxnSpPr/>
          <p:nvPr/>
        </p:nvCxnSpPr>
        <p:spPr bwMode="auto">
          <a:xfrm>
            <a:off x="2648744" y="6390743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6" name="グループ化 125"/>
          <p:cNvGrpSpPr/>
          <p:nvPr/>
        </p:nvGrpSpPr>
        <p:grpSpPr>
          <a:xfrm flipV="1">
            <a:off x="1101968" y="6237312"/>
            <a:ext cx="1362178" cy="308586"/>
            <a:chOff x="3359108" y="1400133"/>
            <a:chExt cx="1783627" cy="588707"/>
          </a:xfrm>
        </p:grpSpPr>
        <p:cxnSp>
          <p:nvCxnSpPr>
            <p:cNvPr id="127" name="直線コネクタ 126"/>
            <p:cNvCxnSpPr>
              <a:endCxn id="128" idx="0"/>
            </p:cNvCxnSpPr>
            <p:nvPr/>
          </p:nvCxnSpPr>
          <p:spPr bwMode="auto">
            <a:xfrm>
              <a:off x="5142735" y="1412775"/>
              <a:ext cx="0" cy="42719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円弧 127"/>
            <p:cNvSpPr/>
            <p:nvPr/>
          </p:nvSpPr>
          <p:spPr bwMode="auto">
            <a:xfrm rot="5400000">
              <a:off x="4826986" y="1673091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29" name="直線コネクタ 128"/>
            <p:cNvCxnSpPr>
              <a:stCxn id="128" idx="2"/>
              <a:endCxn id="130" idx="0"/>
            </p:cNvCxnSpPr>
            <p:nvPr/>
          </p:nvCxnSpPr>
          <p:spPr bwMode="auto">
            <a:xfrm flipH="1">
              <a:off x="3507983" y="1988840"/>
              <a:ext cx="1467876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円弧 129"/>
            <p:cNvSpPr/>
            <p:nvPr/>
          </p:nvSpPr>
          <p:spPr bwMode="auto">
            <a:xfrm rot="10800000">
              <a:off x="3359109" y="1655089"/>
              <a:ext cx="297747" cy="333751"/>
            </a:xfrm>
            <a:prstGeom prst="arc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  <a:ea typeface="HGS創英角ｺﾞｼｯｸUB" pitchFamily="50" charset="-128"/>
              </a:endParaRPr>
            </a:p>
          </p:txBody>
        </p:sp>
        <p:cxnSp>
          <p:nvCxnSpPr>
            <p:cNvPr id="131" name="直線矢印コネクタ 130"/>
            <p:cNvCxnSpPr>
              <a:stCxn id="130" idx="2"/>
            </p:cNvCxnSpPr>
            <p:nvPr/>
          </p:nvCxnSpPr>
          <p:spPr bwMode="auto">
            <a:xfrm flipH="1" flipV="1">
              <a:off x="3359108" y="1400133"/>
              <a:ext cx="1" cy="42183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32" name="直線コネクタ 131"/>
          <p:cNvCxnSpPr/>
          <p:nvPr/>
        </p:nvCxnSpPr>
        <p:spPr bwMode="auto">
          <a:xfrm>
            <a:off x="968231" y="6396907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直線コネクタ 132"/>
          <p:cNvCxnSpPr/>
          <p:nvPr/>
        </p:nvCxnSpPr>
        <p:spPr bwMode="auto">
          <a:xfrm>
            <a:off x="2608162" y="6393825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4" name="角丸四角形 133"/>
          <p:cNvSpPr/>
          <p:nvPr/>
        </p:nvSpPr>
        <p:spPr bwMode="auto">
          <a:xfrm>
            <a:off x="56456" y="620688"/>
            <a:ext cx="2448273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i="1" dirty="0" smtClean="0"/>
              <a:t>Modifying Part</a:t>
            </a:r>
            <a:endParaRPr kumimoji="1" lang="ja-JP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788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8</a:t>
            </a:fld>
            <a:endParaRPr lang="en-US" altLang="ja-JP" dirty="0"/>
          </a:p>
        </p:txBody>
      </p:sp>
      <p:cxnSp>
        <p:nvCxnSpPr>
          <p:cNvPr id="51" name="直線コネクタ 50"/>
          <p:cNvCxnSpPr/>
          <p:nvPr/>
        </p:nvCxnSpPr>
        <p:spPr bwMode="auto">
          <a:xfrm>
            <a:off x="704528" y="2066138"/>
            <a:ext cx="8557801" cy="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線コネクタ 54"/>
          <p:cNvCxnSpPr/>
          <p:nvPr/>
        </p:nvCxnSpPr>
        <p:spPr bwMode="auto">
          <a:xfrm>
            <a:off x="704528" y="1925216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6" name="角丸四角形 135"/>
          <p:cNvSpPr/>
          <p:nvPr/>
        </p:nvSpPr>
        <p:spPr bwMode="auto">
          <a:xfrm>
            <a:off x="25029" y="1501552"/>
            <a:ext cx="1687611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i="1" dirty="0" smtClean="0">
                <a:latin typeface="+mn-lt"/>
              </a:rPr>
              <a:t>Object in Referred file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37" name="直線コネクタ 136"/>
          <p:cNvCxnSpPr/>
          <p:nvPr/>
        </p:nvCxnSpPr>
        <p:spPr bwMode="auto">
          <a:xfrm>
            <a:off x="9273480" y="1910983"/>
            <a:ext cx="0" cy="302265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円弧 27"/>
          <p:cNvSpPr/>
          <p:nvPr/>
        </p:nvSpPr>
        <p:spPr bwMode="auto">
          <a:xfrm>
            <a:off x="848545" y="2066138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30" name="直線コネクタ 29"/>
          <p:cNvCxnSpPr>
            <a:stCxn id="28" idx="2"/>
            <a:endCxn id="82" idx="0"/>
          </p:cNvCxnSpPr>
          <p:nvPr/>
        </p:nvCxnSpPr>
        <p:spPr bwMode="auto">
          <a:xfrm flipH="1">
            <a:off x="1133482" y="2211701"/>
            <a:ext cx="3095" cy="1225683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円弧 143"/>
          <p:cNvSpPr/>
          <p:nvPr/>
        </p:nvSpPr>
        <p:spPr bwMode="auto">
          <a:xfrm rot="5400000" flipV="1">
            <a:off x="1135029" y="2499733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6" name="角丸四角形 145"/>
          <p:cNvSpPr/>
          <p:nvPr/>
        </p:nvSpPr>
        <p:spPr bwMode="auto">
          <a:xfrm>
            <a:off x="4304928" y="1925216"/>
            <a:ext cx="1336726" cy="274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object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147" name="円弧 146"/>
          <p:cNvSpPr/>
          <p:nvPr/>
        </p:nvSpPr>
        <p:spPr bwMode="auto">
          <a:xfrm flipH="1">
            <a:off x="8553400" y="2069232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149" name="円弧 148"/>
          <p:cNvSpPr/>
          <p:nvPr/>
        </p:nvSpPr>
        <p:spPr bwMode="auto">
          <a:xfrm rot="16200000" flipH="1" flipV="1">
            <a:off x="8266915" y="2499733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50" name="直線コネクタ 149"/>
          <p:cNvCxnSpPr>
            <a:stCxn id="147" idx="2"/>
            <a:endCxn id="84" idx="0"/>
          </p:cNvCxnSpPr>
          <p:nvPr/>
        </p:nvCxnSpPr>
        <p:spPr bwMode="auto">
          <a:xfrm>
            <a:off x="8553400" y="2214795"/>
            <a:ext cx="34520" cy="1218397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直線矢印コネクタ 151"/>
          <p:cNvCxnSpPr/>
          <p:nvPr/>
        </p:nvCxnSpPr>
        <p:spPr bwMode="auto">
          <a:xfrm>
            <a:off x="1280592" y="278931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直線矢印コネクタ 153"/>
          <p:cNvCxnSpPr/>
          <p:nvPr/>
        </p:nvCxnSpPr>
        <p:spPr bwMode="auto">
          <a:xfrm>
            <a:off x="4164006" y="278931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2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Syntax proposal for “include” in Included File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65" name="角丸四角形 64"/>
          <p:cNvSpPr/>
          <p:nvPr/>
        </p:nvSpPr>
        <p:spPr bwMode="auto">
          <a:xfrm>
            <a:off x="2288704" y="2573288"/>
            <a:ext cx="1120702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List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66" name="角丸四角形 65"/>
          <p:cNvSpPr/>
          <p:nvPr/>
        </p:nvSpPr>
        <p:spPr bwMode="auto">
          <a:xfrm>
            <a:off x="5169024" y="2658363"/>
            <a:ext cx="1336726" cy="2749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array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67" name="角丸四角形 66"/>
          <p:cNvSpPr/>
          <p:nvPr/>
        </p:nvSpPr>
        <p:spPr bwMode="auto">
          <a:xfrm>
            <a:off x="4448944" y="26452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73" name="角丸四角形 72"/>
          <p:cNvSpPr/>
          <p:nvPr/>
        </p:nvSpPr>
        <p:spPr bwMode="auto">
          <a:xfrm>
            <a:off x="1568624" y="3429000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 smtClean="0">
                <a:latin typeface="+mn-lt"/>
              </a:rPr>
              <a:t>{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4" name="直線矢印コネクタ 73"/>
          <p:cNvCxnSpPr/>
          <p:nvPr/>
        </p:nvCxnSpPr>
        <p:spPr bwMode="auto">
          <a:xfrm>
            <a:off x="1997578" y="3573016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角丸四角形 74"/>
          <p:cNvSpPr/>
          <p:nvPr/>
        </p:nvSpPr>
        <p:spPr bwMode="auto">
          <a:xfrm>
            <a:off x="2285610" y="3429000"/>
            <a:ext cx="1008112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“name”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6" name="直線矢印コネクタ 75"/>
          <p:cNvCxnSpPr/>
          <p:nvPr/>
        </p:nvCxnSpPr>
        <p:spPr bwMode="auto">
          <a:xfrm>
            <a:off x="3293722" y="3573016"/>
            <a:ext cx="249477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角丸四角形 76"/>
          <p:cNvSpPr/>
          <p:nvPr/>
        </p:nvSpPr>
        <p:spPr bwMode="auto">
          <a:xfrm>
            <a:off x="3584848" y="3429000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: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78" name="直線矢印コネクタ 77"/>
          <p:cNvCxnSpPr/>
          <p:nvPr/>
        </p:nvCxnSpPr>
        <p:spPr bwMode="auto">
          <a:xfrm>
            <a:off x="4016896" y="3573016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角丸四角形 78"/>
          <p:cNvSpPr/>
          <p:nvPr/>
        </p:nvSpPr>
        <p:spPr bwMode="auto">
          <a:xfrm>
            <a:off x="5025008" y="3365376"/>
            <a:ext cx="1150131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Referred Item Label</a:t>
            </a:r>
            <a:endParaRPr kumimoji="1" lang="ja-JP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80" name="直線矢印コネクタ 79"/>
          <p:cNvCxnSpPr/>
          <p:nvPr/>
        </p:nvCxnSpPr>
        <p:spPr bwMode="auto">
          <a:xfrm>
            <a:off x="6183324" y="3573016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角丸四角形 80"/>
          <p:cNvSpPr/>
          <p:nvPr/>
        </p:nvSpPr>
        <p:spPr bwMode="auto">
          <a:xfrm>
            <a:off x="7185248" y="3437384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600" b="1" dirty="0">
                <a:latin typeface="+mn-lt"/>
              </a:rPr>
              <a:t>}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82" name="円弧 81"/>
          <p:cNvSpPr/>
          <p:nvPr/>
        </p:nvSpPr>
        <p:spPr bwMode="auto">
          <a:xfrm rot="5400000" flipV="1">
            <a:off x="1135029" y="3291821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83" name="直線矢印コネクタ 82"/>
          <p:cNvCxnSpPr/>
          <p:nvPr/>
        </p:nvCxnSpPr>
        <p:spPr bwMode="auto">
          <a:xfrm>
            <a:off x="1283686" y="3581400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円弧 83"/>
          <p:cNvSpPr/>
          <p:nvPr/>
        </p:nvSpPr>
        <p:spPr bwMode="auto">
          <a:xfrm rot="16200000" flipH="1" flipV="1">
            <a:off x="8298341" y="3287629"/>
            <a:ext cx="288032" cy="291126"/>
          </a:xfrm>
          <a:prstGeom prst="arc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85" name="直線コネクタ 84"/>
          <p:cNvCxnSpPr>
            <a:stCxn id="81" idx="3"/>
            <a:endCxn id="84" idx="2"/>
          </p:cNvCxnSpPr>
          <p:nvPr/>
        </p:nvCxnSpPr>
        <p:spPr bwMode="auto">
          <a:xfrm flipV="1">
            <a:off x="7617296" y="3577208"/>
            <a:ext cx="825061" cy="419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角丸四角形 44"/>
          <p:cNvSpPr/>
          <p:nvPr/>
        </p:nvSpPr>
        <p:spPr bwMode="auto">
          <a:xfrm>
            <a:off x="1568624" y="26452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46" name="直線矢印コネクタ 45"/>
          <p:cNvCxnSpPr/>
          <p:nvPr/>
        </p:nvCxnSpPr>
        <p:spPr bwMode="auto">
          <a:xfrm>
            <a:off x="2000672" y="2789312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線矢印コネクタ 46"/>
          <p:cNvCxnSpPr/>
          <p:nvPr/>
        </p:nvCxnSpPr>
        <p:spPr bwMode="auto">
          <a:xfrm>
            <a:off x="3440832" y="278931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角丸四角形 47"/>
          <p:cNvSpPr/>
          <p:nvPr/>
        </p:nvSpPr>
        <p:spPr bwMode="auto">
          <a:xfrm>
            <a:off x="3728864" y="2645296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49" name="直線矢印コネクタ 48"/>
          <p:cNvCxnSpPr/>
          <p:nvPr/>
        </p:nvCxnSpPr>
        <p:spPr bwMode="auto">
          <a:xfrm>
            <a:off x="4880992" y="2789312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線コネクタ 49"/>
          <p:cNvCxnSpPr>
            <a:stCxn id="66" idx="3"/>
          </p:cNvCxnSpPr>
          <p:nvPr/>
        </p:nvCxnSpPr>
        <p:spPr bwMode="auto">
          <a:xfrm flipV="1">
            <a:off x="6505750" y="2789312"/>
            <a:ext cx="1935060" cy="6534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線矢印コネクタ 51"/>
          <p:cNvCxnSpPr/>
          <p:nvPr/>
        </p:nvCxnSpPr>
        <p:spPr bwMode="auto">
          <a:xfrm>
            <a:off x="6900310" y="3581400"/>
            <a:ext cx="284938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角丸四角形 52"/>
          <p:cNvSpPr/>
          <p:nvPr/>
        </p:nvSpPr>
        <p:spPr bwMode="auto">
          <a:xfrm>
            <a:off x="4304928" y="3437384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cxnSp>
        <p:nvCxnSpPr>
          <p:cNvPr id="54" name="直線矢印コネクタ 53"/>
          <p:cNvCxnSpPr/>
          <p:nvPr/>
        </p:nvCxnSpPr>
        <p:spPr bwMode="auto">
          <a:xfrm>
            <a:off x="4736976" y="3581400"/>
            <a:ext cx="288032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角丸四角形 55"/>
          <p:cNvSpPr/>
          <p:nvPr/>
        </p:nvSpPr>
        <p:spPr bwMode="auto">
          <a:xfrm>
            <a:off x="6465168" y="3437384"/>
            <a:ext cx="432048" cy="2880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HGS創英角ｺﾞｼｯｸUB" pitchFamily="50" charset="-128"/>
              </a:rPr>
              <a:t>“</a:t>
            </a:r>
            <a:endParaRPr kumimoji="1" lang="ja-JP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HGS創英角ｺﾞｼｯｸUB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 bwMode="auto">
          <a:xfrm>
            <a:off x="56456" y="620688"/>
            <a:ext cx="2448273" cy="4236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i="1" dirty="0" smtClean="0"/>
              <a:t>Included Part</a:t>
            </a:r>
            <a:endParaRPr kumimoji="1" lang="ja-JP" alt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4432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0325"/>
            <a:ext cx="990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ja-JP" altLang="ja-JP" sz="2400">
              <a:solidFill>
                <a:schemeClr val="bg1"/>
              </a:solidFill>
              <a:ea typeface="HG創英角ｺﾞｼｯｸUB" pitchFamily="49" charset="-128"/>
            </a:endParaRPr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BCE65883-532D-4A87-ABF5-ED7C7F5A822E}" type="slidenum">
              <a:rPr lang="en-US" altLang="ja-JP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874" y="44624"/>
            <a:ext cx="9890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 Black" pitchFamily="34" charset="0"/>
                <a:ea typeface="HGS創英角ｺﾞｼｯｸUB" pitchFamily="50" charset="-128"/>
              </a:defRPr>
            </a:lvl9pPr>
          </a:lstStyle>
          <a:p>
            <a:pPr algn="ctr" eaLnBrk="1" hangingPunct="1"/>
            <a:r>
              <a:rPr lang="en-US" altLang="ja-JP" sz="2800" dirty="0" smtClean="0">
                <a:solidFill>
                  <a:srgbClr val="FFFFFF"/>
                </a:solidFill>
                <a:ea typeface="HGP創英角ｺﾞｼｯｸUB" pitchFamily="50" charset="-128"/>
              </a:rPr>
              <a:t>“include” </a:t>
            </a:r>
            <a:r>
              <a:rPr lang="en-US" altLang="ja-JP" sz="2800" dirty="0" err="1" smtClean="0">
                <a:solidFill>
                  <a:srgbClr val="FFFFFF"/>
                </a:solidFill>
                <a:ea typeface="HGP創英角ｺﾞｼｯｸUB" pitchFamily="50" charset="-128"/>
              </a:rPr>
              <a:t>exsample</a:t>
            </a:r>
            <a:endParaRPr lang="ja-JP" altLang="en-US" sz="2800" dirty="0">
              <a:solidFill>
                <a:srgbClr val="FFFFFF"/>
              </a:solidFill>
              <a:ea typeface="HGP創英角ｺﾞｼｯｸUB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44488" y="909147"/>
            <a:ext cx="5976664" cy="53345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4552846" y="2924944"/>
            <a:ext cx="5296698" cy="36003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776536" y="620688"/>
            <a:ext cx="5088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Included JSON-LD file: “generic-air-</a:t>
            </a:r>
            <a:r>
              <a:rPr lang="en-US" altLang="ja-JP" sz="1600" i="1" dirty="0" err="1" smtClean="0">
                <a:latin typeface="+mn-lt"/>
              </a:rPr>
              <a:t>conditioner.jsonld</a:t>
            </a:r>
            <a:r>
              <a:rPr lang="en-US" altLang="ja-JP" sz="1600" i="1" dirty="0" smtClean="0">
                <a:latin typeface="+mn-lt"/>
              </a:rPr>
              <a:t>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3" name="正方形/長方形 72"/>
          <p:cNvSpPr/>
          <p:nvPr/>
        </p:nvSpPr>
        <p:spPr>
          <a:xfrm>
            <a:off x="5215831" y="6474822"/>
            <a:ext cx="4129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i="1" dirty="0" smtClean="0">
                <a:latin typeface="+mn-lt"/>
              </a:rPr>
              <a:t>Including JSON-LD file: “CS-WX407.jsonld”</a:t>
            </a:r>
            <a:endParaRPr lang="ja-JP" altLang="en-US" sz="1600" i="1" dirty="0">
              <a:latin typeface="+mn-lt"/>
            </a:endParaRPr>
          </a:p>
        </p:txBody>
      </p:sp>
      <p:sp>
        <p:nvSpPr>
          <p:cNvPr id="74" name="正方形/長方形 73"/>
          <p:cNvSpPr/>
          <p:nvPr/>
        </p:nvSpPr>
        <p:spPr>
          <a:xfrm>
            <a:off x="416496" y="980728"/>
            <a:ext cx="51125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“@context” : </a:t>
            </a:r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</a:t>
            </a:r>
          </a:p>
          <a:p>
            <a:r>
              <a:rPr lang="en-US" altLang="ja-JP" sz="1400" dirty="0" smtClean="0">
                <a:latin typeface="+mn-lt"/>
              </a:rPr>
              <a:t>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“@type”: “wot-td : Thing”,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name : “</a:t>
            </a:r>
            <a:r>
              <a:rPr lang="en-US" altLang="ja-JP" sz="1400" dirty="0" err="1" smtClean="0">
                <a:latin typeface="+mn-lt"/>
              </a:rPr>
              <a:t>GenericAirConditioner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"</a:t>
            </a:r>
            <a:r>
              <a:rPr lang="en-US" altLang="ja-JP" sz="1400" dirty="0">
                <a:latin typeface="+mn-lt"/>
              </a:rPr>
              <a:t>encodings": ["JSON"],</a:t>
            </a:r>
          </a:p>
          <a:p>
            <a:r>
              <a:rPr lang="en-US" altLang="ja-JP" sz="1400" dirty="0" smtClean="0">
                <a:latin typeface="+mn-lt"/>
              </a:rPr>
              <a:t> </a:t>
            </a:r>
          </a:p>
          <a:p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actions":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smtClean="0">
                <a:latin typeface="+mn-lt"/>
              </a:rPr>
              <a:t>name“ : </a:t>
            </a:r>
            <a:r>
              <a:rPr lang="en-US" altLang="ja-JP" sz="1400" dirty="0">
                <a:latin typeface="+mn-lt"/>
              </a:rPr>
              <a:t>“</a:t>
            </a:r>
            <a:r>
              <a:rPr lang="en-US" altLang="ja-JP" sz="1400" dirty="0" err="1">
                <a:latin typeface="+mn-lt"/>
              </a:rPr>
              <a:t>powerOnOff</a:t>
            </a:r>
            <a:r>
              <a:rPr lang="en-US" altLang="ja-JP" sz="1400" dirty="0">
                <a:latin typeface="+mn-lt"/>
              </a:rPr>
              <a:t>",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</a:t>
            </a:r>
            <a:r>
              <a:rPr lang="en-US" altLang="ja-JP" sz="1400" dirty="0" err="1">
                <a:latin typeface="+mn-lt"/>
              </a:rPr>
              <a:t>valueType</a:t>
            </a:r>
            <a:r>
              <a:rPr lang="en-US" altLang="ja-JP" sz="1400" dirty="0">
                <a:latin typeface="+mn-lt"/>
              </a:rPr>
              <a:t>": { "type": “</a:t>
            </a:r>
            <a:r>
              <a:rPr lang="en-US" altLang="ja-JP" sz="1400" dirty="0" err="1">
                <a:latin typeface="+mn-lt"/>
              </a:rPr>
              <a:t>boolean</a:t>
            </a:r>
            <a:r>
              <a:rPr lang="en-US" altLang="ja-JP" sz="1400" dirty="0">
                <a:latin typeface="+mn-lt"/>
              </a:rPr>
              <a:t>"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</a:t>
            </a:r>
            <a:r>
              <a:rPr lang="en-US" altLang="ja-JP" sz="1400" dirty="0">
                <a:latin typeface="+mn-lt"/>
              </a:rPr>
              <a:t>"writable": true</a:t>
            </a: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  </a:t>
            </a:r>
            <a:r>
              <a:rPr lang="en-US" altLang="ja-JP" sz="1400" dirty="0">
                <a:latin typeface="+mn-lt"/>
              </a:rPr>
              <a:t>}</a:t>
            </a:r>
          </a:p>
          <a:p>
            <a:r>
              <a:rPr lang="en-US" altLang="ja-JP" sz="1400" dirty="0" smtClean="0">
                <a:latin typeface="+mn-lt"/>
              </a:rPr>
              <a:t> ],</a:t>
            </a:r>
          </a:p>
          <a:p>
            <a:endParaRPr lang="en-US" altLang="ja-JP" sz="1400" dirty="0" smtClean="0">
              <a:latin typeface="+mn-lt"/>
            </a:endParaRPr>
          </a:p>
          <a:p>
            <a:r>
              <a:rPr lang="en-US" altLang="ja-JP" sz="1400" dirty="0" smtClean="0">
                <a:latin typeface="+mn-lt"/>
              </a:rPr>
              <a:t> “properties” : 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{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“name” : “</a:t>
            </a:r>
            <a:r>
              <a:rPr lang="en-US" altLang="ja-JP" sz="1400" dirty="0" err="1" smtClean="0">
                <a:latin typeface="+mn-lt"/>
              </a:rPr>
              <a:t>petName</a:t>
            </a:r>
            <a:r>
              <a:rPr lang="en-US" altLang="ja-JP" sz="1400" dirty="0" smtClean="0">
                <a:latin typeface="+mn-lt"/>
              </a:rPr>
              <a:t>”,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</a:t>
            </a:r>
            <a:r>
              <a:rPr lang="en-US" altLang="ja-JP" sz="1400" dirty="0" err="1" smtClean="0">
                <a:latin typeface="+mn-lt"/>
              </a:rPr>
              <a:t>valueType</a:t>
            </a:r>
            <a:r>
              <a:rPr lang="en-US" altLang="ja-JP" sz="1400" dirty="0" smtClean="0">
                <a:latin typeface="+mn-lt"/>
              </a:rPr>
              <a:t>” : { “type” : “string” },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 “writable” : true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  }</a:t>
            </a:r>
          </a:p>
          <a:p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75" name="正方形/長方形 74"/>
          <p:cNvSpPr/>
          <p:nvPr/>
        </p:nvSpPr>
        <p:spPr>
          <a:xfrm>
            <a:off x="4552846" y="3056180"/>
            <a:ext cx="529669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 smtClean="0">
                <a:latin typeface="+mn-lt"/>
              </a:rPr>
              <a:t>{</a:t>
            </a:r>
          </a:p>
          <a:p>
            <a:r>
              <a:rPr lang="en-US" altLang="ja-JP" sz="1400" dirty="0" smtClean="0">
                <a:latin typeface="+mn-lt"/>
              </a:rPr>
              <a:t>  </a:t>
            </a:r>
            <a:r>
              <a:rPr lang="en-US" altLang="ja-JP" sz="1400" dirty="0">
                <a:latin typeface="+mn-lt"/>
              </a:rPr>
              <a:t>“@context” : {</a:t>
            </a:r>
            <a:endParaRPr lang="en-US" altLang="ja-JP" sz="1400" dirty="0" smtClean="0">
              <a:latin typeface="+mn-lt"/>
            </a:endParaRPr>
          </a:p>
          <a:p>
            <a:r>
              <a:rPr lang="ja-JP" altLang="en-US" sz="1400" dirty="0">
                <a:latin typeface="+mn-lt"/>
              </a:rPr>
              <a:t> </a:t>
            </a:r>
            <a:r>
              <a:rPr lang="ja-JP" altLang="en-US" sz="1400" dirty="0" smtClean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“wot-td” : “</a:t>
            </a:r>
            <a:r>
              <a:rPr lang="en-US" altLang="ja-JP" sz="1400" dirty="0" smtClean="0">
                <a:latin typeface="+mn-lt"/>
                <a:hlinkClick r:id="rId3"/>
              </a:rPr>
              <a:t>http</a:t>
            </a:r>
            <a:r>
              <a:rPr lang="en-US" altLang="ja-JP" sz="1400" dirty="0">
                <a:latin typeface="+mn-lt"/>
                <a:hlinkClick r:id="rId3"/>
              </a:rPr>
              <a:t>://</a:t>
            </a:r>
            <a:r>
              <a:rPr lang="en-US" altLang="ja-JP" sz="1400" dirty="0" smtClean="0">
                <a:latin typeface="+mn-lt"/>
                <a:hlinkClick r:id="rId3"/>
              </a:rPr>
              <a:t>w3c.github.io/wot/w3c-wot-td-context.jsonld</a:t>
            </a:r>
            <a:r>
              <a:rPr lang="en-US" altLang="ja-JP" sz="1400" dirty="0" smtClean="0">
                <a:latin typeface="+mn-lt"/>
              </a:rPr>
              <a:t>“,</a:t>
            </a:r>
          </a:p>
          <a:p>
            <a:r>
              <a:rPr lang="en-US" altLang="ja-JP" sz="1400" dirty="0" smtClean="0">
                <a:latin typeface="+mn-lt"/>
              </a:rPr>
              <a:t>     “air-conditioner” : “ http:./generic-air-</a:t>
            </a:r>
            <a:r>
              <a:rPr lang="en-US" altLang="ja-JP" sz="1400" dirty="0" err="1" smtClean="0">
                <a:latin typeface="+mn-lt"/>
              </a:rPr>
              <a:t>conditioner.jsonld</a:t>
            </a:r>
            <a:r>
              <a:rPr lang="en-US" altLang="ja-JP" sz="1400" dirty="0" smtClean="0">
                <a:latin typeface="+mn-lt"/>
              </a:rPr>
              <a:t>”</a:t>
            </a:r>
          </a:p>
          <a:p>
            <a:r>
              <a:rPr lang="en-US" altLang="ja-JP" sz="1400" dirty="0" smtClean="0">
                <a:latin typeface="+mn-lt"/>
              </a:rPr>
              <a:t>     “</a:t>
            </a:r>
            <a:r>
              <a:rPr lang="en-US" altLang="ja-JP" sz="1400" dirty="0">
                <a:latin typeface="+mn-lt"/>
              </a:rPr>
              <a:t>actions”:{ “@container”:”@set” </a:t>
            </a:r>
            <a:r>
              <a:rPr lang="en-US" altLang="ja-JP" sz="1400" dirty="0" smtClean="0">
                <a:latin typeface="+mn-lt"/>
              </a:rPr>
              <a:t>},</a:t>
            </a:r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 </a:t>
            </a:r>
            <a:r>
              <a:rPr lang="en-US" altLang="ja-JP" sz="1400" dirty="0" smtClean="0">
                <a:latin typeface="+mn-lt"/>
              </a:rPr>
              <a:t>   “</a:t>
            </a:r>
            <a:r>
              <a:rPr lang="en-US" altLang="ja-JP" sz="1400" dirty="0">
                <a:latin typeface="+mn-lt"/>
              </a:rPr>
              <a:t>properties”:{ “@container”:”@set” }</a:t>
            </a:r>
          </a:p>
          <a:p>
            <a:r>
              <a:rPr lang="en-US" altLang="ja-JP" sz="1400" dirty="0" smtClean="0">
                <a:latin typeface="+mn-lt"/>
              </a:rPr>
              <a:t>  },</a:t>
            </a:r>
          </a:p>
          <a:p>
            <a:r>
              <a:rPr lang="en-US" altLang="ja-JP" sz="1400" dirty="0" smtClean="0">
                <a:latin typeface="+mn-lt"/>
              </a:rPr>
              <a:t>  “@type”: “wot-td : Thing”,</a:t>
            </a:r>
          </a:p>
          <a:p>
            <a:r>
              <a:rPr lang="en-US" altLang="ja-JP" sz="1400" dirty="0" smtClean="0">
                <a:latin typeface="+mn-lt"/>
              </a:rPr>
              <a:t>   name : “CS-WX407”,</a:t>
            </a:r>
          </a:p>
          <a:p>
            <a:r>
              <a:rPr lang="en-US" altLang="ja-JP" sz="1400" dirty="0" smtClean="0">
                <a:latin typeface="+mn-lt"/>
              </a:rPr>
              <a:t>  “</a:t>
            </a:r>
            <a:r>
              <a:rPr lang="en-US" altLang="ja-JP" sz="1400" dirty="0">
                <a:latin typeface="+mn-lt"/>
              </a:rPr>
              <a:t>encoding”:[ </a:t>
            </a:r>
            <a:r>
              <a:rPr lang="en-US" altLang="ja-JP" sz="1400" dirty="0" smtClean="0">
                <a:latin typeface="+mn-lt"/>
              </a:rPr>
              <a:t>“JSON” ],</a:t>
            </a:r>
          </a:p>
          <a:p>
            <a:endParaRPr lang="en-US" altLang="ja-JP" sz="1400" dirty="0">
              <a:latin typeface="+mn-lt"/>
            </a:endParaRP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“</a:t>
            </a:r>
            <a:r>
              <a:rPr lang="en-US" altLang="ja-JP" sz="1400" dirty="0">
                <a:latin typeface="+mn-lt"/>
              </a:rPr>
              <a:t>actions</a:t>
            </a:r>
            <a:r>
              <a:rPr lang="en-US" altLang="ja-JP" sz="1400" dirty="0" smtClean="0">
                <a:latin typeface="+mn-lt"/>
              </a:rPr>
              <a:t>”:[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  { </a:t>
            </a:r>
            <a:r>
              <a:rPr lang="en-US" altLang="ja-JP" sz="1400" dirty="0" smtClean="0">
                <a:solidFill>
                  <a:srgbClr val="FF0000"/>
                </a:solidFill>
                <a:latin typeface="+mn-lt"/>
              </a:rPr>
              <a:t>“@include”</a:t>
            </a:r>
            <a:r>
              <a:rPr lang="en-US" altLang="ja-JP" sz="1400" dirty="0" smtClean="0">
                <a:latin typeface="+mn-lt"/>
              </a:rPr>
              <a:t> : “</a:t>
            </a:r>
            <a:r>
              <a:rPr lang="en-US" altLang="ja-JP" sz="1400" dirty="0" err="1" smtClean="0">
                <a:latin typeface="+mn-lt"/>
              </a:rPr>
              <a:t>air-conditioner:actions</a:t>
            </a:r>
            <a:r>
              <a:rPr lang="en-US" altLang="ja-JP" sz="1400" dirty="0" smtClean="0">
                <a:latin typeface="+mn-lt"/>
              </a:rPr>
              <a:t>” }</a:t>
            </a:r>
          </a:p>
          <a:p>
            <a:r>
              <a:rPr lang="en-US" altLang="ja-JP" sz="1400" dirty="0">
                <a:latin typeface="+mn-lt"/>
              </a:rPr>
              <a:t> </a:t>
            </a:r>
            <a:r>
              <a:rPr lang="en-US" altLang="ja-JP" sz="1400" dirty="0" smtClean="0">
                <a:latin typeface="+mn-lt"/>
              </a:rPr>
              <a:t>  ]</a:t>
            </a:r>
          </a:p>
          <a:p>
            <a:r>
              <a:rPr lang="en-US" altLang="ja-JP" sz="1400" dirty="0" smtClean="0">
                <a:latin typeface="+mn-lt"/>
              </a:rPr>
              <a:t>}</a:t>
            </a:r>
            <a:endParaRPr lang="en-US" altLang="ja-JP" sz="1400" dirty="0">
              <a:latin typeface="+mn-lt"/>
            </a:endParaRPr>
          </a:p>
        </p:txBody>
      </p:sp>
      <p:sp>
        <p:nvSpPr>
          <p:cNvPr id="13" name="右中かっこ 12"/>
          <p:cNvSpPr/>
          <p:nvPr/>
        </p:nvSpPr>
        <p:spPr bwMode="auto">
          <a:xfrm>
            <a:off x="3584848" y="2708920"/>
            <a:ext cx="432048" cy="1512168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sp>
        <p:nvSpPr>
          <p:cNvPr id="21" name="右中かっこ 20"/>
          <p:cNvSpPr/>
          <p:nvPr/>
        </p:nvSpPr>
        <p:spPr bwMode="auto">
          <a:xfrm flipH="1">
            <a:off x="4520952" y="5445224"/>
            <a:ext cx="216024" cy="648072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HGS創英角ｺﾞｼｯｸUB" pitchFamily="50" charset="-128"/>
            </a:endParaRPr>
          </a:p>
        </p:txBody>
      </p:sp>
      <p:cxnSp>
        <p:nvCxnSpPr>
          <p:cNvPr id="15" name="直線コネクタ 14"/>
          <p:cNvCxnSpPr/>
          <p:nvPr/>
        </p:nvCxnSpPr>
        <p:spPr bwMode="auto">
          <a:xfrm>
            <a:off x="4016896" y="3560324"/>
            <a:ext cx="504056" cy="2172932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45360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HGS創英角ｺﾞｼｯｸUB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65074</TotalTime>
  <Words>2714</Words>
  <Application>Microsoft Office PowerPoint</Application>
  <PresentationFormat>A4 210 x 297 mm</PresentationFormat>
  <Paragraphs>651</Paragraphs>
  <Slides>16</Slides>
  <Notes>16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5" baseType="lpstr">
      <vt:lpstr>HGP創英角ｺﾞｼｯｸUB</vt:lpstr>
      <vt:lpstr>HGS創英角ｺﾞｼｯｸUB</vt:lpstr>
      <vt:lpstr>HG創英角ｺﾞｼｯｸUB</vt:lpstr>
      <vt:lpstr>Meiryo UI</vt:lpstr>
      <vt:lpstr>ＭＳ Ｐゴシック</vt:lpstr>
      <vt:lpstr>ＭＳ Ｐ明朝</vt:lpstr>
      <vt:lpstr>Arial</vt:lpstr>
      <vt:lpstr>Arial Black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松下電器産業(株)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Kajimoto</dc:creator>
  <cp:lastModifiedBy>Kajimoto Kazuo (梶本 一夫)</cp:lastModifiedBy>
  <cp:revision>5166</cp:revision>
  <cp:lastPrinted>2015-12-21T04:21:35Z</cp:lastPrinted>
  <dcterms:created xsi:type="dcterms:W3CDTF">2004-12-15T04:23:57Z</dcterms:created>
  <dcterms:modified xsi:type="dcterms:W3CDTF">2017-02-03T06:50:08Z</dcterms:modified>
</cp:coreProperties>
</file>