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405" r:id="rId2"/>
    <p:sldId id="410" r:id="rId3"/>
    <p:sldId id="406" r:id="rId4"/>
    <p:sldId id="327" r:id="rId5"/>
    <p:sldId id="369" r:id="rId6"/>
    <p:sldId id="370" r:id="rId7"/>
    <p:sldId id="372" r:id="rId8"/>
    <p:sldId id="408" r:id="rId9"/>
    <p:sldId id="371" r:id="rId10"/>
    <p:sldId id="373" r:id="rId11"/>
    <p:sldId id="374" r:id="rId12"/>
    <p:sldId id="375" r:id="rId13"/>
    <p:sldId id="392" r:id="rId14"/>
    <p:sldId id="393" r:id="rId15"/>
    <p:sldId id="376" r:id="rId16"/>
    <p:sldId id="411" r:id="rId17"/>
  </p:sldIdLst>
  <p:sldSz cx="9144000" cy="6858000" type="screen4x3"/>
  <p:notesSz cx="6858000" cy="9144000"/>
  <p:custDataLst>
    <p:tags r:id="rId19"/>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A7B7C"/>
    <a:srgbClr val="00B050"/>
    <a:srgbClr val="005A9C"/>
    <a:srgbClr val="FF0066"/>
    <a:srgbClr val="7F7F7F"/>
    <a:srgbClr val="8EB4E3"/>
    <a:srgbClr val="FF9900"/>
    <a:srgbClr val="0000FF"/>
    <a:srgbClr val="92D050"/>
    <a:srgbClr val="99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6" d="100"/>
          <a:sy n="96" d="100"/>
        </p:scale>
        <p:origin x="-691"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96C9F5-32D2-42B5-96C6-A2155698F10A}" type="datetimeFigureOut">
              <a:rPr lang="de-DE" smtClean="0"/>
              <a:pPr/>
              <a:t>15.03.2017</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FDF3CC-1C16-44C5-879B-389FF4F4502F}" type="slidenum">
              <a:rPr lang="de-DE" smtClean="0"/>
              <a:pPr/>
              <a:t>‹Nr.›</a:t>
            </a:fld>
            <a:endParaRPr lang="de-DE"/>
          </a:p>
        </p:txBody>
      </p:sp>
    </p:spTree>
    <p:extLst>
      <p:ext uri="{BB962C8B-B14F-4D97-AF65-F5344CB8AC3E}">
        <p14:creationId xmlns:p14="http://schemas.microsoft.com/office/powerpoint/2010/main" xmlns="" val="1828880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pPr/>
              <a:t>15.03.2017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pPr/>
              <a:t>15.03.2017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pPr/>
              <a:t>15.03.2017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pPr/>
              <a:t>15.03.2017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pPr/>
              <a:t>15.03.2017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pPr/>
              <a:t>15.03.2017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pPr/>
              <a:t>15.03.2017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pPr/>
              <a:t>15.03.2017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pPr/>
              <a:t>15.03.2017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pPr/>
              <a:t>15.03.2017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pPr/>
              <a:t>15.03.2017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pPr/>
              <a:t>15.03.2017</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w3.org/2016/12/wot-wg-2016.html" TargetMode="External"/><Relationship Id="rId2" Type="http://schemas.openxmlformats.org/officeDocument/2006/relationships/hyperlink" Target="https://www.w3.org/2016/07/wot-ig-charter.html"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www.w3.org/WoT/"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z0010w1v\Pictures\wot-logo.png"/>
          <p:cNvPicPr>
            <a:picLocks noChangeAspect="1" noChangeArrowheads="1"/>
          </p:cNvPicPr>
          <p:nvPr/>
        </p:nvPicPr>
        <p:blipFill>
          <a:blip r:embed="rId2" cstate="print"/>
          <a:srcRect/>
          <a:stretch>
            <a:fillRect/>
          </a:stretch>
        </p:blipFill>
        <p:spPr bwMode="auto">
          <a:xfrm>
            <a:off x="611562" y="298146"/>
            <a:ext cx="7920878" cy="4216216"/>
          </a:xfrm>
          <a:prstGeom prst="rect">
            <a:avLst/>
          </a:prstGeom>
          <a:noFill/>
        </p:spPr>
      </p:pic>
      <p:sp>
        <p:nvSpPr>
          <p:cNvPr id="2" name="Titel 1"/>
          <p:cNvSpPr>
            <a:spLocks noGrp="1"/>
          </p:cNvSpPr>
          <p:nvPr>
            <p:ph type="ctrTitle"/>
          </p:nvPr>
        </p:nvSpPr>
        <p:spPr>
          <a:xfrm>
            <a:off x="0" y="4437112"/>
            <a:ext cx="9144000" cy="1470025"/>
          </a:xfrm>
        </p:spPr>
        <p:txBody>
          <a:bodyPr>
            <a:normAutofit/>
          </a:bodyPr>
          <a:lstStyle/>
          <a:p>
            <a:r>
              <a:rPr lang="en-US" sz="4000" b="1" dirty="0" smtClean="0"/>
              <a:t>WoT IG/WG Face-to-Face Meeting</a:t>
            </a:r>
            <a:endParaRPr lang="de-DE" sz="4000" b="1" dirty="0"/>
          </a:p>
        </p:txBody>
      </p:sp>
      <p:sp>
        <p:nvSpPr>
          <p:cNvPr id="3" name="Untertitel 2"/>
          <p:cNvSpPr>
            <a:spLocks noGrp="1"/>
          </p:cNvSpPr>
          <p:nvPr>
            <p:ph type="subTitle" idx="1"/>
          </p:nvPr>
        </p:nvSpPr>
        <p:spPr>
          <a:xfrm>
            <a:off x="539552" y="5517232"/>
            <a:ext cx="8064896" cy="1124744"/>
          </a:xfrm>
        </p:spPr>
        <p:txBody>
          <a:bodyPr/>
          <a:lstStyle/>
          <a:p>
            <a:r>
              <a:rPr lang="de-DE" dirty="0" smtClean="0"/>
              <a:t>Santa Clara, </a:t>
            </a:r>
            <a:r>
              <a:rPr lang="de-DE" dirty="0" err="1" smtClean="0"/>
              <a:t>February</a:t>
            </a:r>
            <a:r>
              <a:rPr lang="de-DE" dirty="0" smtClean="0"/>
              <a:t>, 2017</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Simplify Application Development</a:t>
            </a:r>
            <a:endParaRPr lang="en-US" dirty="0"/>
          </a:p>
        </p:txBody>
      </p:sp>
      <p:sp>
        <p:nvSpPr>
          <p:cNvPr id="5" name="角丸四角形 6"/>
          <p:cNvSpPr/>
          <p:nvPr/>
        </p:nvSpPr>
        <p:spPr bwMode="auto">
          <a:xfrm>
            <a:off x="17951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glow rad="228600">
              <a:srgbClr val="FF0066">
                <a:alpha val="40000"/>
              </a:srgbClr>
            </a:glow>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glow rad="228600">
              <a:srgbClr val="FF0066">
                <a:alpha val="40000"/>
              </a:srgbClr>
            </a:glow>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5" name="Down Arrow 24"/>
          <p:cNvSpPr/>
          <p:nvPr/>
        </p:nvSpPr>
        <p:spPr>
          <a:xfrm rot="16200000">
            <a:off x="2512127" y="3730487"/>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6" name="Left-Right Arrow 25"/>
          <p:cNvSpPr/>
          <p:nvPr/>
        </p:nvSpPr>
        <p:spPr>
          <a:xfrm>
            <a:off x="3808711" y="3571359"/>
            <a:ext cx="1526576"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4" name="Group 33"/>
          <p:cNvGrpSpPr/>
          <p:nvPr/>
        </p:nvGrpSpPr>
        <p:grpSpPr>
          <a:xfrm>
            <a:off x="5364088" y="3470521"/>
            <a:ext cx="828000" cy="828000"/>
            <a:chOff x="5453826" y="3452981"/>
            <a:chExt cx="828000" cy="828000"/>
          </a:xfrm>
        </p:grpSpPr>
        <p:sp>
          <p:nvSpPr>
            <p:cNvPr id="35"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6" name="Group 35"/>
            <p:cNvGrpSpPr/>
            <p:nvPr/>
          </p:nvGrpSpPr>
          <p:grpSpPr>
            <a:xfrm>
              <a:off x="5514367" y="3734159"/>
              <a:ext cx="282369" cy="291626"/>
              <a:chOff x="4042160" y="993559"/>
              <a:chExt cx="548293" cy="566272"/>
            </a:xfrm>
            <a:solidFill>
              <a:schemeClr val="bg1"/>
            </a:solidFill>
          </p:grpSpPr>
          <p:sp>
            <p:nvSpPr>
              <p:cNvPr id="37" name="Isosceles Triangle 36"/>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0" name="Oval 39"/>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1" name="Oval 40"/>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2" name="Oval 41"/>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50" name="Down Arrow 49"/>
          <p:cNvSpPr/>
          <p:nvPr/>
        </p:nvSpPr>
        <p:spPr>
          <a:xfrm rot="5400000">
            <a:off x="6049763" y="3720539"/>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51" name="Group 50"/>
          <p:cNvGrpSpPr/>
          <p:nvPr/>
        </p:nvGrpSpPr>
        <p:grpSpPr>
          <a:xfrm>
            <a:off x="2951912" y="3470521"/>
            <a:ext cx="828000" cy="828000"/>
            <a:chOff x="5453826" y="3452981"/>
            <a:chExt cx="828000" cy="828000"/>
          </a:xfrm>
        </p:grpSpPr>
        <p:sp>
          <p:nvSpPr>
            <p:cNvPr id="52"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53" name="Group 52"/>
            <p:cNvGrpSpPr/>
            <p:nvPr/>
          </p:nvGrpSpPr>
          <p:grpSpPr>
            <a:xfrm>
              <a:off x="5514367" y="3734159"/>
              <a:ext cx="282369" cy="291626"/>
              <a:chOff x="4042160" y="993559"/>
              <a:chExt cx="548293" cy="566272"/>
            </a:xfrm>
            <a:solidFill>
              <a:schemeClr val="bg1"/>
            </a:solidFill>
          </p:grpSpPr>
          <p:sp>
            <p:nvSpPr>
              <p:cNvPr id="54" name="Isosceles Triangle 53"/>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5" name="Oval 54"/>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6" name="Oval 55"/>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7" name="Oval 56"/>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xmlns="" val="135327527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de-DE" dirty="0" smtClean="0"/>
              <a:t>Browser-like Runtime for IoT Apps:</a:t>
            </a:r>
            <a:br>
              <a:rPr lang="de-DE" dirty="0" smtClean="0"/>
            </a:br>
            <a:r>
              <a:rPr lang="de-DE" b="1" dirty="0" smtClean="0">
                <a:solidFill>
                  <a:srgbClr val="4A7B7C"/>
                </a:solidFill>
              </a:rPr>
              <a:t>Scripting API</a:t>
            </a:r>
            <a:endParaRPr lang="en-US" b="1" dirty="0">
              <a:solidFill>
                <a:srgbClr val="4A7B7C"/>
              </a:solidFill>
            </a:endParaRPr>
          </a:p>
        </p:txBody>
      </p:sp>
      <p:sp>
        <p:nvSpPr>
          <p:cNvPr id="5" name="角丸四角形 6"/>
          <p:cNvSpPr/>
          <p:nvPr/>
        </p:nvSpPr>
        <p:spPr bwMode="auto">
          <a:xfrm>
            <a:off x="17951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7" name="角丸四角形 21"/>
          <p:cNvSpPr/>
          <p:nvPr/>
        </p:nvSpPr>
        <p:spPr bwMode="auto">
          <a:xfrm>
            <a:off x="29915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1600" b="0" i="0" u="none" strike="noStrike" kern="0" cap="none" spc="0" normalizeH="0" baseline="0" noProof="0" dirty="0" smtClean="0">
                <a:ln>
                  <a:noFill/>
                </a:ln>
                <a:effectLst/>
                <a:uLnTx/>
                <a:uFillTx/>
                <a:latin typeface="Arial" pitchFamily="34" charset="0"/>
                <a:ea typeface="HG明朝E" panose="02020909000000000000" pitchFamily="17" charset="-128"/>
                <a:cs typeface="Arial" pitchFamily="34" charset="0"/>
              </a:rPr>
              <a:t>Runtime Environment</a:t>
            </a:r>
            <a:endParaRPr kumimoji="0" lang="ja-JP" altLang="en-US" sz="1600" b="0" i="0" u="none" strike="noStrike" kern="0" cap="none" spc="0" normalizeH="0" baseline="0" noProof="0" dirty="0" smtClean="0">
              <a:ln>
                <a:noFill/>
              </a:ln>
              <a:effectLst/>
              <a:uLnTx/>
              <a:uFillTx/>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Scripting API</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7" name="縦巻き 49"/>
          <p:cNvSpPr/>
          <p:nvPr/>
        </p:nvSpPr>
        <p:spPr bwMode="auto">
          <a:xfrm>
            <a:off x="40590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60313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25" name="Down Arrow 24"/>
          <p:cNvSpPr/>
          <p:nvPr/>
        </p:nvSpPr>
        <p:spPr>
          <a:xfrm rot="16200000">
            <a:off x="2512127" y="3730487"/>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6" name="Left-Right Arrow 25"/>
          <p:cNvSpPr/>
          <p:nvPr/>
        </p:nvSpPr>
        <p:spPr>
          <a:xfrm>
            <a:off x="3808711" y="3571359"/>
            <a:ext cx="1526576"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5" name="Group 34"/>
          <p:cNvGrpSpPr/>
          <p:nvPr/>
        </p:nvGrpSpPr>
        <p:grpSpPr>
          <a:xfrm>
            <a:off x="5364088" y="3470521"/>
            <a:ext cx="828000" cy="828000"/>
            <a:chOff x="5453826" y="3452981"/>
            <a:chExt cx="828000" cy="828000"/>
          </a:xfrm>
        </p:grpSpPr>
        <p:sp>
          <p:nvSpPr>
            <p:cNvPr id="36"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7" name="Group 36"/>
            <p:cNvGrpSpPr/>
            <p:nvPr/>
          </p:nvGrpSpPr>
          <p:grpSpPr>
            <a:xfrm>
              <a:off x="5514367" y="3734159"/>
              <a:ext cx="282369" cy="291626"/>
              <a:chOff x="4042160" y="993559"/>
              <a:chExt cx="548293" cy="566272"/>
            </a:xfrm>
            <a:solidFill>
              <a:schemeClr val="bg1"/>
            </a:solidFill>
          </p:grpSpPr>
          <p:sp>
            <p:nvSpPr>
              <p:cNvPr id="40" name="Isosceles Triangle 3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1" name="Oval 4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2" name="Oval 4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3" name="Oval 4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52" name="Down Arrow 51"/>
          <p:cNvSpPr/>
          <p:nvPr/>
        </p:nvSpPr>
        <p:spPr>
          <a:xfrm rot="5400000">
            <a:off x="6049763" y="3720539"/>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53" name="Group 52"/>
          <p:cNvGrpSpPr/>
          <p:nvPr/>
        </p:nvGrpSpPr>
        <p:grpSpPr>
          <a:xfrm>
            <a:off x="2951912" y="3470521"/>
            <a:ext cx="828000" cy="828000"/>
            <a:chOff x="5453826" y="3452981"/>
            <a:chExt cx="828000" cy="828000"/>
          </a:xfrm>
        </p:grpSpPr>
        <p:sp>
          <p:nvSpPr>
            <p:cNvPr id="54"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55" name="Group 54"/>
            <p:cNvGrpSpPr/>
            <p:nvPr/>
          </p:nvGrpSpPr>
          <p:grpSpPr>
            <a:xfrm>
              <a:off x="5514367" y="3734159"/>
              <a:ext cx="282369" cy="291626"/>
              <a:chOff x="4042160" y="993559"/>
              <a:chExt cx="548293" cy="566272"/>
            </a:xfrm>
            <a:solidFill>
              <a:schemeClr val="bg1"/>
            </a:solidFill>
          </p:grpSpPr>
          <p:sp>
            <p:nvSpPr>
              <p:cNvPr id="56" name="Isosceles Triangle 55"/>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7" name="Oval 56"/>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8" name="Oval 57"/>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9" name="Oval 58"/>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32"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33"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Tree>
    <p:extLst>
      <p:ext uri="{BB962C8B-B14F-4D97-AF65-F5344CB8AC3E}">
        <p14:creationId xmlns:p14="http://schemas.microsoft.com/office/powerpoint/2010/main" xmlns="" val="64770108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Portable Apps Across Vendors</a:t>
            </a:r>
            <a:endParaRPr lang="en-US" dirty="0"/>
          </a:p>
        </p:txBody>
      </p:sp>
      <p:sp>
        <p:nvSpPr>
          <p:cNvPr id="5" name="角丸四角形 6"/>
          <p:cNvSpPr/>
          <p:nvPr/>
        </p:nvSpPr>
        <p:spPr bwMode="auto">
          <a:xfrm>
            <a:off x="17951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7" name="角丸四角形 21"/>
          <p:cNvSpPr/>
          <p:nvPr/>
        </p:nvSpPr>
        <p:spPr bwMode="auto">
          <a:xfrm>
            <a:off x="29915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Scripting API</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7" name="縦巻き 49"/>
          <p:cNvSpPr/>
          <p:nvPr/>
        </p:nvSpPr>
        <p:spPr bwMode="auto">
          <a:xfrm>
            <a:off x="40590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25" name="Down Arrow 24"/>
          <p:cNvSpPr/>
          <p:nvPr/>
        </p:nvSpPr>
        <p:spPr>
          <a:xfrm rot="16200000">
            <a:off x="2512127" y="3730487"/>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6" name="Left-Right Arrow 25"/>
          <p:cNvSpPr/>
          <p:nvPr/>
        </p:nvSpPr>
        <p:spPr>
          <a:xfrm>
            <a:off x="3808711" y="3571359"/>
            <a:ext cx="1526576"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5" name="Group 34"/>
          <p:cNvGrpSpPr/>
          <p:nvPr/>
        </p:nvGrpSpPr>
        <p:grpSpPr>
          <a:xfrm>
            <a:off x="5364088" y="3470521"/>
            <a:ext cx="828000" cy="828000"/>
            <a:chOff x="5453826" y="3452981"/>
            <a:chExt cx="828000" cy="828000"/>
          </a:xfrm>
        </p:grpSpPr>
        <p:sp>
          <p:nvSpPr>
            <p:cNvPr id="36"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7" name="Group 36"/>
            <p:cNvGrpSpPr/>
            <p:nvPr/>
          </p:nvGrpSpPr>
          <p:grpSpPr>
            <a:xfrm>
              <a:off x="5514367" y="3734159"/>
              <a:ext cx="282369" cy="291626"/>
              <a:chOff x="4042160" y="993559"/>
              <a:chExt cx="548293" cy="566272"/>
            </a:xfrm>
            <a:solidFill>
              <a:schemeClr val="bg1"/>
            </a:solidFill>
          </p:grpSpPr>
          <p:sp>
            <p:nvSpPr>
              <p:cNvPr id="40" name="Isosceles Triangle 3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1" name="Oval 4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2" name="Oval 4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3" name="Oval 4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52" name="Down Arrow 51"/>
          <p:cNvSpPr/>
          <p:nvPr/>
        </p:nvSpPr>
        <p:spPr>
          <a:xfrm rot="5400000">
            <a:off x="6049763" y="3720539"/>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53" name="Group 52"/>
          <p:cNvGrpSpPr/>
          <p:nvPr/>
        </p:nvGrpSpPr>
        <p:grpSpPr>
          <a:xfrm>
            <a:off x="2951912" y="3470521"/>
            <a:ext cx="828000" cy="828000"/>
            <a:chOff x="5453826" y="3452981"/>
            <a:chExt cx="828000" cy="828000"/>
          </a:xfrm>
        </p:grpSpPr>
        <p:sp>
          <p:nvSpPr>
            <p:cNvPr id="54"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55" name="Group 54"/>
            <p:cNvGrpSpPr/>
            <p:nvPr/>
          </p:nvGrpSpPr>
          <p:grpSpPr>
            <a:xfrm>
              <a:off x="5514367" y="3734159"/>
              <a:ext cx="282369" cy="291626"/>
              <a:chOff x="4042160" y="993559"/>
              <a:chExt cx="548293" cy="566272"/>
            </a:xfrm>
            <a:solidFill>
              <a:schemeClr val="bg1"/>
            </a:solidFill>
          </p:grpSpPr>
          <p:sp>
            <p:nvSpPr>
              <p:cNvPr id="56" name="Isosceles Triangle 55"/>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7" name="Oval 56"/>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8" name="Oval 57"/>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9" name="Oval 58"/>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xmlns="" val="87148515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path" presetSubtype="0" accel="50000" decel="50000" fill="hold" grpId="0" nodeType="clickEffect">
                                  <p:stCondLst>
                                    <p:cond delay="0"/>
                                  </p:stCondLst>
                                  <p:childTnLst>
                                    <p:animMotion origin="layout" path="M -1.11111E-6 0.00046 L 0.18142 -0.04005 C 0.21962 -0.04908 0.27656 -0.05394 0.33577 -0.05394 C 0.40347 -0.05394 0.45764 -0.04908 0.49583 -0.04005 L 0.67743 0.00046 " pathEditMode="relative" rAng="0" ptsTypes="AAAAA">
                                      <p:cBhvr>
                                        <p:cTn id="6" dur="2000" fill="hold"/>
                                        <p:tgtEl>
                                          <p:spTgt spid="7"/>
                                        </p:tgtEl>
                                        <p:attrNameLst>
                                          <p:attrName>ppt_x</p:attrName>
                                          <p:attrName>ppt_y</p:attrName>
                                        </p:attrNameLst>
                                      </p:cBhvr>
                                      <p:rCtr x="33872" y="-2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Portable Apps Across Components</a:t>
            </a:r>
            <a:endParaRPr lang="en-US" dirty="0"/>
          </a:p>
        </p:txBody>
      </p:sp>
      <p:sp>
        <p:nvSpPr>
          <p:cNvPr id="5" name="角丸四角形 6"/>
          <p:cNvSpPr/>
          <p:nvPr/>
        </p:nvSpPr>
        <p:spPr bwMode="auto">
          <a:xfrm>
            <a:off x="17951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chemeClr val="bg1"/>
                </a:solidFill>
                <a:effectLst>
                  <a:glow rad="228600">
                    <a:srgbClr val="FF0066">
                      <a:alpha val="40000"/>
                    </a:srgbClr>
                  </a:glow>
                </a:effectLst>
                <a:uLnTx/>
                <a:uFillTx/>
                <a:latin typeface="Arial" pitchFamily="34" charset="0"/>
                <a:ea typeface="HG明朝E" panose="02020909000000000000" pitchFamily="17" charset="-128"/>
                <a:cs typeface="Arial" pitchFamily="34" charset="0"/>
              </a:rPr>
              <a:t>Gateway</a:t>
            </a:r>
            <a:endParaRPr kumimoji="0" lang="ja-JP" altLang="en-US" sz="2000" b="1" i="0" u="none" strike="noStrike" kern="0" cap="none" spc="0" normalizeH="0" baseline="0" noProof="0" dirty="0" smtClean="0">
              <a:ln>
                <a:noFill/>
              </a:ln>
              <a:solidFill>
                <a:schemeClr val="bg1"/>
              </a:solidFill>
              <a:effectLst>
                <a:glow rad="228600">
                  <a:srgbClr val="FF0066">
                    <a:alpha val="40000"/>
                  </a:srgbClr>
                </a:glow>
              </a:effectLst>
              <a:uLnTx/>
              <a:uFillTx/>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7" name="角丸四角形 21"/>
          <p:cNvSpPr/>
          <p:nvPr/>
        </p:nvSpPr>
        <p:spPr bwMode="auto">
          <a:xfrm>
            <a:off x="29915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Scripting API</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7" name="縦巻き 49"/>
          <p:cNvSpPr/>
          <p:nvPr/>
        </p:nvSpPr>
        <p:spPr bwMode="auto">
          <a:xfrm>
            <a:off x="660313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25" name="Down Arrow 24"/>
          <p:cNvSpPr/>
          <p:nvPr/>
        </p:nvSpPr>
        <p:spPr>
          <a:xfrm rot="16200000">
            <a:off x="2512127" y="3730487"/>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6" name="Left-Right Arrow 25"/>
          <p:cNvSpPr/>
          <p:nvPr/>
        </p:nvSpPr>
        <p:spPr>
          <a:xfrm>
            <a:off x="3808711" y="3571359"/>
            <a:ext cx="1526576"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5" name="Group 34"/>
          <p:cNvGrpSpPr/>
          <p:nvPr/>
        </p:nvGrpSpPr>
        <p:grpSpPr>
          <a:xfrm>
            <a:off x="5364088" y="3470521"/>
            <a:ext cx="828000" cy="828000"/>
            <a:chOff x="5453826" y="3452981"/>
            <a:chExt cx="828000" cy="828000"/>
          </a:xfrm>
        </p:grpSpPr>
        <p:sp>
          <p:nvSpPr>
            <p:cNvPr id="36"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7" name="Group 36"/>
            <p:cNvGrpSpPr/>
            <p:nvPr/>
          </p:nvGrpSpPr>
          <p:grpSpPr>
            <a:xfrm>
              <a:off x="5514367" y="3734159"/>
              <a:ext cx="282369" cy="291626"/>
              <a:chOff x="4042160" y="993559"/>
              <a:chExt cx="548293" cy="566272"/>
            </a:xfrm>
            <a:solidFill>
              <a:schemeClr val="bg1"/>
            </a:solidFill>
          </p:grpSpPr>
          <p:sp>
            <p:nvSpPr>
              <p:cNvPr id="40" name="Isosceles Triangle 3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1" name="Oval 4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2" name="Oval 4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3" name="Oval 4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52" name="Down Arrow 51"/>
          <p:cNvSpPr/>
          <p:nvPr/>
        </p:nvSpPr>
        <p:spPr>
          <a:xfrm rot="5400000">
            <a:off x="6049763" y="3720539"/>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53" name="Group 52"/>
          <p:cNvGrpSpPr/>
          <p:nvPr/>
        </p:nvGrpSpPr>
        <p:grpSpPr>
          <a:xfrm>
            <a:off x="2951912" y="3470521"/>
            <a:ext cx="828000" cy="828000"/>
            <a:chOff x="5453826" y="3452981"/>
            <a:chExt cx="828000" cy="828000"/>
          </a:xfrm>
        </p:grpSpPr>
        <p:sp>
          <p:nvSpPr>
            <p:cNvPr id="54"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55" name="Group 54"/>
            <p:cNvGrpSpPr/>
            <p:nvPr/>
          </p:nvGrpSpPr>
          <p:grpSpPr>
            <a:xfrm>
              <a:off x="5514367" y="3734159"/>
              <a:ext cx="282369" cy="291626"/>
              <a:chOff x="4042160" y="993559"/>
              <a:chExt cx="548293" cy="566272"/>
            </a:xfrm>
            <a:solidFill>
              <a:schemeClr val="bg1"/>
            </a:solidFill>
          </p:grpSpPr>
          <p:sp>
            <p:nvSpPr>
              <p:cNvPr id="56" name="Isosceles Triangle 55"/>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7" name="Oval 56"/>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8" name="Oval 57"/>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9" name="Oval 58"/>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xmlns="" val="390363844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path" presetSubtype="0" accel="50000" decel="50000" fill="hold" grpId="0" nodeType="clickEffect">
                                  <p:stCondLst>
                                    <p:cond delay="0"/>
                                  </p:stCondLst>
                                  <p:childTnLst>
                                    <p:animMotion origin="layout" path="M 4.72222E-6 0.00046 L -0.18143 -0.04005 C -0.21962 -0.04908 -0.27657 -0.05394 -0.33577 -0.05394 C -0.40348 -0.05394 -0.45764 -0.04908 -0.49584 -0.04005 L -0.67726 0.00046 " pathEditMode="relative" rAng="0" ptsTypes="AAAAA">
                                      <p:cBhvr>
                                        <p:cTn id="6" dur="2000" fill="hold"/>
                                        <p:tgtEl>
                                          <p:spTgt spid="7"/>
                                        </p:tgtEl>
                                        <p:attrNameLst>
                                          <p:attrName>ppt_x</p:attrName>
                                          <p:attrName>ppt_y</p:attrName>
                                        </p:attrNameLst>
                                      </p:cBhvr>
                                      <p:rCtr x="-33872" y="-2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Portable Apps Across Components</a:t>
            </a:r>
            <a:endParaRPr lang="en-US" dirty="0"/>
          </a:p>
        </p:txBody>
      </p:sp>
      <p:sp>
        <p:nvSpPr>
          <p:cNvPr id="5" name="角丸四角形 6"/>
          <p:cNvSpPr/>
          <p:nvPr/>
        </p:nvSpPr>
        <p:spPr bwMode="auto">
          <a:xfrm>
            <a:off x="17951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Gateway</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chemeClr val="bg1"/>
                </a:solidFill>
                <a:effectLst>
                  <a:glow rad="228600">
                    <a:srgbClr val="FF0066">
                      <a:alpha val="40000"/>
                    </a:srgbClr>
                  </a:glow>
                </a:effectLst>
                <a:uLnTx/>
                <a:uFillTx/>
                <a:latin typeface="Arial" pitchFamily="34" charset="0"/>
                <a:ea typeface="HG明朝E" panose="02020909000000000000" pitchFamily="17" charset="-128"/>
                <a:cs typeface="Arial" pitchFamily="34" charset="0"/>
              </a:rPr>
              <a:t>Cloud</a:t>
            </a:r>
            <a:endParaRPr kumimoji="0" lang="ja-JP" altLang="en-US" sz="2000" b="1" i="0" u="none" strike="noStrike" kern="0" cap="none" spc="0" normalizeH="0" baseline="0" noProof="0" dirty="0" smtClean="0">
              <a:ln>
                <a:noFill/>
              </a:ln>
              <a:solidFill>
                <a:schemeClr val="bg1"/>
              </a:solidFill>
              <a:effectLst>
                <a:glow rad="228600">
                  <a:srgbClr val="FF0066">
                    <a:alpha val="40000"/>
                  </a:srgbClr>
                </a:glow>
              </a:effectLst>
              <a:uLnTx/>
              <a:uFillTx/>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7" name="角丸四角形 21"/>
          <p:cNvSpPr/>
          <p:nvPr/>
        </p:nvSpPr>
        <p:spPr bwMode="auto">
          <a:xfrm>
            <a:off x="29915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Scripting API</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7" name="縦巻き 49"/>
          <p:cNvSpPr/>
          <p:nvPr/>
        </p:nvSpPr>
        <p:spPr bwMode="auto">
          <a:xfrm>
            <a:off x="40590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25" name="Down Arrow 24"/>
          <p:cNvSpPr/>
          <p:nvPr/>
        </p:nvSpPr>
        <p:spPr>
          <a:xfrm rot="16200000">
            <a:off x="2512127" y="3730487"/>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6" name="Left-Right Arrow 25"/>
          <p:cNvSpPr/>
          <p:nvPr/>
        </p:nvSpPr>
        <p:spPr>
          <a:xfrm>
            <a:off x="3808711" y="3571359"/>
            <a:ext cx="1526576"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5" name="Group 34"/>
          <p:cNvGrpSpPr/>
          <p:nvPr/>
        </p:nvGrpSpPr>
        <p:grpSpPr>
          <a:xfrm>
            <a:off x="5364088" y="3470521"/>
            <a:ext cx="828000" cy="828000"/>
            <a:chOff x="5453826" y="3452981"/>
            <a:chExt cx="828000" cy="828000"/>
          </a:xfrm>
        </p:grpSpPr>
        <p:sp>
          <p:nvSpPr>
            <p:cNvPr id="36"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7" name="Group 36"/>
            <p:cNvGrpSpPr/>
            <p:nvPr/>
          </p:nvGrpSpPr>
          <p:grpSpPr>
            <a:xfrm>
              <a:off x="5514367" y="3734159"/>
              <a:ext cx="282369" cy="291626"/>
              <a:chOff x="4042160" y="993559"/>
              <a:chExt cx="548293" cy="566272"/>
            </a:xfrm>
            <a:solidFill>
              <a:schemeClr val="bg1"/>
            </a:solidFill>
          </p:grpSpPr>
          <p:sp>
            <p:nvSpPr>
              <p:cNvPr id="40" name="Isosceles Triangle 3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1" name="Oval 4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2" name="Oval 4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3" name="Oval 4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52" name="Down Arrow 51"/>
          <p:cNvSpPr/>
          <p:nvPr/>
        </p:nvSpPr>
        <p:spPr>
          <a:xfrm rot="5400000">
            <a:off x="6049763" y="3720539"/>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53" name="Group 52"/>
          <p:cNvGrpSpPr/>
          <p:nvPr/>
        </p:nvGrpSpPr>
        <p:grpSpPr>
          <a:xfrm>
            <a:off x="2951912" y="3470521"/>
            <a:ext cx="828000" cy="828000"/>
            <a:chOff x="5453826" y="3452981"/>
            <a:chExt cx="828000" cy="828000"/>
          </a:xfrm>
        </p:grpSpPr>
        <p:sp>
          <p:nvSpPr>
            <p:cNvPr id="54"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55" name="Group 54"/>
            <p:cNvGrpSpPr/>
            <p:nvPr/>
          </p:nvGrpSpPr>
          <p:grpSpPr>
            <a:xfrm>
              <a:off x="5514367" y="3734159"/>
              <a:ext cx="282369" cy="291626"/>
              <a:chOff x="4042160" y="993559"/>
              <a:chExt cx="548293" cy="566272"/>
            </a:xfrm>
            <a:solidFill>
              <a:schemeClr val="bg1"/>
            </a:solidFill>
          </p:grpSpPr>
          <p:sp>
            <p:nvSpPr>
              <p:cNvPr id="56" name="Isosceles Triangle 55"/>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7" name="Oval 56"/>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8" name="Oval 57"/>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9" name="Oval 58"/>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xmlns="" val="332784458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path" presetSubtype="0" accel="50000" decel="50000" fill="hold" grpId="0" nodeType="clickEffect">
                                  <p:stCondLst>
                                    <p:cond delay="0"/>
                                  </p:stCondLst>
                                  <p:childTnLst>
                                    <p:animMotion origin="layout" path="M -1.11111E-6 0.00046 L 0.18142 -0.04005 C 0.21962 -0.04908 0.27656 -0.05394 0.33577 -0.05394 C 0.40347 -0.05394 0.45764 -0.04908 0.49583 -0.04005 L 0.67743 0.00046 " pathEditMode="relative" rAng="0" ptsTypes="AAAAA">
                                      <p:cBhvr>
                                        <p:cTn id="6" dur="2000" fill="hold"/>
                                        <p:tgtEl>
                                          <p:spTgt spid="7"/>
                                        </p:tgtEl>
                                        <p:attrNameLst>
                                          <p:attrName>ppt_x</p:attrName>
                                          <p:attrName>ppt_y</p:attrName>
                                        </p:attrNameLst>
                                      </p:cBhvr>
                                      <p:rCtr x="33872" y="-2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TD to Augment Existing Things</a:t>
            </a:r>
            <a:endParaRPr lang="en-US" dirty="0"/>
          </a:p>
        </p:txBody>
      </p:sp>
      <p:sp>
        <p:nvSpPr>
          <p:cNvPr id="5" name="角丸四角形 6"/>
          <p:cNvSpPr/>
          <p:nvPr/>
        </p:nvSpPr>
        <p:spPr bwMode="auto">
          <a:xfrm>
            <a:off x="17951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Cloud</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noFill/>
          <a:ln w="57150" cap="flat" cmpd="sng" algn="ctr">
            <a:solidFill>
              <a:srgbClr val="4A7B7C"/>
            </a:solidFill>
            <a:prstDash val="sysDash"/>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Custom HTTP</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2132011"/>
            <a:ext cx="2348452" cy="1411917"/>
          </a:xfrm>
          <a:prstGeom prst="roundRect">
            <a:avLst>
              <a:gd name="adj" fmla="val 14208"/>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Custom</a:t>
            </a:r>
            <a:b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b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Firmware</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60313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26" name="Left-Right Arrow 25"/>
          <p:cNvSpPr/>
          <p:nvPr/>
        </p:nvSpPr>
        <p:spPr>
          <a:xfrm>
            <a:off x="3808711" y="3571359"/>
            <a:ext cx="1526576"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27" name="Group 26"/>
          <p:cNvGrpSpPr/>
          <p:nvPr/>
        </p:nvGrpSpPr>
        <p:grpSpPr>
          <a:xfrm>
            <a:off x="5364088" y="3470521"/>
            <a:ext cx="828000" cy="828000"/>
            <a:chOff x="5453826" y="3452981"/>
            <a:chExt cx="828000" cy="828000"/>
          </a:xfrm>
        </p:grpSpPr>
        <p:sp>
          <p:nvSpPr>
            <p:cNvPr id="35"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6" name="Group 35"/>
            <p:cNvGrpSpPr/>
            <p:nvPr/>
          </p:nvGrpSpPr>
          <p:grpSpPr>
            <a:xfrm>
              <a:off x="5514367" y="3734159"/>
              <a:ext cx="282369" cy="291626"/>
              <a:chOff x="4042160" y="993559"/>
              <a:chExt cx="548293" cy="566272"/>
            </a:xfrm>
            <a:solidFill>
              <a:schemeClr val="bg1"/>
            </a:solidFill>
          </p:grpSpPr>
          <p:sp>
            <p:nvSpPr>
              <p:cNvPr id="37" name="Isosceles Triangle 36"/>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0" name="Oval 39"/>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1" name="Oval 40"/>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2" name="Oval 41"/>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grpSp>
        <p:nvGrpSpPr>
          <p:cNvPr id="43" name="Group 42"/>
          <p:cNvGrpSpPr/>
          <p:nvPr/>
        </p:nvGrpSpPr>
        <p:grpSpPr>
          <a:xfrm>
            <a:off x="2951912" y="3470521"/>
            <a:ext cx="828000" cy="828000"/>
            <a:chOff x="5453826" y="3452981"/>
            <a:chExt cx="828000" cy="828000"/>
          </a:xfrm>
        </p:grpSpPr>
        <p:sp>
          <p:nvSpPr>
            <p:cNvPr id="44"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5" name="Group 44"/>
            <p:cNvGrpSpPr/>
            <p:nvPr/>
          </p:nvGrpSpPr>
          <p:grpSpPr>
            <a:xfrm>
              <a:off x="5514367" y="3734159"/>
              <a:ext cx="282369" cy="291626"/>
              <a:chOff x="4042160" y="993559"/>
              <a:chExt cx="548293" cy="566272"/>
            </a:xfrm>
            <a:solidFill>
              <a:schemeClr val="bg1"/>
            </a:solidFill>
          </p:grpSpPr>
          <p:sp>
            <p:nvSpPr>
              <p:cNvPr id="46" name="Isosceles Triangle 45"/>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7" name="Oval 46"/>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9" name="Oval 48"/>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0" name="Oval 49"/>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51" name="Down Arrow 50"/>
          <p:cNvSpPr/>
          <p:nvPr/>
        </p:nvSpPr>
        <p:spPr>
          <a:xfrm rot="5400000">
            <a:off x="6049763" y="3720539"/>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2" name="Group 1"/>
          <p:cNvGrpSpPr/>
          <p:nvPr/>
        </p:nvGrpSpPr>
        <p:grpSpPr>
          <a:xfrm>
            <a:off x="2948773" y="1645960"/>
            <a:ext cx="2386514" cy="1818295"/>
            <a:chOff x="2948773" y="1645960"/>
            <a:chExt cx="2386514" cy="1818295"/>
          </a:xfrm>
        </p:grpSpPr>
        <p:sp>
          <p:nvSpPr>
            <p:cNvPr id="25" name="Down Arrow 24"/>
            <p:cNvSpPr/>
            <p:nvPr/>
          </p:nvSpPr>
          <p:spPr>
            <a:xfrm>
              <a:off x="3077880" y="2743595"/>
              <a:ext cx="576064" cy="720660"/>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2" name="角丸四角形 6"/>
            <p:cNvSpPr/>
            <p:nvPr/>
          </p:nvSpPr>
          <p:spPr bwMode="auto">
            <a:xfrm>
              <a:off x="2948773" y="1645960"/>
              <a:ext cx="2386514" cy="1097634"/>
            </a:xfrm>
            <a:prstGeom prst="roundRect">
              <a:avLst>
                <a:gd name="adj" fmla="val 14444"/>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TD Repository</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grpSp>
    </p:spTree>
    <p:extLst>
      <p:ext uri="{BB962C8B-B14F-4D97-AF65-F5344CB8AC3E}">
        <p14:creationId xmlns:p14="http://schemas.microsoft.com/office/powerpoint/2010/main" xmlns="" val="289815333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de-DE" dirty="0" smtClean="0"/>
              <a:t>W3C WoT Building Blocks</a:t>
            </a:r>
            <a:endParaRPr lang="en-US" dirty="0"/>
          </a:p>
        </p:txBody>
      </p:sp>
      <p:sp>
        <p:nvSpPr>
          <p:cNvPr id="8" name="角丸四角形 6"/>
          <p:cNvSpPr/>
          <p:nvPr/>
        </p:nvSpPr>
        <p:spPr bwMode="auto">
          <a:xfrm>
            <a:off x="6376742" y="1628799"/>
            <a:ext cx="2587746" cy="3680359"/>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WoT Servient</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60313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26" name="角丸四角形 21"/>
          <p:cNvSpPr/>
          <p:nvPr/>
        </p:nvSpPr>
        <p:spPr bwMode="auto">
          <a:xfrm>
            <a:off x="6496389" y="4758207"/>
            <a:ext cx="1099947" cy="430549"/>
          </a:xfrm>
          <a:prstGeom prst="roundRect">
            <a:avLst/>
          </a:prstGeom>
          <a:solidFill>
            <a:srgbClr val="FF990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latin typeface="Arial" pitchFamily="34" charset="0"/>
                <a:ea typeface="HG明朝E" panose="02020909000000000000" pitchFamily="17" charset="-128"/>
                <a:cs typeface="Arial" pitchFamily="34" charset="0"/>
              </a:rPr>
              <a:t>Server</a:t>
            </a:r>
            <a:endParaRPr lang="en-US" altLang="ja-JP" sz="2000" kern="0" dirty="0">
              <a:latin typeface="Arial" pitchFamily="34" charset="0"/>
              <a:ea typeface="HG明朝E" panose="02020909000000000000" pitchFamily="17" charset="-128"/>
              <a:cs typeface="Arial" pitchFamily="34" charset="0"/>
            </a:endParaRPr>
          </a:p>
        </p:txBody>
      </p:sp>
      <p:sp>
        <p:nvSpPr>
          <p:cNvPr id="27" name="角丸四角形 21"/>
          <p:cNvSpPr/>
          <p:nvPr/>
        </p:nvSpPr>
        <p:spPr bwMode="auto">
          <a:xfrm>
            <a:off x="7748238" y="4759545"/>
            <a:ext cx="1099947" cy="430549"/>
          </a:xfrm>
          <a:prstGeom prst="roundRect">
            <a:avLst/>
          </a:prstGeom>
          <a:solidFill>
            <a:srgbClr val="FF990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latin typeface="Arial" pitchFamily="34" charset="0"/>
                <a:ea typeface="HG明朝E" panose="02020909000000000000" pitchFamily="17" charset="-128"/>
                <a:cs typeface="Arial" pitchFamily="34" charset="0"/>
              </a:rPr>
              <a:t>Client</a:t>
            </a:r>
            <a:endParaRPr lang="en-US" altLang="ja-JP" sz="2000" kern="0" dirty="0">
              <a:latin typeface="Arial" pitchFamily="34" charset="0"/>
              <a:ea typeface="HG明朝E" panose="02020909000000000000" pitchFamily="17" charset="-128"/>
              <a:cs typeface="Arial" pitchFamily="34" charset="0"/>
            </a:endParaRPr>
          </a:p>
        </p:txBody>
      </p:sp>
      <p:sp>
        <p:nvSpPr>
          <p:cNvPr id="25" name="テキスト ボックス 39"/>
          <p:cNvSpPr txBox="1"/>
          <p:nvPr/>
        </p:nvSpPr>
        <p:spPr>
          <a:xfrm>
            <a:off x="247320" y="1673513"/>
            <a:ext cx="5086859" cy="1323439"/>
          </a:xfrm>
          <a:prstGeom prst="rect">
            <a:avLst/>
          </a:prstGeom>
          <a:noFill/>
        </p:spPr>
        <p:txBody>
          <a:bodyPr wrap="square" rtlCol="0">
            <a:spAutoFit/>
          </a:bodyPr>
          <a:lstStyle/>
          <a:p>
            <a:pPr fontAlgn="auto">
              <a:spcBef>
                <a:spcPts val="0"/>
              </a:spcBef>
              <a:spcAft>
                <a:spcPts val="0"/>
              </a:spcAft>
            </a:pPr>
            <a:r>
              <a:rPr lang="en-US" altLang="ja-JP" sz="2400" b="1" dirty="0" smtClean="0">
                <a:solidFill>
                  <a:srgbClr val="005A9C"/>
                </a:solidFill>
                <a:latin typeface="Calibri" panose="020F0502020204030204" pitchFamily="34" charset="0"/>
                <a:ea typeface="HG明朝E" panose="02020909000000000000" pitchFamily="17" charset="-128"/>
              </a:rPr>
              <a:t>WoT Scripting API</a:t>
            </a:r>
            <a:r>
              <a:rPr lang="en-US" altLang="ja-JP" sz="2400" b="1" dirty="0" smtClean="0">
                <a:solidFill>
                  <a:prstClr val="black"/>
                </a:solidFill>
                <a:latin typeface="Calibri" panose="020F0502020204030204" pitchFamily="34" charset="0"/>
                <a:ea typeface="HG明朝E" panose="02020909000000000000" pitchFamily="17" charset="-128"/>
              </a:rPr>
              <a:t>:</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A standardized API to simplify IoT application development and enable portable scripts across vendors and device, gateway, and cloud platforms. </a:t>
            </a:r>
            <a:r>
              <a:rPr lang="de-DE" altLang="ja-JP" sz="1400" dirty="0" smtClean="0">
                <a:solidFill>
                  <a:prstClr val="black"/>
                </a:solidFill>
                <a:latin typeface="Calibri" panose="020F0502020204030204" pitchFamily="34" charset="0"/>
                <a:ea typeface="HG明朝E" panose="02020909000000000000" pitchFamily="17" charset="-128"/>
              </a:rPr>
              <a:t>The API allows to expose and consume Things according to the TD Interaction Model.</a:t>
            </a:r>
            <a:endParaRPr lang="en-US" altLang="ja-JP" sz="1400" dirty="0" smtClean="0">
              <a:solidFill>
                <a:prstClr val="black"/>
              </a:solidFill>
              <a:latin typeface="Calibri" panose="020F0502020204030204" pitchFamily="34" charset="0"/>
              <a:ea typeface="HG明朝E" panose="02020909000000000000" pitchFamily="17" charset="-128"/>
            </a:endParaRPr>
          </a:p>
        </p:txBody>
      </p:sp>
      <p:sp>
        <p:nvSpPr>
          <p:cNvPr id="36" name="テキスト ボックス 41"/>
          <p:cNvSpPr txBox="1"/>
          <p:nvPr/>
        </p:nvSpPr>
        <p:spPr>
          <a:xfrm>
            <a:off x="247320" y="4217795"/>
            <a:ext cx="5086859" cy="1323439"/>
          </a:xfrm>
          <a:prstGeom prst="rect">
            <a:avLst/>
          </a:prstGeom>
          <a:noFill/>
        </p:spPr>
        <p:txBody>
          <a:bodyPr wrap="square" rtlCol="0">
            <a:spAutoFit/>
          </a:bodyPr>
          <a:lstStyle/>
          <a:p>
            <a:pPr fontAlgn="auto">
              <a:spcBef>
                <a:spcPts val="0"/>
              </a:spcBef>
              <a:spcAft>
                <a:spcPts val="0"/>
              </a:spcAft>
            </a:pPr>
            <a:r>
              <a:rPr lang="en-US" altLang="ja-JP" sz="2400" b="1" dirty="0" err="1">
                <a:solidFill>
                  <a:srgbClr val="00B050"/>
                </a:solidFill>
                <a:latin typeface="Calibri" panose="020F0502020204030204" pitchFamily="34" charset="0"/>
                <a:ea typeface="HG明朝E" panose="02020909000000000000" pitchFamily="17" charset="-128"/>
              </a:rPr>
              <a:t>WoT</a:t>
            </a:r>
            <a:r>
              <a:rPr lang="en-US" altLang="ja-JP" sz="2400" b="1" dirty="0">
                <a:solidFill>
                  <a:srgbClr val="00B050"/>
                </a:solidFill>
                <a:latin typeface="Calibri" panose="020F0502020204030204" pitchFamily="34" charset="0"/>
                <a:ea typeface="HG明朝E" panose="02020909000000000000" pitchFamily="17" charset="-128"/>
              </a:rPr>
              <a:t> Binding </a:t>
            </a:r>
            <a:r>
              <a:rPr lang="en-US" altLang="ja-JP" sz="2400" b="1" dirty="0" smtClean="0">
                <a:solidFill>
                  <a:srgbClr val="00B050"/>
                </a:solidFill>
                <a:latin typeface="Calibri" panose="020F0502020204030204" pitchFamily="34" charset="0"/>
                <a:ea typeface="HG明朝E" panose="02020909000000000000" pitchFamily="17" charset="-128"/>
              </a:rPr>
              <a:t>Templates</a:t>
            </a:r>
            <a:r>
              <a:rPr lang="en-US" altLang="ja-JP" sz="2400" b="1" dirty="0" smtClean="0">
                <a:solidFill>
                  <a:prstClr val="black"/>
                </a:solidFill>
                <a:latin typeface="Calibri" panose="020F0502020204030204" pitchFamily="34" charset="0"/>
                <a:ea typeface="HG明朝E" panose="02020909000000000000" pitchFamily="17" charset="-128"/>
              </a:rPr>
              <a:t>:</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The TD also describes the usage of protocols. A vanilla protocol stack can be configured at runtime to produce message that will be understood by the targeted Thing (cf. different HTTP APIs or OCF, oneM2M, and LWM2M dialects of CoAP).</a:t>
            </a:r>
          </a:p>
        </p:txBody>
      </p:sp>
      <p:sp>
        <p:nvSpPr>
          <p:cNvPr id="37" name="テキスト ボックス 43"/>
          <p:cNvSpPr txBox="1"/>
          <p:nvPr/>
        </p:nvSpPr>
        <p:spPr>
          <a:xfrm>
            <a:off x="247320" y="2945654"/>
            <a:ext cx="5086859" cy="1323439"/>
          </a:xfrm>
          <a:prstGeom prst="rect">
            <a:avLst/>
          </a:prstGeom>
          <a:noFill/>
        </p:spPr>
        <p:txBody>
          <a:bodyPr wrap="square" rtlCol="0">
            <a:spAutoFit/>
          </a:bodyPr>
          <a:lstStyle/>
          <a:p>
            <a:pPr fontAlgn="auto">
              <a:spcBef>
                <a:spcPts val="0"/>
              </a:spcBef>
              <a:spcAft>
                <a:spcPts val="0"/>
              </a:spcAft>
            </a:pPr>
            <a:r>
              <a:rPr lang="en-US" altLang="ja-JP" sz="2400" b="1" dirty="0" smtClean="0">
                <a:solidFill>
                  <a:srgbClr val="4A7B7C"/>
                </a:solidFill>
                <a:latin typeface="Calibri" panose="020F0502020204030204" pitchFamily="34" charset="0"/>
                <a:ea typeface="HG明朝E" panose="02020909000000000000" pitchFamily="17" charset="-128"/>
              </a:rPr>
              <a:t>WoT Thing Description (TD)</a:t>
            </a:r>
            <a:r>
              <a:rPr lang="en-US" altLang="ja-JP" sz="2400" b="1" dirty="0" smtClean="0">
                <a:solidFill>
                  <a:prstClr val="black"/>
                </a:solidFill>
                <a:latin typeface="Calibri" panose="020F0502020204030204" pitchFamily="34" charset="0"/>
                <a:ea typeface="HG明朝E" panose="02020909000000000000" pitchFamily="17" charset="-128"/>
              </a:rPr>
              <a:t>:</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Provides metadata of the interactions, data model, communication, as well as security mechanisms of the Thing. Using JSON-LD, the TD can be consumed by classic JSON parsers, but provides extension points for optional rich semantic tooling.</a:t>
            </a:r>
          </a:p>
        </p:txBody>
      </p:sp>
      <p:sp>
        <p:nvSpPr>
          <p:cNvPr id="40" name="テキスト ボックス 41"/>
          <p:cNvSpPr txBox="1"/>
          <p:nvPr/>
        </p:nvSpPr>
        <p:spPr>
          <a:xfrm>
            <a:off x="247319" y="5489937"/>
            <a:ext cx="5086859" cy="1323439"/>
          </a:xfrm>
          <a:prstGeom prst="rect">
            <a:avLst/>
          </a:prstGeom>
          <a:noFill/>
        </p:spPr>
        <p:txBody>
          <a:bodyPr wrap="square" rtlCol="0">
            <a:spAutoFit/>
          </a:bodyPr>
          <a:lstStyle/>
          <a:p>
            <a:pPr fontAlgn="auto">
              <a:spcBef>
                <a:spcPts val="0"/>
              </a:spcBef>
              <a:spcAft>
                <a:spcPts val="0"/>
              </a:spcAft>
            </a:pPr>
            <a:r>
              <a:rPr lang="en-US" altLang="ja-JP" sz="2400" b="1" dirty="0" smtClean="0">
                <a:solidFill>
                  <a:srgbClr val="C00000"/>
                </a:solidFill>
                <a:latin typeface="Calibri" panose="020F0502020204030204" pitchFamily="34" charset="0"/>
                <a:ea typeface="HG明朝E" panose="02020909000000000000" pitchFamily="17" charset="-128"/>
              </a:rPr>
              <a:t>Security &amp; Privacy</a:t>
            </a:r>
            <a:r>
              <a:rPr lang="en-US" altLang="ja-JP" sz="2400" b="1" dirty="0" smtClean="0">
                <a:solidFill>
                  <a:prstClr val="black"/>
                </a:solidFill>
                <a:latin typeface="Calibri" panose="020F0502020204030204" pitchFamily="34" charset="0"/>
                <a:ea typeface="HG明朝E" panose="02020909000000000000" pitchFamily="17" charset="-128"/>
              </a:rPr>
              <a:t>:</a:t>
            </a:r>
          </a:p>
          <a:p>
            <a:r>
              <a:rPr lang="en-US" altLang="ja-JP" sz="1400" dirty="0">
                <a:solidFill>
                  <a:prstClr val="black"/>
                </a:solidFill>
                <a:latin typeface="Calibri" panose="020F0502020204030204" pitchFamily="34" charset="0"/>
                <a:ea typeface="HG明朝E" panose="02020909000000000000" pitchFamily="17" charset="-128"/>
              </a:rPr>
              <a:t>W3C WoT does not invent new </a:t>
            </a:r>
            <a:r>
              <a:rPr lang="en-US" altLang="ja-JP" sz="1400" dirty="0" smtClean="0">
                <a:solidFill>
                  <a:prstClr val="black"/>
                </a:solidFill>
                <a:latin typeface="Calibri" panose="020F0502020204030204" pitchFamily="34" charset="0"/>
                <a:ea typeface="HG明朝E" panose="02020909000000000000" pitchFamily="17" charset="-128"/>
              </a:rPr>
              <a:t>mechanisms, but ensures that all building blocks provide means to describe the security and privacy mechanisms used in a specific platform and provides adversary testing of Things.</a:t>
            </a:r>
          </a:p>
        </p:txBody>
      </p:sp>
      <p:grpSp>
        <p:nvGrpSpPr>
          <p:cNvPr id="2" name="Group 22"/>
          <p:cNvGrpSpPr/>
          <p:nvPr/>
        </p:nvGrpSpPr>
        <p:grpSpPr>
          <a:xfrm>
            <a:off x="5364088" y="3470521"/>
            <a:ext cx="828000" cy="828000"/>
            <a:chOff x="5453826" y="3452981"/>
            <a:chExt cx="828000" cy="828000"/>
          </a:xfrm>
        </p:grpSpPr>
        <p:sp>
          <p:nvSpPr>
            <p:cNvPr id="29"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 name="Group 34"/>
            <p:cNvGrpSpPr/>
            <p:nvPr/>
          </p:nvGrpSpPr>
          <p:grpSpPr>
            <a:xfrm>
              <a:off x="5514367" y="3734159"/>
              <a:ext cx="282369" cy="291626"/>
              <a:chOff x="4042160" y="993559"/>
              <a:chExt cx="548293" cy="566272"/>
            </a:xfrm>
            <a:solidFill>
              <a:schemeClr val="bg1"/>
            </a:solidFill>
          </p:grpSpPr>
          <p:sp>
            <p:nvSpPr>
              <p:cNvPr id="38" name="Isosceles Triangle 37"/>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9" name="Oval 38"/>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1" name="Oval 40"/>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2" name="Oval 41"/>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xmlns="" val="382914797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W3C </a:t>
            </a:r>
            <a:r>
              <a:rPr lang="en-US" dirty="0" err="1" smtClean="0"/>
              <a:t>WoT</a:t>
            </a:r>
            <a:endParaRPr lang="en-US" dirty="0"/>
          </a:p>
        </p:txBody>
      </p:sp>
      <p:sp>
        <p:nvSpPr>
          <p:cNvPr id="7" name="Textplatzhalter 6"/>
          <p:cNvSpPr>
            <a:spLocks noGrp="1"/>
          </p:cNvSpPr>
          <p:nvPr>
            <p:ph type="body" idx="1"/>
          </p:nvPr>
        </p:nvSpPr>
        <p:spPr/>
        <p:txBody>
          <a:bodyPr/>
          <a:lstStyle/>
          <a:p>
            <a:r>
              <a:rPr lang="en-US" dirty="0" smtClean="0"/>
              <a:t>Interest Group (IG)</a:t>
            </a:r>
            <a:endParaRPr lang="en-US" dirty="0"/>
          </a:p>
        </p:txBody>
      </p:sp>
      <p:sp>
        <p:nvSpPr>
          <p:cNvPr id="8" name="Inhaltsplatzhalter 7"/>
          <p:cNvSpPr>
            <a:spLocks noGrp="1"/>
          </p:cNvSpPr>
          <p:nvPr>
            <p:ph sz="half" idx="2"/>
          </p:nvPr>
        </p:nvSpPr>
        <p:spPr>
          <a:xfrm>
            <a:off x="457200" y="2174874"/>
            <a:ext cx="4040188" cy="4206453"/>
          </a:xfrm>
        </p:spPr>
        <p:txBody>
          <a:bodyPr>
            <a:normAutofit/>
          </a:bodyPr>
          <a:lstStyle/>
          <a:p>
            <a:pPr marL="0" indent="0">
              <a:buNone/>
            </a:pPr>
            <a:r>
              <a:rPr lang="en-US" sz="1400" dirty="0">
                <a:hlinkClick r:id="rId2"/>
              </a:rPr>
              <a:t>https://</a:t>
            </a:r>
            <a:r>
              <a:rPr lang="en-US" sz="1400" dirty="0" smtClean="0">
                <a:hlinkClick r:id="rId2"/>
              </a:rPr>
              <a:t>www.w3.org/2016/07/wot-ig-charter.html</a:t>
            </a:r>
            <a:r>
              <a:rPr lang="en-US" sz="1400" dirty="0" smtClean="0"/>
              <a:t> </a:t>
            </a:r>
            <a:endParaRPr lang="en-US" sz="1400" dirty="0"/>
          </a:p>
          <a:p>
            <a:r>
              <a:rPr lang="en-US" dirty="0" smtClean="0"/>
              <a:t>Started spring 2015</a:t>
            </a:r>
          </a:p>
          <a:p>
            <a:r>
              <a:rPr lang="en-US" dirty="0" smtClean="0"/>
              <a:t>218 Members</a:t>
            </a:r>
          </a:p>
          <a:p>
            <a:r>
              <a:rPr lang="en-US" dirty="0" smtClean="0"/>
              <a:t>Informal work</a:t>
            </a:r>
          </a:p>
          <a:p>
            <a:endParaRPr lang="en-US" dirty="0" smtClean="0"/>
          </a:p>
          <a:p>
            <a:r>
              <a:rPr lang="en-US" dirty="0" smtClean="0"/>
              <a:t>Use cases, explorative work</a:t>
            </a:r>
          </a:p>
          <a:p>
            <a:r>
              <a:rPr lang="en-US" dirty="0" smtClean="0"/>
              <a:t>Liaisons and collaborations with other organizations and SDOs</a:t>
            </a:r>
          </a:p>
          <a:p>
            <a:r>
              <a:rPr lang="en-US" dirty="0" err="1" smtClean="0"/>
              <a:t>PlugFests</a:t>
            </a:r>
            <a:r>
              <a:rPr lang="en-US" dirty="0" smtClean="0"/>
              <a:t> with running code</a:t>
            </a:r>
            <a:endParaRPr lang="en-US" dirty="0"/>
          </a:p>
        </p:txBody>
      </p:sp>
      <p:sp>
        <p:nvSpPr>
          <p:cNvPr id="9" name="Textplatzhalter 8"/>
          <p:cNvSpPr>
            <a:spLocks noGrp="1"/>
          </p:cNvSpPr>
          <p:nvPr>
            <p:ph type="body" sz="quarter" idx="3"/>
          </p:nvPr>
        </p:nvSpPr>
        <p:spPr/>
        <p:txBody>
          <a:bodyPr/>
          <a:lstStyle/>
          <a:p>
            <a:r>
              <a:rPr lang="en-US" dirty="0" smtClean="0"/>
              <a:t>Working Group (WG)</a:t>
            </a:r>
            <a:endParaRPr lang="en-US" dirty="0"/>
          </a:p>
        </p:txBody>
      </p:sp>
      <p:sp>
        <p:nvSpPr>
          <p:cNvPr id="10" name="Inhaltsplatzhalter 9"/>
          <p:cNvSpPr>
            <a:spLocks noGrp="1"/>
          </p:cNvSpPr>
          <p:nvPr>
            <p:ph sz="quarter" idx="4"/>
          </p:nvPr>
        </p:nvSpPr>
        <p:spPr/>
        <p:txBody>
          <a:bodyPr/>
          <a:lstStyle/>
          <a:p>
            <a:pPr marL="0" indent="0">
              <a:buNone/>
            </a:pPr>
            <a:r>
              <a:rPr lang="en-US" sz="1400" dirty="0">
                <a:hlinkClick r:id="rId3"/>
              </a:rPr>
              <a:t>https://</a:t>
            </a:r>
            <a:r>
              <a:rPr lang="en-US" sz="1400" dirty="0" smtClean="0">
                <a:hlinkClick r:id="rId3"/>
              </a:rPr>
              <a:t>www.w3.org/2016/12/wot-wg-2016.html</a:t>
            </a:r>
            <a:r>
              <a:rPr lang="en-US" sz="1400" dirty="0" smtClean="0"/>
              <a:t> </a:t>
            </a:r>
          </a:p>
          <a:p>
            <a:r>
              <a:rPr lang="en-US" dirty="0" smtClean="0"/>
              <a:t>Started December 2016</a:t>
            </a:r>
          </a:p>
          <a:p>
            <a:r>
              <a:rPr lang="en-US" dirty="0" smtClean="0"/>
              <a:t>54 Members</a:t>
            </a:r>
          </a:p>
          <a:p>
            <a:r>
              <a:rPr lang="en-US" dirty="0" smtClean="0"/>
              <a:t>Normative work</a:t>
            </a:r>
          </a:p>
          <a:p>
            <a:endParaRPr lang="en-US" dirty="0" smtClean="0"/>
          </a:p>
          <a:p>
            <a:r>
              <a:rPr lang="en-US" dirty="0" smtClean="0"/>
              <a:t>Standardization of four initial building blocks identified by the IG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W3C </a:t>
            </a:r>
            <a:r>
              <a:rPr lang="en-US" dirty="0" err="1" smtClean="0"/>
              <a:t>WoT</a:t>
            </a:r>
            <a:r>
              <a:rPr lang="en-US" dirty="0" smtClean="0"/>
              <a:t> Activities</a:t>
            </a:r>
            <a:endParaRPr lang="en-US" dirty="0"/>
          </a:p>
        </p:txBody>
      </p:sp>
      <p:sp>
        <p:nvSpPr>
          <p:cNvPr id="5" name="Textplatzhalter 4"/>
          <p:cNvSpPr>
            <a:spLocks noGrp="1"/>
          </p:cNvSpPr>
          <p:nvPr>
            <p:ph type="body" idx="1"/>
          </p:nvPr>
        </p:nvSpPr>
        <p:spPr/>
        <p:txBody>
          <a:bodyPr/>
          <a:lstStyle/>
          <a:p>
            <a:r>
              <a:rPr lang="en-US" dirty="0" smtClean="0"/>
              <a:t>Web of Things (</a:t>
            </a:r>
            <a:r>
              <a:rPr lang="en-US" dirty="0" err="1" smtClean="0"/>
              <a:t>WoT</a:t>
            </a:r>
            <a:r>
              <a:rPr lang="en-US" dirty="0" smtClean="0"/>
              <a:t>) Interest Group (IG) and Working Group (WG)</a:t>
            </a:r>
          </a:p>
          <a:p>
            <a:r>
              <a:rPr lang="en-US" dirty="0" smtClean="0">
                <a:hlinkClick r:id="rId2"/>
              </a:rPr>
              <a:t>https://www.w3.org/WoT/</a:t>
            </a:r>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W3C </a:t>
            </a:r>
            <a:r>
              <a:rPr lang="en-US" dirty="0" err="1" smtClean="0"/>
              <a:t>WoT</a:t>
            </a:r>
            <a:r>
              <a:rPr lang="en-US" dirty="0" smtClean="0"/>
              <a:t> Mission</a:t>
            </a:r>
            <a:endParaRPr lang="en-US" dirty="0"/>
          </a:p>
        </p:txBody>
      </p:sp>
      <p:pic>
        <p:nvPicPr>
          <p:cNvPr id="5" name="Picture 2" descr="https://pbs.twimg.com/profile_images/737757905177300992/NwwT3aUT.jpg"/>
          <p:cNvPicPr>
            <a:picLocks noChangeAspect="1" noChangeArrowheads="1"/>
          </p:cNvPicPr>
          <p:nvPr/>
        </p:nvPicPr>
        <p:blipFill>
          <a:blip r:embed="rId2" cstate="print"/>
          <a:srcRect/>
          <a:stretch>
            <a:fillRect/>
          </a:stretch>
        </p:blipFill>
        <p:spPr bwMode="auto">
          <a:xfrm>
            <a:off x="755576" y="2096852"/>
            <a:ext cx="1008112" cy="1008112"/>
          </a:xfrm>
          <a:prstGeom prst="rect">
            <a:avLst/>
          </a:prstGeom>
          <a:noFill/>
        </p:spPr>
      </p:pic>
      <p:pic>
        <p:nvPicPr>
          <p:cNvPr id="6" name="Picture 4" descr="http://www.etsi.org/images/articles/logos/oneM2M-Logo.png"/>
          <p:cNvPicPr>
            <a:picLocks noChangeAspect="1" noChangeArrowheads="1"/>
          </p:cNvPicPr>
          <p:nvPr/>
        </p:nvPicPr>
        <p:blipFill>
          <a:blip r:embed="rId3" cstate="print"/>
          <a:srcRect/>
          <a:stretch>
            <a:fillRect/>
          </a:stretch>
        </p:blipFill>
        <p:spPr bwMode="auto">
          <a:xfrm>
            <a:off x="1656226" y="4777650"/>
            <a:ext cx="1295044" cy="883598"/>
          </a:xfrm>
          <a:prstGeom prst="rect">
            <a:avLst/>
          </a:prstGeom>
          <a:noFill/>
        </p:spPr>
      </p:pic>
      <p:pic>
        <p:nvPicPr>
          <p:cNvPr id="7" name="Picture 6" descr="https://lh6.ggpht.com/9HO8ss1ZMkSOVERLU0gakZEJpptzRxV4TYL3YJ5vPdYe5V0z3EpV_Wqezc8RkRcNcP6-=w300"/>
          <p:cNvPicPr>
            <a:picLocks noChangeAspect="1" noChangeArrowheads="1"/>
          </p:cNvPicPr>
          <p:nvPr/>
        </p:nvPicPr>
        <p:blipFill>
          <a:blip r:embed="rId4" cstate="print"/>
          <a:srcRect/>
          <a:stretch>
            <a:fillRect/>
          </a:stretch>
        </p:blipFill>
        <p:spPr bwMode="auto">
          <a:xfrm>
            <a:off x="3275856" y="2060848"/>
            <a:ext cx="1080120" cy="1080120"/>
          </a:xfrm>
          <a:prstGeom prst="rect">
            <a:avLst/>
          </a:prstGeom>
          <a:noFill/>
        </p:spPr>
      </p:pic>
      <p:pic>
        <p:nvPicPr>
          <p:cNvPr id="8" name="Picture 8" descr="https://media.licdn.com/media/p/1/000/225/076/21c1f00.png"/>
          <p:cNvPicPr>
            <a:picLocks noChangeAspect="1" noChangeArrowheads="1"/>
          </p:cNvPicPr>
          <p:nvPr/>
        </p:nvPicPr>
        <p:blipFill>
          <a:blip r:embed="rId5" cstate="print"/>
          <a:srcRect/>
          <a:stretch>
            <a:fillRect/>
          </a:stretch>
        </p:blipFill>
        <p:spPr bwMode="auto">
          <a:xfrm>
            <a:off x="5972808" y="2362479"/>
            <a:ext cx="1440160" cy="490457"/>
          </a:xfrm>
          <a:prstGeom prst="rect">
            <a:avLst/>
          </a:prstGeom>
          <a:noFill/>
        </p:spPr>
      </p:pic>
      <p:pic>
        <p:nvPicPr>
          <p:cNvPr id="9" name="Picture 4" descr="http://openmobilealliance.org/wp-content/uploads/2012/11/LOGO_OMA_Large.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397572" y="4783124"/>
            <a:ext cx="1717009" cy="872651"/>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Flussdiagramm: Manuelle Eingabe 9"/>
          <p:cNvSpPr/>
          <p:nvPr/>
        </p:nvSpPr>
        <p:spPr>
          <a:xfrm>
            <a:off x="827584" y="3116476"/>
            <a:ext cx="864096" cy="576064"/>
          </a:xfrm>
          <a:prstGeom prst="flowChartManualInput">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Flussdiagramm: Lochstreifen 10"/>
          <p:cNvSpPr/>
          <p:nvPr/>
        </p:nvSpPr>
        <p:spPr>
          <a:xfrm>
            <a:off x="3347864" y="3140968"/>
            <a:ext cx="936104" cy="648072"/>
          </a:xfrm>
          <a:prstGeom prst="flowChartPunchedTape">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Doppelte Welle 11"/>
          <p:cNvSpPr/>
          <p:nvPr/>
        </p:nvSpPr>
        <p:spPr>
          <a:xfrm>
            <a:off x="1835696" y="4149079"/>
            <a:ext cx="936104" cy="576064"/>
          </a:xfrm>
          <a:prstGeom prst="doubleWave">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Flussdiagramm: Gespeicherte Daten 12"/>
          <p:cNvSpPr/>
          <p:nvPr/>
        </p:nvSpPr>
        <p:spPr>
          <a:xfrm rot="16200000">
            <a:off x="6246186" y="3032956"/>
            <a:ext cx="828092" cy="828092"/>
          </a:xfrm>
          <a:prstGeom prst="flowChartOnlineStorage">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Eingekerbter Richtungspfeil 13"/>
          <p:cNvSpPr/>
          <p:nvPr/>
        </p:nvSpPr>
        <p:spPr>
          <a:xfrm rot="16200000">
            <a:off x="4824028" y="3897052"/>
            <a:ext cx="864096" cy="936104"/>
          </a:xfrm>
          <a:prstGeom prst="chevron">
            <a:avLst>
              <a:gd name="adj" fmla="val 27324"/>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Flussdiagramm: Magnetplattenspeicher 14"/>
          <p:cNvSpPr/>
          <p:nvPr/>
        </p:nvSpPr>
        <p:spPr>
          <a:xfrm>
            <a:off x="7524328" y="4005063"/>
            <a:ext cx="720080" cy="792088"/>
          </a:xfrm>
          <a:prstGeom prst="flowChartMagneticDisk">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Textfeld 15"/>
          <p:cNvSpPr txBox="1"/>
          <p:nvPr/>
        </p:nvSpPr>
        <p:spPr>
          <a:xfrm>
            <a:off x="7604500" y="4639108"/>
            <a:ext cx="574196" cy="769441"/>
          </a:xfrm>
          <a:prstGeom prst="rect">
            <a:avLst/>
          </a:prstGeom>
          <a:noFill/>
        </p:spPr>
        <p:txBody>
          <a:bodyPr wrap="none" rtlCol="0">
            <a:spAutoFit/>
          </a:bodyPr>
          <a:lstStyle/>
          <a:p>
            <a:r>
              <a:rPr lang="en-US" sz="4400" dirty="0" smtClean="0"/>
              <a:t>…</a:t>
            </a:r>
            <a:endParaRPr lang="en-US" sz="4400" dirty="0"/>
          </a:p>
        </p:txBody>
      </p:sp>
      <p:sp>
        <p:nvSpPr>
          <p:cNvPr id="17" name="Textfeld 16"/>
          <p:cNvSpPr txBox="1"/>
          <p:nvPr/>
        </p:nvSpPr>
        <p:spPr>
          <a:xfrm>
            <a:off x="49416" y="5805264"/>
            <a:ext cx="9045169" cy="830997"/>
          </a:xfrm>
          <a:prstGeom prst="rect">
            <a:avLst/>
          </a:prstGeom>
          <a:noFill/>
        </p:spPr>
        <p:txBody>
          <a:bodyPr wrap="none" rtlCol="0">
            <a:spAutoFit/>
          </a:bodyPr>
          <a:lstStyle/>
          <a:p>
            <a:pPr algn="ctr"/>
            <a:r>
              <a:rPr lang="en-US" sz="2400" dirty="0" smtClean="0"/>
              <a:t>“</a:t>
            </a:r>
            <a:r>
              <a:rPr lang="en-US" sz="2400" dirty="0"/>
              <a:t>enable easy integration across IoT platforms and application </a:t>
            </a:r>
            <a:r>
              <a:rPr lang="en-US" sz="2400" dirty="0" smtClean="0"/>
              <a:t>domains”</a:t>
            </a:r>
            <a:br>
              <a:rPr lang="en-US" sz="2400" dirty="0" smtClean="0"/>
            </a:br>
            <a:r>
              <a:rPr lang="en-US" sz="2400" dirty="0" smtClean="0"/>
              <a:t>“complementing available standards”</a:t>
            </a:r>
            <a:endParaRPr lang="en-US" sz="2400" dirty="0"/>
          </a:p>
        </p:txBody>
      </p:sp>
      <p:sp>
        <p:nvSpPr>
          <p:cNvPr id="4" name="Textfeld 3"/>
          <p:cNvSpPr txBox="1"/>
          <p:nvPr/>
        </p:nvSpPr>
        <p:spPr>
          <a:xfrm>
            <a:off x="467544" y="3443027"/>
            <a:ext cx="8208912" cy="1057474"/>
          </a:xfrm>
          <a:prstGeom prst="rect">
            <a:avLst/>
          </a:prstGeom>
          <a:solidFill>
            <a:srgbClr val="4A7B7C"/>
          </a:solidFill>
        </p:spPr>
        <p:txBody>
          <a:bodyPr wrap="square" lIns="90000" rtlCol="0" anchor="ctr">
            <a:noAutofit/>
          </a:bodyPr>
          <a:lstStyle/>
          <a:p>
            <a:pPr algn="ctr"/>
            <a:r>
              <a:rPr lang="en-US" sz="4400" dirty="0" smtClean="0">
                <a:solidFill>
                  <a:schemeClr val="bg1"/>
                </a:solidFill>
              </a:rPr>
              <a:t>Web of Things</a:t>
            </a:r>
            <a:endParaRPr lang="en-US" sz="4400" b="1" dirty="0">
              <a:solidFill>
                <a:schemeClr val="bg1"/>
              </a:solidFill>
            </a:endParaRPr>
          </a:p>
        </p:txBody>
      </p:sp>
      <p:sp>
        <p:nvSpPr>
          <p:cNvPr id="18" name="Textfeld 17"/>
          <p:cNvSpPr txBox="1"/>
          <p:nvPr/>
        </p:nvSpPr>
        <p:spPr>
          <a:xfrm>
            <a:off x="2498971" y="1383159"/>
            <a:ext cx="4146071" cy="461665"/>
          </a:xfrm>
          <a:prstGeom prst="rect">
            <a:avLst/>
          </a:prstGeom>
          <a:noFill/>
        </p:spPr>
        <p:txBody>
          <a:bodyPr wrap="none" rtlCol="0">
            <a:spAutoFit/>
          </a:bodyPr>
          <a:lstStyle/>
          <a:p>
            <a:pPr algn="ctr"/>
            <a:r>
              <a:rPr lang="en-US" sz="2400" b="1" dirty="0" smtClean="0">
                <a:solidFill>
                  <a:srgbClr val="FF0000"/>
                </a:solidFill>
              </a:rPr>
              <a:t>Not to be yet another standard</a:t>
            </a:r>
            <a:endParaRPr lang="en-US" sz="2400" b="1" dirty="0">
              <a:solidFill>
                <a:srgbClr val="FF0000"/>
              </a:solidFill>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角丸四角形 6"/>
          <p:cNvSpPr/>
          <p:nvPr/>
        </p:nvSpPr>
        <p:spPr bwMode="auto">
          <a:xfrm>
            <a:off x="179512" y="2636912"/>
            <a:ext cx="2587746" cy="2133392"/>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smtClean="0">
                <a:ln>
                  <a:noFill/>
                </a:ln>
                <a:solidFill>
                  <a:srgbClr val="000000"/>
                </a:solidFill>
                <a:effectLst/>
                <a:uLnTx/>
                <a:uFillTx/>
                <a:latin typeface="Arial" pitchFamily="34" charset="0"/>
                <a:ea typeface="HG明朝E" panose="02020909000000000000" pitchFamily="17" charset="-128"/>
                <a:cs typeface="Arial" pitchFamily="34" charset="0"/>
              </a:rPr>
              <a:t>Platform A</a:t>
            </a:r>
            <a:endPar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4" name="Title 3"/>
          <p:cNvSpPr>
            <a:spLocks noGrp="1"/>
          </p:cNvSpPr>
          <p:nvPr>
            <p:ph type="title"/>
          </p:nvPr>
        </p:nvSpPr>
        <p:spPr/>
        <p:txBody>
          <a:bodyPr>
            <a:normAutofit fontScale="90000"/>
          </a:bodyPr>
          <a:lstStyle/>
          <a:p>
            <a:r>
              <a:rPr lang="en-US" smtClean="0"/>
              <a:t>Semantic Metadata for Interoperability</a:t>
            </a:r>
            <a:endParaRPr lang="en-US" dirty="0"/>
          </a:p>
        </p:txBody>
      </p:sp>
      <p:sp>
        <p:nvSpPr>
          <p:cNvPr id="6" name="角丸四角形 21"/>
          <p:cNvSpPr/>
          <p:nvPr/>
        </p:nvSpPr>
        <p:spPr bwMode="auto">
          <a:xfrm>
            <a:off x="299159" y="3680368"/>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Platform</a:t>
            </a:r>
            <a:r>
              <a:rPr kumimoji="0" lang="en-US" altLang="ja-JP" sz="2000" b="0" i="0" u="none" strike="noStrike" kern="0" cap="none" spc="0" normalizeH="0" noProof="0" dirty="0" smtClean="0">
                <a:ln>
                  <a:noFill/>
                </a:ln>
                <a:solidFill>
                  <a:schemeClr val="bg1"/>
                </a:solidFill>
                <a:effectLst/>
                <a:uLnTx/>
                <a:uFillTx/>
                <a:latin typeface="Arial" pitchFamily="34" charset="0"/>
                <a:ea typeface="HG明朝E" panose="02020909000000000000" pitchFamily="17" charset="-128"/>
                <a:cs typeface="Arial" pitchFamily="34" charset="0"/>
              </a:rPr>
              <a:t> </a:t>
            </a:r>
            <a:r>
              <a:rPr kumimoji="0" lang="en-US"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API</a:t>
            </a:r>
          </a:p>
        </p:txBody>
      </p:sp>
      <p:sp>
        <p:nvSpPr>
          <p:cNvPr id="7" name="縦巻き 49"/>
          <p:cNvSpPr/>
          <p:nvPr/>
        </p:nvSpPr>
        <p:spPr bwMode="auto">
          <a:xfrm>
            <a:off x="299159" y="3140968"/>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p>
        </p:txBody>
      </p:sp>
      <p:sp>
        <p:nvSpPr>
          <p:cNvPr id="11" name="Left-Right Arrow 10"/>
          <p:cNvSpPr/>
          <p:nvPr/>
        </p:nvSpPr>
        <p:spPr>
          <a:xfrm>
            <a:off x="2935823" y="3594765"/>
            <a:ext cx="3272352" cy="626323"/>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a:p>
        </p:txBody>
      </p:sp>
      <p:grpSp>
        <p:nvGrpSpPr>
          <p:cNvPr id="5" name="Group 4"/>
          <p:cNvGrpSpPr/>
          <p:nvPr/>
        </p:nvGrpSpPr>
        <p:grpSpPr>
          <a:xfrm>
            <a:off x="3397774" y="2417611"/>
            <a:ext cx="2348452" cy="1521007"/>
            <a:chOff x="3397774" y="2417611"/>
            <a:chExt cx="2348452" cy="1521007"/>
          </a:xfrm>
        </p:grpSpPr>
        <p:sp>
          <p:nvSpPr>
            <p:cNvPr id="14" name="Down Arrow 13"/>
            <p:cNvSpPr/>
            <p:nvPr/>
          </p:nvSpPr>
          <p:spPr>
            <a:xfrm>
              <a:off x="4283968" y="2943994"/>
              <a:ext cx="576064" cy="994624"/>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3397774" y="2417611"/>
              <a:ext cx="2348452" cy="939381"/>
              <a:chOff x="3397774" y="2417611"/>
              <a:chExt cx="2348452" cy="939381"/>
            </a:xfrm>
          </p:grpSpPr>
          <p:sp>
            <p:nvSpPr>
              <p:cNvPr id="15" name="角丸四角形 21"/>
              <p:cNvSpPr/>
              <p:nvPr/>
            </p:nvSpPr>
            <p:spPr bwMode="auto">
              <a:xfrm>
                <a:off x="3397774" y="2417611"/>
                <a:ext cx="2348452" cy="939381"/>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612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Semantic</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Metadata</a:t>
                </a:r>
                <a:endParaRPr kumimoji="0" lang="en-US" altLang="ja-JP"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16" name="Group 15"/>
              <p:cNvGrpSpPr/>
              <p:nvPr/>
            </p:nvGrpSpPr>
            <p:grpSpPr>
              <a:xfrm>
                <a:off x="3555853" y="2574192"/>
                <a:ext cx="605287" cy="625127"/>
                <a:chOff x="3591656" y="993559"/>
                <a:chExt cx="548296" cy="566272"/>
              </a:xfrm>
              <a:solidFill>
                <a:schemeClr val="bg1"/>
              </a:solidFill>
            </p:grpSpPr>
            <p:sp>
              <p:nvSpPr>
                <p:cNvPr id="17" name="Isosceles Triangle 16"/>
                <p:cNvSpPr/>
                <p:nvPr/>
              </p:nvSpPr>
              <p:spPr>
                <a:xfrm rot="1800000">
                  <a:off x="3733981" y="1052736"/>
                  <a:ext cx="405971"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a:p>
              </p:txBody>
            </p:sp>
            <p:sp>
              <p:nvSpPr>
                <p:cNvPr id="18" name="Oval 17"/>
                <p:cNvSpPr/>
                <p:nvPr/>
              </p:nvSpPr>
              <p:spPr>
                <a:xfrm rot="19800000">
                  <a:off x="39441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a:p>
              </p:txBody>
            </p:sp>
            <p:sp>
              <p:nvSpPr>
                <p:cNvPr id="19" name="Oval 18"/>
                <p:cNvSpPr/>
                <p:nvPr/>
              </p:nvSpPr>
              <p:spPr>
                <a:xfrm rot="19800000">
                  <a:off x="3591656"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a:p>
              </p:txBody>
            </p:sp>
            <p:sp>
              <p:nvSpPr>
                <p:cNvPr id="20" name="Oval 19"/>
                <p:cNvSpPr/>
                <p:nvPr/>
              </p:nvSpPr>
              <p:spPr>
                <a:xfrm rot="1800000">
                  <a:off x="3944107"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a:p>
              </p:txBody>
            </p:sp>
          </p:grpSp>
        </p:grpSp>
      </p:grpSp>
      <p:sp>
        <p:nvSpPr>
          <p:cNvPr id="22"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grpSp>
        <p:nvGrpSpPr>
          <p:cNvPr id="2" name="Group 1"/>
          <p:cNvGrpSpPr/>
          <p:nvPr/>
        </p:nvGrpSpPr>
        <p:grpSpPr>
          <a:xfrm>
            <a:off x="6376742" y="2636912"/>
            <a:ext cx="2587746" cy="2133392"/>
            <a:chOff x="6376742" y="2636912"/>
            <a:chExt cx="2587746" cy="2133392"/>
          </a:xfrm>
        </p:grpSpPr>
        <p:sp>
          <p:nvSpPr>
            <p:cNvPr id="26" name="角丸四角形 6"/>
            <p:cNvSpPr/>
            <p:nvPr/>
          </p:nvSpPr>
          <p:spPr bwMode="auto">
            <a:xfrm>
              <a:off x="6376742" y="2636912"/>
              <a:ext cx="2587746" cy="2133392"/>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smtClean="0">
                  <a:ln>
                    <a:noFill/>
                  </a:ln>
                  <a:solidFill>
                    <a:srgbClr val="000000"/>
                  </a:solidFill>
                  <a:effectLst/>
                  <a:uLnTx/>
                  <a:uFillTx/>
                  <a:latin typeface="Arial" pitchFamily="34" charset="0"/>
                  <a:ea typeface="HG明朝E" panose="02020909000000000000" pitchFamily="17" charset="-128"/>
                  <a:cs typeface="Arial" pitchFamily="34" charset="0"/>
                </a:rPr>
                <a:t>Platform B</a:t>
              </a:r>
              <a:endPar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680368"/>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endParaRPr kumimoji="0" lang="en-US"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496389" y="3140968"/>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p>
          </p:txBody>
        </p:sp>
        <p:sp>
          <p:nvSpPr>
            <p:cNvPr id="23"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grpSp>
    </p:spTree>
    <p:extLst>
      <p:ext uri="{BB962C8B-B14F-4D97-AF65-F5344CB8AC3E}">
        <p14:creationId xmlns:p14="http://schemas.microsoft.com/office/powerpoint/2010/main" xmlns="" val="146804760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25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6"/>
          <p:cNvSpPr/>
          <p:nvPr/>
        </p:nvSpPr>
        <p:spPr bwMode="auto">
          <a:xfrm>
            <a:off x="17951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Platform A</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5" name="角丸四角形 6"/>
          <p:cNvSpPr/>
          <p:nvPr/>
        </p:nvSpPr>
        <p:spPr bwMode="auto">
          <a:xfrm>
            <a:off x="637674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Platform B</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4" name="Title 3"/>
          <p:cNvSpPr>
            <a:spLocks noGrp="1"/>
          </p:cNvSpPr>
          <p:nvPr>
            <p:ph type="title"/>
          </p:nvPr>
        </p:nvSpPr>
        <p:spPr/>
        <p:txBody>
          <a:bodyPr>
            <a:normAutofit fontScale="90000"/>
          </a:bodyPr>
          <a:lstStyle/>
          <a:p>
            <a:r>
              <a:rPr lang="de-DE" dirty="0" smtClean="0"/>
              <a:t>Simple, Common Interaction Model</a:t>
            </a:r>
            <a:endParaRPr lang="en-US" dirty="0"/>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38" name="Left-Right Arrow 37"/>
          <p:cNvSpPr/>
          <p:nvPr/>
        </p:nvSpPr>
        <p:spPr>
          <a:xfrm>
            <a:off x="2935823" y="3594765"/>
            <a:ext cx="3272352" cy="626323"/>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9" name="Down Arrow 38"/>
          <p:cNvSpPr/>
          <p:nvPr/>
        </p:nvSpPr>
        <p:spPr>
          <a:xfrm>
            <a:off x="4283968" y="2943994"/>
            <a:ext cx="576064" cy="994624"/>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6" name="Group 45"/>
          <p:cNvGrpSpPr/>
          <p:nvPr/>
        </p:nvGrpSpPr>
        <p:grpSpPr>
          <a:xfrm>
            <a:off x="3397774" y="2417611"/>
            <a:ext cx="2348452" cy="939381"/>
            <a:chOff x="3397774" y="2417611"/>
            <a:chExt cx="2348452" cy="939381"/>
          </a:xfrm>
        </p:grpSpPr>
        <p:sp>
          <p:nvSpPr>
            <p:cNvPr id="47" name="角丸四角形 21"/>
            <p:cNvSpPr/>
            <p:nvPr/>
          </p:nvSpPr>
          <p:spPr bwMode="auto">
            <a:xfrm>
              <a:off x="3397774" y="2417611"/>
              <a:ext cx="2348452" cy="939381"/>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612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err="1" smtClean="0">
                  <a:ln>
                    <a:noFill/>
                  </a:ln>
                  <a:solidFill>
                    <a:schemeClr val="bg1"/>
                  </a:solidFill>
                  <a:effectLst/>
                  <a:uLnTx/>
                  <a:uFillTx/>
                  <a:latin typeface="Arial" pitchFamily="34" charset="0"/>
                  <a:ea typeface="HG明朝E" panose="02020909000000000000" pitchFamily="17" charset="-128"/>
                  <a:cs typeface="Arial" pitchFamily="34" charset="0"/>
                </a:rPr>
                <a:t>Semantic</a:t>
              </a:r>
              <a:endPar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err="1" smtClean="0">
                  <a:ln>
                    <a:noFill/>
                  </a:ln>
                  <a:solidFill>
                    <a:schemeClr val="bg1"/>
                  </a:solidFill>
                  <a:effectLst/>
                  <a:uLnTx/>
                  <a:uFillTx/>
                  <a:latin typeface="Arial" pitchFamily="34" charset="0"/>
                  <a:ea typeface="HG明朝E" panose="02020909000000000000" pitchFamily="17" charset="-128"/>
                  <a:cs typeface="Arial" pitchFamily="34" charset="0"/>
                </a:rPr>
                <a:t>Metadata</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8" name="Group 47"/>
            <p:cNvGrpSpPr/>
            <p:nvPr/>
          </p:nvGrpSpPr>
          <p:grpSpPr>
            <a:xfrm>
              <a:off x="3555853" y="2574192"/>
              <a:ext cx="605287" cy="625127"/>
              <a:chOff x="3591656" y="993559"/>
              <a:chExt cx="548296" cy="566272"/>
            </a:xfrm>
            <a:solidFill>
              <a:schemeClr val="bg1"/>
            </a:solidFill>
          </p:grpSpPr>
          <p:sp>
            <p:nvSpPr>
              <p:cNvPr id="49" name="Isosceles Triangle 48"/>
              <p:cNvSpPr/>
              <p:nvPr/>
            </p:nvSpPr>
            <p:spPr>
              <a:xfrm rot="1800000">
                <a:off x="3733981" y="1052736"/>
                <a:ext cx="405971"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0" name="Oval 49"/>
              <p:cNvSpPr/>
              <p:nvPr/>
            </p:nvSpPr>
            <p:spPr>
              <a:xfrm rot="19800000">
                <a:off x="39441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1" name="Oval 50"/>
              <p:cNvSpPr/>
              <p:nvPr/>
            </p:nvSpPr>
            <p:spPr>
              <a:xfrm rot="19800000">
                <a:off x="3591656"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2" name="Oval 51"/>
              <p:cNvSpPr/>
              <p:nvPr/>
            </p:nvSpPr>
            <p:spPr>
              <a:xfrm rot="1800000">
                <a:off x="3944107"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20"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6" name="Cloud 25"/>
          <p:cNvSpPr/>
          <p:nvPr/>
        </p:nvSpPr>
        <p:spPr>
          <a:xfrm>
            <a:off x="3598779" y="4461052"/>
            <a:ext cx="1584176" cy="936104"/>
          </a:xfrm>
          <a:prstGeom prst="cloud">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44000" rIns="0" rtlCol="0" anchor="ctr"/>
          <a:lstStyle/>
          <a:p>
            <a:pPr algn="ctr"/>
            <a:r>
              <a:rPr lang="de-DE" dirty="0" smtClean="0"/>
              <a:t>Properties</a:t>
            </a:r>
            <a:endParaRPr lang="en-US" dirty="0"/>
          </a:p>
        </p:txBody>
      </p:sp>
      <p:sp>
        <p:nvSpPr>
          <p:cNvPr id="27" name="Cloud 26"/>
          <p:cNvSpPr/>
          <p:nvPr/>
        </p:nvSpPr>
        <p:spPr>
          <a:xfrm>
            <a:off x="4427984" y="4929104"/>
            <a:ext cx="1584176" cy="936104"/>
          </a:xfrm>
          <a:prstGeom prst="cloud">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Actions</a:t>
            </a:r>
            <a:endParaRPr lang="en-US" dirty="0"/>
          </a:p>
        </p:txBody>
      </p:sp>
      <p:sp>
        <p:nvSpPr>
          <p:cNvPr id="28" name="Cloud 27"/>
          <p:cNvSpPr/>
          <p:nvPr/>
        </p:nvSpPr>
        <p:spPr>
          <a:xfrm>
            <a:off x="3197270" y="5229200"/>
            <a:ext cx="1584176" cy="936104"/>
          </a:xfrm>
          <a:prstGeom prst="cloud">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Events</a:t>
            </a:r>
            <a:endParaRPr lang="en-US" dirty="0"/>
          </a:p>
        </p:txBody>
      </p:sp>
    </p:spTree>
    <p:extLst>
      <p:ext uri="{BB962C8B-B14F-4D97-AF65-F5344CB8AC3E}">
        <p14:creationId xmlns:p14="http://schemas.microsoft.com/office/powerpoint/2010/main" xmlns="" val="392560649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6"/>
          <p:cNvSpPr/>
          <p:nvPr/>
        </p:nvSpPr>
        <p:spPr bwMode="auto">
          <a:xfrm>
            <a:off x="17951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5" name="角丸四角形 6"/>
          <p:cNvSpPr/>
          <p:nvPr/>
        </p:nvSpPr>
        <p:spPr bwMode="auto">
          <a:xfrm>
            <a:off x="637674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4" name="Title 3"/>
          <p:cNvSpPr>
            <a:spLocks noGrp="1"/>
          </p:cNvSpPr>
          <p:nvPr>
            <p:ph type="title"/>
          </p:nvPr>
        </p:nvSpPr>
        <p:spPr/>
        <p:txBody>
          <a:bodyPr>
            <a:normAutofit fontScale="90000"/>
          </a:bodyPr>
          <a:lstStyle/>
          <a:p>
            <a:r>
              <a:rPr lang="de-DE" dirty="0" smtClean="0"/>
              <a:t>HTML for Things:</a:t>
            </a:r>
            <a:br>
              <a:rPr lang="de-DE" dirty="0" smtClean="0"/>
            </a:br>
            <a:r>
              <a:rPr lang="de-DE" b="1" dirty="0" smtClean="0">
                <a:solidFill>
                  <a:srgbClr val="4A7B7C"/>
                </a:solidFill>
              </a:rPr>
              <a:t>Thing Description (TD)</a:t>
            </a:r>
            <a:endParaRPr lang="en-US" b="1" dirty="0">
              <a:solidFill>
                <a:srgbClr val="4A7B7C"/>
              </a:solidFill>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39" name="Down Arrow 38"/>
          <p:cNvSpPr/>
          <p:nvPr/>
        </p:nvSpPr>
        <p:spPr>
          <a:xfrm rot="16200000">
            <a:off x="2512127" y="3730487"/>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0"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6" name="Left-Right Arrow 25"/>
          <p:cNvSpPr/>
          <p:nvPr/>
        </p:nvSpPr>
        <p:spPr>
          <a:xfrm>
            <a:off x="3808711" y="3571359"/>
            <a:ext cx="1526576"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27" name="Group 26"/>
          <p:cNvGrpSpPr/>
          <p:nvPr/>
        </p:nvGrpSpPr>
        <p:grpSpPr>
          <a:xfrm>
            <a:off x="5364088" y="3470521"/>
            <a:ext cx="828000" cy="828000"/>
            <a:chOff x="5453826" y="3452981"/>
            <a:chExt cx="828000" cy="828000"/>
          </a:xfrm>
        </p:grpSpPr>
        <p:sp>
          <p:nvSpPr>
            <p:cNvPr id="28"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29" name="Group 28"/>
            <p:cNvGrpSpPr/>
            <p:nvPr/>
          </p:nvGrpSpPr>
          <p:grpSpPr>
            <a:xfrm>
              <a:off x="5514367" y="3734159"/>
              <a:ext cx="282369" cy="291626"/>
              <a:chOff x="4042160" y="993559"/>
              <a:chExt cx="548293" cy="566272"/>
            </a:xfrm>
            <a:solidFill>
              <a:schemeClr val="bg1"/>
            </a:solidFill>
          </p:grpSpPr>
          <p:sp>
            <p:nvSpPr>
              <p:cNvPr id="30"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1"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2"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3"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49" name="Down Arrow 48"/>
          <p:cNvSpPr/>
          <p:nvPr/>
        </p:nvSpPr>
        <p:spPr>
          <a:xfrm rot="5400000">
            <a:off x="6049763" y="3720539"/>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50" name="Group 49"/>
          <p:cNvGrpSpPr/>
          <p:nvPr/>
        </p:nvGrpSpPr>
        <p:grpSpPr>
          <a:xfrm>
            <a:off x="2951912" y="3470521"/>
            <a:ext cx="828000" cy="828000"/>
            <a:chOff x="5453826" y="3452981"/>
            <a:chExt cx="828000" cy="828000"/>
          </a:xfrm>
        </p:grpSpPr>
        <p:sp>
          <p:nvSpPr>
            <p:cNvPr id="51"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52" name="Group 51"/>
            <p:cNvGrpSpPr/>
            <p:nvPr/>
          </p:nvGrpSpPr>
          <p:grpSpPr>
            <a:xfrm>
              <a:off x="5514367" y="3734159"/>
              <a:ext cx="282369" cy="291626"/>
              <a:chOff x="4042160" y="993559"/>
              <a:chExt cx="548293" cy="566272"/>
            </a:xfrm>
            <a:solidFill>
              <a:schemeClr val="bg1"/>
            </a:solidFill>
          </p:grpSpPr>
          <p:sp>
            <p:nvSpPr>
              <p:cNvPr id="53" name="Isosceles Triangle 52"/>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4" name="Oval 53"/>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5" name="Oval 54"/>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6" name="Oval 55"/>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57" name="Cloud 56"/>
          <p:cNvSpPr/>
          <p:nvPr/>
        </p:nvSpPr>
        <p:spPr>
          <a:xfrm>
            <a:off x="3598779" y="4461052"/>
            <a:ext cx="1584176" cy="936104"/>
          </a:xfrm>
          <a:prstGeom prst="cloud">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44000" rIns="0" rtlCol="0" anchor="ctr"/>
          <a:lstStyle/>
          <a:p>
            <a:pPr algn="ctr"/>
            <a:r>
              <a:rPr lang="de-DE" dirty="0" smtClean="0"/>
              <a:t>Properties</a:t>
            </a:r>
            <a:endParaRPr lang="en-US" dirty="0"/>
          </a:p>
        </p:txBody>
      </p:sp>
      <p:sp>
        <p:nvSpPr>
          <p:cNvPr id="58" name="Cloud 57"/>
          <p:cNvSpPr/>
          <p:nvPr/>
        </p:nvSpPr>
        <p:spPr>
          <a:xfrm>
            <a:off x="4427984" y="4929104"/>
            <a:ext cx="1584176" cy="936104"/>
          </a:xfrm>
          <a:prstGeom prst="cloud">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Actions</a:t>
            </a:r>
            <a:endParaRPr lang="en-US" dirty="0"/>
          </a:p>
        </p:txBody>
      </p:sp>
      <p:sp>
        <p:nvSpPr>
          <p:cNvPr id="59" name="Cloud 58"/>
          <p:cNvSpPr/>
          <p:nvPr/>
        </p:nvSpPr>
        <p:spPr>
          <a:xfrm>
            <a:off x="3197270" y="5229200"/>
            <a:ext cx="1584176" cy="936104"/>
          </a:xfrm>
          <a:prstGeom prst="cloud">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Events</a:t>
            </a:r>
            <a:endParaRPr lang="en-US" dirty="0"/>
          </a:p>
        </p:txBody>
      </p:sp>
    </p:spTree>
    <p:extLst>
      <p:ext uri="{BB962C8B-B14F-4D97-AF65-F5344CB8AC3E}">
        <p14:creationId xmlns:p14="http://schemas.microsoft.com/office/powerpoint/2010/main" xmlns="" val="410123433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6"/>
          <p:cNvSpPr/>
          <p:nvPr/>
        </p:nvSpPr>
        <p:spPr bwMode="auto">
          <a:xfrm>
            <a:off x="17951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5" name="角丸四角形 6"/>
          <p:cNvSpPr/>
          <p:nvPr/>
        </p:nvSpPr>
        <p:spPr bwMode="auto">
          <a:xfrm>
            <a:off x="637674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4" name="Title 3"/>
          <p:cNvSpPr>
            <a:spLocks noGrp="1"/>
          </p:cNvSpPr>
          <p:nvPr>
            <p:ph type="title"/>
          </p:nvPr>
        </p:nvSpPr>
        <p:spPr/>
        <p:txBody>
          <a:bodyPr>
            <a:normAutofit/>
          </a:bodyPr>
          <a:lstStyle/>
          <a:p>
            <a:r>
              <a:rPr lang="de-DE" dirty="0" err="1" smtClean="0"/>
              <a:t>Interoperability</a:t>
            </a:r>
            <a:r>
              <a:rPr lang="de-DE" dirty="0" smtClean="0"/>
              <a:t> </a:t>
            </a:r>
            <a:r>
              <a:rPr lang="de-DE" dirty="0" err="1" smtClean="0"/>
              <a:t>Across</a:t>
            </a:r>
            <a:r>
              <a:rPr lang="de-DE" dirty="0" smtClean="0"/>
              <a:t> </a:t>
            </a:r>
            <a:r>
              <a:rPr lang="de-DE" dirty="0" err="1" smtClean="0"/>
              <a:t>Platforms</a:t>
            </a:r>
            <a:endParaRPr lang="en-US" b="1" dirty="0">
              <a:solidFill>
                <a:srgbClr val="4A7B7C"/>
              </a:solidFill>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39" name="Down Arrow 38"/>
          <p:cNvSpPr/>
          <p:nvPr/>
        </p:nvSpPr>
        <p:spPr>
          <a:xfrm rot="16200000">
            <a:off x="2512127" y="3730487"/>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0"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glow rad="228600">
              <a:srgbClr val="FF0066">
                <a:alpha val="40000"/>
              </a:srgbClr>
            </a:glow>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glow rad="228600">
              <a:srgbClr val="FF0066">
                <a:alpha val="40000"/>
              </a:srgbClr>
            </a:glow>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6" name="Left-Right Arrow 25"/>
          <p:cNvSpPr/>
          <p:nvPr/>
        </p:nvSpPr>
        <p:spPr>
          <a:xfrm>
            <a:off x="3808711" y="3571359"/>
            <a:ext cx="1526576"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27" name="Group 26"/>
          <p:cNvGrpSpPr/>
          <p:nvPr/>
        </p:nvGrpSpPr>
        <p:grpSpPr>
          <a:xfrm>
            <a:off x="5364088" y="3470521"/>
            <a:ext cx="828000" cy="828000"/>
            <a:chOff x="5453826" y="3452981"/>
            <a:chExt cx="828000" cy="828000"/>
          </a:xfrm>
        </p:grpSpPr>
        <p:sp>
          <p:nvSpPr>
            <p:cNvPr id="28"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29" name="Group 28"/>
            <p:cNvGrpSpPr/>
            <p:nvPr/>
          </p:nvGrpSpPr>
          <p:grpSpPr>
            <a:xfrm>
              <a:off x="5514367" y="3734159"/>
              <a:ext cx="282369" cy="291626"/>
              <a:chOff x="4042160" y="993559"/>
              <a:chExt cx="548293" cy="566272"/>
            </a:xfrm>
            <a:solidFill>
              <a:schemeClr val="bg1"/>
            </a:solidFill>
          </p:grpSpPr>
          <p:sp>
            <p:nvSpPr>
              <p:cNvPr id="30"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1"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2"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3"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49" name="Down Arrow 48"/>
          <p:cNvSpPr/>
          <p:nvPr/>
        </p:nvSpPr>
        <p:spPr>
          <a:xfrm rot="5400000">
            <a:off x="6049763" y="3720539"/>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50" name="Group 49"/>
          <p:cNvGrpSpPr/>
          <p:nvPr/>
        </p:nvGrpSpPr>
        <p:grpSpPr>
          <a:xfrm>
            <a:off x="2951912" y="3470521"/>
            <a:ext cx="828000" cy="828000"/>
            <a:chOff x="5453826" y="3452981"/>
            <a:chExt cx="828000" cy="828000"/>
          </a:xfrm>
        </p:grpSpPr>
        <p:sp>
          <p:nvSpPr>
            <p:cNvPr id="51"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52" name="Group 51"/>
            <p:cNvGrpSpPr/>
            <p:nvPr/>
          </p:nvGrpSpPr>
          <p:grpSpPr>
            <a:xfrm>
              <a:off x="5514367" y="3734159"/>
              <a:ext cx="282369" cy="291626"/>
              <a:chOff x="4042160" y="993559"/>
              <a:chExt cx="548293" cy="566272"/>
            </a:xfrm>
            <a:solidFill>
              <a:schemeClr val="bg1"/>
            </a:solidFill>
          </p:grpSpPr>
          <p:sp>
            <p:nvSpPr>
              <p:cNvPr id="53" name="Isosceles Triangle 52"/>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4" name="Oval 53"/>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5" name="Oval 54"/>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6" name="Oval 55"/>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34" name="Cloud 33"/>
          <p:cNvSpPr/>
          <p:nvPr/>
        </p:nvSpPr>
        <p:spPr>
          <a:xfrm>
            <a:off x="1403493" y="4935461"/>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CoAP</a:t>
            </a:r>
            <a:endParaRPr lang="en-US" dirty="0"/>
          </a:p>
        </p:txBody>
      </p:sp>
      <p:sp>
        <p:nvSpPr>
          <p:cNvPr id="35" name="Cloud 34"/>
          <p:cNvSpPr/>
          <p:nvPr/>
        </p:nvSpPr>
        <p:spPr>
          <a:xfrm>
            <a:off x="7253824" y="494546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OneM2M</a:t>
            </a:r>
            <a:br>
              <a:rPr lang="de-DE" dirty="0" smtClean="0"/>
            </a:br>
            <a:r>
              <a:rPr lang="de-DE" dirty="0" smtClean="0"/>
              <a:t>CoAP</a:t>
            </a:r>
            <a:endParaRPr lang="en-US" dirty="0"/>
          </a:p>
        </p:txBody>
      </p:sp>
      <p:sp>
        <p:nvSpPr>
          <p:cNvPr id="36" name="Cloud 35"/>
          <p:cNvSpPr/>
          <p:nvPr/>
        </p:nvSpPr>
        <p:spPr>
          <a:xfrm>
            <a:off x="971600" y="551723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OCF</a:t>
            </a:r>
            <a:br>
              <a:rPr lang="de-DE" dirty="0" smtClean="0"/>
            </a:br>
            <a:r>
              <a:rPr lang="de-DE" dirty="0" smtClean="0"/>
              <a:t>CoAP</a:t>
            </a:r>
            <a:endParaRPr lang="en-US" dirty="0"/>
          </a:p>
        </p:txBody>
      </p:sp>
      <p:sp>
        <p:nvSpPr>
          <p:cNvPr id="37" name="Cloud 36"/>
          <p:cNvSpPr/>
          <p:nvPr/>
        </p:nvSpPr>
        <p:spPr>
          <a:xfrm>
            <a:off x="179512" y="4921677"/>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HTTP</a:t>
            </a:r>
            <a:endParaRPr lang="en-US" dirty="0"/>
          </a:p>
        </p:txBody>
      </p:sp>
    </p:spTree>
    <p:extLst>
      <p:ext uri="{BB962C8B-B14F-4D97-AF65-F5344CB8AC3E}">
        <p14:creationId xmlns:p14="http://schemas.microsoft.com/office/powerpoint/2010/main" xmlns="" val="376224444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25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25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25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2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de-DE" dirty="0" smtClean="0"/>
              <a:t>Description </a:t>
            </a:r>
            <a:r>
              <a:rPr lang="de-DE" dirty="0" err="1" smtClean="0"/>
              <a:t>of</a:t>
            </a:r>
            <a:r>
              <a:rPr lang="de-DE" dirty="0" smtClean="0"/>
              <a:t> IoT </a:t>
            </a:r>
            <a:r>
              <a:rPr lang="de-DE" dirty="0" err="1" smtClean="0"/>
              <a:t>Protocols</a:t>
            </a:r>
            <a:r>
              <a:rPr lang="de-DE" dirty="0" smtClean="0"/>
              <a:t> </a:t>
            </a:r>
            <a:r>
              <a:rPr lang="de-DE" dirty="0" err="1" smtClean="0"/>
              <a:t>within</a:t>
            </a:r>
            <a:r>
              <a:rPr lang="de-DE" dirty="0" smtClean="0"/>
              <a:t> TD:</a:t>
            </a:r>
            <a:br>
              <a:rPr lang="de-DE" dirty="0" smtClean="0"/>
            </a:br>
            <a:r>
              <a:rPr lang="de-DE" b="1" dirty="0">
                <a:solidFill>
                  <a:srgbClr val="4A7B7C"/>
                </a:solidFill>
              </a:rPr>
              <a:t>Binding </a:t>
            </a:r>
            <a:r>
              <a:rPr lang="de-DE" b="1" dirty="0" smtClean="0">
                <a:solidFill>
                  <a:srgbClr val="4A7B7C"/>
                </a:solidFill>
              </a:rPr>
              <a:t>Templates</a:t>
            </a:r>
            <a:endParaRPr lang="en-US" dirty="0"/>
          </a:p>
        </p:txBody>
      </p:sp>
      <p:sp>
        <p:nvSpPr>
          <p:cNvPr id="5" name="角丸四角形 6"/>
          <p:cNvSpPr/>
          <p:nvPr/>
        </p:nvSpPr>
        <p:spPr bwMode="auto">
          <a:xfrm>
            <a:off x="17951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Binding 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59" name="Down Arrow 58"/>
          <p:cNvSpPr/>
          <p:nvPr/>
        </p:nvSpPr>
        <p:spPr>
          <a:xfrm rot="16200000">
            <a:off x="2512127" y="3730487"/>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0" name="Left-Right Arrow 59"/>
          <p:cNvSpPr/>
          <p:nvPr/>
        </p:nvSpPr>
        <p:spPr>
          <a:xfrm>
            <a:off x="3808711" y="3571359"/>
            <a:ext cx="1526576"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61" name="Group 60"/>
          <p:cNvGrpSpPr/>
          <p:nvPr/>
        </p:nvGrpSpPr>
        <p:grpSpPr>
          <a:xfrm>
            <a:off x="5364088" y="3470521"/>
            <a:ext cx="828000" cy="828000"/>
            <a:chOff x="5453826" y="3452981"/>
            <a:chExt cx="828000" cy="828000"/>
          </a:xfrm>
        </p:grpSpPr>
        <p:sp>
          <p:nvSpPr>
            <p:cNvPr id="62"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63" name="Group 62"/>
            <p:cNvGrpSpPr/>
            <p:nvPr/>
          </p:nvGrpSpPr>
          <p:grpSpPr>
            <a:xfrm>
              <a:off x="5514367" y="3734159"/>
              <a:ext cx="282369" cy="291626"/>
              <a:chOff x="4042160" y="993559"/>
              <a:chExt cx="548293" cy="566272"/>
            </a:xfrm>
            <a:solidFill>
              <a:schemeClr val="bg1"/>
            </a:solidFill>
          </p:grpSpPr>
          <p:sp>
            <p:nvSpPr>
              <p:cNvPr id="64" name="Isosceles Triangle 63"/>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5" name="Oval 64"/>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6" name="Oval 65"/>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7" name="Oval 66"/>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75" name="Down Arrow 74"/>
          <p:cNvSpPr/>
          <p:nvPr/>
        </p:nvSpPr>
        <p:spPr>
          <a:xfrm rot="5400000">
            <a:off x="6049763" y="3720539"/>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76" name="Group 75"/>
          <p:cNvGrpSpPr/>
          <p:nvPr/>
        </p:nvGrpSpPr>
        <p:grpSpPr>
          <a:xfrm>
            <a:off x="2951912" y="3470521"/>
            <a:ext cx="828000" cy="828000"/>
            <a:chOff x="5453826" y="3452981"/>
            <a:chExt cx="828000" cy="828000"/>
          </a:xfrm>
        </p:grpSpPr>
        <p:sp>
          <p:nvSpPr>
            <p:cNvPr id="77"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78" name="Group 77"/>
            <p:cNvGrpSpPr/>
            <p:nvPr/>
          </p:nvGrpSpPr>
          <p:grpSpPr>
            <a:xfrm>
              <a:off x="5514367" y="3734159"/>
              <a:ext cx="282369" cy="291626"/>
              <a:chOff x="4042160" y="993559"/>
              <a:chExt cx="548293" cy="566272"/>
            </a:xfrm>
            <a:solidFill>
              <a:schemeClr val="bg1"/>
            </a:solidFill>
          </p:grpSpPr>
          <p:sp>
            <p:nvSpPr>
              <p:cNvPr id="79" name="Isosceles Triangle 78"/>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80" name="Oval 79"/>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81" name="Oval 80"/>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82" name="Oval 81"/>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83" name="Cloud 82"/>
          <p:cNvSpPr/>
          <p:nvPr/>
        </p:nvSpPr>
        <p:spPr>
          <a:xfrm>
            <a:off x="1403493" y="4935461"/>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CoAP</a:t>
            </a:r>
            <a:endParaRPr lang="en-US" dirty="0"/>
          </a:p>
        </p:txBody>
      </p:sp>
      <p:sp>
        <p:nvSpPr>
          <p:cNvPr id="84" name="Cloud 83"/>
          <p:cNvSpPr/>
          <p:nvPr/>
        </p:nvSpPr>
        <p:spPr>
          <a:xfrm>
            <a:off x="7253824" y="494546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OneM2M</a:t>
            </a:r>
            <a:br>
              <a:rPr lang="de-DE" dirty="0" smtClean="0"/>
            </a:br>
            <a:r>
              <a:rPr lang="de-DE" dirty="0" smtClean="0"/>
              <a:t>CoAP</a:t>
            </a:r>
            <a:endParaRPr lang="en-US" dirty="0"/>
          </a:p>
        </p:txBody>
      </p:sp>
      <p:sp>
        <p:nvSpPr>
          <p:cNvPr id="85" name="Cloud 84"/>
          <p:cNvSpPr/>
          <p:nvPr/>
        </p:nvSpPr>
        <p:spPr>
          <a:xfrm>
            <a:off x="971600" y="551723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OCF</a:t>
            </a:r>
            <a:br>
              <a:rPr lang="de-DE" dirty="0" smtClean="0"/>
            </a:br>
            <a:r>
              <a:rPr lang="de-DE" dirty="0" smtClean="0"/>
              <a:t>CoAP</a:t>
            </a:r>
            <a:endParaRPr lang="en-US" dirty="0"/>
          </a:p>
        </p:txBody>
      </p:sp>
      <p:sp>
        <p:nvSpPr>
          <p:cNvPr id="86" name="Cloud 85"/>
          <p:cNvSpPr/>
          <p:nvPr/>
        </p:nvSpPr>
        <p:spPr>
          <a:xfrm>
            <a:off x="179512" y="4921677"/>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HTTP</a:t>
            </a:r>
            <a:endParaRPr lang="en-US" dirty="0"/>
          </a:p>
        </p:txBody>
      </p:sp>
    </p:spTree>
    <p:extLst>
      <p:ext uri="{BB962C8B-B14F-4D97-AF65-F5344CB8AC3E}">
        <p14:creationId xmlns:p14="http://schemas.microsoft.com/office/powerpoint/2010/main" xmlns="" val="28644503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E4P_STYLE_ID" val="040887b0-086c-4ff4-2016-b5b55c2754ed"/>
</p:tagLst>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590</Words>
  <Application>Microsoft Office PowerPoint</Application>
  <PresentationFormat>Bildschirmpräsentation (4:3)</PresentationFormat>
  <Paragraphs>206</Paragraphs>
  <Slides>16</Slides>
  <Notes>0</Notes>
  <HiddenSlides>0</HiddenSlides>
  <MMClips>0</MMClips>
  <ScaleCrop>false</ScaleCrop>
  <HeadingPairs>
    <vt:vector size="4" baseType="variant">
      <vt:variant>
        <vt:lpstr>Design</vt:lpstr>
      </vt:variant>
      <vt:variant>
        <vt:i4>1</vt:i4>
      </vt:variant>
      <vt:variant>
        <vt:lpstr>Folientitel</vt:lpstr>
      </vt:variant>
      <vt:variant>
        <vt:i4>16</vt:i4>
      </vt:variant>
    </vt:vector>
  </HeadingPairs>
  <TitlesOfParts>
    <vt:vector size="17" baseType="lpstr">
      <vt:lpstr>Larissa-Design</vt:lpstr>
      <vt:lpstr>WoT IG/WG Face-to-Face Meeting</vt:lpstr>
      <vt:lpstr>W3C WoT</vt:lpstr>
      <vt:lpstr>W3C WoT Activities</vt:lpstr>
      <vt:lpstr>W3C WoT Mission</vt:lpstr>
      <vt:lpstr>Semantic Metadata for Interoperability</vt:lpstr>
      <vt:lpstr>Simple, Common Interaction Model</vt:lpstr>
      <vt:lpstr>HTML for Things: Thing Description (TD)</vt:lpstr>
      <vt:lpstr>Interoperability Across Platforms</vt:lpstr>
      <vt:lpstr>Description of IoT Protocols within TD: Binding Templates</vt:lpstr>
      <vt:lpstr>Simplify Application Development</vt:lpstr>
      <vt:lpstr>Browser-like Runtime for IoT Apps: Scripting API</vt:lpstr>
      <vt:lpstr>Portable Apps Across Vendors</vt:lpstr>
      <vt:lpstr>Portable Apps Across Components</vt:lpstr>
      <vt:lpstr>Portable Apps Across Components</vt:lpstr>
      <vt:lpstr>TD to Augment Existing Things</vt:lpstr>
      <vt:lpstr>W3C WoT Building Blocks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a WoT Project</dc:title>
  <dc:creator>Kovatsch, Matthias</dc:creator>
  <cp:keywords>C_Unrestricted</cp:keywords>
  <cp:lastModifiedBy>Matthias Kovatsch</cp:lastModifiedBy>
  <cp:revision>357</cp:revision>
  <dcterms:created xsi:type="dcterms:W3CDTF">2016-04-10T22:30:33Z</dcterms:created>
  <dcterms:modified xsi:type="dcterms:W3CDTF">2017-03-15T14:11:21Z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y fmtid="{D5CDD505-2E9C-101B-9397-08002B2CF9AE}" pid="3" name="_AdHocReviewCycleID">
    <vt:i4>-705146140</vt:i4>
  </property>
  <property fmtid="{D5CDD505-2E9C-101B-9397-08002B2CF9AE}" pid="4" name="_NewReviewCycle">
    <vt:lpwstr/>
  </property>
  <property fmtid="{D5CDD505-2E9C-101B-9397-08002B2CF9AE}" pid="5" name="_EmailSubject">
    <vt:lpwstr/>
  </property>
  <property fmtid="{D5CDD505-2E9C-101B-9397-08002B2CF9AE}" pid="6" name="_AuthorEmail">
    <vt:lpwstr>matthias.kovatsch@siemens.com</vt:lpwstr>
  </property>
  <property fmtid="{D5CDD505-2E9C-101B-9397-08002B2CF9AE}" pid="7" name="_AuthorEmailDisplayName">
    <vt:lpwstr>Kovatsch, Matthias (CT RDA NEC EMB-DE)</vt:lpwstr>
  </property>
</Properties>
</file>