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24" r:id="rId3"/>
    <p:sldId id="325" r:id="rId4"/>
    <p:sldId id="326" r:id="rId5"/>
    <p:sldId id="327" r:id="rId6"/>
    <p:sldId id="365" r:id="rId7"/>
    <p:sldId id="366" r:id="rId8"/>
    <p:sldId id="328" r:id="rId9"/>
    <p:sldId id="266" r:id="rId10"/>
    <p:sldId id="268" r:id="rId11"/>
    <p:sldId id="269" r:id="rId12"/>
    <p:sldId id="270" r:id="rId13"/>
    <p:sldId id="271" r:id="rId14"/>
    <p:sldId id="283" r:id="rId15"/>
    <p:sldId id="265" r:id="rId16"/>
    <p:sldId id="267" r:id="rId17"/>
    <p:sldId id="329" r:id="rId18"/>
    <p:sldId id="298" r:id="rId19"/>
    <p:sldId id="347" r:id="rId20"/>
    <p:sldId id="277" r:id="rId21"/>
    <p:sldId id="348" r:id="rId22"/>
    <p:sldId id="280" r:id="rId23"/>
    <p:sldId id="290" r:id="rId24"/>
    <p:sldId id="281" r:id="rId25"/>
    <p:sldId id="287" r:id="rId26"/>
    <p:sldId id="341" r:id="rId27"/>
    <p:sldId id="345" r:id="rId28"/>
    <p:sldId id="330" r:id="rId29"/>
    <p:sldId id="275" r:id="rId30"/>
    <p:sldId id="261" r:id="rId31"/>
    <p:sldId id="300" r:id="rId32"/>
    <p:sldId id="352" r:id="rId33"/>
    <p:sldId id="353" r:id="rId34"/>
    <p:sldId id="355" r:id="rId35"/>
    <p:sldId id="354" r:id="rId36"/>
    <p:sldId id="358" r:id="rId37"/>
    <p:sldId id="359" r:id="rId38"/>
    <p:sldId id="360" r:id="rId39"/>
    <p:sldId id="364" r:id="rId40"/>
    <p:sldId id="343" r:id="rId41"/>
    <p:sldId id="361" r:id="rId42"/>
    <p:sldId id="362" r:id="rId43"/>
    <p:sldId id="363" r:id="rId44"/>
    <p:sldId id="331" r:id="rId4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FF"/>
    <a:srgbClr val="FF9900"/>
    <a:srgbClr val="FF0066"/>
    <a:srgbClr val="92D050"/>
    <a:srgbClr val="99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30" y="-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C9F5-32D2-42B5-96C6-A2155698F10A}" type="datetimeFigureOut">
              <a:rPr lang="de-DE" smtClean="0"/>
              <a:pPr/>
              <a:t>16.07.2016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DF3CC-1C16-44C5-879B-389FF4F450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Connecting the physical world with the virtual world of our IT systems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2964-C42E-4AD1-A221-207409CF8EEF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json-ld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.htm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gi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oT/IG/wiki/Main_Page" TargetMode="External"/><Relationship Id="rId3" Type="http://schemas.openxmlformats.org/officeDocument/2006/relationships/hyperlink" Target="https://lists.w3.org/Archives/Public/public-wot-ig/" TargetMode="External"/><Relationship Id="rId7" Type="http://schemas.openxmlformats.org/officeDocument/2006/relationships/hyperlink" Target="https://github.com/w3c/wot" TargetMode="External"/><Relationship Id="rId2" Type="http://schemas.openxmlformats.org/officeDocument/2006/relationships/hyperlink" Target="https://www.w3.org/WoT/I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c.github.io/wot/current-practices/wot-practices-beijing-2016.html" TargetMode="External"/><Relationship Id="rId5" Type="http://schemas.openxmlformats.org/officeDocument/2006/relationships/hyperlink" Target="http://w3c.github.io/wot/current-practices/wot-practices.html" TargetMode="External"/><Relationship Id="rId10" Type="http://schemas.openxmlformats.org/officeDocument/2006/relationships/hyperlink" Target="https://github.com/mkovatsc/wot-demo-devices" TargetMode="External"/><Relationship Id="rId4" Type="http://schemas.openxmlformats.org/officeDocument/2006/relationships/hyperlink" Target="http://w3c.github.io/wot/architecture/wot-architecture.html" TargetMode="External"/><Relationship Id="rId9" Type="http://schemas.openxmlformats.org/officeDocument/2006/relationships/hyperlink" Target="https://github.com/thingweb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jpeg"/><Relationship Id="rId7" Type="http://schemas.openxmlformats.org/officeDocument/2006/relationships/image" Target="../media/image19.png"/><Relationship Id="rId12" Type="http://schemas.openxmlformats.org/officeDocument/2006/relationships/image" Target="../media/image2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27.jpeg"/><Relationship Id="rId5" Type="http://schemas.openxmlformats.org/officeDocument/2006/relationships/image" Target="../media/image24.jpe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0.jpeg"/><Relationship Id="rId4" Type="http://schemas.openxmlformats.org/officeDocument/2006/relationships/image" Target="../media/image2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oT/IG/wiki/F2F_meeting,_July_2016,_China,_Beijing" TargetMode="External"/><Relationship Id="rId2" Type="http://schemas.openxmlformats.org/officeDocument/2006/relationships/hyperlink" Target="http://w3c.github.io/wot/current-practices/wot-practices-beijing-2016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3c/wot/blob/master/plugfest/2016-beijing/TestCaseCoverage.xlsx" TargetMode="External"/><Relationship Id="rId4" Type="http://schemas.openxmlformats.org/officeDocument/2006/relationships/hyperlink" Target="https://github.com/w3c/wot/blob/master/plugfest/2016-beijing/plugfest-test-cases-beijing-2016.m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2" y="298146"/>
            <a:ext cx="7920878" cy="42162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4437112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W3C Standards for the IoT</a:t>
            </a:r>
            <a:endParaRPr lang="de-DE" sz="4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5517232"/>
            <a:ext cx="8064896" cy="1124744"/>
          </a:xfrm>
        </p:spPr>
        <p:txBody>
          <a:bodyPr/>
          <a:lstStyle/>
          <a:p>
            <a:r>
              <a:rPr lang="de-DE" dirty="0" smtClean="0"/>
              <a:t>RIOT </a:t>
            </a:r>
            <a:r>
              <a:rPr lang="de-DE" dirty="0" err="1" smtClean="0"/>
              <a:t>Summit</a:t>
            </a:r>
            <a:r>
              <a:rPr lang="de-DE" dirty="0" smtClean="0"/>
              <a:t>, Berlin, Germany, 2016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WoT Interface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of Things exposed to the network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</a:p>
        </p:txBody>
      </p: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3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Various protocols can implement the interface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908593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HTTP</a:t>
            </a:r>
          </a:p>
        </p:txBody>
      </p: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22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Bindings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Bindings</a:t>
            </a:r>
          </a:p>
        </p:txBody>
      </p:sp>
      <p:sp>
        <p:nvSpPr>
          <p:cNvPr id="26" name="Rechteck 25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444208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Various protocols can implement the 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6"/>
          <p:cNvSpPr/>
          <p:nvPr/>
        </p:nvSpPr>
        <p:spPr bwMode="auto">
          <a:xfrm>
            <a:off x="908593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sp>
        <p:nvSpPr>
          <p:cNvPr id="32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sp>
        <p:nvSpPr>
          <p:cNvPr id="14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9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Bindings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Bindings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CoAP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8" name="Rechteck 17"/>
          <p:cNvSpPr/>
          <p:nvPr/>
        </p:nvSpPr>
        <p:spPr>
          <a:xfrm>
            <a:off x="6444208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bindings per Thing possible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2483768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cxnSp>
        <p:nvCxnSpPr>
          <p:cNvPr id="26" name="Gerade Verbindung 25"/>
          <p:cNvCxnSpPr/>
          <p:nvPr/>
        </p:nvCxnSpPr>
        <p:spPr>
          <a:xfrm>
            <a:off x="-180528" y="6272855"/>
            <a:ext cx="317545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538611" y="5805264"/>
            <a:ext cx="0" cy="3600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1439860" y="5805264"/>
            <a:ext cx="0" cy="3600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484040" y="5392070"/>
            <a:ext cx="0" cy="8724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27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32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Bindings</a:t>
            </a:r>
          </a:p>
        </p:txBody>
      </p:sp>
      <p:sp>
        <p:nvSpPr>
          <p:cNvPr id="33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Bindings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dirty="0" err="1" smtClean="0">
                <a:solidFill>
                  <a:schemeClr val="tx1"/>
                </a:solidFill>
                <a:ea typeface="+mj-ea"/>
              </a:rPr>
              <a:t>WebSocket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979712" y="4653136"/>
            <a:ext cx="72008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6444208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259632" y="4653136"/>
            <a:ext cx="72008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MQTT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Model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 points are Web resources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tx1"/>
                </a:solidFill>
              </a:rPr>
              <a:t>Protocol </a:t>
            </a:r>
            <a:br>
              <a:rPr kumimoji="1" lang="en-US" altLang="ja-JP" sz="2000" dirty="0" smtClean="0">
                <a:solidFill>
                  <a:schemeClr val="tx1"/>
                </a:solidFill>
              </a:rPr>
            </a:br>
            <a:r>
              <a:rPr kumimoji="1" lang="en-US" altLang="ja-JP" sz="2000" dirty="0" smtClean="0">
                <a:solidFill>
                  <a:schemeClr val="tx1"/>
                </a:solidFill>
              </a:rPr>
              <a:t>Bindings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Bindings</a:t>
            </a:r>
          </a:p>
        </p:txBody>
      </p:sp>
      <p:sp>
        <p:nvSpPr>
          <p:cNvPr id="3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39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6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23" name="Rechteck 22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453733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Role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dirty="0" smtClean="0"/>
              <a:t>Consuming Things are in client role</a:t>
            </a:r>
          </a:p>
          <a:p>
            <a:r>
              <a:rPr lang="en-US" dirty="0" smtClean="0"/>
              <a:t>Exposing Things are in server role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b="1" dirty="0" smtClean="0">
                <a:solidFill>
                  <a:srgbClr val="000000"/>
                </a:solidFill>
              </a:rPr>
              <a:t>“Consuming Thing”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/>
          <p:nvPr/>
        </p:nvCxnSpPr>
        <p:spPr>
          <a:xfrm rot="16200000" flipH="1">
            <a:off x="4565650" y="2766429"/>
            <a:ext cx="12700" cy="5184576"/>
          </a:xfrm>
          <a:prstGeom prst="bentConnector3">
            <a:avLst>
              <a:gd name="adj1" fmla="val 5364356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b="1" dirty="0" smtClean="0">
                <a:solidFill>
                  <a:srgbClr val="000000"/>
                </a:solidFill>
              </a:rPr>
              <a:t>“Exposing Thing”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tx1"/>
                </a:solidFill>
              </a:rPr>
              <a:t>Protocol </a:t>
            </a:r>
            <a:br>
              <a:rPr kumimoji="1" lang="en-US" altLang="ja-JP" sz="2000" dirty="0" smtClean="0">
                <a:solidFill>
                  <a:schemeClr val="tx1"/>
                </a:solidFill>
              </a:rPr>
            </a:br>
            <a:r>
              <a:rPr kumimoji="1" lang="en-US" altLang="ja-JP" sz="2000" dirty="0" smtClean="0">
                <a:solidFill>
                  <a:schemeClr val="tx1"/>
                </a:solidFill>
              </a:rPr>
              <a:t>Bindings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Bindings</a:t>
            </a:r>
          </a:p>
        </p:txBody>
      </p:sp>
      <p:sp>
        <p:nvSpPr>
          <p:cNvPr id="3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Interaction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Resources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39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Web Links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140893" y="3410894"/>
            <a:ext cx="28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http</a:t>
            </a:r>
            <a:r>
              <a:rPr lang="en-US" dirty="0" smtClean="0"/>
              <a:t>://wot.example.com/</a:t>
            </a:r>
            <a:r>
              <a:rPr lang="en-US" dirty="0" smtClean="0">
                <a:solidFill>
                  <a:srgbClr val="0000FF"/>
                </a:solidFill>
              </a:rPr>
              <a:t>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Role</a:t>
            </a:r>
          </a:p>
        </p:txBody>
      </p:sp>
      <p:sp>
        <p:nvSpPr>
          <p:cNvPr id="22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 Role</a:t>
            </a:r>
          </a:p>
        </p:txBody>
      </p:sp>
      <p:sp>
        <p:nvSpPr>
          <p:cNvPr id="23" name="Rechteck 22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453733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Role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Usually both roles at the same time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err="1" smtClean="0">
                <a:sym typeface="Wingdings" pitchFamily="2" charset="2"/>
              </a:rPr>
              <a:t>Servient</a:t>
            </a:r>
            <a:endParaRPr lang="en-US" i="1" dirty="0" smtClean="0"/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WoT </a:t>
            </a:r>
            <a:r>
              <a:rPr kumimoji="1" lang="en-US" altLang="ja-JP" sz="2400" b="1" dirty="0" err="1" smtClean="0">
                <a:solidFill>
                  <a:srgbClr val="000000"/>
                </a:solidFill>
              </a:rPr>
              <a:t>Servient</a:t>
            </a:r>
            <a:endParaRPr kumimoji="1" lang="en-US" altLang="ja-JP" sz="2400" b="1" dirty="0" smtClean="0">
              <a:solidFill>
                <a:srgbClr val="000000"/>
              </a:solidFill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WoT </a:t>
            </a:r>
            <a:r>
              <a:rPr kumimoji="1" lang="en-US" altLang="ja-JP" sz="2400" b="1" dirty="0" err="1" smtClean="0">
                <a:solidFill>
                  <a:srgbClr val="000000"/>
                </a:solidFill>
              </a:rPr>
              <a:t>Servient</a:t>
            </a:r>
            <a:endParaRPr kumimoji="1" lang="en-US" altLang="ja-JP" sz="2400" b="1" dirty="0" smtClean="0">
              <a:solidFill>
                <a:srgbClr val="000000"/>
              </a:solidFill>
            </a:endParaRPr>
          </a:p>
        </p:txBody>
      </p:sp>
      <p:sp>
        <p:nvSpPr>
          <p:cNvPr id="24" name="角丸四角形 6"/>
          <p:cNvSpPr/>
          <p:nvPr/>
        </p:nvSpPr>
        <p:spPr bwMode="auto">
          <a:xfrm>
            <a:off x="3491880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WoT </a:t>
            </a:r>
            <a:r>
              <a:rPr kumimoji="1" lang="en-US" altLang="ja-JP" sz="2400" b="1" dirty="0" err="1" smtClean="0">
                <a:solidFill>
                  <a:srgbClr val="000000"/>
                </a:solidFill>
              </a:rPr>
              <a:t>Servient</a:t>
            </a:r>
            <a:endParaRPr kumimoji="1" lang="en-US" altLang="ja-JP" sz="2400" b="1" dirty="0" smtClean="0">
              <a:solidFill>
                <a:srgbClr val="000000"/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/>
          <p:nvPr/>
        </p:nvCxnSpPr>
        <p:spPr>
          <a:xfrm rot="16200000" flipH="1">
            <a:off x="3033997" y="4302791"/>
            <a:ext cx="12700" cy="2111851"/>
          </a:xfrm>
          <a:prstGeom prst="bentConnector3">
            <a:avLst>
              <a:gd name="adj1" fmla="val 5364364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/>
          <p:nvPr/>
        </p:nvCxnSpPr>
        <p:spPr>
          <a:xfrm rot="5400000" flipH="1" flipV="1">
            <a:off x="6107186" y="4296084"/>
            <a:ext cx="2353" cy="2127620"/>
          </a:xfrm>
          <a:prstGeom prst="bentConnector3">
            <a:avLst>
              <a:gd name="adj1" fmla="val -28183944"/>
            </a:avLst>
          </a:prstGeom>
          <a:ln w="762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tx1"/>
                </a:solidFill>
              </a:rPr>
              <a:t>Protocol </a:t>
            </a:r>
            <a:br>
              <a:rPr kumimoji="1" lang="en-US" altLang="ja-JP" sz="2000" dirty="0" smtClean="0">
                <a:solidFill>
                  <a:schemeClr val="tx1"/>
                </a:solidFill>
              </a:rPr>
            </a:br>
            <a:r>
              <a:rPr kumimoji="1" lang="en-US" altLang="ja-JP" sz="2000" dirty="0" smtClean="0">
                <a:solidFill>
                  <a:schemeClr val="tx1"/>
                </a:solidFill>
              </a:rPr>
              <a:t>Bindings</a:t>
            </a:r>
          </a:p>
        </p:txBody>
      </p:sp>
      <p:sp>
        <p:nvSpPr>
          <p:cNvPr id="48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Bindings</a:t>
            </a:r>
          </a:p>
        </p:txBody>
      </p:sp>
      <p:sp>
        <p:nvSpPr>
          <p:cNvPr id="57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Web Links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6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Role</a:t>
            </a:r>
          </a:p>
        </p:txBody>
      </p:sp>
      <p:sp>
        <p:nvSpPr>
          <p:cNvPr id="29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Both Roles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3619010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tx1"/>
                </a:solidFill>
              </a:rPr>
              <a:t>Protocol </a:t>
            </a:r>
            <a:br>
              <a:rPr kumimoji="1" lang="en-US" altLang="ja-JP" sz="2000" dirty="0" smtClean="0">
                <a:solidFill>
                  <a:schemeClr val="tx1"/>
                </a:solidFill>
              </a:rPr>
            </a:br>
            <a:r>
              <a:rPr kumimoji="1" lang="en-US" altLang="ja-JP" sz="2000" dirty="0" smtClean="0">
                <a:solidFill>
                  <a:schemeClr val="tx1"/>
                </a:solidFill>
              </a:rPr>
              <a:t>Bindings</a:t>
            </a:r>
          </a:p>
        </p:txBody>
      </p:sp>
      <p:sp>
        <p:nvSpPr>
          <p:cNvPr id="36" name="角丸四角形 22"/>
          <p:cNvSpPr/>
          <p:nvPr/>
        </p:nvSpPr>
        <p:spPr bwMode="auto">
          <a:xfrm>
            <a:off x="3619010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Both Roles</a:t>
            </a:r>
          </a:p>
        </p:txBody>
      </p:sp>
      <p:sp>
        <p:nvSpPr>
          <p:cNvPr id="38" name="Rechteck 37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453733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3851920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6228184" y="3212976"/>
            <a:ext cx="1008112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dirty="0" smtClean="0">
                <a:solidFill>
                  <a:schemeClr val="bg1"/>
                </a:solidFill>
              </a:rPr>
              <a:t>Interaction</a:t>
            </a:r>
            <a:br>
              <a:rPr kumimoji="1" lang="en-US" altLang="ja-JP" sz="1600" dirty="0" smtClean="0">
                <a:solidFill>
                  <a:schemeClr val="bg1"/>
                </a:solidFill>
              </a:rPr>
            </a:br>
            <a:r>
              <a:rPr kumimoji="1" lang="en-US" altLang="ja-JP" sz="1600" dirty="0" smtClean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1" name="角丸四角形 22"/>
          <p:cNvSpPr/>
          <p:nvPr/>
        </p:nvSpPr>
        <p:spPr bwMode="auto">
          <a:xfrm>
            <a:off x="7236296" y="3212976"/>
            <a:ext cx="880982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Web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Links</a:t>
            </a:r>
          </a:p>
        </p:txBody>
      </p:sp>
      <p:sp>
        <p:nvSpPr>
          <p:cNvPr id="51" name="角丸四角形 22"/>
          <p:cNvSpPr/>
          <p:nvPr/>
        </p:nvSpPr>
        <p:spPr bwMode="auto">
          <a:xfrm>
            <a:off x="3635896" y="3212976"/>
            <a:ext cx="1008112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600" dirty="0" smtClean="0">
                <a:solidFill>
                  <a:schemeClr val="bg1"/>
                </a:solidFill>
              </a:rPr>
              <a:t>Interaction</a:t>
            </a:r>
            <a:br>
              <a:rPr kumimoji="1" lang="en-US" altLang="ja-JP" sz="1600" dirty="0" smtClean="0">
                <a:solidFill>
                  <a:schemeClr val="bg1"/>
                </a:solidFill>
              </a:rPr>
            </a:br>
            <a:r>
              <a:rPr kumimoji="1" lang="en-US" altLang="ja-JP" sz="1600" dirty="0" smtClean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52" name="角丸四角形 22"/>
          <p:cNvSpPr/>
          <p:nvPr/>
        </p:nvSpPr>
        <p:spPr bwMode="auto">
          <a:xfrm>
            <a:off x="4644008" y="3212976"/>
            <a:ext cx="880982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Web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Need to Describe Heterogeneous Thing, Communication, and Security Metadata</a:t>
            </a:r>
          </a:p>
          <a:p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err="1" smtClean="0">
                <a:hlinkClick r:id="rId2"/>
              </a:rPr>
              <a:t>wot</a:t>
            </a:r>
            <a:r>
              <a:rPr lang="en-US" dirty="0" smtClean="0">
                <a:hlinkClick r:id="rId2"/>
              </a:rPr>
              <a:t>-</a:t>
            </a:r>
            <a:r>
              <a:rPr lang="en-US" dirty="0" err="1" smtClean="0">
                <a:hlinkClick r:id="rId2"/>
              </a:rPr>
              <a:t>practices.html#thing</a:t>
            </a:r>
            <a:r>
              <a:rPr lang="en-US" dirty="0" smtClean="0">
                <a:hlinkClick r:id="rId2"/>
              </a:rPr>
              <a:t>-description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4197102" y="2511946"/>
            <a:ext cx="1224136" cy="1502885"/>
            <a:chOff x="6084168" y="2708920"/>
            <a:chExt cx="2160240" cy="2652150"/>
          </a:xfrm>
        </p:grpSpPr>
        <p:sp>
          <p:nvSpPr>
            <p:cNvPr id="13" name="角丸四角形 6"/>
            <p:cNvSpPr/>
            <p:nvPr/>
          </p:nvSpPr>
          <p:spPr bwMode="auto">
            <a:xfrm>
              <a:off x="6084168" y="2708920"/>
              <a:ext cx="2160240" cy="2304257"/>
            </a:xfrm>
            <a:prstGeom prst="roundRect">
              <a:avLst>
                <a:gd name="adj" fmla="val 6113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200" b="1" dirty="0" smtClean="0">
                  <a:solidFill>
                    <a:srgbClr val="000000"/>
                  </a:solidFill>
                </a:rPr>
                <a:t>“Thing”</a:t>
              </a:r>
            </a:p>
          </p:txBody>
        </p:sp>
        <p:sp>
          <p:nvSpPr>
            <p:cNvPr id="14" name="角丸四角形 22"/>
            <p:cNvSpPr/>
            <p:nvPr/>
          </p:nvSpPr>
          <p:spPr bwMode="auto">
            <a:xfrm>
              <a:off x="6228184" y="3933056"/>
              <a:ext cx="1905980" cy="707934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100" dirty="0" smtClean="0"/>
                <a:t>Protocol </a:t>
              </a:r>
              <a:r>
                <a:rPr kumimoji="1" lang="en-US" altLang="ja-JP" sz="11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/>
              </a:r>
              <a:br>
                <a:rPr kumimoji="1" lang="en-US" altLang="ja-JP" sz="11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</a:br>
              <a:r>
                <a:rPr kumimoji="1" lang="en-US" altLang="ja-JP" sz="11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Bindings</a:t>
              </a:r>
            </a:p>
          </p:txBody>
        </p:sp>
        <p:sp>
          <p:nvSpPr>
            <p:cNvPr id="15" name="角丸四角形 22"/>
            <p:cNvSpPr/>
            <p:nvPr/>
          </p:nvSpPr>
          <p:spPr bwMode="auto">
            <a:xfrm>
              <a:off x="6228184" y="3212976"/>
              <a:ext cx="1905980" cy="70793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1100" smtClean="0">
                  <a:solidFill>
                    <a:schemeClr val="bg1"/>
                  </a:solidFill>
                </a:rPr>
                <a:t>Resource</a:t>
              </a:r>
              <a:br>
                <a:rPr kumimoji="1" lang="en-US" altLang="ja-JP" sz="1100" smtClean="0">
                  <a:solidFill>
                    <a:schemeClr val="bg1"/>
                  </a:solidFill>
                </a:rPr>
              </a:br>
              <a:r>
                <a:rPr kumimoji="1" lang="en-US" altLang="ja-JP" sz="1100" smtClean="0">
                  <a:solidFill>
                    <a:schemeClr val="bg1"/>
                  </a:solidFill>
                </a:rPr>
                <a:t>Model</a:t>
              </a:r>
              <a:endParaRPr kumimoji="1" lang="en-US" altLang="ja-JP" sz="11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endParaRPr>
            </a:p>
          </p:txBody>
        </p:sp>
        <p:sp>
          <p:nvSpPr>
            <p:cNvPr id="16" name="角丸四角形 22"/>
            <p:cNvSpPr/>
            <p:nvPr/>
          </p:nvSpPr>
          <p:spPr bwMode="auto">
            <a:xfrm>
              <a:off x="6228184" y="4653136"/>
              <a:ext cx="1905980" cy="707934"/>
            </a:xfrm>
            <a:custGeom>
              <a:avLst/>
              <a:gdLst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1905980 w 1905980"/>
                <a:gd name="connsiteY3" fmla="*/ 0 h 707934"/>
                <a:gd name="connsiteX4" fmla="*/ 1905980 w 1905980"/>
                <a:gd name="connsiteY4" fmla="*/ 0 h 707934"/>
                <a:gd name="connsiteX5" fmla="*/ 1905980 w 1905980"/>
                <a:gd name="connsiteY5" fmla="*/ 0 h 707934"/>
                <a:gd name="connsiteX6" fmla="*/ 1905980 w 1905980"/>
                <a:gd name="connsiteY6" fmla="*/ 707934 h 707934"/>
                <a:gd name="connsiteX7" fmla="*/ 1905980 w 1905980"/>
                <a:gd name="connsiteY7" fmla="*/ 707934 h 707934"/>
                <a:gd name="connsiteX8" fmla="*/ 1905980 w 1905980"/>
                <a:gd name="connsiteY8" fmla="*/ 707934 h 707934"/>
                <a:gd name="connsiteX9" fmla="*/ 0 w 1905980"/>
                <a:gd name="connsiteY9" fmla="*/ 707934 h 707934"/>
                <a:gd name="connsiteX10" fmla="*/ 0 w 1905980"/>
                <a:gd name="connsiteY10" fmla="*/ 707934 h 707934"/>
                <a:gd name="connsiteX11" fmla="*/ 0 w 1905980"/>
                <a:gd name="connsiteY11" fmla="*/ 707934 h 707934"/>
                <a:gd name="connsiteX12" fmla="*/ 0 w 1905980"/>
                <a:gd name="connsiteY12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1905980 w 1905980"/>
                <a:gd name="connsiteY4" fmla="*/ 0 h 707934"/>
                <a:gd name="connsiteX5" fmla="*/ 1905980 w 1905980"/>
                <a:gd name="connsiteY5" fmla="*/ 0 h 707934"/>
                <a:gd name="connsiteX6" fmla="*/ 1905980 w 1905980"/>
                <a:gd name="connsiteY6" fmla="*/ 0 h 707934"/>
                <a:gd name="connsiteX7" fmla="*/ 1905980 w 1905980"/>
                <a:gd name="connsiteY7" fmla="*/ 707934 h 707934"/>
                <a:gd name="connsiteX8" fmla="*/ 1905980 w 1905980"/>
                <a:gd name="connsiteY8" fmla="*/ 707934 h 707934"/>
                <a:gd name="connsiteX9" fmla="*/ 1905980 w 1905980"/>
                <a:gd name="connsiteY9" fmla="*/ 707934 h 707934"/>
                <a:gd name="connsiteX10" fmla="*/ 0 w 1905980"/>
                <a:gd name="connsiteY10" fmla="*/ 707934 h 707934"/>
                <a:gd name="connsiteX11" fmla="*/ 0 w 1905980"/>
                <a:gd name="connsiteY11" fmla="*/ 707934 h 707934"/>
                <a:gd name="connsiteX12" fmla="*/ 0 w 1905980"/>
                <a:gd name="connsiteY12" fmla="*/ 707934 h 707934"/>
                <a:gd name="connsiteX13" fmla="*/ 0 w 1905980"/>
                <a:gd name="connsiteY13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1613343 w 1905980"/>
                <a:gd name="connsiteY4" fmla="*/ 6942 h 707934"/>
                <a:gd name="connsiteX5" fmla="*/ 1905980 w 1905980"/>
                <a:gd name="connsiteY5" fmla="*/ 0 h 707934"/>
                <a:gd name="connsiteX6" fmla="*/ 1905980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707934 h 707934"/>
                <a:gd name="connsiteX9" fmla="*/ 1905980 w 1905980"/>
                <a:gd name="connsiteY9" fmla="*/ 707934 h 707934"/>
                <a:gd name="connsiteX10" fmla="*/ 1905980 w 1905980"/>
                <a:gd name="connsiteY10" fmla="*/ 707934 h 707934"/>
                <a:gd name="connsiteX11" fmla="*/ 0 w 1905980"/>
                <a:gd name="connsiteY11" fmla="*/ 707934 h 707934"/>
                <a:gd name="connsiteX12" fmla="*/ 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984693 w 1905980"/>
                <a:gd name="connsiteY4" fmla="*/ 6942 h 707934"/>
                <a:gd name="connsiteX5" fmla="*/ 1613343 w 1905980"/>
                <a:gd name="connsiteY5" fmla="*/ 6942 h 707934"/>
                <a:gd name="connsiteX6" fmla="*/ 1905980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707934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97033 w 1905980"/>
                <a:gd name="connsiteY4" fmla="*/ 218377 h 707934"/>
                <a:gd name="connsiteX5" fmla="*/ 1613343 w 1905980"/>
                <a:gd name="connsiteY5" fmla="*/ 6942 h 707934"/>
                <a:gd name="connsiteX6" fmla="*/ 1905980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707934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97033 w 1905980"/>
                <a:gd name="connsiteY4" fmla="*/ 218377 h 707934"/>
                <a:gd name="connsiteX5" fmla="*/ 1232343 w 1905980"/>
                <a:gd name="connsiteY5" fmla="*/ 64092 h 707934"/>
                <a:gd name="connsiteX6" fmla="*/ 1613343 w 1905980"/>
                <a:gd name="connsiteY6" fmla="*/ 6942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97033 w 1905980"/>
                <a:gd name="connsiteY4" fmla="*/ 218377 h 707934"/>
                <a:gd name="connsiteX5" fmla="*/ 1665185 w 1905980"/>
                <a:gd name="connsiteY5" fmla="*/ 218377 h 707934"/>
                <a:gd name="connsiteX6" fmla="*/ 1613343 w 1905980"/>
                <a:gd name="connsiteY6" fmla="*/ 6942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97033 w 1905980"/>
                <a:gd name="connsiteY4" fmla="*/ 360040 h 707934"/>
                <a:gd name="connsiteX5" fmla="*/ 1665185 w 1905980"/>
                <a:gd name="connsiteY5" fmla="*/ 218377 h 707934"/>
                <a:gd name="connsiteX6" fmla="*/ 1613343 w 1905980"/>
                <a:gd name="connsiteY6" fmla="*/ 6942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97033 w 1905980"/>
                <a:gd name="connsiteY4" fmla="*/ 360040 h 707934"/>
                <a:gd name="connsiteX5" fmla="*/ 1665185 w 1905980"/>
                <a:gd name="connsiteY5" fmla="*/ 360040 h 707934"/>
                <a:gd name="connsiteX6" fmla="*/ 1613343 w 1905980"/>
                <a:gd name="connsiteY6" fmla="*/ 6942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97033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513057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79843 w 1905980"/>
                <a:gd name="connsiteY3" fmla="*/ 6942 h 707934"/>
                <a:gd name="connsiteX4" fmla="*/ 225025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25025 w 1905980"/>
                <a:gd name="connsiteY3" fmla="*/ 0 h 707934"/>
                <a:gd name="connsiteX4" fmla="*/ 225025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25025 w 1905980"/>
                <a:gd name="connsiteY3" fmla="*/ 0 h 707934"/>
                <a:gd name="connsiteX4" fmla="*/ 225025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25025 w 1905980"/>
                <a:gd name="connsiteY3" fmla="*/ 0 h 707934"/>
                <a:gd name="connsiteX4" fmla="*/ 225025 w 1905980"/>
                <a:gd name="connsiteY4" fmla="*/ 360040 h 707934"/>
                <a:gd name="connsiteX5" fmla="*/ 1665185 w 1905980"/>
                <a:gd name="connsiteY5" fmla="*/ 360040 h 707934"/>
                <a:gd name="connsiteX6" fmla="*/ 1737193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25025 w 1905980"/>
                <a:gd name="connsiteY3" fmla="*/ 0 h 707934"/>
                <a:gd name="connsiteX4" fmla="*/ 225025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25025 w 1905980"/>
                <a:gd name="connsiteY3" fmla="*/ 0 h 707934"/>
                <a:gd name="connsiteX4" fmla="*/ 225025 w 1905980"/>
                <a:gd name="connsiteY4" fmla="*/ 360040 h 707934"/>
                <a:gd name="connsiteX5" fmla="*/ 1737193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  <a:gd name="connsiteX0" fmla="*/ 0 w 1905980"/>
                <a:gd name="connsiteY0" fmla="*/ 0 h 707934"/>
                <a:gd name="connsiteX1" fmla="*/ 0 w 1905980"/>
                <a:gd name="connsiteY1" fmla="*/ 0 h 707934"/>
                <a:gd name="connsiteX2" fmla="*/ 0 w 1905980"/>
                <a:gd name="connsiteY2" fmla="*/ 0 h 707934"/>
                <a:gd name="connsiteX3" fmla="*/ 225025 w 1905980"/>
                <a:gd name="connsiteY3" fmla="*/ 0 h 707934"/>
                <a:gd name="connsiteX4" fmla="*/ 225025 w 1905980"/>
                <a:gd name="connsiteY4" fmla="*/ 360040 h 707934"/>
                <a:gd name="connsiteX5" fmla="*/ 1665185 w 1905980"/>
                <a:gd name="connsiteY5" fmla="*/ 360040 h 707934"/>
                <a:gd name="connsiteX6" fmla="*/ 1665185 w 1905980"/>
                <a:gd name="connsiteY6" fmla="*/ 0 h 707934"/>
                <a:gd name="connsiteX7" fmla="*/ 1905980 w 1905980"/>
                <a:gd name="connsiteY7" fmla="*/ 0 h 707934"/>
                <a:gd name="connsiteX8" fmla="*/ 1905980 w 1905980"/>
                <a:gd name="connsiteY8" fmla="*/ 0 h 707934"/>
                <a:gd name="connsiteX9" fmla="*/ 1905980 w 1905980"/>
                <a:gd name="connsiteY9" fmla="*/ 0 h 707934"/>
                <a:gd name="connsiteX10" fmla="*/ 1905980 w 1905980"/>
                <a:gd name="connsiteY10" fmla="*/ 707934 h 707934"/>
                <a:gd name="connsiteX11" fmla="*/ 1905980 w 1905980"/>
                <a:gd name="connsiteY11" fmla="*/ 707934 h 707934"/>
                <a:gd name="connsiteX12" fmla="*/ 1905980 w 1905980"/>
                <a:gd name="connsiteY12" fmla="*/ 707934 h 707934"/>
                <a:gd name="connsiteX13" fmla="*/ 0 w 1905980"/>
                <a:gd name="connsiteY13" fmla="*/ 707934 h 707934"/>
                <a:gd name="connsiteX14" fmla="*/ 0 w 1905980"/>
                <a:gd name="connsiteY14" fmla="*/ 707934 h 707934"/>
                <a:gd name="connsiteX15" fmla="*/ 0 w 1905980"/>
                <a:gd name="connsiteY15" fmla="*/ 707934 h 707934"/>
                <a:gd name="connsiteX16" fmla="*/ 0 w 1905980"/>
                <a:gd name="connsiteY16" fmla="*/ 0 h 70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05980" h="70793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25025" y="0"/>
                  </a:lnTo>
                  <a:lnTo>
                    <a:pt x="225025" y="360040"/>
                  </a:lnTo>
                  <a:lnTo>
                    <a:pt x="1665185" y="360040"/>
                  </a:lnTo>
                  <a:lnTo>
                    <a:pt x="1665185" y="0"/>
                  </a:lnTo>
                  <a:lnTo>
                    <a:pt x="1905980" y="0"/>
                  </a:lnTo>
                  <a:lnTo>
                    <a:pt x="1905980" y="0"/>
                  </a:lnTo>
                  <a:lnTo>
                    <a:pt x="1905980" y="0"/>
                  </a:lnTo>
                  <a:lnTo>
                    <a:pt x="1905980" y="707934"/>
                  </a:lnTo>
                  <a:lnTo>
                    <a:pt x="1905980" y="707934"/>
                  </a:lnTo>
                  <a:lnTo>
                    <a:pt x="1905980" y="707934"/>
                  </a:lnTo>
                  <a:lnTo>
                    <a:pt x="0" y="707934"/>
                  </a:lnTo>
                  <a:lnTo>
                    <a:pt x="0" y="707934"/>
                  </a:lnTo>
                  <a:lnTo>
                    <a:pt x="0" y="707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0" rIns="91440" bIns="18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1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WoT Interface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6453733" y="4653136"/>
              <a:ext cx="1440160" cy="36004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96600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···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How to Interact with Things?</a:t>
            </a:r>
            <a:endParaRPr lang="en-US" noProof="0" dirty="0"/>
          </a:p>
        </p:txBody>
      </p:sp>
      <p:sp>
        <p:nvSpPr>
          <p:cNvPr id="4" name="Textfeld 3"/>
          <p:cNvSpPr txBox="1"/>
          <p:nvPr/>
        </p:nvSpPr>
        <p:spPr bwMode="gray">
          <a:xfrm>
            <a:off x="6084168" y="1772816"/>
            <a:ext cx="13103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Who are you?</a:t>
            </a:r>
          </a:p>
        </p:txBody>
      </p:sp>
      <p:sp>
        <p:nvSpPr>
          <p:cNvPr id="5" name="Textfeld 4"/>
          <p:cNvSpPr txBox="1"/>
          <p:nvPr/>
        </p:nvSpPr>
        <p:spPr bwMode="gray">
          <a:xfrm>
            <a:off x="5596131" y="3512041"/>
            <a:ext cx="3440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What kind of functions do you have?</a:t>
            </a:r>
          </a:p>
        </p:txBody>
      </p:sp>
      <p:sp>
        <p:nvSpPr>
          <p:cNvPr id="6" name="Textfeld 5"/>
          <p:cNvSpPr txBox="1"/>
          <p:nvPr/>
        </p:nvSpPr>
        <p:spPr bwMode="gray">
          <a:xfrm>
            <a:off x="1142175" y="1916832"/>
            <a:ext cx="30390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What kind of data do you serve?</a:t>
            </a:r>
          </a:p>
        </p:txBody>
      </p:sp>
      <p:sp>
        <p:nvSpPr>
          <p:cNvPr id="7" name="Textfeld 6"/>
          <p:cNvSpPr txBox="1"/>
          <p:nvPr/>
        </p:nvSpPr>
        <p:spPr bwMode="gray">
          <a:xfrm>
            <a:off x="494103" y="2996952"/>
            <a:ext cx="2673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How can I interact with you?</a:t>
            </a:r>
          </a:p>
        </p:txBody>
      </p:sp>
      <p:sp>
        <p:nvSpPr>
          <p:cNvPr id="11" name="Textfeld 10"/>
          <p:cNvSpPr txBox="1"/>
          <p:nvPr/>
        </p:nvSpPr>
        <p:spPr bwMode="gray">
          <a:xfrm>
            <a:off x="566111" y="4365104"/>
            <a:ext cx="47661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What kind of protocols/encodings do you support?</a:t>
            </a:r>
          </a:p>
        </p:txBody>
      </p:sp>
      <p:sp>
        <p:nvSpPr>
          <p:cNvPr id="12" name="Textfeld 11"/>
          <p:cNvSpPr txBox="1"/>
          <p:nvPr/>
        </p:nvSpPr>
        <p:spPr bwMode="gray">
          <a:xfrm>
            <a:off x="4310527" y="4797152"/>
            <a:ext cx="33558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>
              <a:buClr>
                <a:srgbClr val="879BAA"/>
              </a:buClr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Are there some security constrains?</a:t>
            </a:r>
          </a:p>
        </p:txBody>
      </p:sp>
      <p:pic>
        <p:nvPicPr>
          <p:cNvPr id="9" name="Picture 2" descr="http://cliparts.co/cliparts/gce/ooe/gceooeR9i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844824"/>
            <a:ext cx="656659" cy="1596206"/>
          </a:xfrm>
          <a:prstGeom prst="rect">
            <a:avLst/>
          </a:prstGeom>
          <a:noFill/>
        </p:spPr>
      </p:pic>
      <p:sp>
        <p:nvSpPr>
          <p:cNvPr id="18" name="Textfeld 17"/>
          <p:cNvSpPr txBox="1"/>
          <p:nvPr/>
        </p:nvSpPr>
        <p:spPr>
          <a:xfrm>
            <a:off x="1522576" y="5805264"/>
            <a:ext cx="6098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dirty="0" smtClean="0">
                <a:sym typeface="Wingdings" pitchFamily="2" charset="2"/>
              </a:rPr>
              <a:t> W3C </a:t>
            </a:r>
            <a:r>
              <a:rPr lang="de-DE" sz="4400" dirty="0" smtClean="0"/>
              <a:t>Thing Description</a:t>
            </a:r>
            <a:endParaRPr lang="de-DE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  <p:bldP spid="6" grpId="0"/>
      <p:bldP spid="7" grpId="0"/>
      <p:bldP spid="11" grpId="0"/>
      <p:bldP spid="12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 Description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Reach semantic interoperability</a:t>
            </a:r>
            <a:br>
              <a:rPr lang="en-US" sz="2800" dirty="0" smtClean="0"/>
            </a:br>
            <a:r>
              <a:rPr lang="en-US" sz="2800" dirty="0" smtClean="0"/>
              <a:t>through Linked Data vocabularies</a:t>
            </a:r>
          </a:p>
          <a:p>
            <a:pPr lvl="1"/>
            <a:r>
              <a:rPr lang="en-US" sz="2400" dirty="0" smtClean="0"/>
              <a:t>each individual Things is described by a set of triples</a:t>
            </a:r>
          </a:p>
          <a:p>
            <a:pPr lvl="1"/>
            <a:r>
              <a:rPr lang="en-US" sz="2400" dirty="0" smtClean="0"/>
              <a:t>no fixed classes or types, but atomic vocabulary</a:t>
            </a:r>
          </a:p>
          <a:p>
            <a:endParaRPr lang="en-US" sz="2800" dirty="0" smtClean="0"/>
          </a:p>
          <a:p>
            <a:r>
              <a:rPr lang="en-US" sz="2800" dirty="0" smtClean="0"/>
              <a:t>W3C Thing Description</a:t>
            </a:r>
          </a:p>
          <a:p>
            <a:pPr lvl="1"/>
            <a:r>
              <a:rPr lang="en-US" sz="2400" dirty="0" smtClean="0"/>
              <a:t>vocabulary for thing, communication, and security metadata</a:t>
            </a:r>
          </a:p>
          <a:p>
            <a:pPr lvl="1"/>
            <a:r>
              <a:rPr lang="en-US" sz="2400" dirty="0" smtClean="0"/>
              <a:t>extensible with domain-specific vocabulary</a:t>
            </a:r>
          </a:p>
          <a:p>
            <a:pPr lvl="1"/>
            <a:r>
              <a:rPr lang="en-US" sz="2400" dirty="0" smtClean="0"/>
              <a:t>can augment existing Things (e.g., host externally on Web)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of Things?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FFC00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/>
              <a:t>Internet of Things</a:t>
            </a:r>
            <a:endParaRPr lang="en-US" sz="4400" b="1" dirty="0"/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6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: </a:t>
            </a:r>
            <a:r>
              <a:rPr lang="en-US" sz="4400" b="1" dirty="0" smtClean="0"/>
              <a:t>Connectivity</a:t>
            </a:r>
            <a:endParaRPr lang="en-US" sz="4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467544" y="1852988"/>
            <a:ext cx="8208912" cy="1057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/>
              <a:t>Application Layer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6" grpId="0"/>
      <p:bldP spid="18" grpId="0"/>
      <p:bldP spid="21" grpId="0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 (TD)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Describes Thing metadata and interactions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tx1"/>
                </a:solidFill>
              </a:rPr>
              <a:t>Protocol </a:t>
            </a:r>
            <a:br>
              <a:rPr kumimoji="1" lang="en-US" altLang="ja-JP" sz="2000" dirty="0" smtClean="0">
                <a:solidFill>
                  <a:schemeClr val="tx1"/>
                </a:solidFill>
              </a:rPr>
            </a:br>
            <a:r>
              <a:rPr kumimoji="1" lang="en-US" altLang="ja-JP" sz="2000" dirty="0" smtClean="0">
                <a:solidFill>
                  <a:schemeClr val="tx1"/>
                </a:solidFill>
              </a:rPr>
              <a:t>Bindings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Bindings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6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22" name="Rechteck 21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453733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 (TD)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Consuming Things are in client role</a:t>
            </a:r>
          </a:p>
          <a:p>
            <a:r>
              <a:rPr lang="en-US" dirty="0" smtClean="0"/>
              <a:t>Exposing Things are in server role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tx1"/>
                </a:solidFill>
              </a:rPr>
              <a:t>Protocol </a:t>
            </a:r>
            <a:br>
              <a:rPr kumimoji="1" lang="en-US" altLang="ja-JP" sz="2000" dirty="0" smtClean="0">
                <a:solidFill>
                  <a:schemeClr val="tx1"/>
                </a:solidFill>
              </a:rPr>
            </a:br>
            <a:r>
              <a:rPr kumimoji="1" lang="en-US" altLang="ja-JP" sz="2000" dirty="0" smtClean="0">
                <a:solidFill>
                  <a:schemeClr val="tx1"/>
                </a:solidFill>
              </a:rPr>
              <a:t>Bindings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Bindings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15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Role</a:t>
            </a:r>
          </a:p>
        </p:txBody>
      </p:sp>
      <p:sp>
        <p:nvSpPr>
          <p:cNvPr id="16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 Role</a:t>
            </a:r>
          </a:p>
        </p:txBody>
      </p:sp>
      <p:sp>
        <p:nvSpPr>
          <p:cNvPr id="22" name="Rechteck 21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453733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 (TD)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Exposing Things provide Thing Description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tx1"/>
                </a:solidFill>
              </a:rPr>
              <a:t>Protocol </a:t>
            </a:r>
            <a:br>
              <a:rPr kumimoji="1" lang="en-US" altLang="ja-JP" sz="2000" dirty="0" smtClean="0">
                <a:solidFill>
                  <a:schemeClr val="tx1"/>
                </a:solidFill>
              </a:rPr>
            </a:br>
            <a:r>
              <a:rPr kumimoji="1" lang="en-US" altLang="ja-JP" sz="2000" dirty="0" smtClean="0">
                <a:solidFill>
                  <a:schemeClr val="tx1"/>
                </a:solidFill>
              </a:rPr>
              <a:t>Bindings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Bindings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Interaction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Role</a:t>
            </a:r>
          </a:p>
        </p:txBody>
      </p:sp>
      <p:sp>
        <p:nvSpPr>
          <p:cNvPr id="37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 Role</a:t>
            </a:r>
          </a:p>
        </p:txBody>
      </p:sp>
      <p:sp>
        <p:nvSpPr>
          <p:cNvPr id="38" name="Rechteck 37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164287" y="4653136"/>
            <a:ext cx="729605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453733" y="4653136"/>
            <a:ext cx="710555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 (TD)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Consuming Things learn WoT Interface from TD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tx1"/>
                </a:solidFill>
              </a:rPr>
              <a:t>Protocol </a:t>
            </a:r>
            <a:br>
              <a:rPr kumimoji="1" lang="en-US" altLang="ja-JP" sz="2000" dirty="0" smtClean="0">
                <a:solidFill>
                  <a:schemeClr val="tx1"/>
                </a:solidFill>
              </a:rPr>
            </a:br>
            <a:r>
              <a:rPr kumimoji="1" lang="en-US" altLang="ja-JP" sz="2000" dirty="0" smtClean="0">
                <a:solidFill>
                  <a:schemeClr val="tx1"/>
                </a:solidFill>
              </a:rPr>
              <a:t>Bindings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Bindings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Interaction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Resources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Metadata,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Web Links</a:t>
            </a: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4" idx="2"/>
            <a:endCxn id="25" idx="3"/>
          </p:cNvCxnSpPr>
          <p:nvPr/>
        </p:nvCxnSpPr>
        <p:spPr>
          <a:xfrm flipH="1">
            <a:off x="2949588" y="3563859"/>
            <a:ext cx="1571043" cy="30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Role</a:t>
            </a:r>
          </a:p>
        </p:txBody>
      </p:sp>
      <p:sp>
        <p:nvSpPr>
          <p:cNvPr id="24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 Role</a:t>
            </a:r>
          </a:p>
        </p:txBody>
      </p:sp>
      <p:sp>
        <p:nvSpPr>
          <p:cNvPr id="26" name="Rechteck 25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7164287" y="4653136"/>
            <a:ext cx="729605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6453733" y="4653136"/>
            <a:ext cx="710555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 (TD)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Bindings generate messages according to TD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tx1"/>
                </a:solidFill>
              </a:rPr>
              <a:t>Protocol </a:t>
            </a:r>
            <a:br>
              <a:rPr kumimoji="1" lang="en-US" altLang="ja-JP" sz="2000" dirty="0" smtClean="0">
                <a:solidFill>
                  <a:schemeClr val="tx1"/>
                </a:solidFill>
              </a:rPr>
            </a:br>
            <a:r>
              <a:rPr kumimoji="1" lang="en-US" altLang="ja-JP" sz="2000" dirty="0" smtClean="0">
                <a:solidFill>
                  <a:schemeClr val="tx1"/>
                </a:solidFill>
              </a:rPr>
              <a:t>Bindings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/>
              <a:t>Protocol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Bindings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Interaction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Metadata,</a:t>
            </a:r>
            <a:br>
              <a:rPr kumimoji="1" lang="en-US" altLang="ja-JP" sz="2000" dirty="0" smtClean="0">
                <a:solidFill>
                  <a:schemeClr val="bg1"/>
                </a:solidFill>
              </a:rPr>
            </a:br>
            <a:r>
              <a:rPr kumimoji="1" lang="en-US" altLang="ja-JP" sz="2000" dirty="0" smtClean="0">
                <a:solidFill>
                  <a:schemeClr val="bg1"/>
                </a:solidFill>
              </a:rPr>
              <a:t>Web Links</a:t>
            </a: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4" idx="2"/>
            <a:endCxn id="25" idx="3"/>
          </p:cNvCxnSpPr>
          <p:nvPr/>
        </p:nvCxnSpPr>
        <p:spPr>
          <a:xfrm flipH="1">
            <a:off x="2949588" y="3563859"/>
            <a:ext cx="1571043" cy="30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/>
          <p:nvPr/>
        </p:nvCxnSpPr>
        <p:spPr>
          <a:xfrm rot="16200000" flipH="1">
            <a:off x="4565650" y="2766429"/>
            <a:ext cx="12700" cy="5184576"/>
          </a:xfrm>
          <a:prstGeom prst="bentConnector3">
            <a:avLst>
              <a:gd name="adj1" fmla="val 5364356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Role</a:t>
            </a:r>
          </a:p>
        </p:txBody>
      </p:sp>
      <p:sp>
        <p:nvSpPr>
          <p:cNvPr id="24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 Role</a:t>
            </a:r>
          </a:p>
        </p:txBody>
      </p:sp>
      <p:sp>
        <p:nvSpPr>
          <p:cNvPr id="26" name="Rechteck 25"/>
          <p:cNvSpPr/>
          <p:nvPr/>
        </p:nvSpPr>
        <p:spPr>
          <a:xfrm>
            <a:off x="1259632" y="4653136"/>
            <a:ext cx="1440160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7164287" y="4653136"/>
            <a:ext cx="729605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6453733" y="4653136"/>
            <a:ext cx="710555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 Description (TD)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Default serialization is JSON-LD</a:t>
            </a:r>
          </a:p>
          <a:p>
            <a:pPr lvl="1"/>
            <a:r>
              <a:rPr lang="en-US" dirty="0" smtClean="0"/>
              <a:t>convenient for development time</a:t>
            </a:r>
          </a:p>
          <a:p>
            <a:pPr lvl="1"/>
            <a:r>
              <a:rPr lang="en-US" dirty="0" smtClean="0"/>
              <a:t>based on well established JSON format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"@context"</a:t>
            </a:r>
            <a:r>
              <a:rPr lang="en-US" dirty="0" smtClean="0"/>
              <a:t> field defines vocabularies</a:t>
            </a:r>
          </a:p>
          <a:p>
            <a:pPr lvl="1"/>
            <a:r>
              <a:rPr lang="en-US" dirty="0" smtClean="0"/>
              <a:t>different implementations and tools available;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http://json-ld.org/</a:t>
            </a:r>
            <a:r>
              <a:rPr lang="en-US" dirty="0" smtClean="0"/>
              <a:t> </a:t>
            </a:r>
          </a:p>
          <a:p>
            <a:r>
              <a:rPr lang="en-US" dirty="0" smtClean="0"/>
              <a:t>Other, also concise serializations possible</a:t>
            </a:r>
          </a:p>
          <a:p>
            <a:pPr lvl="1"/>
            <a:r>
              <a:rPr lang="en-US" dirty="0" smtClean="0"/>
              <a:t>XML, EXI, CBOR, HDT,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 Example</a:t>
            </a:r>
            <a:endParaRPr lang="en-US" dirty="0"/>
          </a:p>
        </p:txBody>
      </p:sp>
      <p:sp>
        <p:nvSpPr>
          <p:cNvPr id="5" name="Rectangle 3"/>
          <p:cNvSpPr/>
          <p:nvPr/>
        </p:nvSpPr>
        <p:spPr>
          <a:xfrm>
            <a:off x="467544" y="1556792"/>
            <a:ext cx="8208912" cy="146193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"http://w3c.github.io/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wot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/w3c-wot-td-context.jsonld"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"http://example.org/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"Thing"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MyLEDThing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uris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coap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://myled.example.com:5683/"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"http://mything.example.com:8080/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encodings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EXI"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security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token:jwt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alg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"HS256"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"https://authority-issuing.example.org"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properties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actuator:onOffStatus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writable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pwr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actions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/in"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actuator:alert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criticalCondition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"alert"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9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0.736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467544" y="-5173860"/>
            <a:ext cx="8208912" cy="146193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"http://w3c.github.io/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wot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/w3c-wot-td-context.jsonld"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"http://example.org/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"Thing"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MyLEDThing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uris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coap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://myled.example.com:5683/"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"http://mything.example.com:8080/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encodings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EXI"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security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token:jwt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alg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"HS256"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"https://authority-issuing.example.org"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properties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actuator:onOffStatus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writable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pwr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actions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/in"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actuator:alert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criticalCondition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"alert"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487354" y="3026585"/>
            <a:ext cx="154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Interaction</a:t>
            </a:r>
            <a:br>
              <a:rPr lang="en-US" sz="2400" dirty="0" smtClean="0"/>
            </a:br>
            <a:r>
              <a:rPr lang="en-US" sz="2400" dirty="0" smtClean="0"/>
              <a:t>resources</a:t>
            </a:r>
            <a:endParaRPr lang="en-US" sz="2400" dirty="0"/>
          </a:p>
        </p:txBody>
      </p:sp>
      <p:sp>
        <p:nvSpPr>
          <p:cNvPr id="4" name="Geschweifte Klammer rechts 3"/>
          <p:cNvSpPr/>
          <p:nvPr/>
        </p:nvSpPr>
        <p:spPr>
          <a:xfrm>
            <a:off x="5666842" y="394275"/>
            <a:ext cx="216024" cy="151216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eschweifte Klammer rechts 5"/>
          <p:cNvSpPr/>
          <p:nvPr/>
        </p:nvSpPr>
        <p:spPr>
          <a:xfrm>
            <a:off x="5666842" y="2530996"/>
            <a:ext cx="216024" cy="194421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eschweifte Klammer rechts 6"/>
          <p:cNvSpPr/>
          <p:nvPr/>
        </p:nvSpPr>
        <p:spPr>
          <a:xfrm>
            <a:off x="5666842" y="4763244"/>
            <a:ext cx="216024" cy="194421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eschweifte Klammer rechts 7"/>
          <p:cNvSpPr/>
          <p:nvPr/>
        </p:nvSpPr>
        <p:spPr>
          <a:xfrm>
            <a:off x="7236296" y="946820"/>
            <a:ext cx="216024" cy="496855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5892391" y="927770"/>
            <a:ext cx="127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Property</a:t>
            </a:r>
            <a:endParaRPr lang="en-US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5964399" y="3270126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Action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5954874" y="5483324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Action</a:t>
            </a:r>
            <a:endParaRPr lang="en-US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5954874" y="6203404"/>
            <a:ext cx="2505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Events</a:t>
            </a:r>
            <a:r>
              <a:rPr lang="en-US" sz="2400" baseline="30000" dirty="0" smtClean="0"/>
              <a:t>(work in progress)</a:t>
            </a:r>
            <a:endParaRPr lang="en-US" sz="2400" dirty="0"/>
          </a:p>
        </p:txBody>
      </p:sp>
      <p:sp>
        <p:nvSpPr>
          <p:cNvPr id="13" name="Pfeil nach unten 12"/>
          <p:cNvSpPr/>
          <p:nvPr/>
        </p:nvSpPr>
        <p:spPr>
          <a:xfrm>
            <a:off x="6199473" y="6589018"/>
            <a:ext cx="50405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API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Program and Deploy IoT Applications like Web Applications</a:t>
            </a:r>
          </a:p>
          <a:p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err="1" smtClean="0">
                <a:hlinkClick r:id="rId2"/>
              </a:rPr>
              <a:t>wot-practices.html#scripting-api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Scripting API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logic often implemented natively</a:t>
            </a:r>
          </a:p>
        </p:txBody>
      </p:sp>
      <p:sp>
        <p:nvSpPr>
          <p:cNvPr id="5" name="角丸四角形 6"/>
          <p:cNvSpPr/>
          <p:nvPr/>
        </p:nvSpPr>
        <p:spPr bwMode="auto">
          <a:xfrm>
            <a:off x="2843808" y="2564903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8" name="角丸四角形 24"/>
          <p:cNvSpPr/>
          <p:nvPr/>
        </p:nvSpPr>
        <p:spPr bwMode="auto">
          <a:xfrm>
            <a:off x="3032070" y="5283102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dirty="0" smtClean="0"/>
              <a:t>Binding</a:t>
            </a:r>
            <a:r>
              <a:rPr lang="en-US" altLang="ja-JP" sz="2000" dirty="0" smtClean="0">
                <a:solidFill>
                  <a:schemeClr val="tx1"/>
                </a:solidFill>
                <a:ea typeface="+mj-ea"/>
              </a:rPr>
              <a:t>s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14" name="角丸四角形 24"/>
          <p:cNvSpPr/>
          <p:nvPr/>
        </p:nvSpPr>
        <p:spPr bwMode="auto">
          <a:xfrm>
            <a:off x="3032070" y="3212976"/>
            <a:ext cx="3079861" cy="1440160"/>
          </a:xfrm>
          <a:prstGeom prst="roundRect">
            <a:avLst>
              <a:gd name="adj" fmla="val 10381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Application Logic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smtClean="0">
              <a:solidFill>
                <a:schemeClr val="bg1"/>
              </a:solidFill>
              <a:ea typeface="+mj-ea"/>
            </a:endParaRP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 / C++ / Java / …</a:t>
            </a:r>
          </a:p>
        </p:txBody>
      </p:sp>
      <p:sp>
        <p:nvSpPr>
          <p:cNvPr id="16" name="角丸四角形 22"/>
          <p:cNvSpPr/>
          <p:nvPr/>
        </p:nvSpPr>
        <p:spPr bwMode="auto">
          <a:xfrm>
            <a:off x="3059832" y="4679943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1" name="角丸四角形 22"/>
          <p:cNvSpPr/>
          <p:nvPr/>
        </p:nvSpPr>
        <p:spPr bwMode="auto">
          <a:xfrm>
            <a:off x="3059832" y="5877272"/>
            <a:ext cx="3058108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2" name="Rechteck 11"/>
          <p:cNvSpPr/>
          <p:nvPr/>
        </p:nvSpPr>
        <p:spPr>
          <a:xfrm>
            <a:off x="3360250" y="5877272"/>
            <a:ext cx="2457273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of Things?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FFC00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/>
              <a:t>Internet of Things</a:t>
            </a:r>
            <a:endParaRPr lang="en-US" sz="4400" b="1" dirty="0"/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6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: </a:t>
            </a:r>
            <a:r>
              <a:rPr lang="en-US" sz="4400" b="1" dirty="0" smtClean="0"/>
              <a:t>Connectivity</a:t>
            </a:r>
            <a:endParaRPr lang="en-US" sz="4400" b="1" dirty="0"/>
          </a:p>
        </p:txBody>
      </p:sp>
      <p:pic>
        <p:nvPicPr>
          <p:cNvPr id="22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1880828"/>
            <a:ext cx="1008112" cy="1008112"/>
          </a:xfrm>
          <a:prstGeom prst="rect">
            <a:avLst/>
          </a:prstGeom>
          <a:noFill/>
        </p:spPr>
      </p:pic>
      <p:pic>
        <p:nvPicPr>
          <p:cNvPr id="23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56769" y="1943085"/>
            <a:ext cx="1295044" cy="883598"/>
          </a:xfrm>
          <a:prstGeom prst="rect">
            <a:avLst/>
          </a:prstGeom>
          <a:noFill/>
        </p:spPr>
      </p:pic>
      <p:pic>
        <p:nvPicPr>
          <p:cNvPr id="24" name="Picture 6" descr="https://lh6.ggpht.com/9HO8ss1ZMkSOVERLU0gakZEJpptzRxV4TYL3YJ5vPdYe5V0z3EpV_Wqezc8RkRcNcP6-=w30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04934" y="1844824"/>
            <a:ext cx="1080120" cy="1080120"/>
          </a:xfrm>
          <a:prstGeom prst="rect">
            <a:avLst/>
          </a:prstGeom>
          <a:noFill/>
        </p:spPr>
      </p:pic>
      <p:pic>
        <p:nvPicPr>
          <p:cNvPr id="25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77116" y="2139656"/>
            <a:ext cx="1440160" cy="490457"/>
          </a:xfrm>
          <a:prstGeom prst="rect">
            <a:avLst/>
          </a:prstGeom>
          <a:noFill/>
        </p:spPr>
      </p:pic>
      <p:pic>
        <p:nvPicPr>
          <p:cNvPr id="26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175" y="1948559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API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Web-like development and deployment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2843808" y="2564903"/>
            <a:ext cx="3456384" cy="3652449"/>
            <a:chOff x="3131840" y="2564903"/>
            <a:chExt cx="3456384" cy="3652449"/>
          </a:xfrm>
        </p:grpSpPr>
        <p:sp>
          <p:nvSpPr>
            <p:cNvPr id="5" name="角丸四角形 6"/>
            <p:cNvSpPr/>
            <p:nvPr/>
          </p:nvSpPr>
          <p:spPr bwMode="auto">
            <a:xfrm>
              <a:off x="3131840" y="2564903"/>
              <a:ext cx="3456384" cy="3652449"/>
            </a:xfrm>
            <a:prstGeom prst="roundRect">
              <a:avLst>
                <a:gd name="adj" fmla="val 6113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+mj-ea"/>
                </a:rPr>
                <a:t>WoT Servient</a:t>
              </a:r>
            </a:p>
          </p:txBody>
        </p:sp>
        <p:sp>
          <p:nvSpPr>
            <p:cNvPr id="14" name="角丸四角形 24"/>
            <p:cNvSpPr/>
            <p:nvPr/>
          </p:nvSpPr>
          <p:spPr bwMode="auto">
            <a:xfrm>
              <a:off x="3347864" y="3140968"/>
              <a:ext cx="3079861" cy="1512168"/>
            </a:xfrm>
            <a:prstGeom prst="roundRect">
              <a:avLst>
                <a:gd name="adj" fmla="val 10381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effectLst/>
                  <a:ea typeface="+mj-ea"/>
                </a:rPr>
                <a:t>Runtime Environment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endParaRPr>
            </a:p>
          </p:txBody>
        </p:sp>
        <p:sp>
          <p:nvSpPr>
            <p:cNvPr id="10" name="縦巻き 49"/>
            <p:cNvSpPr/>
            <p:nvPr/>
          </p:nvSpPr>
          <p:spPr bwMode="auto">
            <a:xfrm>
              <a:off x="3563888" y="3375325"/>
              <a:ext cx="2736304" cy="503413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App Script</a:t>
              </a:r>
            </a:p>
          </p:txBody>
        </p:sp>
        <p:sp>
          <p:nvSpPr>
            <p:cNvPr id="22" name="角丸四角形 24"/>
            <p:cNvSpPr/>
            <p:nvPr/>
          </p:nvSpPr>
          <p:spPr bwMode="auto">
            <a:xfrm>
              <a:off x="3320102" y="5283102"/>
              <a:ext cx="3079861" cy="576000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Protocol </a:t>
              </a:r>
              <a:r>
                <a:rPr lang="en-US" altLang="ja-JP" sz="2000" dirty="0" smtClean="0">
                  <a:solidFill>
                    <a:schemeClr val="tx1"/>
                  </a:solidFill>
                  <a:ea typeface="+mj-ea"/>
                </a:rPr>
                <a:t>Bindings</a:t>
              </a:r>
              <a:endPara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3347864" y="4679943"/>
              <a:ext cx="3024336" cy="5760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000" smtClean="0">
                  <a:solidFill>
                    <a:schemeClr val="bg1"/>
                  </a:solidFill>
                </a:rPr>
                <a:t>Resource Model</a:t>
              </a:r>
              <a:endPara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endParaRPr>
            </a:p>
          </p:txBody>
        </p:sp>
        <p:sp>
          <p:nvSpPr>
            <p:cNvPr id="13" name="角丸四角形 21"/>
            <p:cNvSpPr/>
            <p:nvPr/>
          </p:nvSpPr>
          <p:spPr bwMode="auto">
            <a:xfrm>
              <a:off x="4448086" y="4356050"/>
              <a:ext cx="906306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000" dirty="0" smtClean="0">
                  <a:solidFill>
                    <a:schemeClr val="bg1"/>
                  </a:solidFill>
                </a:rPr>
                <a:t>Client </a:t>
              </a:r>
              <a:r>
                <a:rPr kumimoji="1" lang="en-US" altLang="ja-JP" sz="2000" dirty="0" smtClean="0">
                  <a:solidFill>
                    <a:schemeClr val="bg1"/>
                  </a:solidFill>
                  <a:ea typeface="+mj-ea"/>
                </a:rPr>
                <a:t/>
              </a:r>
              <a:br>
                <a:rPr kumimoji="1" lang="en-US" altLang="ja-JP" sz="2000" dirty="0" smtClean="0">
                  <a:solidFill>
                    <a:schemeClr val="bg1"/>
                  </a:solidFill>
                  <a:ea typeface="+mj-ea"/>
                </a:rPr>
              </a:b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  <p:sp>
          <p:nvSpPr>
            <p:cNvPr id="12" name="角丸四角形 21"/>
            <p:cNvSpPr/>
            <p:nvPr/>
          </p:nvSpPr>
          <p:spPr bwMode="auto">
            <a:xfrm>
              <a:off x="5420194" y="4365104"/>
              <a:ext cx="864096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Server</a:t>
              </a:r>
              <a:b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  <p:sp>
          <p:nvSpPr>
            <p:cNvPr id="15" name="角丸四角形 21"/>
            <p:cNvSpPr/>
            <p:nvPr/>
          </p:nvSpPr>
          <p:spPr bwMode="auto">
            <a:xfrm>
              <a:off x="3475978" y="4365104"/>
              <a:ext cx="906306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Disc.</a:t>
              </a:r>
              <a:r>
                <a:rPr kumimoji="1" lang="en-US" altLang="ja-JP" sz="2000" dirty="0" smtClean="0">
                  <a:solidFill>
                    <a:schemeClr val="bg1"/>
                  </a:solidFill>
                  <a:ea typeface="+mj-ea"/>
                </a:rPr>
                <a:t/>
              </a:r>
              <a:br>
                <a:rPr kumimoji="1" lang="en-US" altLang="ja-JP" sz="2000" dirty="0" smtClean="0">
                  <a:solidFill>
                    <a:schemeClr val="bg1"/>
                  </a:solidFill>
                  <a:ea typeface="+mj-ea"/>
                </a:rPr>
              </a:b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</p:grpSp>
      <p:sp>
        <p:nvSpPr>
          <p:cNvPr id="16" name="角丸四角形 22"/>
          <p:cNvSpPr/>
          <p:nvPr/>
        </p:nvSpPr>
        <p:spPr bwMode="auto">
          <a:xfrm>
            <a:off x="3059832" y="5877272"/>
            <a:ext cx="3058108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17" name="Rechteck 16"/>
          <p:cNvSpPr/>
          <p:nvPr/>
        </p:nvSpPr>
        <p:spPr>
          <a:xfrm>
            <a:off x="3360250" y="5877272"/>
            <a:ext cx="2457273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runtime enables portable apps</a:t>
            </a:r>
          </a:p>
        </p:txBody>
      </p:sp>
      <p:sp>
        <p:nvSpPr>
          <p:cNvPr id="15" name="角丸四角形 6"/>
          <p:cNvSpPr/>
          <p:nvPr/>
        </p:nvSpPr>
        <p:spPr bwMode="auto">
          <a:xfrm>
            <a:off x="4932040" y="2564904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B</a:t>
            </a:r>
          </a:p>
        </p:txBody>
      </p:sp>
      <p:sp>
        <p:nvSpPr>
          <p:cNvPr id="29" name="角丸四角形 24"/>
          <p:cNvSpPr/>
          <p:nvPr/>
        </p:nvSpPr>
        <p:spPr bwMode="auto">
          <a:xfrm>
            <a:off x="5148064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5" name="角丸四角形 6"/>
          <p:cNvSpPr/>
          <p:nvPr/>
        </p:nvSpPr>
        <p:spPr bwMode="auto">
          <a:xfrm>
            <a:off x="755576" y="2564903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A</a:t>
            </a:r>
          </a:p>
        </p:txBody>
      </p:sp>
      <p:sp>
        <p:nvSpPr>
          <p:cNvPr id="28" name="角丸四角形 24"/>
          <p:cNvSpPr/>
          <p:nvPr/>
        </p:nvSpPr>
        <p:spPr bwMode="auto">
          <a:xfrm>
            <a:off x="971600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API</a:t>
            </a:r>
            <a:endParaRPr lang="en-US"/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4679943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5148064" y="4679944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1143378" y="3357635"/>
            <a:ext cx="2736304" cy="503413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 Script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08772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Client 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2" name="角丸四角形 21"/>
          <p:cNvSpPr/>
          <p:nvPr/>
        </p:nvSpPr>
        <p:spPr bwMode="auto">
          <a:xfrm>
            <a:off x="111561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622818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Client 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720029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5" name="角丸四角形 21"/>
          <p:cNvSpPr/>
          <p:nvPr/>
        </p:nvSpPr>
        <p:spPr bwMode="auto">
          <a:xfrm>
            <a:off x="525607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26" name="角丸四角形 22"/>
          <p:cNvSpPr/>
          <p:nvPr/>
        </p:nvSpPr>
        <p:spPr bwMode="auto">
          <a:xfrm>
            <a:off x="954714" y="5877272"/>
            <a:ext cx="3058108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27" name="Rechteck 26"/>
          <p:cNvSpPr/>
          <p:nvPr/>
        </p:nvSpPr>
        <p:spPr>
          <a:xfrm>
            <a:off x="1255132" y="5877272"/>
            <a:ext cx="2457273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角丸四角形 22"/>
          <p:cNvSpPr/>
          <p:nvPr/>
        </p:nvSpPr>
        <p:spPr bwMode="auto">
          <a:xfrm>
            <a:off x="5131178" y="5877272"/>
            <a:ext cx="3058108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sp>
        <p:nvSpPr>
          <p:cNvPr id="37" name="Rechteck 36"/>
          <p:cNvSpPr/>
          <p:nvPr/>
        </p:nvSpPr>
        <p:spPr>
          <a:xfrm>
            <a:off x="5431596" y="5877272"/>
            <a:ext cx="2457273" cy="360040"/>
          </a:xfrm>
          <a:prstGeom prst="rect">
            <a:avLst/>
          </a:prstGeom>
          <a:solidFill>
            <a:srgbClr val="92D050"/>
          </a:solidFill>
          <a:ln w="28575">
            <a:solidFill>
              <a:srgbClr val="996600"/>
            </a:solidFill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∙··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角丸四角形 24"/>
          <p:cNvSpPr/>
          <p:nvPr/>
        </p:nvSpPr>
        <p:spPr bwMode="auto">
          <a:xfrm>
            <a:off x="943838" y="5283102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dirty="0" smtClean="0"/>
              <a:t>Bindings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4" name="角丸四角形 24"/>
          <p:cNvSpPr/>
          <p:nvPr/>
        </p:nvSpPr>
        <p:spPr bwMode="auto">
          <a:xfrm>
            <a:off x="5120302" y="5283103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dirty="0" smtClean="0"/>
              <a:t>Bindings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259E-6 L 0.45191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Example (Expose Thing)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54000" y="1440000"/>
            <a:ext cx="89644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// create software object to represent local Thing</a:t>
            </a:r>
          </a:p>
          <a:p>
            <a:r>
              <a:rPr lang="en-US" dirty="0" err="1" smtClean="0">
                <a:latin typeface="Consolas" pitchFamily="49" charset="0"/>
                <a:ea typeface="Hack" pitchFamily="49" charset="0"/>
                <a:cs typeface="Consolas" pitchFamily="49" charset="0"/>
              </a:rPr>
              <a:t>WoT.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newThing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"counter"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.then(function(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 {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            // programmatically add interactions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addProperty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, {"type": "integer"})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addAction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"increment"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onInvokeAction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"increment"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, function() {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console.log(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"incrementing counter"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// persistent state is managed by runtime environment</a:t>
            </a:r>
            <a:endParaRPr lang="en-US" dirty="0" smtClean="0">
              <a:latin typeface="Consolas" pitchFamily="49" charset="0"/>
              <a:ea typeface="Hack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</a:t>
            </a:r>
            <a:r>
              <a:rPr lang="en-US" dirty="0" err="1" smtClean="0">
                <a:latin typeface="Consolas" pitchFamily="49" charset="0"/>
                <a:ea typeface="Hack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value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  <a:r>
              <a:rPr lang="en-US" dirty="0" err="1" smtClean="0">
                <a:latin typeface="Consolas" pitchFamily="49" charset="0"/>
                <a:ea typeface="Hack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getProperty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 + 1;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.setProperty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value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    return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value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    })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// initialize state (no builder pattern anymore)</a:t>
            </a:r>
            <a:endParaRPr lang="en-US" dirty="0" smtClean="0">
              <a:latin typeface="Consolas" pitchFamily="49" charset="0"/>
              <a:ea typeface="Hack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thing</a:t>
            </a:r>
            <a:r>
              <a:rPr lang="en-US" dirty="0" err="1" smtClean="0">
                <a:latin typeface="Consolas" pitchFamily="49" charset="0"/>
                <a:ea typeface="Hack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setProperty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ea typeface="Hack" pitchFamily="49" charset="0"/>
                <a:cs typeface="Consolas" pitchFamily="49" charset="0"/>
              </a:rPr>
              <a:t>"count"</a:t>
            </a:r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, 0);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})</a:t>
            </a:r>
          </a:p>
          <a:p>
            <a:r>
              <a:rPr lang="en-US" dirty="0" smtClean="0">
                <a:latin typeface="Consolas" pitchFamily="49" charset="0"/>
                <a:ea typeface="Hack" pitchFamily="49" charset="0"/>
                <a:cs typeface="Consolas" pitchFamily="49" charset="0"/>
              </a:rPr>
              <a:t>    ._catch(console.err);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Example (Consume Thing)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54546" y="1440000"/>
            <a:ext cx="91085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software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represent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remote Thing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based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on TD URI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WoT.</a:t>
            </a:r>
            <a:r>
              <a:rPr lang="de-DE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consumeDescriptionUri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"http://servient.example.com/things/counter"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promise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handle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asynchronous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creation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counter</a:t>
            </a:r>
            <a:endParaRPr lang="de-DE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an Action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without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arguments</a:t>
            </a:r>
            <a:endParaRPr lang="de-DE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.</a:t>
            </a:r>
            <a:r>
              <a:rPr lang="de-DE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invokeAction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increment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{})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which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an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asynchronous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promise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console.log(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incremented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counter</a:t>
            </a:r>
            <a:endParaRPr lang="de-DE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Property (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.)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confirm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increment</a:t>
            </a:r>
            <a:endParaRPr lang="de-DE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    .</a:t>
            </a:r>
            <a:r>
              <a:rPr lang="de-DE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getProperty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        console.log(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de-DE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        });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})._catch(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console.error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._catch(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console.error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SUmmary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W3C Web of Things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Thing </a:t>
            </a:r>
            <a:r>
              <a:rPr lang="de-DE" dirty="0" err="1" smtClean="0"/>
              <a:t>Implementation</a:t>
            </a:r>
            <a:r>
              <a:rPr lang="de-DE" dirty="0" smtClean="0"/>
              <a:t>: </a:t>
            </a:r>
            <a:r>
              <a:rPr lang="de-DE" b="1" dirty="0" err="1" smtClean="0"/>
              <a:t>WoT</a:t>
            </a:r>
            <a:r>
              <a:rPr lang="de-DE" b="1" dirty="0" smtClean="0"/>
              <a:t> </a:t>
            </a:r>
            <a:r>
              <a:rPr lang="de-DE" b="1" dirty="0" err="1" smtClean="0"/>
              <a:t>Servient</a:t>
            </a:r>
            <a:endParaRPr lang="de-DE" b="1" dirty="0"/>
          </a:p>
        </p:txBody>
      </p:sp>
      <p:sp>
        <p:nvSpPr>
          <p:cNvPr id="4" name="角丸四角形 6"/>
          <p:cNvSpPr/>
          <p:nvPr/>
        </p:nvSpPr>
        <p:spPr bwMode="auto">
          <a:xfrm>
            <a:off x="368529" y="1716728"/>
            <a:ext cx="3623996" cy="374559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5" name="角丸四角形 22"/>
          <p:cNvSpPr/>
          <p:nvPr/>
        </p:nvSpPr>
        <p:spPr bwMode="auto">
          <a:xfrm>
            <a:off x="2631460" y="4754297"/>
            <a:ext cx="1302752" cy="579611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Role</a:t>
            </a:r>
          </a:p>
        </p:txBody>
      </p:sp>
      <p:sp>
        <p:nvSpPr>
          <p:cNvPr id="6" name="角丸四角形 31"/>
          <p:cNvSpPr/>
          <p:nvPr/>
        </p:nvSpPr>
        <p:spPr bwMode="auto">
          <a:xfrm>
            <a:off x="1331640" y="4754297"/>
            <a:ext cx="1300436" cy="579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Role</a:t>
            </a:r>
          </a:p>
        </p:txBody>
      </p:sp>
      <p:sp>
        <p:nvSpPr>
          <p:cNvPr id="7" name="角丸四角形 24"/>
          <p:cNvSpPr/>
          <p:nvPr/>
        </p:nvSpPr>
        <p:spPr bwMode="auto">
          <a:xfrm>
            <a:off x="1331640" y="4172187"/>
            <a:ext cx="2592287" cy="52757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Bindings</a:t>
            </a:r>
            <a:endParaRPr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" name="角丸四角形 21"/>
          <p:cNvSpPr/>
          <p:nvPr/>
        </p:nvSpPr>
        <p:spPr bwMode="auto">
          <a:xfrm>
            <a:off x="1331641" y="3590078"/>
            <a:ext cx="2592287" cy="52757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120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12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" name="縦巻き 49"/>
          <p:cNvSpPr/>
          <p:nvPr/>
        </p:nvSpPr>
        <p:spPr bwMode="auto">
          <a:xfrm>
            <a:off x="445629" y="2103128"/>
            <a:ext cx="3466495" cy="461776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" name="角丸四角形 12"/>
          <p:cNvSpPr/>
          <p:nvPr/>
        </p:nvSpPr>
        <p:spPr bwMode="auto">
          <a:xfrm>
            <a:off x="445629" y="3594295"/>
            <a:ext cx="741995" cy="1739614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 </a:t>
            </a:r>
            <a:r>
              <a:rPr lang="en-US" altLang="ja-JP" sz="1200" dirty="0" err="1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comm-unication</a:t>
            </a:r>
            <a:endParaRPr lang="ja-JP" altLang="en-US" sz="120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>
            <a:off x="2807726" y="2526066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4" name="テキスト ボックス 13"/>
          <p:cNvSpPr txBox="1"/>
          <p:nvPr/>
        </p:nvSpPr>
        <p:spPr>
          <a:xfrm>
            <a:off x="1979712" y="265894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3724185" y="2526066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6" name="テキスト ボックス 15"/>
          <p:cNvSpPr txBox="1"/>
          <p:nvPr/>
        </p:nvSpPr>
        <p:spPr>
          <a:xfrm>
            <a:off x="2915816" y="2658946"/>
            <a:ext cx="878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API</a:t>
            </a:r>
          </a:p>
        </p:txBody>
      </p:sp>
      <p:sp>
        <p:nvSpPr>
          <p:cNvPr id="18" name="円柱 17"/>
          <p:cNvSpPr/>
          <p:nvPr/>
        </p:nvSpPr>
        <p:spPr bwMode="gray">
          <a:xfrm>
            <a:off x="4060910" y="3535034"/>
            <a:ext cx="936104" cy="626666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9" name="角丸四角形 18"/>
          <p:cNvSpPr/>
          <p:nvPr/>
        </p:nvSpPr>
        <p:spPr bwMode="gray">
          <a:xfrm>
            <a:off x="445630" y="5947501"/>
            <a:ext cx="741994" cy="45703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20" name="角丸四角形 19"/>
          <p:cNvSpPr/>
          <p:nvPr/>
        </p:nvSpPr>
        <p:spPr bwMode="gray">
          <a:xfrm>
            <a:off x="1403648" y="5949280"/>
            <a:ext cx="1183813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Web Server</a:t>
            </a:r>
            <a:endParaRPr lang="ja-JP" altLang="en-US" sz="120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21" name="角丸四角形 20"/>
          <p:cNvSpPr/>
          <p:nvPr/>
        </p:nvSpPr>
        <p:spPr bwMode="gray">
          <a:xfrm>
            <a:off x="2691408" y="5947501"/>
            <a:ext cx="1186769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Web Client</a:t>
            </a:r>
          </a:p>
        </p:txBody>
      </p:sp>
      <p:cxnSp>
        <p:nvCxnSpPr>
          <p:cNvPr id="22" name="直線矢印コネクタ 21"/>
          <p:cNvCxnSpPr>
            <a:stCxn id="10" idx="2"/>
            <a:endCxn id="19" idx="0"/>
          </p:cNvCxnSpPr>
          <p:nvPr/>
        </p:nvCxnSpPr>
        <p:spPr bwMode="auto">
          <a:xfrm>
            <a:off x="816627" y="5333909"/>
            <a:ext cx="0" cy="61359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23" name="直線矢印コネクタ 22"/>
          <p:cNvCxnSpPr>
            <a:stCxn id="6" idx="2"/>
            <a:endCxn id="20" idx="0"/>
          </p:cNvCxnSpPr>
          <p:nvPr/>
        </p:nvCxnSpPr>
        <p:spPr bwMode="auto">
          <a:xfrm>
            <a:off x="1981858" y="5333909"/>
            <a:ext cx="13697" cy="61537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24" name="直線矢印コネクタ 23"/>
          <p:cNvCxnSpPr>
            <a:stCxn id="5" idx="2"/>
            <a:endCxn id="21" idx="0"/>
          </p:cNvCxnSpPr>
          <p:nvPr/>
        </p:nvCxnSpPr>
        <p:spPr bwMode="auto">
          <a:xfrm>
            <a:off x="3282836" y="5333908"/>
            <a:ext cx="1957" cy="61359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26" name="角丸四角形吹き出し 25"/>
          <p:cNvSpPr/>
          <p:nvPr/>
        </p:nvSpPr>
        <p:spPr bwMode="gray">
          <a:xfrm>
            <a:off x="0" y="5557436"/>
            <a:ext cx="685109" cy="288032"/>
          </a:xfrm>
          <a:prstGeom prst="wedgeRoundRectCallout">
            <a:avLst>
              <a:gd name="adj1" fmla="val 64039"/>
              <a:gd name="adj2" fmla="val -19060"/>
              <a:gd name="adj3" fmla="val 16667"/>
            </a:avLst>
          </a:prstGeom>
          <a:gradFill rotWithShape="1">
            <a:gsLst>
              <a:gs pos="0">
                <a:srgbClr val="9FB8CD">
                  <a:tint val="45000"/>
                  <a:satMod val="200000"/>
                </a:srgbClr>
              </a:gs>
              <a:gs pos="30000">
                <a:srgbClr val="9FB8CD">
                  <a:tint val="61000"/>
                  <a:satMod val="200000"/>
                </a:srgbClr>
              </a:gs>
              <a:gs pos="45000">
                <a:srgbClr val="9FB8CD">
                  <a:tint val="66000"/>
                  <a:satMod val="200000"/>
                </a:srgbClr>
              </a:gs>
              <a:gs pos="55000">
                <a:srgbClr val="9FB8CD">
                  <a:tint val="66000"/>
                  <a:satMod val="200000"/>
                </a:srgbClr>
              </a:gs>
              <a:gs pos="73000">
                <a:srgbClr val="9FB8CD">
                  <a:tint val="61000"/>
                  <a:satMod val="200000"/>
                </a:srgbClr>
              </a:gs>
              <a:gs pos="100000">
                <a:srgbClr val="9FB8CD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9FB8CD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fontAlgn="ctr">
              <a:defRPr/>
            </a:pPr>
            <a:r>
              <a:rPr lang="en-US" altLang="ja-JP" sz="800" kern="0" dirty="0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rPr>
              <a:t>Proprietary interface</a:t>
            </a:r>
            <a:endParaRPr kumimoji="0" lang="ja-JP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7" name="直線コネクタ 26"/>
          <p:cNvCxnSpPr/>
          <p:nvPr/>
        </p:nvCxnSpPr>
        <p:spPr bwMode="auto">
          <a:xfrm flipV="1">
            <a:off x="1729576" y="5682864"/>
            <a:ext cx="1835853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sp>
        <p:nvSpPr>
          <p:cNvPr id="29" name="角丸四角形 21"/>
          <p:cNvSpPr/>
          <p:nvPr/>
        </p:nvSpPr>
        <p:spPr bwMode="auto">
          <a:xfrm>
            <a:off x="445628" y="3007969"/>
            <a:ext cx="3458158" cy="52757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2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33" name="直線コネクタ 32"/>
          <p:cNvCxnSpPr/>
          <p:nvPr/>
        </p:nvCxnSpPr>
        <p:spPr bwMode="auto">
          <a:xfrm flipV="1">
            <a:off x="2103226" y="2874972"/>
            <a:ext cx="699578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cxnSp>
        <p:nvCxnSpPr>
          <p:cNvPr id="34" name="直線コネクタ 33"/>
          <p:cNvCxnSpPr/>
          <p:nvPr/>
        </p:nvCxnSpPr>
        <p:spPr bwMode="auto">
          <a:xfrm flipV="1">
            <a:off x="3004105" y="2874970"/>
            <a:ext cx="720080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sp>
        <p:nvSpPr>
          <p:cNvPr id="35" name="角丸四角形 34"/>
          <p:cNvSpPr/>
          <p:nvPr/>
        </p:nvSpPr>
        <p:spPr bwMode="gray">
          <a:xfrm>
            <a:off x="1556048" y="6192946"/>
            <a:ext cx="1183813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endParaRPr lang="en-US" altLang="ja-JP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6" name="角丸四角形 35"/>
          <p:cNvSpPr/>
          <p:nvPr/>
        </p:nvSpPr>
        <p:spPr bwMode="gray">
          <a:xfrm>
            <a:off x="2843808" y="6191167"/>
            <a:ext cx="1186769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endParaRPr lang="en-US" altLang="ja-JP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961799" y="1556792"/>
            <a:ext cx="41467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Application Logic</a:t>
            </a: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Can consume remote Things through the Client API, local hardware and connected legacy devices through a Physical API (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t.b.d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.), and expose Things through the Server API. To allow portable app scripts, the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Servient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must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povide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a runtime environment.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97295" y="3188199"/>
            <a:ext cx="4146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srgbClr val="0000FF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Resource Model</a:t>
            </a: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Provides a common abstraction with uniform interface across the different protocols. Like the Web, it allows to identify and address interaction points through URIs.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961799" y="5589240"/>
            <a:ext cx="414670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srgbClr val="00B050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Protocol Binding</a:t>
            </a: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Converts abstract </a:t>
            </a:r>
            <a:r>
              <a:rPr lang="en-US" altLang="ja-JP" sz="1400" dirty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interactions with 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Things to different protocols using the information from TD.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961799" y="4388719"/>
            <a:ext cx="4146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srgbClr val="FF0066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Thing Description (TD)</a:t>
            </a: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Declares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Interface for interaction and provides (semantic) metadata for the Thing.  TD is used by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clients to instantiate local software object of the Thing.</a:t>
            </a:r>
          </a:p>
        </p:txBody>
      </p:sp>
      <p:sp>
        <p:nvSpPr>
          <p:cNvPr id="43" name="角丸四角形吹き出し 24"/>
          <p:cNvSpPr/>
          <p:nvPr/>
        </p:nvSpPr>
        <p:spPr bwMode="gray">
          <a:xfrm>
            <a:off x="3491880" y="5550789"/>
            <a:ext cx="980953" cy="344589"/>
          </a:xfrm>
          <a:prstGeom prst="wedgeRoundRectCallout">
            <a:avLst>
              <a:gd name="adj1" fmla="val -58004"/>
              <a:gd name="adj2" fmla="val -15397"/>
              <a:gd name="adj3" fmla="val 16667"/>
            </a:avLst>
          </a:prstGeom>
          <a:gradFill rotWithShape="1">
            <a:gsLst>
              <a:gs pos="0">
                <a:srgbClr val="9FB8CD">
                  <a:tint val="45000"/>
                  <a:satMod val="200000"/>
                </a:srgbClr>
              </a:gs>
              <a:gs pos="30000">
                <a:srgbClr val="9FB8CD">
                  <a:tint val="61000"/>
                  <a:satMod val="200000"/>
                </a:srgbClr>
              </a:gs>
              <a:gs pos="45000">
                <a:srgbClr val="9FB8CD">
                  <a:tint val="66000"/>
                  <a:satMod val="200000"/>
                </a:srgbClr>
              </a:gs>
              <a:gs pos="55000">
                <a:srgbClr val="9FB8CD">
                  <a:tint val="66000"/>
                  <a:satMod val="200000"/>
                </a:srgbClr>
              </a:gs>
              <a:gs pos="73000">
                <a:srgbClr val="9FB8CD">
                  <a:tint val="61000"/>
                  <a:satMod val="200000"/>
                </a:srgbClr>
              </a:gs>
              <a:gs pos="100000">
                <a:srgbClr val="9FB8CD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9FB8CD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square" lIns="72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rPr>
              <a:t>WoT</a:t>
            </a: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rPr>
              <a:t> Interface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51" name="Form 50"/>
          <p:cNvCxnSpPr>
            <a:stCxn id="18" idx="3"/>
            <a:endCxn id="36" idx="3"/>
          </p:cNvCxnSpPr>
          <p:nvPr/>
        </p:nvCxnSpPr>
        <p:spPr>
          <a:xfrm rot="5400000">
            <a:off x="3145488" y="5046790"/>
            <a:ext cx="2268564" cy="498385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12"/>
          <p:cNvCxnSpPr/>
          <p:nvPr/>
        </p:nvCxnSpPr>
        <p:spPr bwMode="auto">
          <a:xfrm>
            <a:off x="1863261" y="2532168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45" name="テキスト ボックス 13"/>
          <p:cNvSpPr txBox="1"/>
          <p:nvPr/>
        </p:nvSpPr>
        <p:spPr>
          <a:xfrm>
            <a:off x="827584" y="26650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Discovery API</a:t>
            </a:r>
          </a:p>
        </p:txBody>
      </p:sp>
      <p:cxnSp>
        <p:nvCxnSpPr>
          <p:cNvPr id="46" name="直線コネクタ 32"/>
          <p:cNvCxnSpPr/>
          <p:nvPr/>
        </p:nvCxnSpPr>
        <p:spPr bwMode="auto">
          <a:xfrm flipV="1">
            <a:off x="927728" y="2881074"/>
            <a:ext cx="936104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cxnSp>
        <p:nvCxnSpPr>
          <p:cNvPr id="61" name="直線矢印コネクタ 12"/>
          <p:cNvCxnSpPr/>
          <p:nvPr/>
        </p:nvCxnSpPr>
        <p:spPr bwMode="auto">
          <a:xfrm>
            <a:off x="783141" y="2524700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62" name="テキスト ボックス 13"/>
          <p:cNvSpPr txBox="1"/>
          <p:nvPr/>
        </p:nvSpPr>
        <p:spPr>
          <a:xfrm>
            <a:off x="-47708" y="2657580"/>
            <a:ext cx="9393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(Physic. API)</a:t>
            </a:r>
          </a:p>
        </p:txBody>
      </p:sp>
      <p:cxnSp>
        <p:nvCxnSpPr>
          <p:cNvPr id="63" name="直線コネクタ 32"/>
          <p:cNvCxnSpPr/>
          <p:nvPr/>
        </p:nvCxnSpPr>
        <p:spPr bwMode="auto">
          <a:xfrm>
            <a:off x="79368" y="2873606"/>
            <a:ext cx="676208" cy="1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</p:spTree>
    <p:extLst>
      <p:ext uri="{BB962C8B-B14F-4D97-AF65-F5344CB8AC3E}">
        <p14:creationId xmlns="" xmlns:p14="http://schemas.microsoft.com/office/powerpoint/2010/main" val="10660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nhaltsplatzhalt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Native WoT Things host a </a:t>
            </a:r>
            <a:r>
              <a:rPr lang="en-US" sz="2400" dirty="0" err="1" smtClean="0"/>
              <a:t>Servient</a:t>
            </a:r>
            <a:r>
              <a:rPr lang="en-US" sz="2400" dirty="0" smtClean="0"/>
              <a:t> directly</a:t>
            </a:r>
          </a:p>
          <a:p>
            <a:r>
              <a:rPr lang="en-US" sz="2400" dirty="0" smtClean="0"/>
              <a:t>TD is provided by Thing or supporting host on the Web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/>
              <a:t>Servient on </a:t>
            </a:r>
            <a:r>
              <a:rPr lang="en-US" dirty="0" smtClean="0"/>
              <a:t>Thing Itself</a:t>
            </a:r>
            <a:endParaRPr lang="en-US" dirty="0"/>
          </a:p>
        </p:txBody>
      </p:sp>
      <p:sp>
        <p:nvSpPr>
          <p:cNvPr id="110" name="角丸四角形 6"/>
          <p:cNvSpPr/>
          <p:nvPr/>
        </p:nvSpPr>
        <p:spPr bwMode="auto">
          <a:xfrm>
            <a:off x="4539040" y="3572066"/>
            <a:ext cx="3024884" cy="2319932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(</a:t>
            </a: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Device)</a:t>
            </a:r>
            <a:endParaRPr lang="ja-JP" altLang="en-US" sz="11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1" name="角丸四角形 22"/>
          <p:cNvSpPr/>
          <p:nvPr/>
        </p:nvSpPr>
        <p:spPr bwMode="auto">
          <a:xfrm>
            <a:off x="6084168" y="5449044"/>
            <a:ext cx="1344151" cy="360018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Role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2" name="角丸四角形 31"/>
          <p:cNvSpPr/>
          <p:nvPr/>
        </p:nvSpPr>
        <p:spPr bwMode="auto">
          <a:xfrm>
            <a:off x="4716016" y="5454747"/>
            <a:ext cx="1368152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Role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3" name="角丸四角形 24"/>
          <p:cNvSpPr/>
          <p:nvPr/>
        </p:nvSpPr>
        <p:spPr bwMode="auto">
          <a:xfrm>
            <a:off x="4685306" y="5113368"/>
            <a:ext cx="2732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Bindings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4" name="角丸四角形 21"/>
          <p:cNvSpPr/>
          <p:nvPr/>
        </p:nvSpPr>
        <p:spPr bwMode="auto">
          <a:xfrm>
            <a:off x="4685305" y="4763739"/>
            <a:ext cx="2732354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kumimoji="1"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kumimoji="1"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5" name="縦巻き 49"/>
          <p:cNvSpPr/>
          <p:nvPr/>
        </p:nvSpPr>
        <p:spPr bwMode="auto">
          <a:xfrm>
            <a:off x="4698695" y="3992989"/>
            <a:ext cx="2705574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Script</a:t>
            </a:r>
            <a:endParaRPr lang="ja-JP" altLang="en-US" sz="1050" kern="0" dirty="0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4" name="角丸四角形 21"/>
          <p:cNvSpPr/>
          <p:nvPr/>
        </p:nvSpPr>
        <p:spPr bwMode="auto">
          <a:xfrm>
            <a:off x="4680477" y="4398234"/>
            <a:ext cx="2742010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pic>
        <p:nvPicPr>
          <p:cNvPr id="135" name="図 13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3107060"/>
            <a:ext cx="437489" cy="836602"/>
          </a:xfrm>
          <a:prstGeom prst="rect">
            <a:avLst/>
          </a:prstGeom>
        </p:spPr>
      </p:pic>
      <p:cxnSp>
        <p:nvCxnSpPr>
          <p:cNvPr id="127" name="直線矢印コネクタ 126"/>
          <p:cNvCxnSpPr/>
          <p:nvPr/>
        </p:nvCxnSpPr>
        <p:spPr bwMode="auto">
          <a:xfrm>
            <a:off x="5436096" y="4201220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25" name="角丸四角形 6"/>
          <p:cNvSpPr/>
          <p:nvPr/>
        </p:nvSpPr>
        <p:spPr bwMode="auto">
          <a:xfrm>
            <a:off x="1979712" y="3757335"/>
            <a:ext cx="1296692" cy="212776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Browser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27" name="角丸四角形 31"/>
          <p:cNvSpPr/>
          <p:nvPr/>
        </p:nvSpPr>
        <p:spPr bwMode="auto">
          <a:xfrm>
            <a:off x="2123728" y="5447844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Role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29" name="角丸四角形 24"/>
          <p:cNvSpPr/>
          <p:nvPr/>
        </p:nvSpPr>
        <p:spPr bwMode="auto">
          <a:xfrm>
            <a:off x="2124784" y="5106465"/>
            <a:ext cx="990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</a:t>
            </a:r>
          </a:p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Bindings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123728" y="4756835"/>
            <a:ext cx="991409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1" name="縦巻き 49"/>
          <p:cNvSpPr/>
          <p:nvPr/>
        </p:nvSpPr>
        <p:spPr bwMode="auto">
          <a:xfrm>
            <a:off x="2124784" y="3986087"/>
            <a:ext cx="1002007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2" name="角丸四角形 21"/>
          <p:cNvSpPr/>
          <p:nvPr/>
        </p:nvSpPr>
        <p:spPr bwMode="auto">
          <a:xfrm>
            <a:off x="2152215" y="4392587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</a:t>
            </a:r>
            <a:r>
              <a:rPr lang="en-US" altLang="ja-JP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Env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.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33" name="直線矢印コネクタ 97"/>
          <p:cNvCxnSpPr/>
          <p:nvPr/>
        </p:nvCxnSpPr>
        <p:spPr bwMode="auto">
          <a:xfrm>
            <a:off x="2611772" y="4186099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pic>
        <p:nvPicPr>
          <p:cNvPr id="34" name="図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22003"/>
            <a:ext cx="650213" cy="540885"/>
          </a:xfrm>
          <a:prstGeom prst="rect">
            <a:avLst/>
          </a:prstGeom>
        </p:spPr>
      </p:pic>
      <p:pic>
        <p:nvPicPr>
          <p:cNvPr id="35" name="図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5" y="3366858"/>
            <a:ext cx="413874" cy="603217"/>
          </a:xfrm>
          <a:prstGeom prst="rect">
            <a:avLst/>
          </a:prstGeom>
        </p:spPr>
      </p:pic>
      <p:sp>
        <p:nvSpPr>
          <p:cNvPr id="36" name="円柱 130"/>
          <p:cNvSpPr/>
          <p:nvPr/>
        </p:nvSpPr>
        <p:spPr bwMode="gray">
          <a:xfrm>
            <a:off x="3779912" y="4599097"/>
            <a:ext cx="844637" cy="63211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1"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37" name="Form 36"/>
          <p:cNvCxnSpPr>
            <a:stCxn id="36" idx="1"/>
          </p:cNvCxnSpPr>
          <p:nvPr/>
        </p:nvCxnSpPr>
        <p:spPr>
          <a:xfrm rot="16200000" flipV="1">
            <a:off x="3424536" y="3821401"/>
            <a:ext cx="485004" cy="107038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リーフォーム 108"/>
          <p:cNvSpPr/>
          <p:nvPr/>
        </p:nvSpPr>
        <p:spPr bwMode="gray">
          <a:xfrm rot="10800000">
            <a:off x="2611770" y="5796453"/>
            <a:ext cx="2824326" cy="869259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2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Inhaltsplatzhalter 30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WoT </a:t>
            </a:r>
            <a:r>
              <a:rPr lang="en-US" sz="2400" dirty="0" err="1" smtClean="0"/>
              <a:t>Servients</a:t>
            </a:r>
            <a:r>
              <a:rPr lang="en-US" sz="2400" dirty="0" smtClean="0"/>
              <a:t> can run on hubs (e.g., </a:t>
            </a:r>
            <a:r>
              <a:rPr lang="en-US" sz="2400" dirty="0" err="1" smtClean="0"/>
              <a:t>smartphone</a:t>
            </a:r>
            <a:r>
              <a:rPr lang="en-US" sz="2400" dirty="0" smtClean="0"/>
              <a:t>, gateway)</a:t>
            </a:r>
          </a:p>
          <a:p>
            <a:r>
              <a:rPr lang="en-US" sz="2400" dirty="0" smtClean="0"/>
              <a:t>Multiple </a:t>
            </a:r>
            <a:r>
              <a:rPr lang="en-US" sz="2400" dirty="0" err="1" smtClean="0"/>
              <a:t>Servients</a:t>
            </a:r>
            <a:r>
              <a:rPr lang="en-US" sz="2400" dirty="0" smtClean="0"/>
              <a:t> can be instantiated through sandboxed apps</a:t>
            </a:r>
          </a:p>
          <a:p>
            <a:r>
              <a:rPr lang="en-US" sz="2400" dirty="0" smtClean="0"/>
              <a:t>Apps can act as agents/proxies for legacy devices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/>
              <a:t>Servient on </a:t>
            </a:r>
            <a:r>
              <a:rPr lang="en-US" dirty="0" smtClean="0"/>
              <a:t>Integration Hub</a:t>
            </a:r>
            <a:endParaRPr lang="en-US" dirty="0"/>
          </a:p>
        </p:txBody>
      </p:sp>
      <p:sp>
        <p:nvSpPr>
          <p:cNvPr id="81" name="角丸四角形 6"/>
          <p:cNvSpPr/>
          <p:nvPr/>
        </p:nvSpPr>
        <p:spPr bwMode="auto">
          <a:xfrm>
            <a:off x="4542591" y="3741747"/>
            <a:ext cx="3024884" cy="214335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82" name="角丸四角形 22"/>
          <p:cNvSpPr/>
          <p:nvPr/>
        </p:nvSpPr>
        <p:spPr bwMode="auto">
          <a:xfrm>
            <a:off x="5692036" y="5442142"/>
            <a:ext cx="976485" cy="360018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de-DE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Role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3" name="角丸四角形 31"/>
          <p:cNvSpPr/>
          <p:nvPr/>
        </p:nvSpPr>
        <p:spPr bwMode="auto">
          <a:xfrm>
            <a:off x="4698474" y="5447845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Role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4" name="角丸四角形 24"/>
          <p:cNvSpPr/>
          <p:nvPr/>
        </p:nvSpPr>
        <p:spPr bwMode="auto">
          <a:xfrm>
            <a:off x="4704944" y="5106466"/>
            <a:ext cx="1976349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Bindings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5" name="角丸四角形 21"/>
          <p:cNvSpPr/>
          <p:nvPr/>
        </p:nvSpPr>
        <p:spPr bwMode="auto">
          <a:xfrm>
            <a:off x="4716016" y="4756837"/>
            <a:ext cx="1965277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4712289" y="3986087"/>
            <a:ext cx="2705574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7" name="角丸四角形 12"/>
          <p:cNvSpPr/>
          <p:nvPr/>
        </p:nvSpPr>
        <p:spPr bwMode="auto">
          <a:xfrm>
            <a:off x="6732240" y="4762163"/>
            <a:ext cx="717885" cy="1034295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</a:t>
            </a:r>
            <a:r>
              <a:rPr lang="ja-JP" altLang="en-US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comm.</a:t>
            </a:r>
            <a:endParaRPr lang="ja-JP" altLang="en-US" sz="105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88" name="直線矢印コネクタ 87"/>
          <p:cNvCxnSpPr>
            <a:stCxn id="87" idx="2"/>
            <a:endCxn id="89" idx="0"/>
          </p:cNvCxnSpPr>
          <p:nvPr/>
        </p:nvCxnSpPr>
        <p:spPr bwMode="auto">
          <a:xfrm flipH="1">
            <a:off x="7075160" y="5796458"/>
            <a:ext cx="16023" cy="37124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</p:cxnSp>
      <p:sp>
        <p:nvSpPr>
          <p:cNvPr id="89" name="角丸四角形 88"/>
          <p:cNvSpPr/>
          <p:nvPr/>
        </p:nvSpPr>
        <p:spPr bwMode="gray">
          <a:xfrm>
            <a:off x="6705761" y="6167701"/>
            <a:ext cx="738797" cy="32531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90" name="角丸四角形 6"/>
          <p:cNvSpPr/>
          <p:nvPr/>
        </p:nvSpPr>
        <p:spPr bwMode="auto">
          <a:xfrm>
            <a:off x="1979712" y="3757335"/>
            <a:ext cx="1296692" cy="212776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Browser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91" name="角丸四角形 31"/>
          <p:cNvSpPr/>
          <p:nvPr/>
        </p:nvSpPr>
        <p:spPr bwMode="auto">
          <a:xfrm>
            <a:off x="2123728" y="5447844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Role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2" name="角丸四角形 24"/>
          <p:cNvSpPr/>
          <p:nvPr/>
        </p:nvSpPr>
        <p:spPr bwMode="auto">
          <a:xfrm>
            <a:off x="2124784" y="5106465"/>
            <a:ext cx="990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</a:t>
            </a:r>
          </a:p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Bindings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3" name="角丸四角形 21"/>
          <p:cNvSpPr/>
          <p:nvPr/>
        </p:nvSpPr>
        <p:spPr bwMode="auto">
          <a:xfrm>
            <a:off x="2123728" y="4756835"/>
            <a:ext cx="991409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4" name="縦巻き 49"/>
          <p:cNvSpPr/>
          <p:nvPr/>
        </p:nvSpPr>
        <p:spPr bwMode="auto">
          <a:xfrm>
            <a:off x="2124784" y="3986087"/>
            <a:ext cx="1002007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5" name="角丸四角形 94"/>
          <p:cNvSpPr/>
          <p:nvPr/>
        </p:nvSpPr>
        <p:spPr bwMode="gray">
          <a:xfrm>
            <a:off x="4471131" y="3629780"/>
            <a:ext cx="3168352" cy="2368118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7" name="角丸四角形 21"/>
          <p:cNvSpPr/>
          <p:nvPr/>
        </p:nvSpPr>
        <p:spPr bwMode="auto">
          <a:xfrm>
            <a:off x="2152215" y="4392587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</a:t>
            </a:r>
            <a:r>
              <a:rPr lang="en-US" altLang="ja-JP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Env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.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98" name="直線矢印コネクタ 97"/>
          <p:cNvCxnSpPr/>
          <p:nvPr/>
        </p:nvCxnSpPr>
        <p:spPr bwMode="auto">
          <a:xfrm>
            <a:off x="2611772" y="4186099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00" name="角丸四角形 21"/>
          <p:cNvSpPr/>
          <p:nvPr/>
        </p:nvSpPr>
        <p:spPr bwMode="auto">
          <a:xfrm>
            <a:off x="4708266" y="4392587"/>
            <a:ext cx="2744054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03" name="直線矢印コネクタ 102"/>
          <p:cNvCxnSpPr/>
          <p:nvPr/>
        </p:nvCxnSpPr>
        <p:spPr bwMode="auto">
          <a:xfrm>
            <a:off x="7092280" y="4200139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104" name="直線矢印コネクタ 103"/>
          <p:cNvCxnSpPr/>
          <p:nvPr/>
        </p:nvCxnSpPr>
        <p:spPr bwMode="auto">
          <a:xfrm>
            <a:off x="5220072" y="4221088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pic>
        <p:nvPicPr>
          <p:cNvPr id="106" name="図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748" y="3251716"/>
            <a:ext cx="1473003" cy="589201"/>
          </a:xfrm>
          <a:prstGeom prst="rect">
            <a:avLst/>
          </a:prstGeom>
        </p:spPr>
      </p:pic>
      <p:pic>
        <p:nvPicPr>
          <p:cNvPr id="107" name="図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22003"/>
            <a:ext cx="650213" cy="540885"/>
          </a:xfrm>
          <a:prstGeom prst="rect">
            <a:avLst/>
          </a:prstGeom>
        </p:spPr>
      </p:pic>
      <p:pic>
        <p:nvPicPr>
          <p:cNvPr id="108" name="図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5" y="3366858"/>
            <a:ext cx="413874" cy="603217"/>
          </a:xfrm>
          <a:prstGeom prst="rect">
            <a:avLst/>
          </a:prstGeom>
        </p:spPr>
      </p:pic>
      <p:sp>
        <p:nvSpPr>
          <p:cNvPr id="109" name="フリーフォーム 108"/>
          <p:cNvSpPr/>
          <p:nvPr/>
        </p:nvSpPr>
        <p:spPr bwMode="gray">
          <a:xfrm rot="10800000">
            <a:off x="2611770" y="5796454"/>
            <a:ext cx="2608302" cy="869259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1" name="図 1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5821" y="6048782"/>
            <a:ext cx="437489" cy="836602"/>
          </a:xfrm>
          <a:prstGeom prst="rect">
            <a:avLst/>
          </a:prstGeom>
        </p:spPr>
      </p:pic>
      <p:sp>
        <p:nvSpPr>
          <p:cNvPr id="32" name="テキスト ボックス 95"/>
          <p:cNvSpPr txBox="1"/>
          <p:nvPr/>
        </p:nvSpPr>
        <p:spPr>
          <a:xfrm>
            <a:off x="4427984" y="325556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Hub Platform</a:t>
            </a:r>
          </a:p>
        </p:txBody>
      </p:sp>
      <p:sp>
        <p:nvSpPr>
          <p:cNvPr id="33" name="円柱 130"/>
          <p:cNvSpPr/>
          <p:nvPr/>
        </p:nvSpPr>
        <p:spPr bwMode="gray">
          <a:xfrm>
            <a:off x="3779912" y="4599097"/>
            <a:ext cx="844637" cy="63211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1"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34" name="Form 33"/>
          <p:cNvCxnSpPr>
            <a:stCxn id="33" idx="1"/>
          </p:cNvCxnSpPr>
          <p:nvPr/>
        </p:nvCxnSpPr>
        <p:spPr>
          <a:xfrm rot="16200000" flipV="1">
            <a:off x="3424536" y="3821401"/>
            <a:ext cx="485004" cy="107038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831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Inhaltsplatzhalter 6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cloud mirror (device shadow) enables scalable remote access</a:t>
            </a:r>
          </a:p>
          <a:p>
            <a:r>
              <a:rPr lang="en-US" sz="2400" dirty="0" smtClean="0"/>
              <a:t>Is synchronized with local </a:t>
            </a:r>
            <a:r>
              <a:rPr lang="en-US" sz="2400" dirty="0" err="1" smtClean="0"/>
              <a:t>Servient</a:t>
            </a:r>
            <a:endParaRPr lang="en-US" sz="2400" dirty="0" smtClean="0"/>
          </a:p>
          <a:p>
            <a:r>
              <a:rPr lang="en-US" sz="2400" dirty="0" smtClean="0"/>
              <a:t>Can forward interactions and cache data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+mn-lt"/>
              </a:rPr>
              <a:t>WoT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Servient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in the </a:t>
            </a:r>
            <a:r>
              <a:rPr lang="en-US" dirty="0">
                <a:latin typeface="+mn-lt"/>
              </a:rPr>
              <a:t>Cloud</a:t>
            </a:r>
          </a:p>
        </p:txBody>
      </p:sp>
      <p:sp>
        <p:nvSpPr>
          <p:cNvPr id="35" name="角丸四角形 6"/>
          <p:cNvSpPr/>
          <p:nvPr/>
        </p:nvSpPr>
        <p:spPr bwMode="auto">
          <a:xfrm>
            <a:off x="518985" y="3789040"/>
            <a:ext cx="1009825" cy="17704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+mn-cs"/>
              </a:rPr>
              <a:t> Browser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36" name="角丸四角形 31"/>
          <p:cNvSpPr/>
          <p:nvPr/>
        </p:nvSpPr>
        <p:spPr bwMode="auto">
          <a:xfrm>
            <a:off x="607515" y="5237296"/>
            <a:ext cx="832765" cy="275053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Client </a:t>
            </a:r>
            <a:r>
              <a:rPr kumimoji="1" lang="en-US" altLang="ja-JP" sz="8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Role</a:t>
            </a:r>
            <a:endParaRPr lang="ja-JP" altLang="en-US" sz="800" dirty="0" smtClean="0">
              <a:solidFill>
                <a:prstClr val="black"/>
              </a:solidFill>
              <a:ea typeface="HG明朝E" panose="02020909000000000000" pitchFamily="17" charset="-128"/>
            </a:endParaRPr>
          </a:p>
        </p:txBody>
      </p:sp>
      <p:sp>
        <p:nvSpPr>
          <p:cNvPr id="37" name="角丸四角形 24"/>
          <p:cNvSpPr/>
          <p:nvPr/>
        </p:nvSpPr>
        <p:spPr bwMode="auto">
          <a:xfrm>
            <a:off x="595428" y="4949199"/>
            <a:ext cx="856939" cy="24633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Protocol Binding</a:t>
            </a:r>
            <a:endParaRPr lang="ja-JP" altLang="en-US" sz="800" dirty="0" smtClean="0">
              <a:solidFill>
                <a:prstClr val="black"/>
              </a:solidFill>
              <a:ea typeface="HG明朝E" panose="02020909000000000000" pitchFamily="17" charset="-128"/>
            </a:endParaRPr>
          </a:p>
        </p:txBody>
      </p:sp>
      <p:sp>
        <p:nvSpPr>
          <p:cNvPr id="38" name="角丸四角形 21"/>
          <p:cNvSpPr/>
          <p:nvPr/>
        </p:nvSpPr>
        <p:spPr bwMode="auto">
          <a:xfrm>
            <a:off x="591823" y="4704481"/>
            <a:ext cx="864148" cy="224799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Resource</a:t>
            </a:r>
            <a:r>
              <a:rPr lang="ja-JP" altLang="en-US" sz="800">
                <a:solidFill>
                  <a:schemeClr val="bg1"/>
                </a:solidFill>
                <a:ea typeface="HG明朝E" panose="02020909000000000000" pitchFamily="17" charset="-128"/>
              </a:rPr>
              <a:t> </a:t>
            </a:r>
            <a:r>
              <a:rPr lang="en-US" altLang="ja-JP" sz="80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Model</a:t>
            </a:r>
            <a:endParaRPr lang="ja-JP" altLang="en-US" sz="800" dirty="0" smtClean="0">
              <a:solidFill>
                <a:schemeClr val="bg1"/>
              </a:solidFill>
              <a:ea typeface="HG明朝E" panose="02020909000000000000" pitchFamily="17" charset="-128"/>
            </a:endParaRPr>
          </a:p>
        </p:txBody>
      </p:sp>
      <p:sp>
        <p:nvSpPr>
          <p:cNvPr id="39" name="縦巻き 49"/>
          <p:cNvSpPr/>
          <p:nvPr/>
        </p:nvSpPr>
        <p:spPr bwMode="auto">
          <a:xfrm>
            <a:off x="577583" y="4050828"/>
            <a:ext cx="892629" cy="229507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</a:rPr>
              <a:t>App Script</a:t>
            </a:r>
            <a:endParaRPr kumimoji="0" lang="ja-JP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G明朝E" panose="02020909000000000000" pitchFamily="17" charset="-128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98849" y="4406495"/>
            <a:ext cx="850096" cy="253546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90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Runtime </a:t>
            </a:r>
            <a:r>
              <a:rPr lang="en-US" altLang="ja-JP" sz="900" dirty="0" err="1" smtClean="0">
                <a:solidFill>
                  <a:schemeClr val="bg1"/>
                </a:solidFill>
                <a:ea typeface="HG明朝E" panose="02020909000000000000" pitchFamily="17" charset="-128"/>
              </a:rPr>
              <a:t>Envi</a:t>
            </a:r>
            <a:r>
              <a:rPr lang="en-US" altLang="ja-JP" sz="90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.</a:t>
            </a:r>
            <a:endParaRPr lang="ja-JP" altLang="en-US" sz="900" dirty="0" smtClean="0">
              <a:solidFill>
                <a:schemeClr val="bg1"/>
              </a:solidFill>
              <a:ea typeface="HG明朝E" panose="02020909000000000000" pitchFamily="17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 bwMode="auto">
          <a:xfrm>
            <a:off x="1023897" y="4155985"/>
            <a:ext cx="0" cy="3309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42" name="雲 41"/>
          <p:cNvSpPr/>
          <p:nvPr/>
        </p:nvSpPr>
        <p:spPr bwMode="gray">
          <a:xfrm>
            <a:off x="1796451" y="3559925"/>
            <a:ext cx="3655639" cy="2952329"/>
          </a:xfrm>
          <a:prstGeom prst="cloud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800" dirty="0" err="1" smtClean="0">
              <a:solidFill>
                <a:prstClr val="black"/>
              </a:solidFill>
              <a:ea typeface="ＭＳ Ｐゴシック" panose="020B0600070205080204" pitchFamily="50" charset="-128"/>
            </a:endParaRPr>
          </a:p>
        </p:txBody>
      </p:sp>
      <p:grpSp>
        <p:nvGrpSpPr>
          <p:cNvPr id="3" name="グループ化 42"/>
          <p:cNvGrpSpPr/>
          <p:nvPr/>
        </p:nvGrpSpPr>
        <p:grpSpPr>
          <a:xfrm>
            <a:off x="2828012" y="3814081"/>
            <a:ext cx="1838118" cy="1770468"/>
            <a:chOff x="2157748" y="1764987"/>
            <a:chExt cx="3926420" cy="4184293"/>
          </a:xfrm>
        </p:grpSpPr>
        <p:sp>
          <p:nvSpPr>
            <p:cNvPr id="44" name="角丸四角形 6"/>
            <p:cNvSpPr/>
            <p:nvPr/>
          </p:nvSpPr>
          <p:spPr bwMode="auto">
            <a:xfrm>
              <a:off x="2157748" y="1764987"/>
              <a:ext cx="3926420" cy="4184293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+mn-cs"/>
                </a:rPr>
                <a:t>WoT</a:t>
              </a:r>
              <a:r>
                <a:rPr kumimoji="0" lang="en-US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HG明朝E" panose="02020909000000000000" pitchFamily="17" charset="-128"/>
                  <a:cs typeface="+mn-cs"/>
                </a:rPr>
                <a:t> Servient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+mn-cs"/>
              </a:endParaRPr>
            </a:p>
          </p:txBody>
        </p:sp>
        <p:sp>
          <p:nvSpPr>
            <p:cNvPr id="45" name="角丸四角形 22"/>
            <p:cNvSpPr/>
            <p:nvPr/>
          </p:nvSpPr>
          <p:spPr bwMode="auto">
            <a:xfrm>
              <a:off x="4135208" y="5187493"/>
              <a:ext cx="1729451" cy="671324"/>
            </a:xfrm>
            <a:prstGeom prst="roundRect">
              <a:avLst/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kumimoji="0" lang="de-DE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HG明朝E" panose="02020909000000000000" pitchFamily="17" charset="-128"/>
                </a:rPr>
                <a:t>Client </a:t>
              </a:r>
              <a:r>
                <a:rPr kumimoji="1" lang="en-US" altLang="ja-JP" sz="900" dirty="0" smtClean="0">
                  <a:solidFill>
                    <a:prstClr val="black"/>
                  </a:solidFill>
                  <a:ea typeface="HG明朝E" panose="02020909000000000000" pitchFamily="17" charset="-128"/>
                </a:rPr>
                <a:t>Role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</a:endParaRPr>
            </a:p>
          </p:txBody>
        </p:sp>
        <p:sp>
          <p:nvSpPr>
            <p:cNvPr id="46" name="角丸四角形 31"/>
            <p:cNvSpPr/>
            <p:nvPr/>
          </p:nvSpPr>
          <p:spPr bwMode="auto">
            <a:xfrm>
              <a:off x="2276294" y="5187770"/>
              <a:ext cx="1778877" cy="650055"/>
            </a:xfrm>
            <a:prstGeom prst="roundRect">
              <a:avLst/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kumimoji="0" lang="en-US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HG明朝E" panose="02020909000000000000" pitchFamily="17" charset="-128"/>
                </a:rPr>
                <a:t>Server </a:t>
              </a:r>
              <a:r>
                <a:rPr kumimoji="1" lang="en-US" altLang="ja-JP" sz="900" dirty="0" smtClean="0">
                  <a:solidFill>
                    <a:prstClr val="black"/>
                  </a:solidFill>
                  <a:ea typeface="HG明朝E" panose="02020909000000000000" pitchFamily="17" charset="-128"/>
                </a:rPr>
                <a:t>Role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</a:endParaRPr>
            </a:p>
          </p:txBody>
        </p:sp>
        <p:sp>
          <p:nvSpPr>
            <p:cNvPr id="47" name="角丸四角形 24"/>
            <p:cNvSpPr/>
            <p:nvPr/>
          </p:nvSpPr>
          <p:spPr bwMode="auto">
            <a:xfrm>
              <a:off x="2298050" y="4506886"/>
              <a:ext cx="3587283" cy="582179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HG明朝E" panose="02020909000000000000" pitchFamily="17" charset="-128"/>
                </a:rPr>
                <a:t>Protocol Binding</a:t>
              </a:r>
              <a:endParaRPr kumimoji="0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</a:endParaRPr>
            </a:p>
          </p:txBody>
        </p:sp>
        <p:sp>
          <p:nvSpPr>
            <p:cNvPr id="48" name="角丸四角形 21"/>
            <p:cNvSpPr/>
            <p:nvPr/>
          </p:nvSpPr>
          <p:spPr bwMode="auto">
            <a:xfrm>
              <a:off x="2260794" y="3928524"/>
              <a:ext cx="3624539" cy="50858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HG明朝E" panose="02020909000000000000" pitchFamily="17" charset="-128"/>
                </a:rPr>
                <a:t>Resource</a:t>
              </a:r>
              <a:r>
                <a:rPr kumimoji="0" lang="ja-JP" alt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HG明朝E" panose="02020909000000000000" pitchFamily="17" charset="-128"/>
                </a:rPr>
                <a:t> </a:t>
              </a: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HG明朝E" panose="02020909000000000000" pitchFamily="17" charset="-128"/>
                </a:rPr>
                <a:t>Model</a:t>
              </a:r>
              <a:endParaRPr kumimoji="0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HG明朝E" panose="02020909000000000000" pitchFamily="17" charset="-128"/>
              </a:endParaRPr>
            </a:p>
          </p:txBody>
        </p:sp>
        <p:sp>
          <p:nvSpPr>
            <p:cNvPr id="49" name="縦巻き 49"/>
            <p:cNvSpPr/>
            <p:nvPr/>
          </p:nvSpPr>
          <p:spPr bwMode="auto">
            <a:xfrm>
              <a:off x="2260792" y="2429542"/>
              <a:ext cx="3581188" cy="496563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HG明朝E" panose="02020909000000000000" pitchFamily="17" charset="-128"/>
                </a:rPr>
                <a:t>App Script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</a:endParaRPr>
            </a:p>
          </p:txBody>
        </p:sp>
      </p:grpSp>
      <p:sp>
        <p:nvSpPr>
          <p:cNvPr id="50" name="角丸四角形 49"/>
          <p:cNvSpPr/>
          <p:nvPr/>
        </p:nvSpPr>
        <p:spPr bwMode="gray">
          <a:xfrm>
            <a:off x="2718262" y="3714706"/>
            <a:ext cx="2002435" cy="1958843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1" name="フリーフォーム 50"/>
          <p:cNvSpPr/>
          <p:nvPr/>
        </p:nvSpPr>
        <p:spPr bwMode="gray">
          <a:xfrm rot="10800000">
            <a:off x="971600" y="5556040"/>
            <a:ext cx="2376264" cy="591158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2" name="角丸四角形 6"/>
          <p:cNvSpPr/>
          <p:nvPr/>
        </p:nvSpPr>
        <p:spPr bwMode="auto">
          <a:xfrm>
            <a:off x="6038079" y="3931117"/>
            <a:ext cx="2623251" cy="201758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53" name="角丸四角形 22"/>
          <p:cNvSpPr/>
          <p:nvPr/>
        </p:nvSpPr>
        <p:spPr bwMode="auto">
          <a:xfrm>
            <a:off x="7026461" y="5531963"/>
            <a:ext cx="846831" cy="33871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Client </a:t>
            </a:r>
            <a:r>
              <a:rPr kumimoji="1" lang="en-US" altLang="ja-JP" sz="10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Role</a:t>
            </a:r>
            <a:endParaRPr lang="ja-JP" altLang="en-US" sz="1000" dirty="0" smtClean="0">
              <a:solidFill>
                <a:prstClr val="black"/>
              </a:solidFill>
              <a:ea typeface="HG明朝E" panose="02020909000000000000" pitchFamily="17" charset="-128"/>
            </a:endParaRPr>
          </a:p>
        </p:txBody>
      </p:sp>
      <p:sp>
        <p:nvSpPr>
          <p:cNvPr id="54" name="角丸四角形 31"/>
          <p:cNvSpPr/>
          <p:nvPr/>
        </p:nvSpPr>
        <p:spPr bwMode="auto">
          <a:xfrm>
            <a:off x="6164820" y="5537328"/>
            <a:ext cx="859774" cy="32798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Server </a:t>
            </a:r>
            <a:r>
              <a:rPr kumimoji="1" lang="en-US" altLang="ja-JP" sz="10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Role</a:t>
            </a:r>
            <a:endParaRPr lang="ja-JP" altLang="en-US" sz="1000" dirty="0" smtClean="0">
              <a:solidFill>
                <a:prstClr val="black"/>
              </a:solidFill>
              <a:ea typeface="HG明朝E" panose="02020909000000000000" pitchFamily="17" charset="-128"/>
            </a:endParaRPr>
          </a:p>
        </p:txBody>
      </p:sp>
      <p:sp>
        <p:nvSpPr>
          <p:cNvPr id="55" name="角丸四角形 24"/>
          <p:cNvSpPr/>
          <p:nvPr/>
        </p:nvSpPr>
        <p:spPr bwMode="auto">
          <a:xfrm>
            <a:off x="6173982" y="5216150"/>
            <a:ext cx="1710386" cy="298537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Protocol Binding</a:t>
            </a:r>
            <a:endParaRPr lang="ja-JP" altLang="en-US" sz="1000" dirty="0" smtClean="0">
              <a:solidFill>
                <a:prstClr val="black"/>
              </a:solidFill>
              <a:ea typeface="HG明朝E" panose="02020909000000000000" pitchFamily="17" charset="-128"/>
            </a:endParaRPr>
          </a:p>
        </p:txBody>
      </p:sp>
      <p:sp>
        <p:nvSpPr>
          <p:cNvPr id="56" name="角丸四角形 21"/>
          <p:cNvSpPr/>
          <p:nvPr/>
        </p:nvSpPr>
        <p:spPr bwMode="auto">
          <a:xfrm>
            <a:off x="6187562" y="4887209"/>
            <a:ext cx="1696806" cy="298537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Resource Model</a:t>
            </a:r>
            <a:endParaRPr lang="ja-JP" altLang="en-US" sz="1000" dirty="0" smtClean="0">
              <a:solidFill>
                <a:schemeClr val="bg1"/>
              </a:solidFill>
              <a:ea typeface="HG明朝E" panose="02020909000000000000" pitchFamily="17" charset="-128"/>
            </a:endParaRPr>
          </a:p>
        </p:txBody>
      </p:sp>
      <p:sp>
        <p:nvSpPr>
          <p:cNvPr id="57" name="縦巻き 49"/>
          <p:cNvSpPr/>
          <p:nvPr/>
        </p:nvSpPr>
        <p:spPr bwMode="auto">
          <a:xfrm>
            <a:off x="6156176" y="4195808"/>
            <a:ext cx="2423586" cy="261304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</a:rPr>
              <a:t>App Script</a:t>
            </a:r>
            <a:endParaRPr kumimoji="0" lang="ja-JP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G明朝E" panose="02020909000000000000" pitchFamily="17" charset="-128"/>
            </a:endParaRPr>
          </a:p>
        </p:txBody>
      </p:sp>
      <p:sp>
        <p:nvSpPr>
          <p:cNvPr id="58" name="角丸四角形 12"/>
          <p:cNvSpPr/>
          <p:nvPr/>
        </p:nvSpPr>
        <p:spPr bwMode="auto">
          <a:xfrm>
            <a:off x="7956376" y="4902591"/>
            <a:ext cx="571552" cy="962720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>
                    <a:lumMod val="85000"/>
                  </a:schemeClr>
                </a:solidFill>
                <a:ea typeface="HG明朝E" panose="02020909000000000000" pitchFamily="17" charset="-128"/>
              </a:rPr>
              <a:t>Legacy comm.</a:t>
            </a:r>
            <a:endParaRPr lang="ja-JP" altLang="en-US" sz="1000" dirty="0" smtClean="0">
              <a:solidFill>
                <a:schemeClr val="bg1">
                  <a:lumMod val="85000"/>
                </a:schemeClr>
              </a:solidFill>
              <a:ea typeface="HG明朝E" panose="02020909000000000000" pitchFamily="17" charset="-128"/>
            </a:endParaRPr>
          </a:p>
        </p:txBody>
      </p:sp>
      <p:cxnSp>
        <p:nvCxnSpPr>
          <p:cNvPr id="59" name="直線矢印コネクタ 58"/>
          <p:cNvCxnSpPr>
            <a:stCxn id="58" idx="2"/>
            <a:endCxn id="60" idx="0"/>
          </p:cNvCxnSpPr>
          <p:nvPr/>
        </p:nvCxnSpPr>
        <p:spPr bwMode="auto">
          <a:xfrm>
            <a:off x="8242152" y="5865311"/>
            <a:ext cx="12449" cy="47194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</p:cxnSp>
      <p:sp>
        <p:nvSpPr>
          <p:cNvPr id="60" name="角丸四角形 59"/>
          <p:cNvSpPr/>
          <p:nvPr/>
        </p:nvSpPr>
        <p:spPr bwMode="gray">
          <a:xfrm>
            <a:off x="7885202" y="6337260"/>
            <a:ext cx="738797" cy="352994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05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61" name="角丸四角形 60"/>
          <p:cNvSpPr/>
          <p:nvPr/>
        </p:nvSpPr>
        <p:spPr bwMode="gray">
          <a:xfrm>
            <a:off x="5987714" y="3835624"/>
            <a:ext cx="2736064" cy="2154890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194196" y="3501008"/>
            <a:ext cx="101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dirty="0" smtClean="0">
                <a:solidFill>
                  <a:prstClr val="black"/>
                </a:solidFill>
                <a:ea typeface="HG明朝E" panose="02020909000000000000" pitchFamily="17" charset="-128"/>
              </a:rPr>
              <a:t>Hub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237756" y="6479143"/>
            <a:ext cx="85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8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Cloud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679429" y="3356992"/>
            <a:ext cx="160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dirty="0" smtClean="0">
                <a:solidFill>
                  <a:prstClr val="black"/>
                </a:solidFill>
                <a:ea typeface="HG明朝E" panose="02020909000000000000" pitchFamily="17" charset="-128"/>
              </a:rPr>
              <a:t>Cloud Platform</a:t>
            </a:r>
          </a:p>
        </p:txBody>
      </p:sp>
      <p:sp>
        <p:nvSpPr>
          <p:cNvPr id="68" name="角丸四角形 21"/>
          <p:cNvSpPr/>
          <p:nvPr/>
        </p:nvSpPr>
        <p:spPr bwMode="auto">
          <a:xfrm>
            <a:off x="6163210" y="4600135"/>
            <a:ext cx="2369230" cy="245764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Runtime Environment</a:t>
            </a:r>
            <a:endParaRPr lang="ja-JP" altLang="en-US" sz="1000" dirty="0" smtClean="0">
              <a:solidFill>
                <a:schemeClr val="bg1"/>
              </a:solidFill>
              <a:ea typeface="HG明朝E" panose="02020909000000000000" pitchFamily="17" charset="-128"/>
            </a:endParaRPr>
          </a:p>
        </p:txBody>
      </p:sp>
      <p:cxnSp>
        <p:nvCxnSpPr>
          <p:cNvPr id="71" name="直線矢印コネクタ 70"/>
          <p:cNvCxnSpPr/>
          <p:nvPr/>
        </p:nvCxnSpPr>
        <p:spPr bwMode="auto">
          <a:xfrm>
            <a:off x="7283618" y="4365104"/>
            <a:ext cx="0" cy="3057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72" name="直線矢印コネクタ 71"/>
          <p:cNvCxnSpPr/>
          <p:nvPr/>
        </p:nvCxnSpPr>
        <p:spPr bwMode="auto">
          <a:xfrm>
            <a:off x="6476012" y="4322141"/>
            <a:ext cx="0" cy="3309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74" name="角丸四角形 21"/>
          <p:cNvSpPr/>
          <p:nvPr/>
        </p:nvSpPr>
        <p:spPr bwMode="auto">
          <a:xfrm>
            <a:off x="2886019" y="4431536"/>
            <a:ext cx="1685981" cy="253545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ea typeface="HG明朝E" panose="02020909000000000000" pitchFamily="17" charset="-128"/>
            </a:endParaRPr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30" y="3514818"/>
            <a:ext cx="1193968" cy="477587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29" y="3536187"/>
            <a:ext cx="650213" cy="540885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81719"/>
            <a:ext cx="413874" cy="603217"/>
          </a:xfrm>
          <a:prstGeom prst="rect">
            <a:avLst/>
          </a:prstGeom>
        </p:spPr>
      </p:pic>
      <p:sp>
        <p:nvSpPr>
          <p:cNvPr id="80" name="円柱 79"/>
          <p:cNvSpPr/>
          <p:nvPr/>
        </p:nvSpPr>
        <p:spPr bwMode="gray">
          <a:xfrm>
            <a:off x="5464232" y="4774248"/>
            <a:ext cx="651772" cy="526960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ea typeface="HG明朝E" panose="02020909000000000000" pitchFamily="17" charset="-128"/>
            </a:endParaRPr>
          </a:p>
        </p:txBody>
      </p:sp>
      <p:sp>
        <p:nvSpPr>
          <p:cNvPr id="112" name="円柱 111"/>
          <p:cNvSpPr/>
          <p:nvPr/>
        </p:nvSpPr>
        <p:spPr bwMode="gray">
          <a:xfrm>
            <a:off x="2156866" y="4608784"/>
            <a:ext cx="651772" cy="476400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ea typeface="HG明朝E" panose="02020909000000000000" pitchFamily="17" charset="-128"/>
            </a:endParaRPr>
          </a:p>
        </p:txBody>
      </p:sp>
      <p:sp>
        <p:nvSpPr>
          <p:cNvPr id="115" name="フリーフォーム 114"/>
          <p:cNvSpPr/>
          <p:nvPr/>
        </p:nvSpPr>
        <p:spPr bwMode="gray">
          <a:xfrm rot="10800000">
            <a:off x="4139951" y="5572827"/>
            <a:ext cx="2520281" cy="664484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  <a:gd name="connsiteX0" fmla="*/ 1933 w 2768674"/>
              <a:gd name="connsiteY0" fmla="*/ 1718894 h 3058487"/>
              <a:gd name="connsiteX1" fmla="*/ 59847 w 2768674"/>
              <a:gd name="connsiteY1" fmla="*/ 845321 h 3058487"/>
              <a:gd name="connsiteX2" fmla="*/ 418086 w 2768674"/>
              <a:gd name="connsiteY2" fmla="*/ 81342 h 3058487"/>
              <a:gd name="connsiteX3" fmla="*/ 2304284 w 2768674"/>
              <a:gd name="connsiteY3" fmla="*/ 83321 h 3058487"/>
              <a:gd name="connsiteX4" fmla="*/ 2752326 w 2768674"/>
              <a:gd name="connsiteY4" fmla="*/ 625678 h 3058487"/>
              <a:gd name="connsiteX5" fmla="*/ 2757526 w 2768674"/>
              <a:gd name="connsiteY5" fmla="*/ 3058486 h 3058487"/>
              <a:gd name="connsiteX0" fmla="*/ 810 w 2767551"/>
              <a:gd name="connsiteY0" fmla="*/ 1692904 h 3032497"/>
              <a:gd name="connsiteX1" fmla="*/ 68482 w 2767551"/>
              <a:gd name="connsiteY1" fmla="*/ 406378 h 3032497"/>
              <a:gd name="connsiteX2" fmla="*/ 416963 w 2767551"/>
              <a:gd name="connsiteY2" fmla="*/ 55352 h 3032497"/>
              <a:gd name="connsiteX3" fmla="*/ 2303161 w 2767551"/>
              <a:gd name="connsiteY3" fmla="*/ 57331 h 3032497"/>
              <a:gd name="connsiteX4" fmla="*/ 2751203 w 2767551"/>
              <a:gd name="connsiteY4" fmla="*/ 599688 h 3032497"/>
              <a:gd name="connsiteX5" fmla="*/ 2756403 w 2767551"/>
              <a:gd name="connsiteY5" fmla="*/ 3032496 h 303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7551" h="3032497">
                <a:moveTo>
                  <a:pt x="810" y="1692904"/>
                </a:moveTo>
                <a:cubicBezTo>
                  <a:pt x="-2076" y="1231086"/>
                  <a:pt x="-877" y="679303"/>
                  <a:pt x="68482" y="406378"/>
                </a:cubicBezTo>
                <a:cubicBezTo>
                  <a:pt x="137841" y="133453"/>
                  <a:pt x="44517" y="113527"/>
                  <a:pt x="416963" y="55352"/>
                </a:cubicBezTo>
                <a:cubicBezTo>
                  <a:pt x="789410" y="-2822"/>
                  <a:pt x="1914121" y="-33392"/>
                  <a:pt x="2303161" y="57331"/>
                </a:cubicBezTo>
                <a:cubicBezTo>
                  <a:pt x="2692201" y="148054"/>
                  <a:pt x="2725117" y="-148170"/>
                  <a:pt x="2751203" y="599688"/>
                </a:cubicBezTo>
                <a:cubicBezTo>
                  <a:pt x="2777289" y="1347546"/>
                  <a:pt x="2766793" y="2097314"/>
                  <a:pt x="2756403" y="3032496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4" name="図 1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96118" y="6048782"/>
            <a:ext cx="437489" cy="836602"/>
          </a:xfrm>
          <a:prstGeom prst="rect">
            <a:avLst/>
          </a:prstGeom>
        </p:spPr>
      </p:pic>
      <p:cxnSp>
        <p:nvCxnSpPr>
          <p:cNvPr id="73" name="直線矢印コネクタ 72"/>
          <p:cNvCxnSpPr/>
          <p:nvPr/>
        </p:nvCxnSpPr>
        <p:spPr bwMode="auto">
          <a:xfrm>
            <a:off x="4182163" y="4221088"/>
            <a:ext cx="0" cy="2589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76" name="直線矢印コネクタ 75"/>
          <p:cNvCxnSpPr/>
          <p:nvPr/>
        </p:nvCxnSpPr>
        <p:spPr bwMode="auto">
          <a:xfrm>
            <a:off x="3318067" y="4221088"/>
            <a:ext cx="0" cy="2589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64" name="テキスト ボックス 64"/>
          <p:cNvSpPr txBox="1"/>
          <p:nvPr/>
        </p:nvSpPr>
        <p:spPr>
          <a:xfrm>
            <a:off x="6876256" y="6488668"/>
            <a:ext cx="85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8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Local</a:t>
            </a:r>
          </a:p>
        </p:txBody>
      </p:sp>
      <p:sp>
        <p:nvSpPr>
          <p:cNvPr id="67" name="テキスト ボックス 64"/>
          <p:cNvSpPr txBox="1"/>
          <p:nvPr/>
        </p:nvSpPr>
        <p:spPr>
          <a:xfrm>
            <a:off x="247197" y="6488668"/>
            <a:ext cx="144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800" dirty="0" smtClean="0">
                <a:solidFill>
                  <a:prstClr val="black"/>
                </a:solidFill>
                <a:ea typeface="HG明朝E" panose="02020909000000000000" pitchFamily="17" charset="-128"/>
              </a:rPr>
              <a:t>Anywhere</a:t>
            </a:r>
          </a:p>
        </p:txBody>
      </p:sp>
    </p:spTree>
    <p:extLst>
      <p:ext uri="{BB962C8B-B14F-4D97-AF65-F5344CB8AC3E}">
        <p14:creationId xmlns="" xmlns:p14="http://schemas.microsoft.com/office/powerpoint/2010/main" val="33023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Online 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41168"/>
          </a:xfrm>
        </p:spPr>
        <p:txBody>
          <a:bodyPr>
            <a:noAutofit/>
          </a:bodyPr>
          <a:lstStyle/>
          <a:p>
            <a:r>
              <a:rPr lang="en-US" sz="2000" dirty="0" smtClean="0"/>
              <a:t>Interest Group</a:t>
            </a:r>
          </a:p>
          <a:p>
            <a:pPr lvl="1"/>
            <a:r>
              <a:rPr lang="en-US" sz="1600" dirty="0" smtClean="0">
                <a:hlinkClick r:id="rId2"/>
              </a:rPr>
              <a:t>https://www.w3.org/WoT/IG/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3"/>
              </a:rPr>
              <a:t>https://lists.w3.org/Archives/Public/public-wot-ig/</a:t>
            </a:r>
            <a:r>
              <a:rPr lang="en-US" sz="1600" dirty="0" smtClean="0"/>
              <a:t> (subscribe to mailing list)</a:t>
            </a:r>
          </a:p>
          <a:p>
            <a:r>
              <a:rPr lang="en-US" sz="2000" dirty="0" smtClean="0"/>
              <a:t>Documents (for implementers)</a:t>
            </a:r>
          </a:p>
          <a:p>
            <a:pPr lvl="1"/>
            <a:r>
              <a:rPr lang="en-US" sz="1600" dirty="0" smtClean="0">
                <a:hlinkClick r:id="rId4"/>
              </a:rPr>
              <a:t>http://w3c.github.io/wot/architecture/wot-architecture.html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>
                <a:hlinkClick r:id="rId5"/>
              </a:rPr>
              <a:t>http://w3c.github.io/wot/current-practices/wot-practices.html</a:t>
            </a:r>
            <a:r>
              <a:rPr lang="en-US" sz="1600" dirty="0" smtClean="0"/>
              <a:t> (living document)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smtClean="0"/>
              <a:t>Beijing 2016 Release: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smtClean="0">
                <a:hlinkClick r:id="rId6"/>
              </a:rPr>
              <a:t>http://w3c.github.io/wot/current-practices/wot-practices-beijing-2016.html</a:t>
            </a:r>
            <a:r>
              <a:rPr lang="en-US" sz="1600" dirty="0" smtClean="0"/>
              <a:t> </a:t>
            </a:r>
            <a:endParaRPr lang="en-US" sz="2000" dirty="0" smtClean="0"/>
          </a:p>
          <a:p>
            <a:r>
              <a:rPr lang="en-US" sz="2000" dirty="0" err="1" smtClean="0"/>
              <a:t>GitHub</a:t>
            </a:r>
            <a:r>
              <a:rPr lang="en-US" sz="2000" dirty="0" smtClean="0"/>
              <a:t> (documents and proposals)</a:t>
            </a:r>
          </a:p>
          <a:p>
            <a:pPr lvl="1"/>
            <a:r>
              <a:rPr lang="en-US" sz="1600" dirty="0" smtClean="0">
                <a:hlinkClick r:id="rId7"/>
              </a:rPr>
              <a:t>https://github.com/w3c/wot</a:t>
            </a:r>
            <a:r>
              <a:rPr lang="en-US" sz="1600" dirty="0" smtClean="0"/>
              <a:t> </a:t>
            </a:r>
          </a:p>
          <a:p>
            <a:r>
              <a:rPr lang="en-US" sz="2000" dirty="0" smtClean="0"/>
              <a:t>Wiki (organizational information: </a:t>
            </a:r>
            <a:r>
              <a:rPr lang="en-US" sz="2000" dirty="0" err="1" smtClean="0"/>
              <a:t>WebConf</a:t>
            </a:r>
            <a:r>
              <a:rPr lang="en-US" sz="2000" dirty="0" smtClean="0"/>
              <a:t> calls, Face-to-Face meetings, …)</a:t>
            </a:r>
          </a:p>
          <a:p>
            <a:pPr lvl="1"/>
            <a:r>
              <a:rPr lang="en-US" sz="1600" dirty="0" smtClean="0">
                <a:hlinkClick r:id="rId8"/>
              </a:rPr>
              <a:t>https://www.w3.org/WoT/IG/wiki/Main_Page</a:t>
            </a:r>
            <a:r>
              <a:rPr lang="en-US" sz="1600" dirty="0" smtClean="0"/>
              <a:t> </a:t>
            </a:r>
          </a:p>
          <a:p>
            <a:r>
              <a:rPr lang="en-US" sz="2000" dirty="0" err="1" smtClean="0"/>
              <a:t>WoT</a:t>
            </a:r>
            <a:r>
              <a:rPr lang="en-US" sz="2000" dirty="0" smtClean="0"/>
              <a:t> Projects (implementing </a:t>
            </a:r>
            <a:r>
              <a:rPr lang="en-US" sz="2000" dirty="0" err="1" smtClean="0"/>
              <a:t>WoT</a:t>
            </a:r>
            <a:r>
              <a:rPr lang="en-US" sz="2000" dirty="0" smtClean="0"/>
              <a:t> Current Practices)</a:t>
            </a:r>
          </a:p>
          <a:p>
            <a:pPr lvl="1"/>
            <a:r>
              <a:rPr lang="en-US" sz="1600" dirty="0" smtClean="0">
                <a:hlinkClick r:id="rId9"/>
              </a:rPr>
              <a:t>https://github.com/thingweb/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10"/>
              </a:rPr>
              <a:t>https://github.com/mkovatsc/wot-demo-devices</a:t>
            </a:r>
            <a:endParaRPr lang="en-US" sz="1600" dirty="0" smtClean="0"/>
          </a:p>
          <a:p>
            <a:pPr lvl="1"/>
            <a:r>
              <a:rPr lang="en-US" sz="1600" dirty="0" smtClean="0"/>
              <a:t>Please add yours!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feld 26"/>
          <p:cNvSpPr txBox="1"/>
          <p:nvPr/>
        </p:nvSpPr>
        <p:spPr>
          <a:xfrm>
            <a:off x="467544" y="1852988"/>
            <a:ext cx="8208912" cy="1057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/>
              <a:t>Web of Things: </a:t>
            </a:r>
            <a:r>
              <a:rPr lang="en-US" sz="4400" b="1" dirty="0" smtClean="0"/>
              <a:t>Applications</a:t>
            </a:r>
            <a:endParaRPr lang="en-US" sz="4400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of Things?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FFC00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/>
              <a:t>Internet of Things</a:t>
            </a:r>
            <a:endParaRPr lang="en-US" sz="4400" b="1" dirty="0"/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7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: </a:t>
            </a:r>
            <a:r>
              <a:rPr lang="en-US" sz="4400" b="1" dirty="0" smtClean="0"/>
              <a:t>Connectivity</a:t>
            </a:r>
            <a:endParaRPr lang="en-US" sz="4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PlugFest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W3C WoT F2F Beijing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 1: </a:t>
            </a:r>
            <a:r>
              <a:rPr lang="de-DE" dirty="0" err="1" smtClean="0"/>
              <a:t>Hello</a:t>
            </a:r>
            <a:r>
              <a:rPr lang="de-DE" dirty="0" smtClean="0"/>
              <a:t> WoT</a:t>
            </a:r>
            <a:endParaRPr lang="de-DE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4932040" y="3971632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/>
          <a:srcRect l="4326" b="3825"/>
          <a:stretch>
            <a:fillRect/>
          </a:stretch>
        </p:blipFill>
        <p:spPr bwMode="auto">
          <a:xfrm>
            <a:off x="7236296" y="3251552"/>
            <a:ext cx="152296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http://www.machinery.co.uk/article-images/117525/Siemens-Simatic-IOT2000-290316_popup.jpg"/>
          <p:cNvPicPr>
            <a:picLocks noChangeAspect="1" noChangeArrowheads="1"/>
          </p:cNvPicPr>
          <p:nvPr/>
        </p:nvPicPr>
        <p:blipFill>
          <a:blip r:embed="rId3" cstate="print"/>
          <a:srcRect l="33554" t="43162" r="14951" b="4520"/>
          <a:stretch>
            <a:fillRect/>
          </a:stretch>
        </p:blipFill>
        <p:spPr bwMode="auto">
          <a:xfrm>
            <a:off x="3563888" y="3429222"/>
            <a:ext cx="1224136" cy="898564"/>
          </a:xfrm>
          <a:prstGeom prst="rect">
            <a:avLst/>
          </a:prstGeom>
          <a:noFill/>
        </p:spPr>
      </p:pic>
      <p:pic>
        <p:nvPicPr>
          <p:cNvPr id="9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876256" y="3179544"/>
            <a:ext cx="576064" cy="576064"/>
          </a:xfrm>
          <a:prstGeom prst="rect">
            <a:avLst/>
          </a:prstGeom>
          <a:noFill/>
        </p:spPr>
      </p:pic>
      <p:pic>
        <p:nvPicPr>
          <p:cNvPr id="1026" name="Picture 2" descr="Image result for scal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3971632"/>
            <a:ext cx="767574" cy="663028"/>
          </a:xfrm>
          <a:prstGeom prst="rect">
            <a:avLst/>
          </a:prstGeom>
          <a:noFill/>
        </p:spPr>
      </p:pic>
      <p:pic>
        <p:nvPicPr>
          <p:cNvPr id="11" name="Picture 8" descr="Image result for Siemen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7864" y="4763720"/>
            <a:ext cx="1656184" cy="386136"/>
          </a:xfrm>
          <a:prstGeom prst="rect">
            <a:avLst/>
          </a:prstGeom>
          <a:noFill/>
        </p:spPr>
      </p:pic>
      <p:pic>
        <p:nvPicPr>
          <p:cNvPr id="12" name="Picture 10" descr="Image result for Panasonic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4691712"/>
            <a:ext cx="1800200" cy="537488"/>
          </a:xfrm>
          <a:prstGeom prst="rect">
            <a:avLst/>
          </a:prstGeom>
          <a:noFill/>
        </p:spPr>
      </p:pic>
      <p:pic>
        <p:nvPicPr>
          <p:cNvPr id="13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03848" y="3179544"/>
            <a:ext cx="576064" cy="576064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3348270"/>
            <a:ext cx="154302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Gerade Verbindung mit Pfeil 14"/>
          <p:cNvCxnSpPr/>
          <p:nvPr/>
        </p:nvCxnSpPr>
        <p:spPr>
          <a:xfrm>
            <a:off x="1835696" y="397163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37383" y="2603480"/>
            <a:ext cx="191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TD Web UI for</a:t>
            </a:r>
            <a:br>
              <a:rPr lang="en-US" dirty="0" smtClean="0"/>
            </a:br>
            <a:r>
              <a:rPr lang="en-US" dirty="0" smtClean="0"/>
              <a:t>human </a:t>
            </a:r>
            <a:r>
              <a:rPr lang="en-US" dirty="0"/>
              <a:t>i</a:t>
            </a:r>
            <a:r>
              <a:rPr lang="en-US" dirty="0" smtClean="0"/>
              <a:t>nteraction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1835696" y="3633832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</a:t>
            </a:r>
            <a:r>
              <a:rPr lang="de-DE" dirty="0" err="1" smtClean="0"/>
              <a:t>voteTooHot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652120" y="3602300"/>
            <a:ext cx="51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/on</a:t>
            </a:r>
            <a:endParaRPr lang="de-DE" dirty="0"/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1907704" y="3474398"/>
            <a:ext cx="122413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9" idx="1"/>
          </p:cNvCxnSpPr>
          <p:nvPr/>
        </p:nvCxnSpPr>
        <p:spPr>
          <a:xfrm flipH="1">
            <a:off x="4860032" y="3467576"/>
            <a:ext cx="201622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205706" y="2566645"/>
            <a:ext cx="195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Servient</a:t>
            </a:r>
            <a:r>
              <a:rPr lang="en-US" dirty="0" smtClean="0"/>
              <a:t> platform</a:t>
            </a:r>
            <a:br>
              <a:rPr lang="en-US" dirty="0" smtClean="0"/>
            </a:br>
            <a:r>
              <a:rPr lang="en-US" dirty="0" smtClean="0"/>
              <a:t> with scripted apps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>
            <a:off x="6856091" y="2566645"/>
            <a:ext cx="199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Servient</a:t>
            </a:r>
            <a:r>
              <a:rPr lang="en-US" dirty="0" smtClean="0"/>
              <a:t> connected</a:t>
            </a:r>
            <a:br>
              <a:rPr lang="en-US" dirty="0" smtClean="0"/>
            </a:br>
            <a:r>
              <a:rPr lang="en-US" dirty="0" smtClean="0"/>
              <a:t>to legacy devices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270570" y="4753719"/>
            <a:ext cx="138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Open 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 2: </a:t>
            </a:r>
            <a:r>
              <a:rPr lang="de-DE" dirty="0" err="1" smtClean="0"/>
              <a:t>Full</a:t>
            </a:r>
            <a:r>
              <a:rPr lang="de-DE" dirty="0" smtClean="0"/>
              <a:t> WoT</a:t>
            </a:r>
            <a:endParaRPr lang="de-DE" dirty="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5004048" y="2970581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/>
          <a:srcRect l="4326" b="3825"/>
          <a:stretch>
            <a:fillRect/>
          </a:stretch>
        </p:blipFill>
        <p:spPr bwMode="auto">
          <a:xfrm>
            <a:off x="7308304" y="2250501"/>
            <a:ext cx="152296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http://www.machinery.co.uk/article-images/117525/Siemens-Simatic-IOT2000-290316_popup.jpg"/>
          <p:cNvPicPr>
            <a:picLocks noChangeAspect="1" noChangeArrowheads="1"/>
          </p:cNvPicPr>
          <p:nvPr/>
        </p:nvPicPr>
        <p:blipFill>
          <a:blip r:embed="rId3" cstate="print"/>
          <a:srcRect l="33554" t="43162" r="14951" b="4520"/>
          <a:stretch>
            <a:fillRect/>
          </a:stretch>
        </p:blipFill>
        <p:spPr bwMode="auto">
          <a:xfrm>
            <a:off x="3635896" y="2538533"/>
            <a:ext cx="1224136" cy="898564"/>
          </a:xfrm>
          <a:prstGeom prst="rect">
            <a:avLst/>
          </a:prstGeom>
          <a:noFill/>
        </p:spPr>
      </p:pic>
      <p:pic>
        <p:nvPicPr>
          <p:cNvPr id="8" name="Picture 2" descr="Image result for sc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186605"/>
            <a:ext cx="648072" cy="559802"/>
          </a:xfrm>
          <a:prstGeom prst="rect">
            <a:avLst/>
          </a:prstGeom>
          <a:noFill/>
        </p:spPr>
      </p:pic>
      <p:pic>
        <p:nvPicPr>
          <p:cNvPr id="16386" name="Picture 2" descr="Image result for fujits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645024"/>
            <a:ext cx="1225936" cy="758010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>
          <a:xfrm>
            <a:off x="3635896" y="1844824"/>
            <a:ext cx="122413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835696" y="299695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485664" y="1196752"/>
            <a:ext cx="352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WoT </a:t>
            </a:r>
            <a:r>
              <a:rPr lang="en-US" dirty="0" err="1" smtClean="0"/>
              <a:t>Servient</a:t>
            </a:r>
            <a:r>
              <a:rPr lang="en-US" dirty="0" smtClean="0"/>
              <a:t> providing</a:t>
            </a:r>
            <a:br>
              <a:rPr lang="en-US" dirty="0" smtClean="0"/>
            </a:br>
            <a:r>
              <a:rPr lang="en-US" dirty="0" smtClean="0"/>
              <a:t>voter script and voting </a:t>
            </a:r>
            <a:r>
              <a:rPr lang="en-US" dirty="0" err="1" smtClean="0"/>
              <a:t>Servient</a:t>
            </a:r>
            <a:endParaRPr lang="en-US" dirty="0"/>
          </a:p>
        </p:txBody>
      </p:sp>
      <p:pic>
        <p:nvPicPr>
          <p:cNvPr id="16388" name="Picture 4" descr="Image result for javascrip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79329" y="1874804"/>
            <a:ext cx="576064" cy="576064"/>
          </a:xfrm>
          <a:prstGeom prst="rect">
            <a:avLst/>
          </a:prstGeom>
          <a:noFill/>
        </p:spPr>
      </p:pic>
      <p:sp>
        <p:nvSpPr>
          <p:cNvPr id="20" name="Rechteck 19"/>
          <p:cNvSpPr/>
          <p:nvPr/>
        </p:nvSpPr>
        <p:spPr>
          <a:xfrm>
            <a:off x="343248" y="1916832"/>
            <a:ext cx="122413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234624" y="1196752"/>
            <a:ext cx="1442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Web Browser</a:t>
            </a:r>
            <a:br>
              <a:rPr lang="en-US" dirty="0" smtClean="0"/>
            </a:br>
            <a:r>
              <a:rPr lang="en-US" dirty="0" smtClean="0"/>
              <a:t>Scripting API</a:t>
            </a:r>
            <a:endParaRPr lang="en-US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1043608" y="2204864"/>
            <a:ext cx="280831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4644008" y="3284984"/>
            <a:ext cx="576064" cy="576064"/>
          </a:xfrm>
          <a:prstGeom prst="rect">
            <a:avLst/>
          </a:prstGeom>
          <a:noFill/>
        </p:spPr>
      </p:pic>
      <p:sp>
        <p:nvSpPr>
          <p:cNvPr id="27" name="Textfeld 26"/>
          <p:cNvSpPr txBox="1"/>
          <p:nvPr/>
        </p:nvSpPr>
        <p:spPr>
          <a:xfrm>
            <a:off x="1835696" y="2627620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</a:t>
            </a:r>
            <a:r>
              <a:rPr lang="de-DE" dirty="0" err="1" smtClean="0"/>
              <a:t>voteTooHot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652120" y="2564904"/>
            <a:ext cx="51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/on</a:t>
            </a:r>
            <a:endParaRPr lang="de-DE" dirty="0"/>
          </a:p>
        </p:txBody>
      </p:sp>
      <p:pic>
        <p:nvPicPr>
          <p:cNvPr id="29" name="Picture 4" descr="http://db.cse.ohio-state.edu/images/db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228184" y="5316557"/>
            <a:ext cx="1169770" cy="1296144"/>
          </a:xfrm>
          <a:prstGeom prst="rect">
            <a:avLst/>
          </a:prstGeom>
          <a:noFill/>
        </p:spPr>
      </p:pic>
      <p:sp>
        <p:nvSpPr>
          <p:cNvPr id="30" name="Textfeld 29"/>
          <p:cNvSpPr txBox="1"/>
          <p:nvPr/>
        </p:nvSpPr>
        <p:spPr>
          <a:xfrm>
            <a:off x="6027123" y="4884509"/>
            <a:ext cx="149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TD Repository</a:t>
            </a:r>
            <a:endParaRPr lang="de-DE" dirty="0"/>
          </a:p>
        </p:txBody>
      </p:sp>
      <p:pic>
        <p:nvPicPr>
          <p:cNvPr id="16392" name="Picture 8" descr="Image result for Siemens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91880" y="3906960"/>
            <a:ext cx="1656184" cy="386136"/>
          </a:xfrm>
          <a:prstGeom prst="rect">
            <a:avLst/>
          </a:prstGeom>
          <a:noFill/>
        </p:spPr>
      </p:pic>
      <p:pic>
        <p:nvPicPr>
          <p:cNvPr id="16394" name="Picture 10" descr="Image result for Panasonic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36296" y="3867529"/>
            <a:ext cx="1800200" cy="537488"/>
          </a:xfrm>
          <a:prstGeom prst="rect">
            <a:avLst/>
          </a:prstGeom>
          <a:noFill/>
        </p:spPr>
      </p:pic>
      <p:cxnSp>
        <p:nvCxnSpPr>
          <p:cNvPr id="35" name="Gerade Verbindung mit Pfeil 34"/>
          <p:cNvCxnSpPr/>
          <p:nvPr/>
        </p:nvCxnSpPr>
        <p:spPr>
          <a:xfrm>
            <a:off x="5220072" y="3861048"/>
            <a:ext cx="1296144" cy="10081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http://fluuux.de/wp-content/uploads/2012/09/ds18s20.jpg"/>
          <p:cNvPicPr>
            <a:picLocks noChangeAspect="1" noChangeArrowheads="1"/>
          </p:cNvPicPr>
          <p:nvPr/>
        </p:nvPicPr>
        <p:blipFill>
          <a:blip r:embed="rId11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547665" y="5301208"/>
            <a:ext cx="1364614" cy="1023460"/>
          </a:xfrm>
          <a:prstGeom prst="rect">
            <a:avLst/>
          </a:prstGeom>
          <a:noFill/>
        </p:spPr>
      </p:pic>
      <p:cxnSp>
        <p:nvCxnSpPr>
          <p:cNvPr id="45" name="Gerade Verbindung mit Pfeil 44"/>
          <p:cNvCxnSpPr/>
          <p:nvPr/>
        </p:nvCxnSpPr>
        <p:spPr>
          <a:xfrm>
            <a:off x="3635896" y="5820613"/>
            <a:ext cx="2320982" cy="833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3635896" y="524454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Search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Action </a:t>
            </a:r>
            <a:br>
              <a:rPr lang="de-DE" sz="1200" dirty="0" smtClean="0"/>
            </a:br>
            <a:r>
              <a:rPr lang="de-DE" sz="1200" dirty="0" smtClean="0"/>
              <a:t>@type=“</a:t>
            </a:r>
            <a:r>
              <a:rPr lang="de-DE" sz="1200" dirty="0" err="1" smtClean="0"/>
              <a:t>tooHot</a:t>
            </a:r>
            <a:r>
              <a:rPr lang="de-DE" sz="1200" dirty="0" smtClean="0"/>
              <a:t>“</a:t>
            </a:r>
            <a:endParaRPr lang="de-DE" sz="1200" dirty="0"/>
          </a:p>
        </p:txBody>
      </p:sp>
      <p:cxnSp>
        <p:nvCxnSpPr>
          <p:cNvPr id="50" name="Gerade Verbindung mit Pfeil 49"/>
          <p:cNvCxnSpPr/>
          <p:nvPr/>
        </p:nvCxnSpPr>
        <p:spPr>
          <a:xfrm flipH="1" flipV="1">
            <a:off x="3635896" y="6108645"/>
            <a:ext cx="2304256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10" descr="http://www.machinery.co.uk/article-images/117525/Siemens-Simatic-IOT2000-290316_popup.jpg"/>
          <p:cNvPicPr>
            <a:picLocks noChangeAspect="1" noChangeArrowheads="1"/>
          </p:cNvPicPr>
          <p:nvPr/>
        </p:nvPicPr>
        <p:blipFill>
          <a:blip r:embed="rId3" cstate="print"/>
          <a:srcRect l="33554" t="43162" r="14951" b="4520"/>
          <a:stretch>
            <a:fillRect/>
          </a:stretch>
        </p:blipFill>
        <p:spPr bwMode="auto">
          <a:xfrm>
            <a:off x="4427984" y="6324669"/>
            <a:ext cx="567680" cy="416699"/>
          </a:xfrm>
          <a:prstGeom prst="rect">
            <a:avLst/>
          </a:prstGeom>
          <a:noFill/>
        </p:spPr>
      </p:pic>
      <p:pic>
        <p:nvPicPr>
          <p:cNvPr id="54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4067944" y="6108645"/>
            <a:ext cx="576064" cy="576064"/>
          </a:xfrm>
          <a:prstGeom prst="rect">
            <a:avLst/>
          </a:prstGeom>
          <a:noFill/>
        </p:spPr>
      </p:pic>
      <p:grpSp>
        <p:nvGrpSpPr>
          <p:cNvPr id="3" name="Gruppieren 56"/>
          <p:cNvGrpSpPr/>
          <p:nvPr/>
        </p:nvGrpSpPr>
        <p:grpSpPr>
          <a:xfrm>
            <a:off x="539552" y="2600400"/>
            <a:ext cx="792088" cy="792088"/>
            <a:chOff x="539552" y="2744416"/>
            <a:chExt cx="792088" cy="792088"/>
          </a:xfrm>
        </p:grpSpPr>
        <p:pic>
          <p:nvPicPr>
            <p:cNvPr id="16390" name="Picture 6" descr="Image result for android handy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39552" y="2744416"/>
              <a:ext cx="792088" cy="792088"/>
            </a:xfrm>
            <a:prstGeom prst="rect">
              <a:avLst/>
            </a:prstGeom>
            <a:noFill/>
          </p:spPr>
        </p:pic>
        <p:sp>
          <p:nvSpPr>
            <p:cNvPr id="42" name="Rechteck 41"/>
            <p:cNvSpPr/>
            <p:nvPr/>
          </p:nvSpPr>
          <p:spPr>
            <a:xfrm>
              <a:off x="765101" y="2852936"/>
              <a:ext cx="360040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827584" y="2924944"/>
              <a:ext cx="21602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8" name="Gerade Verbindung mit Pfeil 57"/>
          <p:cNvCxnSpPr/>
          <p:nvPr/>
        </p:nvCxnSpPr>
        <p:spPr>
          <a:xfrm flipV="1">
            <a:off x="2411760" y="3645024"/>
            <a:ext cx="86409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 rot="17912209">
            <a:off x="1891600" y="4207744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/</a:t>
            </a:r>
            <a:r>
              <a:rPr lang="de-DE" dirty="0" err="1" smtClean="0"/>
              <a:t>voteTooHot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-95821" y="5302949"/>
            <a:ext cx="2388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WoT </a:t>
            </a:r>
            <a:r>
              <a:rPr lang="en-US" dirty="0" err="1" smtClean="0"/>
              <a:t>Servient</a:t>
            </a:r>
            <a:r>
              <a:rPr lang="en-US" dirty="0"/>
              <a:t> </a:t>
            </a:r>
            <a:r>
              <a:rPr lang="en-US" dirty="0" smtClean="0"/>
              <a:t>searching</a:t>
            </a:r>
            <a:br>
              <a:rPr lang="en-US" dirty="0" smtClean="0"/>
            </a:br>
            <a:r>
              <a:rPr lang="en-US" dirty="0" smtClean="0"/>
              <a:t>for a voting </a:t>
            </a:r>
            <a:r>
              <a:rPr lang="en-US" dirty="0" err="1" smtClean="0"/>
              <a:t>Servient</a:t>
            </a:r>
            <a:endParaRPr lang="en-US" dirty="0"/>
          </a:p>
        </p:txBody>
      </p:sp>
      <p:pic>
        <p:nvPicPr>
          <p:cNvPr id="66" name="Picture 8" descr="Image result for Siemens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15616" y="6309320"/>
            <a:ext cx="1656184" cy="386136"/>
          </a:xfrm>
          <a:prstGeom prst="rect">
            <a:avLst/>
          </a:prstGeom>
          <a:noFill/>
        </p:spPr>
      </p:pic>
      <p:pic>
        <p:nvPicPr>
          <p:cNvPr id="37" name="Picture 4" descr="Image result for javascrip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40535" y="1897782"/>
            <a:ext cx="576064" cy="576064"/>
          </a:xfrm>
          <a:prstGeom prst="rect">
            <a:avLst/>
          </a:prstGeom>
          <a:noFill/>
        </p:spPr>
      </p:pic>
      <p:sp>
        <p:nvSpPr>
          <p:cNvPr id="38" name="Textfeld 37"/>
          <p:cNvSpPr txBox="1"/>
          <p:nvPr/>
        </p:nvSpPr>
        <p:spPr>
          <a:xfrm>
            <a:off x="6660232" y="1196752"/>
            <a:ext cx="2478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WoT </a:t>
            </a:r>
            <a:r>
              <a:rPr lang="en-US" dirty="0" err="1" smtClean="0"/>
              <a:t>Servient</a:t>
            </a:r>
            <a:r>
              <a:rPr lang="en-US" dirty="0" smtClean="0"/>
              <a:t> connected</a:t>
            </a:r>
            <a:br>
              <a:rPr lang="en-US" dirty="0" smtClean="0"/>
            </a:br>
            <a:r>
              <a:rPr lang="en-US" dirty="0" smtClean="0"/>
              <a:t>to legacy devices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 3: Mini Automation</a:t>
            </a:r>
            <a:endParaRPr lang="de-DE" dirty="0"/>
          </a:p>
        </p:txBody>
      </p:sp>
      <p:sp>
        <p:nvSpPr>
          <p:cNvPr id="6146" name="AutoShape 2" descr="Image result for brightn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148" name="AutoShape 4" descr="Image result for brightn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212976"/>
            <a:ext cx="1584176" cy="153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Image result for Sieme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5085184"/>
            <a:ext cx="1656184" cy="386136"/>
          </a:xfrm>
          <a:prstGeom prst="rect">
            <a:avLst/>
          </a:prstGeom>
          <a:noFill/>
        </p:spPr>
      </p:pic>
      <p:pic>
        <p:nvPicPr>
          <p:cNvPr id="8" name="Picture 2" descr="Image result for fujitsu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869160"/>
            <a:ext cx="1225936" cy="758010"/>
          </a:xfrm>
          <a:prstGeom prst="rect">
            <a:avLst/>
          </a:prstGeom>
          <a:noFill/>
        </p:spPr>
      </p:pic>
      <p:cxnSp>
        <p:nvCxnSpPr>
          <p:cNvPr id="9" name="Gerade Verbindung mit Pfeil 8"/>
          <p:cNvCxnSpPr/>
          <p:nvPr/>
        </p:nvCxnSpPr>
        <p:spPr>
          <a:xfrm>
            <a:off x="3203848" y="4077072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Picture 7" descr="http://st.houzz.com/simgs/1661386e01872d44_4-3448/modern-curtain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3429000"/>
            <a:ext cx="1635436" cy="1206134"/>
          </a:xfrm>
          <a:prstGeom prst="rect">
            <a:avLst/>
          </a:prstGeom>
          <a:noFill/>
        </p:spPr>
      </p:pic>
      <p:pic>
        <p:nvPicPr>
          <p:cNvPr id="1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267744" y="3212976"/>
            <a:ext cx="576064" cy="576064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5263269" y="2566645"/>
            <a:ext cx="276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Consume brightness sensor</a:t>
            </a:r>
            <a:br>
              <a:rPr lang="en-US" dirty="0" smtClean="0"/>
            </a:br>
            <a:r>
              <a:rPr lang="en-US" dirty="0" smtClean="0"/>
              <a:t>to control </a:t>
            </a:r>
            <a:r>
              <a:rPr lang="de-DE" dirty="0" err="1" smtClean="0"/>
              <a:t>curtain</a:t>
            </a:r>
            <a:endParaRPr lang="en-US" dirty="0"/>
          </a:p>
        </p:txBody>
      </p:sp>
      <p:cxnSp>
        <p:nvCxnSpPr>
          <p:cNvPr id="14" name="Gerade Verbindung mit Pfeil 13"/>
          <p:cNvCxnSpPr>
            <a:stCxn id="11" idx="3"/>
          </p:cNvCxnSpPr>
          <p:nvPr/>
        </p:nvCxnSpPr>
        <p:spPr>
          <a:xfrm>
            <a:off x="2843808" y="3501008"/>
            <a:ext cx="266429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PlugFest</a:t>
            </a:r>
            <a:r>
              <a:rPr lang="de-DE" dirty="0" smtClean="0"/>
              <a:t> Online 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41168"/>
          </a:xfrm>
        </p:spPr>
        <p:txBody>
          <a:bodyPr>
            <a:noAutofit/>
          </a:bodyPr>
          <a:lstStyle/>
          <a:p>
            <a:r>
              <a:rPr lang="en-US" sz="2000" dirty="0" smtClean="0"/>
              <a:t>Current Practices (Beijing Release)</a:t>
            </a:r>
          </a:p>
          <a:p>
            <a:pPr lvl="1"/>
            <a:r>
              <a:rPr lang="en-US" sz="1600" dirty="0" smtClean="0">
                <a:hlinkClick r:id="rId2"/>
              </a:rPr>
              <a:t>http://w3c.github.io/wot/current-practices/wot-practices-beijing-2016.html</a:t>
            </a:r>
            <a:r>
              <a:rPr lang="en-US" sz="16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Organization Wiki</a:t>
            </a:r>
          </a:p>
          <a:p>
            <a:pPr lvl="1"/>
            <a:r>
              <a:rPr lang="en-US" sz="1600" dirty="0" smtClean="0">
                <a:hlinkClick r:id="rId3"/>
              </a:rPr>
              <a:t>https://www.w3.org/WoT/IG/wiki/F2F_meeting,_July_2016,_China,_Beijing#PlugFest</a:t>
            </a:r>
            <a:r>
              <a:rPr lang="en-US" sz="1600" dirty="0" smtClean="0"/>
              <a:t> </a:t>
            </a:r>
          </a:p>
          <a:p>
            <a:r>
              <a:rPr lang="en-US" sz="2000" dirty="0" smtClean="0"/>
              <a:t>Test Cases</a:t>
            </a:r>
          </a:p>
          <a:p>
            <a:pPr lvl="1"/>
            <a:r>
              <a:rPr lang="en-US" sz="1600" dirty="0" smtClean="0">
                <a:hlinkClick r:id="rId4"/>
              </a:rPr>
              <a:t>https://github.com/w3c/wot/blob/master/plugfest/2016-beijing/plugfest-test-cases-beijing-2016.md</a:t>
            </a:r>
            <a:endParaRPr lang="en-US" sz="1600" dirty="0" smtClean="0"/>
          </a:p>
          <a:p>
            <a:r>
              <a:rPr lang="en-US" sz="2000" dirty="0" smtClean="0"/>
              <a:t>Report Template</a:t>
            </a:r>
          </a:p>
          <a:p>
            <a:pPr lvl="1"/>
            <a:r>
              <a:rPr lang="en-US" sz="1600" dirty="0" smtClean="0">
                <a:hlinkClick r:id="rId5"/>
              </a:rPr>
              <a:t>https://github.com/w3c/wot/blob/master/plugfest/2016-beijing/TestCaseCoverage.xlsx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>(</a:t>
            </a:r>
            <a:r>
              <a:rPr lang="en-US" sz="1600" dirty="0" err="1" smtClean="0"/>
              <a:t>t.b.d</a:t>
            </a:r>
            <a:r>
              <a:rPr lang="en-US" sz="1600" dirty="0" smtClean="0"/>
              <a:t>.)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Mission</a:t>
            </a:r>
            <a:endParaRPr lang="en-US" dirty="0"/>
          </a:p>
        </p:txBody>
      </p:sp>
      <p:pic>
        <p:nvPicPr>
          <p:cNvPr id="5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96852"/>
            <a:ext cx="1008112" cy="1008112"/>
          </a:xfrm>
          <a:prstGeom prst="rect">
            <a:avLst/>
          </a:prstGeom>
          <a:noFill/>
        </p:spPr>
      </p:pic>
      <p:pic>
        <p:nvPicPr>
          <p:cNvPr id="6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6226" y="4777650"/>
            <a:ext cx="1295044" cy="883598"/>
          </a:xfrm>
          <a:prstGeom prst="rect">
            <a:avLst/>
          </a:prstGeom>
          <a:noFill/>
        </p:spPr>
      </p:pic>
      <p:pic>
        <p:nvPicPr>
          <p:cNvPr id="7" name="Picture 6" descr="https://lh6.ggpht.com/9HO8ss1ZMkSOVERLU0gakZEJpptzRxV4TYL3YJ5vPdYe5V0z3EpV_Wqezc8RkRcNcP6-=w3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2060848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2808" y="2362479"/>
            <a:ext cx="1440160" cy="490457"/>
          </a:xfrm>
          <a:prstGeom prst="rect">
            <a:avLst/>
          </a:prstGeom>
          <a:noFill/>
        </p:spPr>
      </p:pic>
      <p:pic>
        <p:nvPicPr>
          <p:cNvPr id="9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572" y="4783124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ussdiagramm: Manuelle Eingabe 9"/>
          <p:cNvSpPr/>
          <p:nvPr/>
        </p:nvSpPr>
        <p:spPr>
          <a:xfrm>
            <a:off x="827584" y="3116476"/>
            <a:ext cx="864096" cy="576064"/>
          </a:xfrm>
          <a:prstGeom prst="flowChartManualInp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ussdiagramm: Lochstreifen 10"/>
          <p:cNvSpPr/>
          <p:nvPr/>
        </p:nvSpPr>
        <p:spPr>
          <a:xfrm>
            <a:off x="3347864" y="3140968"/>
            <a:ext cx="936104" cy="648072"/>
          </a:xfrm>
          <a:prstGeom prst="flowChartPunchedTap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ppelte Welle 11"/>
          <p:cNvSpPr/>
          <p:nvPr/>
        </p:nvSpPr>
        <p:spPr>
          <a:xfrm>
            <a:off x="1835696" y="4149079"/>
            <a:ext cx="936104" cy="576064"/>
          </a:xfrm>
          <a:prstGeom prst="doubleWav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Gespeicherte Daten 12"/>
          <p:cNvSpPr/>
          <p:nvPr/>
        </p:nvSpPr>
        <p:spPr>
          <a:xfrm rot="16200000">
            <a:off x="6246186" y="3032956"/>
            <a:ext cx="828092" cy="828092"/>
          </a:xfrm>
          <a:prstGeom prst="flowChartOnlineStorag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ingekerbter Richtungspfeil 13"/>
          <p:cNvSpPr/>
          <p:nvPr/>
        </p:nvSpPr>
        <p:spPr>
          <a:xfrm rot="16200000">
            <a:off x="4824028" y="3897052"/>
            <a:ext cx="864096" cy="936104"/>
          </a:xfrm>
          <a:prstGeom prst="chevron">
            <a:avLst>
              <a:gd name="adj" fmla="val 273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ussdiagramm: Magnetplattenspeicher 14"/>
          <p:cNvSpPr/>
          <p:nvPr/>
        </p:nvSpPr>
        <p:spPr>
          <a:xfrm>
            <a:off x="7524328" y="4005063"/>
            <a:ext cx="720080" cy="79208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7604500" y="46391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17" name="Textfeld 16"/>
          <p:cNvSpPr txBox="1"/>
          <p:nvPr/>
        </p:nvSpPr>
        <p:spPr>
          <a:xfrm>
            <a:off x="1147120" y="5805264"/>
            <a:ext cx="6849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“interconnecting existing Internet of Things platforms</a:t>
            </a:r>
            <a:br>
              <a:rPr lang="en-US" sz="2400" dirty="0" smtClean="0"/>
            </a:br>
            <a:r>
              <a:rPr lang="en-US" sz="2400" dirty="0" smtClean="0"/>
              <a:t>and complementing available standards”</a:t>
            </a:r>
            <a:endParaRPr lang="en-US" sz="2400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443027"/>
            <a:ext cx="8208912" cy="1057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/>
              <a:t>Web of Things</a:t>
            </a:r>
            <a:endParaRPr lang="en-US" sz="4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2498971" y="1383159"/>
            <a:ext cx="414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Not to be yet another standard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Describe How to Interact with Things of Different IoT Platforms</a:t>
            </a:r>
          </a:p>
          <a:p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wot-practices.html#</a:t>
            </a:r>
            <a:r>
              <a:rPr lang="de-DE" dirty="0" smtClean="0">
                <a:hlinkClick r:id="rId2"/>
              </a:rPr>
              <a:t>sec-</a:t>
            </a:r>
            <a:r>
              <a:rPr lang="de-DE" dirty="0" err="1" smtClean="0">
                <a:hlinkClick r:id="rId2"/>
              </a:rPr>
              <a:t>concepts</a:t>
            </a:r>
            <a:r>
              <a:rPr lang="de-DE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Challenges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Goal: Web of Things Application Layer</a:t>
            </a:r>
          </a:p>
          <a:p>
            <a:pPr lvl="1"/>
            <a:r>
              <a:rPr lang="en-US" dirty="0" smtClean="0"/>
              <a:t>need to program and deploy IoT applications</a:t>
            </a:r>
            <a:br>
              <a:rPr lang="en-US" dirty="0" smtClean="0"/>
            </a:br>
            <a:r>
              <a:rPr lang="en-US" dirty="0" smtClean="0"/>
              <a:t>like Web applications (outside embedded domain)</a:t>
            </a:r>
          </a:p>
          <a:p>
            <a:r>
              <a:rPr lang="en-US" dirty="0" smtClean="0"/>
              <a:t>Goal: Complement existing standards</a:t>
            </a:r>
          </a:p>
          <a:p>
            <a:pPr lvl="1"/>
            <a:r>
              <a:rPr lang="en-US" dirty="0" smtClean="0"/>
              <a:t>need to describe heterogeneous</a:t>
            </a:r>
            <a:br>
              <a:rPr lang="en-US" dirty="0" smtClean="0"/>
            </a:br>
            <a:r>
              <a:rPr lang="en-US" dirty="0" smtClean="0"/>
              <a:t>Thing, communication, and security metadata</a:t>
            </a:r>
          </a:p>
          <a:p>
            <a:r>
              <a:rPr lang="en-US" dirty="0" smtClean="0"/>
              <a:t>Goal: Enable interoperability across platforms</a:t>
            </a:r>
          </a:p>
          <a:p>
            <a:pPr lvl="1"/>
            <a:r>
              <a:rPr lang="en-US" dirty="0" smtClean="0"/>
              <a:t>need to support different protocols and communication patterns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</a:t>
            </a:r>
            <a:r>
              <a:rPr lang="en-US" cap="none" dirty="0" err="1" smtClean="0"/>
              <a:t>o</a:t>
            </a:r>
            <a:r>
              <a:rPr lang="en-US" dirty="0" err="1" smtClean="0"/>
              <a:t>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722313" y="1052736"/>
            <a:ext cx="7772400" cy="3354165"/>
          </a:xfrm>
        </p:spPr>
        <p:txBody>
          <a:bodyPr>
            <a:normAutofit/>
          </a:bodyPr>
          <a:lstStyle/>
          <a:p>
            <a:r>
              <a:rPr lang="en-US" dirty="0" smtClean="0"/>
              <a:t>Let’s start bottom-up 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Need to Support Different Protocols and Communication Patterns</a:t>
            </a:r>
          </a:p>
          <a:p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err="1" smtClean="0">
                <a:hlinkClick r:id="rId2"/>
              </a:rPr>
              <a:t>wot</a:t>
            </a:r>
            <a:r>
              <a:rPr lang="en-US" dirty="0" smtClean="0">
                <a:hlinkClick r:id="rId2"/>
              </a:rPr>
              <a:t>-</a:t>
            </a:r>
            <a:r>
              <a:rPr lang="en-US" dirty="0" err="1" smtClean="0">
                <a:hlinkClick r:id="rId2"/>
              </a:rPr>
              <a:t>practices.html#wot</a:t>
            </a:r>
            <a:r>
              <a:rPr lang="en-US" dirty="0" smtClean="0">
                <a:hlinkClick r:id="rId2"/>
              </a:rPr>
              <a:t>-interface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of Things exposed to the network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“Thing”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b="1" dirty="0" smtClean="0">
                <a:solidFill>
                  <a:srgbClr val="000000"/>
                </a:solidFill>
              </a:rPr>
              <a:t>“Thing”</a:t>
            </a:r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 bwMode="auto">
          <a:xfrm>
            <a:off x="6228184" y="4653136"/>
            <a:ext cx="1905980" cy="707934"/>
          </a:xfrm>
          <a:custGeom>
            <a:avLst/>
            <a:gdLst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1905980 w 1905980"/>
              <a:gd name="connsiteY3" fmla="*/ 0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707934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905980 w 1905980"/>
              <a:gd name="connsiteY4" fmla="*/ 0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707934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1613343 w 1905980"/>
              <a:gd name="connsiteY4" fmla="*/ 6942 h 707934"/>
              <a:gd name="connsiteX5" fmla="*/ 1905980 w 1905980"/>
              <a:gd name="connsiteY5" fmla="*/ 0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707934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984693 w 1905980"/>
              <a:gd name="connsiteY4" fmla="*/ 6942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13343 w 1905980"/>
              <a:gd name="connsiteY5" fmla="*/ 6942 h 707934"/>
              <a:gd name="connsiteX6" fmla="*/ 1905980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707934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232343 w 1905980"/>
              <a:gd name="connsiteY5" fmla="*/ 64092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218377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218377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13343 w 1905980"/>
              <a:gd name="connsiteY6" fmla="*/ 6942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97033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513057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79843 w 1905980"/>
              <a:gd name="connsiteY3" fmla="*/ 6942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737193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737193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  <a:gd name="connsiteX0" fmla="*/ 0 w 1905980"/>
              <a:gd name="connsiteY0" fmla="*/ 0 h 707934"/>
              <a:gd name="connsiteX1" fmla="*/ 0 w 1905980"/>
              <a:gd name="connsiteY1" fmla="*/ 0 h 707934"/>
              <a:gd name="connsiteX2" fmla="*/ 0 w 1905980"/>
              <a:gd name="connsiteY2" fmla="*/ 0 h 707934"/>
              <a:gd name="connsiteX3" fmla="*/ 225025 w 1905980"/>
              <a:gd name="connsiteY3" fmla="*/ 0 h 707934"/>
              <a:gd name="connsiteX4" fmla="*/ 225025 w 1905980"/>
              <a:gd name="connsiteY4" fmla="*/ 360040 h 707934"/>
              <a:gd name="connsiteX5" fmla="*/ 1665185 w 1905980"/>
              <a:gd name="connsiteY5" fmla="*/ 360040 h 707934"/>
              <a:gd name="connsiteX6" fmla="*/ 1665185 w 1905980"/>
              <a:gd name="connsiteY6" fmla="*/ 0 h 707934"/>
              <a:gd name="connsiteX7" fmla="*/ 1905980 w 1905980"/>
              <a:gd name="connsiteY7" fmla="*/ 0 h 707934"/>
              <a:gd name="connsiteX8" fmla="*/ 1905980 w 1905980"/>
              <a:gd name="connsiteY8" fmla="*/ 0 h 707934"/>
              <a:gd name="connsiteX9" fmla="*/ 1905980 w 1905980"/>
              <a:gd name="connsiteY9" fmla="*/ 0 h 707934"/>
              <a:gd name="connsiteX10" fmla="*/ 1905980 w 1905980"/>
              <a:gd name="connsiteY10" fmla="*/ 707934 h 707934"/>
              <a:gd name="connsiteX11" fmla="*/ 1905980 w 1905980"/>
              <a:gd name="connsiteY11" fmla="*/ 707934 h 707934"/>
              <a:gd name="connsiteX12" fmla="*/ 1905980 w 1905980"/>
              <a:gd name="connsiteY12" fmla="*/ 707934 h 707934"/>
              <a:gd name="connsiteX13" fmla="*/ 0 w 1905980"/>
              <a:gd name="connsiteY13" fmla="*/ 707934 h 707934"/>
              <a:gd name="connsiteX14" fmla="*/ 0 w 1905980"/>
              <a:gd name="connsiteY14" fmla="*/ 707934 h 707934"/>
              <a:gd name="connsiteX15" fmla="*/ 0 w 1905980"/>
              <a:gd name="connsiteY15" fmla="*/ 707934 h 707934"/>
              <a:gd name="connsiteX16" fmla="*/ 0 w 1905980"/>
              <a:gd name="connsiteY16" fmla="*/ 0 h 70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5980" h="7079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225025" y="0"/>
                </a:lnTo>
                <a:lnTo>
                  <a:pt x="225025" y="360040"/>
                </a:lnTo>
                <a:lnTo>
                  <a:pt x="1665185" y="360040"/>
                </a:lnTo>
                <a:lnTo>
                  <a:pt x="1665185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0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190598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70793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0" rIns="91440" bIns="18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2139</Words>
  <Application>Microsoft Office PowerPoint</Application>
  <PresentationFormat>Bildschirmpräsentation (4:3)</PresentationFormat>
  <Paragraphs>612</Paragraphs>
  <Slides>44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Larissa-Design</vt:lpstr>
      <vt:lpstr>W3C Standards for the IoT</vt:lpstr>
      <vt:lpstr>What is the Web of Things?</vt:lpstr>
      <vt:lpstr>What is the Web of Things?</vt:lpstr>
      <vt:lpstr>What is the Web of Things?</vt:lpstr>
      <vt:lpstr>W3C WoT Mission</vt:lpstr>
      <vt:lpstr>Building Blocks</vt:lpstr>
      <vt:lpstr>Goals and Challenges</vt:lpstr>
      <vt:lpstr>WoT Interface</vt:lpstr>
      <vt:lpstr>WoT Interface</vt:lpstr>
      <vt:lpstr>WoT Interface</vt:lpstr>
      <vt:lpstr>Protocol Bindings</vt:lpstr>
      <vt:lpstr>Protocol Bindings</vt:lpstr>
      <vt:lpstr>Protocol Bindings</vt:lpstr>
      <vt:lpstr>Resource Model</vt:lpstr>
      <vt:lpstr>Interaction Role</vt:lpstr>
      <vt:lpstr>Interaction Role</vt:lpstr>
      <vt:lpstr>Thing Description</vt:lpstr>
      <vt:lpstr>How to Interact with Things?</vt:lpstr>
      <vt:lpstr>Semantic Description</vt:lpstr>
      <vt:lpstr>Thing Description (TD)</vt:lpstr>
      <vt:lpstr>Thing Description (TD)</vt:lpstr>
      <vt:lpstr>Thing Description (TD)</vt:lpstr>
      <vt:lpstr>Thing Description (TD)</vt:lpstr>
      <vt:lpstr>Thing Description (TD)</vt:lpstr>
      <vt:lpstr>Thing Description (TD)</vt:lpstr>
      <vt:lpstr>TD Example</vt:lpstr>
      <vt:lpstr>Folie 27</vt:lpstr>
      <vt:lpstr>Scripting API</vt:lpstr>
      <vt:lpstr>Without Scripting API</vt:lpstr>
      <vt:lpstr>Scripting API</vt:lpstr>
      <vt:lpstr>Scripting API</vt:lpstr>
      <vt:lpstr>Script Example (Expose Thing)</vt:lpstr>
      <vt:lpstr>Script Example (Consume Thing)</vt:lpstr>
      <vt:lpstr>SUmmary</vt:lpstr>
      <vt:lpstr>Thing Implementation: WoT Servient</vt:lpstr>
      <vt:lpstr>WoT Servient on Thing Itself</vt:lpstr>
      <vt:lpstr>WoT Servient on Integration Hub</vt:lpstr>
      <vt:lpstr>WoT Servient in the Cloud</vt:lpstr>
      <vt:lpstr>Online Resources</vt:lpstr>
      <vt:lpstr>PlugFest</vt:lpstr>
      <vt:lpstr>Scenario 1: Hello WoT</vt:lpstr>
      <vt:lpstr>Scenario 2: Full WoT</vt:lpstr>
      <vt:lpstr>Scenario 3: Mini Automation</vt:lpstr>
      <vt:lpstr>PlugFest Online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 WoT Project</dc:title>
  <dc:creator>Kovatsch, Matthias</dc:creator>
  <cp:keywords>C_Unrestricted</cp:keywords>
  <cp:lastModifiedBy>z0010w1v</cp:lastModifiedBy>
  <cp:revision>267</cp:revision>
  <dcterms:created xsi:type="dcterms:W3CDTF">2016-04-10T22:30:33Z</dcterms:created>
  <dcterms:modified xsi:type="dcterms:W3CDTF">2016-07-16T15:21:59Z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