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24" r:id="rId3"/>
    <p:sldId id="325" r:id="rId4"/>
    <p:sldId id="326" r:id="rId5"/>
    <p:sldId id="327" r:id="rId6"/>
    <p:sldId id="257" r:id="rId7"/>
    <p:sldId id="320" r:id="rId8"/>
    <p:sldId id="292" r:id="rId9"/>
    <p:sldId id="294" r:id="rId10"/>
    <p:sldId id="296" r:id="rId11"/>
    <p:sldId id="297" r:id="rId12"/>
    <p:sldId id="328" r:id="rId13"/>
    <p:sldId id="266" r:id="rId14"/>
    <p:sldId id="268" r:id="rId15"/>
    <p:sldId id="269" r:id="rId16"/>
    <p:sldId id="270" r:id="rId17"/>
    <p:sldId id="271" r:id="rId18"/>
    <p:sldId id="283" r:id="rId19"/>
    <p:sldId id="265" r:id="rId20"/>
    <p:sldId id="267" r:id="rId21"/>
    <p:sldId id="329" r:id="rId22"/>
    <p:sldId id="298" r:id="rId23"/>
    <p:sldId id="347" r:id="rId24"/>
    <p:sldId id="277" r:id="rId25"/>
    <p:sldId id="348" r:id="rId26"/>
    <p:sldId id="280" r:id="rId27"/>
    <p:sldId id="290" r:id="rId28"/>
    <p:sldId id="281" r:id="rId29"/>
    <p:sldId id="287" r:id="rId30"/>
    <p:sldId id="341" r:id="rId31"/>
    <p:sldId id="345" r:id="rId32"/>
    <p:sldId id="342" r:id="rId33"/>
    <p:sldId id="289" r:id="rId34"/>
    <p:sldId id="330" r:id="rId35"/>
    <p:sldId id="275" r:id="rId36"/>
    <p:sldId id="261" r:id="rId37"/>
    <p:sldId id="300" r:id="rId38"/>
    <p:sldId id="346" r:id="rId39"/>
    <p:sldId id="349" r:id="rId40"/>
    <p:sldId id="350" r:id="rId41"/>
    <p:sldId id="351" r:id="rId42"/>
    <p:sldId id="353" r:id="rId43"/>
    <p:sldId id="352" r:id="rId44"/>
    <p:sldId id="343" r:id="rId45"/>
    <p:sldId id="331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  <a:srgbClr val="FF9900"/>
    <a:srgbClr val="FF0066"/>
    <a:srgbClr val="92D050"/>
    <a:srgbClr val="99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C9F5-32D2-42B5-96C6-A2155698F10A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F3CC-1C16-44C5-879B-389FF4F450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the physical world with the virtual world of our IT systems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2964-C42E-4AD1-A221-207409CF8EEF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vs0.inf.ethz.ch:8080/" TargetMode="External"/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IG/wiki/F2F_meeting,_July_2016,_China,_Beijing" TargetMode="External"/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/blob/master/plugfest/2016-beijing/TestCaseCoverage.xlsx" TargetMode="External"/><Relationship Id="rId4" Type="http://schemas.openxmlformats.org/officeDocument/2006/relationships/hyperlink" Target="https://github.com/w3c/wot/blob/master/plugfest/2016-beijing/plugfest-test-cases-beijing-2016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architecture/wot-architecture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2" y="298146"/>
            <a:ext cx="7920878" cy="42162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Getting Started with a W3C </a:t>
            </a:r>
            <a:r>
              <a:rPr lang="en-US" sz="4000" b="1" dirty="0" err="1" smtClean="0"/>
              <a:t>WoT</a:t>
            </a:r>
            <a:r>
              <a:rPr lang="en-US" sz="4000" b="1" dirty="0" smtClean="0"/>
              <a:t> Project</a:t>
            </a:r>
            <a:endParaRPr lang="de-DE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5517232"/>
            <a:ext cx="8064896" cy="1124744"/>
          </a:xfrm>
        </p:spPr>
        <p:txBody>
          <a:bodyPr/>
          <a:lstStyle/>
          <a:p>
            <a:r>
              <a:rPr lang="de-DE" dirty="0" smtClean="0"/>
              <a:t>WoT F2F, Beijing, China, Jul 2016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de-DE" sz="1000" smtClean="0">
                <a:solidFill>
                  <a:srgbClr val="000000"/>
                </a:solidFill>
                <a:latin typeface="Arial"/>
              </a:rPr>
              <a:t>Unrestricted</a:t>
            </a:r>
            <a:endParaRPr lang="de-DE" sz="100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/>
              <a:t>Servient on </a:t>
            </a:r>
            <a:r>
              <a:rPr lang="en-US" dirty="0" smtClean="0"/>
              <a:t>Integration Hub</a:t>
            </a:r>
            <a:endParaRPr lang="en-US" dirty="0"/>
          </a:p>
        </p:txBody>
      </p:sp>
      <p:sp>
        <p:nvSpPr>
          <p:cNvPr id="81" name="角丸四角形 6"/>
          <p:cNvSpPr/>
          <p:nvPr/>
        </p:nvSpPr>
        <p:spPr bwMode="auto">
          <a:xfrm>
            <a:off x="4542591" y="3632720"/>
            <a:ext cx="3024884" cy="214335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82" name="角丸四角形 22"/>
          <p:cNvSpPr/>
          <p:nvPr/>
        </p:nvSpPr>
        <p:spPr bwMode="auto">
          <a:xfrm>
            <a:off x="6455385" y="5333115"/>
            <a:ext cx="976485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de-DE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3" name="角丸四角形 31"/>
          <p:cNvSpPr/>
          <p:nvPr/>
        </p:nvSpPr>
        <p:spPr bwMode="auto">
          <a:xfrm>
            <a:off x="5461823" y="5338818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4" name="角丸四角形 24"/>
          <p:cNvSpPr/>
          <p:nvPr/>
        </p:nvSpPr>
        <p:spPr bwMode="auto">
          <a:xfrm>
            <a:off x="5468293" y="4997439"/>
            <a:ext cx="1976349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5479365" y="4647810"/>
            <a:ext cx="1965277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4712289" y="3877060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7" name="角丸四角形 12"/>
          <p:cNvSpPr/>
          <p:nvPr/>
        </p:nvSpPr>
        <p:spPr bwMode="auto">
          <a:xfrm>
            <a:off x="4714378" y="4653136"/>
            <a:ext cx="717885" cy="1034295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</a:t>
            </a:r>
            <a:r>
              <a:rPr lang="ja-JP" altLang="en-US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comm.</a:t>
            </a:r>
            <a:endParaRPr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88" name="直線矢印コネクタ 87"/>
          <p:cNvCxnSpPr>
            <a:stCxn id="87" idx="2"/>
            <a:endCxn id="89" idx="0"/>
          </p:cNvCxnSpPr>
          <p:nvPr/>
        </p:nvCxnSpPr>
        <p:spPr bwMode="auto">
          <a:xfrm flipH="1">
            <a:off x="5057298" y="5687431"/>
            <a:ext cx="16023" cy="37124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89" name="角丸四角形 88"/>
          <p:cNvSpPr/>
          <p:nvPr/>
        </p:nvSpPr>
        <p:spPr bwMode="gray">
          <a:xfrm>
            <a:off x="4687899" y="6058674"/>
            <a:ext cx="738797" cy="32531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0" name="角丸四角形 6"/>
          <p:cNvSpPr/>
          <p:nvPr/>
        </p:nvSpPr>
        <p:spPr bwMode="auto">
          <a:xfrm>
            <a:off x="1979712" y="3648308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Browser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1" name="角丸四角形 31"/>
          <p:cNvSpPr/>
          <p:nvPr/>
        </p:nvSpPr>
        <p:spPr bwMode="auto">
          <a:xfrm>
            <a:off x="2123728" y="5338817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2" name="角丸四角形 24"/>
          <p:cNvSpPr/>
          <p:nvPr/>
        </p:nvSpPr>
        <p:spPr bwMode="auto">
          <a:xfrm>
            <a:off x="2124784" y="4997438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3" name="角丸四角形 21"/>
          <p:cNvSpPr/>
          <p:nvPr/>
        </p:nvSpPr>
        <p:spPr bwMode="auto">
          <a:xfrm>
            <a:off x="2123728" y="4647808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4" name="縦巻き 49"/>
          <p:cNvSpPr/>
          <p:nvPr/>
        </p:nvSpPr>
        <p:spPr bwMode="auto">
          <a:xfrm>
            <a:off x="2124784" y="3877060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5" name="角丸四角形 94"/>
          <p:cNvSpPr/>
          <p:nvPr/>
        </p:nvSpPr>
        <p:spPr bwMode="gray">
          <a:xfrm>
            <a:off x="4471131" y="3520753"/>
            <a:ext cx="3168352" cy="2368118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078654" y="2852936"/>
            <a:ext cx="66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Smart </a:t>
            </a:r>
            <a:r>
              <a:rPr lang="en-US" altLang="ja-JP" sz="140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HomeHub</a:t>
            </a:r>
            <a:endParaRPr lang="en-US" altLang="ja-JP" sz="14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7" name="角丸四角形 21"/>
          <p:cNvSpPr/>
          <p:nvPr/>
        </p:nvSpPr>
        <p:spPr bwMode="auto">
          <a:xfrm>
            <a:off x="2152215" y="4283560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98" name="直線矢印コネクタ 97"/>
          <p:cNvCxnSpPr/>
          <p:nvPr/>
        </p:nvCxnSpPr>
        <p:spPr bwMode="auto">
          <a:xfrm>
            <a:off x="2611772" y="4077072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0" name="角丸四角形 21"/>
          <p:cNvSpPr/>
          <p:nvPr/>
        </p:nvSpPr>
        <p:spPr bwMode="auto">
          <a:xfrm>
            <a:off x="4708266" y="4283560"/>
            <a:ext cx="2744054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03" name="直線矢印コネクタ 102"/>
          <p:cNvCxnSpPr/>
          <p:nvPr/>
        </p:nvCxnSpPr>
        <p:spPr bwMode="auto">
          <a:xfrm>
            <a:off x="5971956" y="4091112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104" name="直線矢印コネクタ 103"/>
          <p:cNvCxnSpPr/>
          <p:nvPr/>
        </p:nvCxnSpPr>
        <p:spPr bwMode="auto">
          <a:xfrm>
            <a:off x="5076056" y="4089525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5" name="円柱 104"/>
          <p:cNvSpPr/>
          <p:nvPr/>
        </p:nvSpPr>
        <p:spPr bwMode="gray">
          <a:xfrm>
            <a:off x="3844170" y="4616249"/>
            <a:ext cx="778335" cy="396927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Things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7449" y="3228414"/>
            <a:ext cx="1193968" cy="477587"/>
          </a:xfrm>
          <a:prstGeom prst="rect">
            <a:avLst/>
          </a:prstGeom>
        </p:spPr>
      </p:pic>
      <p:pic>
        <p:nvPicPr>
          <p:cNvPr id="107" name="図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9769" y="3258308"/>
            <a:ext cx="650213" cy="540885"/>
          </a:xfrm>
          <a:prstGeom prst="rect">
            <a:avLst/>
          </a:prstGeom>
        </p:spPr>
      </p:pic>
      <p:pic>
        <p:nvPicPr>
          <p:cNvPr id="108" name="図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5135" y="3324136"/>
            <a:ext cx="413874" cy="603217"/>
          </a:xfrm>
          <a:prstGeom prst="rect">
            <a:avLst/>
          </a:prstGeom>
        </p:spPr>
      </p:pic>
      <p:sp>
        <p:nvSpPr>
          <p:cNvPr id="109" name="フリーフォーム 108"/>
          <p:cNvSpPr/>
          <p:nvPr/>
        </p:nvSpPr>
        <p:spPr bwMode="gray">
          <a:xfrm rot="10800000">
            <a:off x="2611770" y="5687428"/>
            <a:ext cx="3400390" cy="869259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5109" y="5737082"/>
            <a:ext cx="437489" cy="836602"/>
          </a:xfrm>
          <a:prstGeom prst="rect">
            <a:avLst/>
          </a:prstGeom>
        </p:spPr>
      </p:pic>
      <p:sp>
        <p:nvSpPr>
          <p:cNvPr id="31" name="Inhaltsplatzhalter 30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WoT</a:t>
            </a:r>
            <a:r>
              <a:rPr lang="en-US" sz="2400" dirty="0" smtClean="0"/>
              <a:t> </a:t>
            </a:r>
            <a:r>
              <a:rPr lang="en-US" sz="2400" dirty="0" err="1" smtClean="0"/>
              <a:t>servients</a:t>
            </a:r>
            <a:r>
              <a:rPr lang="en-US" sz="2400" dirty="0" smtClean="0"/>
              <a:t> can run on hubs (e.g., </a:t>
            </a:r>
            <a:r>
              <a:rPr lang="en-US" sz="2400" dirty="0" err="1" smtClean="0"/>
              <a:t>smartphone</a:t>
            </a:r>
            <a:r>
              <a:rPr lang="en-US" sz="2400" dirty="0" smtClean="0"/>
              <a:t>, gateway)</a:t>
            </a:r>
          </a:p>
          <a:p>
            <a:r>
              <a:rPr lang="en-US" sz="2400" dirty="0" smtClean="0"/>
              <a:t>Can act as agent for legacy devices</a:t>
            </a:r>
          </a:p>
          <a:p>
            <a:r>
              <a:rPr lang="en-US" sz="2400" dirty="0" smtClean="0"/>
              <a:t>Multiple </a:t>
            </a:r>
            <a:r>
              <a:rPr lang="en-US" sz="2400" dirty="0" err="1" smtClean="0"/>
              <a:t>servients</a:t>
            </a:r>
            <a:r>
              <a:rPr lang="en-US" sz="2400" dirty="0" smtClean="0"/>
              <a:t> can be instantiated through sandboxed apps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831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err="1"/>
              <a:t>Servient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/>
              <a:t>Cloud</a:t>
            </a:r>
          </a:p>
        </p:txBody>
      </p:sp>
      <p:sp>
        <p:nvSpPr>
          <p:cNvPr id="35" name="角丸四角形 6"/>
          <p:cNvSpPr/>
          <p:nvPr/>
        </p:nvSpPr>
        <p:spPr bwMode="auto">
          <a:xfrm>
            <a:off x="518985" y="3789040"/>
            <a:ext cx="1009825" cy="17704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Browser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6" name="角丸四角形 31"/>
          <p:cNvSpPr/>
          <p:nvPr/>
        </p:nvSpPr>
        <p:spPr bwMode="auto">
          <a:xfrm>
            <a:off x="574481" y="5237296"/>
            <a:ext cx="832765" cy="275053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8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7" name="角丸四角形 24"/>
          <p:cNvSpPr/>
          <p:nvPr/>
        </p:nvSpPr>
        <p:spPr bwMode="auto">
          <a:xfrm>
            <a:off x="584666" y="4949199"/>
            <a:ext cx="856939" cy="24633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8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8" name="角丸四角形 21"/>
          <p:cNvSpPr/>
          <p:nvPr/>
        </p:nvSpPr>
        <p:spPr bwMode="auto">
          <a:xfrm>
            <a:off x="567226" y="4704481"/>
            <a:ext cx="864148" cy="22479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8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8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9" name="縦巻き 49"/>
          <p:cNvSpPr/>
          <p:nvPr/>
        </p:nvSpPr>
        <p:spPr bwMode="auto">
          <a:xfrm>
            <a:off x="567224" y="4050828"/>
            <a:ext cx="892629" cy="229507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76992" y="4406495"/>
            <a:ext cx="850096" cy="253546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9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90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Envi</a:t>
            </a:r>
            <a:r>
              <a:rPr lang="en-US" altLang="ja-JP" sz="9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9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 bwMode="auto">
          <a:xfrm>
            <a:off x="1009040" y="4155985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2" name="雲 41"/>
          <p:cNvSpPr/>
          <p:nvPr/>
        </p:nvSpPr>
        <p:spPr bwMode="gray">
          <a:xfrm>
            <a:off x="1796451" y="3559925"/>
            <a:ext cx="3655639" cy="2952329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latin typeface="Gill Sans MT"/>
              <a:ea typeface="ＭＳ Ｐゴシック" panose="020B0600070205080204" pitchFamily="50" charset="-128"/>
            </a:endParaRPr>
          </a:p>
        </p:txBody>
      </p:sp>
      <p:grpSp>
        <p:nvGrpSpPr>
          <p:cNvPr id="4" name="グループ化 42"/>
          <p:cNvGrpSpPr/>
          <p:nvPr/>
        </p:nvGrpSpPr>
        <p:grpSpPr>
          <a:xfrm>
            <a:off x="2828012" y="3814081"/>
            <a:ext cx="1838118" cy="1770468"/>
            <a:chOff x="2157748" y="1764987"/>
            <a:chExt cx="3926420" cy="4184293"/>
          </a:xfrm>
        </p:grpSpPr>
        <p:sp>
          <p:nvSpPr>
            <p:cNvPr id="44" name="角丸四角形 6"/>
            <p:cNvSpPr/>
            <p:nvPr/>
          </p:nvSpPr>
          <p:spPr bwMode="auto">
            <a:xfrm>
              <a:off x="2157748" y="1764987"/>
              <a:ext cx="3926420" cy="4184293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  <a:cs typeface="+mn-cs"/>
                </a:rPr>
                <a:t>WoT</a:t>
              </a: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  <a:cs typeface="+mn-cs"/>
                </a:rPr>
                <a:t> Servient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endParaRPr>
            </a:p>
          </p:txBody>
        </p:sp>
        <p:sp>
          <p:nvSpPr>
            <p:cNvPr id="45" name="角丸四角形 22"/>
            <p:cNvSpPr/>
            <p:nvPr/>
          </p:nvSpPr>
          <p:spPr bwMode="auto">
            <a:xfrm>
              <a:off x="4135208" y="5187493"/>
              <a:ext cx="1729451" cy="671324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de-DE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Client </a:t>
              </a:r>
              <a:r>
                <a:rPr kumimoji="1" lang="en-US" altLang="ja-JP" sz="900" dirty="0" smtClean="0">
                  <a:solidFill>
                    <a:prstClr val="black"/>
                  </a:solidFill>
                  <a:latin typeface="Gill Sans MT"/>
                  <a:ea typeface="HG明朝E" panose="02020909000000000000" pitchFamily="17" charset="-128"/>
                </a:rPr>
                <a:t>Connector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6" name="角丸四角形 31"/>
            <p:cNvSpPr/>
            <p:nvPr/>
          </p:nvSpPr>
          <p:spPr bwMode="auto">
            <a:xfrm>
              <a:off x="2276294" y="5187770"/>
              <a:ext cx="1778877" cy="650055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Server </a:t>
              </a:r>
              <a:r>
                <a:rPr kumimoji="1" lang="en-US" altLang="ja-JP" sz="900" dirty="0" smtClean="0">
                  <a:solidFill>
                    <a:prstClr val="black"/>
                  </a:solidFill>
                  <a:latin typeface="Gill Sans MT"/>
                  <a:ea typeface="HG明朝E" panose="02020909000000000000" pitchFamily="17" charset="-128"/>
                </a:rPr>
                <a:t>Connector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7" name="角丸四角形 24"/>
            <p:cNvSpPr/>
            <p:nvPr/>
          </p:nvSpPr>
          <p:spPr bwMode="auto">
            <a:xfrm>
              <a:off x="2298050" y="4506886"/>
              <a:ext cx="3587283" cy="582179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Protocol Binding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8" name="角丸四角形 21"/>
            <p:cNvSpPr/>
            <p:nvPr/>
          </p:nvSpPr>
          <p:spPr bwMode="auto">
            <a:xfrm>
              <a:off x="2260794" y="3928524"/>
              <a:ext cx="3624539" cy="50858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Resource</a:t>
              </a:r>
              <a:r>
                <a:rPr kumimoji="0" lang="ja-JP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 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Model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9" name="縦巻き 49"/>
            <p:cNvSpPr/>
            <p:nvPr/>
          </p:nvSpPr>
          <p:spPr bwMode="auto">
            <a:xfrm>
              <a:off x="2260792" y="2429542"/>
              <a:ext cx="3581188" cy="49656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App Script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</p:grpSp>
      <p:sp>
        <p:nvSpPr>
          <p:cNvPr id="50" name="角丸四角形 49"/>
          <p:cNvSpPr/>
          <p:nvPr/>
        </p:nvSpPr>
        <p:spPr bwMode="gray">
          <a:xfrm>
            <a:off x="2718262" y="3714706"/>
            <a:ext cx="2002435" cy="1958843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1" name="フリーフォーム 50"/>
          <p:cNvSpPr/>
          <p:nvPr/>
        </p:nvSpPr>
        <p:spPr bwMode="gray">
          <a:xfrm rot="10800000">
            <a:off x="927066" y="5556040"/>
            <a:ext cx="2420798" cy="591158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2" name="角丸四角形 6"/>
          <p:cNvSpPr/>
          <p:nvPr/>
        </p:nvSpPr>
        <p:spPr bwMode="auto">
          <a:xfrm>
            <a:off x="6038079" y="3931117"/>
            <a:ext cx="2623251" cy="201758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3" name="角丸四角形 22"/>
          <p:cNvSpPr/>
          <p:nvPr/>
        </p:nvSpPr>
        <p:spPr bwMode="auto">
          <a:xfrm>
            <a:off x="7696899" y="5531963"/>
            <a:ext cx="846831" cy="33871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4" name="角丸四角形 31"/>
          <p:cNvSpPr/>
          <p:nvPr/>
        </p:nvSpPr>
        <p:spPr bwMode="auto">
          <a:xfrm>
            <a:off x="6835258" y="5537328"/>
            <a:ext cx="859774" cy="32798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5" name="角丸四角形 24"/>
          <p:cNvSpPr/>
          <p:nvPr/>
        </p:nvSpPr>
        <p:spPr bwMode="auto">
          <a:xfrm>
            <a:off x="6844420" y="5216150"/>
            <a:ext cx="1710386" cy="298537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6" name="角丸四角形 21"/>
          <p:cNvSpPr/>
          <p:nvPr/>
        </p:nvSpPr>
        <p:spPr bwMode="auto">
          <a:xfrm>
            <a:off x="6858000" y="4887209"/>
            <a:ext cx="1696806" cy="298537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7" name="縦巻き 49"/>
          <p:cNvSpPr/>
          <p:nvPr/>
        </p:nvSpPr>
        <p:spPr bwMode="auto">
          <a:xfrm>
            <a:off x="6156176" y="4195808"/>
            <a:ext cx="2423586" cy="261304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8" name="角丸四角形 12"/>
          <p:cNvSpPr/>
          <p:nvPr/>
        </p:nvSpPr>
        <p:spPr bwMode="auto">
          <a:xfrm>
            <a:off x="6187057" y="4902591"/>
            <a:ext cx="571552" cy="962720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comm.</a:t>
            </a:r>
            <a:endParaRPr lang="ja-JP" altLang="en-US" sz="10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59" name="直線矢印コネクタ 58"/>
          <p:cNvCxnSpPr>
            <a:stCxn id="58" idx="2"/>
            <a:endCxn id="60" idx="0"/>
          </p:cNvCxnSpPr>
          <p:nvPr/>
        </p:nvCxnSpPr>
        <p:spPr bwMode="auto">
          <a:xfrm>
            <a:off x="6472833" y="5865311"/>
            <a:ext cx="12449" cy="47194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60" name="角丸四角形 59"/>
          <p:cNvSpPr/>
          <p:nvPr/>
        </p:nvSpPr>
        <p:spPr bwMode="gray">
          <a:xfrm>
            <a:off x="6115883" y="6337260"/>
            <a:ext cx="738797" cy="352994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05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61" name="角丸四角形 60"/>
          <p:cNvSpPr/>
          <p:nvPr/>
        </p:nvSpPr>
        <p:spPr bwMode="gray">
          <a:xfrm>
            <a:off x="5987714" y="3835624"/>
            <a:ext cx="2736064" cy="2154890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194196" y="3572463"/>
            <a:ext cx="101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Hub(GW)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59082" y="6156012"/>
            <a:ext cx="8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Cloud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679429" y="3429000"/>
            <a:ext cx="8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Platform</a:t>
            </a:r>
          </a:p>
        </p:txBody>
      </p:sp>
      <p:sp>
        <p:nvSpPr>
          <p:cNvPr id="68" name="角丸四角形 21"/>
          <p:cNvSpPr/>
          <p:nvPr/>
        </p:nvSpPr>
        <p:spPr bwMode="auto">
          <a:xfrm>
            <a:off x="6163210" y="4600135"/>
            <a:ext cx="2369230" cy="245764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 bwMode="auto">
          <a:xfrm>
            <a:off x="7283618" y="4365104"/>
            <a:ext cx="0" cy="3057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2" name="直線矢印コネクタ 71"/>
          <p:cNvCxnSpPr/>
          <p:nvPr/>
        </p:nvCxnSpPr>
        <p:spPr bwMode="auto">
          <a:xfrm>
            <a:off x="6476012" y="4322141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74" name="角丸四角形 21"/>
          <p:cNvSpPr/>
          <p:nvPr/>
        </p:nvSpPr>
        <p:spPr bwMode="auto">
          <a:xfrm>
            <a:off x="2886019" y="4431536"/>
            <a:ext cx="1685981" cy="253545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330" y="3514818"/>
            <a:ext cx="1193968" cy="477587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5454" y="3604680"/>
            <a:ext cx="650213" cy="540885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3381719"/>
            <a:ext cx="413874" cy="603217"/>
          </a:xfrm>
          <a:prstGeom prst="rect">
            <a:avLst/>
          </a:prstGeom>
        </p:spPr>
      </p:pic>
      <p:sp>
        <p:nvSpPr>
          <p:cNvPr id="80" name="円柱 79"/>
          <p:cNvSpPr/>
          <p:nvPr/>
        </p:nvSpPr>
        <p:spPr bwMode="gray">
          <a:xfrm>
            <a:off x="5464232" y="4871536"/>
            <a:ext cx="651772" cy="332384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円柱 111"/>
          <p:cNvSpPr/>
          <p:nvPr/>
        </p:nvSpPr>
        <p:spPr bwMode="gray">
          <a:xfrm>
            <a:off x="2156866" y="4680792"/>
            <a:ext cx="651772" cy="332384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フリーフォーム 114"/>
          <p:cNvSpPr/>
          <p:nvPr/>
        </p:nvSpPr>
        <p:spPr bwMode="gray">
          <a:xfrm rot="10800000">
            <a:off x="4139951" y="5523735"/>
            <a:ext cx="3227774" cy="664484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  <a:gd name="connsiteX0" fmla="*/ 1933 w 2768674"/>
              <a:gd name="connsiteY0" fmla="*/ 1718894 h 3058487"/>
              <a:gd name="connsiteX1" fmla="*/ 59847 w 2768674"/>
              <a:gd name="connsiteY1" fmla="*/ 845321 h 3058487"/>
              <a:gd name="connsiteX2" fmla="*/ 418086 w 2768674"/>
              <a:gd name="connsiteY2" fmla="*/ 81342 h 3058487"/>
              <a:gd name="connsiteX3" fmla="*/ 2304284 w 2768674"/>
              <a:gd name="connsiteY3" fmla="*/ 83321 h 3058487"/>
              <a:gd name="connsiteX4" fmla="*/ 2752326 w 2768674"/>
              <a:gd name="connsiteY4" fmla="*/ 625678 h 3058487"/>
              <a:gd name="connsiteX5" fmla="*/ 2757526 w 2768674"/>
              <a:gd name="connsiteY5" fmla="*/ 3058486 h 3058487"/>
              <a:gd name="connsiteX0" fmla="*/ 810 w 2767551"/>
              <a:gd name="connsiteY0" fmla="*/ 1692904 h 3032497"/>
              <a:gd name="connsiteX1" fmla="*/ 68482 w 2767551"/>
              <a:gd name="connsiteY1" fmla="*/ 406378 h 3032497"/>
              <a:gd name="connsiteX2" fmla="*/ 416963 w 2767551"/>
              <a:gd name="connsiteY2" fmla="*/ 55352 h 3032497"/>
              <a:gd name="connsiteX3" fmla="*/ 2303161 w 2767551"/>
              <a:gd name="connsiteY3" fmla="*/ 57331 h 3032497"/>
              <a:gd name="connsiteX4" fmla="*/ 2751203 w 2767551"/>
              <a:gd name="connsiteY4" fmla="*/ 599688 h 3032497"/>
              <a:gd name="connsiteX5" fmla="*/ 2756403 w 2767551"/>
              <a:gd name="connsiteY5" fmla="*/ 3032496 h 303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7551" h="3032497">
                <a:moveTo>
                  <a:pt x="810" y="1692904"/>
                </a:moveTo>
                <a:cubicBezTo>
                  <a:pt x="-2076" y="1231086"/>
                  <a:pt x="-877" y="679303"/>
                  <a:pt x="68482" y="406378"/>
                </a:cubicBezTo>
                <a:cubicBezTo>
                  <a:pt x="137841" y="133453"/>
                  <a:pt x="44517" y="113527"/>
                  <a:pt x="416963" y="55352"/>
                </a:cubicBezTo>
                <a:cubicBezTo>
                  <a:pt x="789410" y="-2822"/>
                  <a:pt x="1914121" y="-33392"/>
                  <a:pt x="2303161" y="57331"/>
                </a:cubicBezTo>
                <a:cubicBezTo>
                  <a:pt x="2692201" y="148054"/>
                  <a:pt x="2725117" y="-148170"/>
                  <a:pt x="2751203" y="599688"/>
                </a:cubicBezTo>
                <a:cubicBezTo>
                  <a:pt x="2777289" y="1347546"/>
                  <a:pt x="2766793" y="2097314"/>
                  <a:pt x="2756403" y="3032496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4" name="図 1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6799" y="6048782"/>
            <a:ext cx="437489" cy="836602"/>
          </a:xfrm>
          <a:prstGeom prst="rect">
            <a:avLst/>
          </a:prstGeom>
        </p:spPr>
      </p:pic>
      <p:cxnSp>
        <p:nvCxnSpPr>
          <p:cNvPr id="73" name="直線矢印コネクタ 72"/>
          <p:cNvCxnSpPr/>
          <p:nvPr/>
        </p:nvCxnSpPr>
        <p:spPr bwMode="auto">
          <a:xfrm>
            <a:off x="4182163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6" name="直線矢印コネクタ 75"/>
          <p:cNvCxnSpPr/>
          <p:nvPr/>
        </p:nvCxnSpPr>
        <p:spPr bwMode="auto">
          <a:xfrm>
            <a:off x="3318067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3" name="Inhaltsplatzhalter 6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cloud mirror / device shadow can forward interactions</a:t>
            </a:r>
          </a:p>
          <a:p>
            <a:r>
              <a:rPr lang="en-US" sz="2400" dirty="0" smtClean="0"/>
              <a:t>Cloud mirror is synchronized with local </a:t>
            </a:r>
            <a:r>
              <a:rPr lang="en-US" sz="2400" dirty="0" err="1" smtClean="0"/>
              <a:t>servient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023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</a:t>
            </a:r>
            <a:r>
              <a:rPr lang="en-US" cap="none" dirty="0" err="1" smtClean="0"/>
              <a:t>o</a:t>
            </a:r>
            <a:r>
              <a:rPr lang="en-US" dirty="0" err="1" smtClean="0"/>
              <a:t>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 Bindings and the Web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wot-practices-beijing-2016.html#sec-wot-interface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exposed by servient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WoT Interface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exposed by servient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3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can be bound to various protocols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2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26" name="Rechteck 25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444208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can be bound to various protocols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2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14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9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bindings possible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2483768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6" name="Gerade Verbindung 25"/>
          <p:cNvCxnSpPr/>
          <p:nvPr/>
        </p:nvCxnSpPr>
        <p:spPr>
          <a:xfrm>
            <a:off x="-180528" y="6272855"/>
            <a:ext cx="31754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538611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439860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484040" y="5392070"/>
            <a:ext cx="0" cy="8724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7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32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33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dirty="0" err="1" smtClean="0">
                <a:solidFill>
                  <a:schemeClr val="tx1"/>
                </a:solidFill>
                <a:ea typeface="+mj-ea"/>
              </a:rPr>
              <a:t>WebSocket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979712" y="4653136"/>
            <a:ext cx="72008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6444208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259632" y="4653136"/>
            <a:ext cx="72008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Model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Interaction points are Web resources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3" name="Rechteck 22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Servient can act as client or server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/>
          <p:nvPr/>
        </p:nvCxnSpPr>
        <p:spPr>
          <a:xfrm rot="16200000" flipH="1">
            <a:off x="4565650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Web Links</a:t>
            </a:r>
            <a:r>
              <a:rPr kumimoji="1" lang="en-US" altLang="ja-JP" sz="20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(URIs)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140893" y="3410894"/>
            <a:ext cx="28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http</a:t>
            </a:r>
            <a:r>
              <a:rPr lang="en-US" dirty="0" smtClean="0"/>
              <a:t>://wot.example.com/</a:t>
            </a:r>
            <a:r>
              <a:rPr lang="en-US" dirty="0" smtClean="0">
                <a:solidFill>
                  <a:srgbClr val="0000FF"/>
                </a:solidFill>
              </a:rPr>
              <a:t>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2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23" name="Rechteck 22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Application Layer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6" grpId="0"/>
      <p:bldP spid="18" grpId="0"/>
      <p:bldP spid="21" grpId="0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… or both at the same time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4" name="角丸四角形 6"/>
          <p:cNvSpPr/>
          <p:nvPr/>
        </p:nvSpPr>
        <p:spPr bwMode="auto">
          <a:xfrm>
            <a:off x="3491880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7" name="Gerade Verbindung 2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/>
          <p:nvPr/>
        </p:nvCxnSpPr>
        <p:spPr>
          <a:xfrm rot="16200000" flipH="1">
            <a:off x="3033997" y="4302791"/>
            <a:ext cx="12700" cy="2111851"/>
          </a:xfrm>
          <a:prstGeom prst="bentConnector3">
            <a:avLst>
              <a:gd name="adj1" fmla="val 536436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/>
          <p:nvPr/>
        </p:nvCxnSpPr>
        <p:spPr>
          <a:xfrm rot="5400000" flipH="1" flipV="1">
            <a:off x="6107186" y="4296084"/>
            <a:ext cx="2353" cy="2127620"/>
          </a:xfrm>
          <a:prstGeom prst="bentConnector3">
            <a:avLst>
              <a:gd name="adj1" fmla="val -2818394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48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50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51" name="角丸四角形 22"/>
          <p:cNvSpPr/>
          <p:nvPr/>
        </p:nvSpPr>
        <p:spPr bwMode="auto">
          <a:xfrm>
            <a:off x="3635896" y="3212976"/>
            <a:ext cx="1008112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mtClean="0">
                <a:solidFill>
                  <a:schemeClr val="bg1"/>
                </a:solidFill>
              </a:rPr>
              <a:t>Resource</a:t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mtClean="0">
                <a:solidFill>
                  <a:schemeClr val="bg1"/>
                </a:solidFill>
              </a:rPr>
              <a:t>Model</a:t>
            </a:r>
            <a:endParaRPr kumimoji="1" lang="en-US" altLang="ja-JP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52" name="角丸四角形 22"/>
          <p:cNvSpPr/>
          <p:nvPr/>
        </p:nvSpPr>
        <p:spPr bwMode="auto">
          <a:xfrm>
            <a:off x="4644008" y="3212976"/>
            <a:ext cx="880982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Web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Links</a:t>
            </a:r>
          </a:p>
        </p:txBody>
      </p:sp>
      <p:sp>
        <p:nvSpPr>
          <p:cNvPr id="57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Web Links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6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9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3619010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6" name="角丸四角形 22"/>
          <p:cNvSpPr/>
          <p:nvPr/>
        </p:nvSpPr>
        <p:spPr bwMode="auto">
          <a:xfrm>
            <a:off x="3619010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Both Roles</a:t>
            </a:r>
          </a:p>
        </p:txBody>
      </p:sp>
      <p:sp>
        <p:nvSpPr>
          <p:cNvPr id="38" name="Rechteck 37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3851920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and Interactions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wot-practices-beijing-2016.html#thing-description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4197102" y="2511946"/>
            <a:ext cx="1224136" cy="1502885"/>
            <a:chOff x="6084168" y="2708920"/>
            <a:chExt cx="2160240" cy="2652150"/>
          </a:xfrm>
        </p:grpSpPr>
        <p:sp>
          <p:nvSpPr>
            <p:cNvPr id="13" name="角丸四角形 6"/>
            <p:cNvSpPr/>
            <p:nvPr/>
          </p:nvSpPr>
          <p:spPr bwMode="auto">
            <a:xfrm>
              <a:off x="6084168" y="2708920"/>
              <a:ext cx="2160240" cy="2304257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14" name="角丸四角形 22"/>
            <p:cNvSpPr/>
            <p:nvPr/>
          </p:nvSpPr>
          <p:spPr bwMode="auto">
            <a:xfrm>
              <a:off x="6228184" y="3933056"/>
              <a:ext cx="1905980" cy="70793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100" smtClean="0"/>
                <a:t>Protocol </a:t>
              </a:r>
              <a:r>
                <a:rPr kumimoji="1" lang="en-US" altLang="ja-JP" sz="11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/>
              </a:r>
              <a:br>
                <a:rPr kumimoji="1" lang="en-US" altLang="ja-JP" sz="11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11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Binding(s)</a:t>
              </a:r>
            </a:p>
          </p:txBody>
        </p:sp>
        <p:sp>
          <p:nvSpPr>
            <p:cNvPr id="15" name="角丸四角形 22"/>
            <p:cNvSpPr/>
            <p:nvPr/>
          </p:nvSpPr>
          <p:spPr bwMode="auto">
            <a:xfrm>
              <a:off x="6228184" y="3212976"/>
              <a:ext cx="1905980" cy="70793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100" smtClean="0">
                  <a:solidFill>
                    <a:schemeClr val="bg1"/>
                  </a:solidFill>
                </a:rPr>
                <a:t>Resource</a:t>
              </a:r>
              <a:br>
                <a:rPr kumimoji="1" lang="en-US" altLang="ja-JP" sz="1100" smtClean="0">
                  <a:solidFill>
                    <a:schemeClr val="bg1"/>
                  </a:solidFill>
                </a:rPr>
              </a:br>
              <a:r>
                <a:rPr kumimoji="1" lang="en-US" altLang="ja-JP" sz="1100" smtClean="0">
                  <a:solidFill>
                    <a:schemeClr val="bg1"/>
                  </a:solidFill>
                </a:rPr>
                <a:t>Model</a:t>
              </a:r>
              <a:endParaRPr kumimoji="1" lang="en-US" altLang="ja-JP" sz="11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6" name="角丸四角形 22"/>
            <p:cNvSpPr/>
            <p:nvPr/>
          </p:nvSpPr>
          <p:spPr bwMode="auto">
            <a:xfrm>
              <a:off x="6228184" y="4653136"/>
              <a:ext cx="1905980" cy="707934"/>
            </a:xfrm>
            <a:custGeom>
              <a:avLst/>
              <a:gdLst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1905980 w 1905980"/>
                <a:gd name="connsiteY3" fmla="*/ 0 h 707934"/>
                <a:gd name="connsiteX4" fmla="*/ 1905980 w 1905980"/>
                <a:gd name="connsiteY4" fmla="*/ 0 h 707934"/>
                <a:gd name="connsiteX5" fmla="*/ 1905980 w 1905980"/>
                <a:gd name="connsiteY5" fmla="*/ 0 h 707934"/>
                <a:gd name="connsiteX6" fmla="*/ 1905980 w 1905980"/>
                <a:gd name="connsiteY6" fmla="*/ 707934 h 707934"/>
                <a:gd name="connsiteX7" fmla="*/ 1905980 w 1905980"/>
                <a:gd name="connsiteY7" fmla="*/ 707934 h 707934"/>
                <a:gd name="connsiteX8" fmla="*/ 1905980 w 1905980"/>
                <a:gd name="connsiteY8" fmla="*/ 707934 h 707934"/>
                <a:gd name="connsiteX9" fmla="*/ 0 w 1905980"/>
                <a:gd name="connsiteY9" fmla="*/ 707934 h 707934"/>
                <a:gd name="connsiteX10" fmla="*/ 0 w 1905980"/>
                <a:gd name="connsiteY10" fmla="*/ 707934 h 707934"/>
                <a:gd name="connsiteX11" fmla="*/ 0 w 1905980"/>
                <a:gd name="connsiteY11" fmla="*/ 707934 h 707934"/>
                <a:gd name="connsiteX12" fmla="*/ 0 w 1905980"/>
                <a:gd name="connsiteY12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1905980 w 1905980"/>
                <a:gd name="connsiteY4" fmla="*/ 0 h 707934"/>
                <a:gd name="connsiteX5" fmla="*/ 1905980 w 1905980"/>
                <a:gd name="connsiteY5" fmla="*/ 0 h 707934"/>
                <a:gd name="connsiteX6" fmla="*/ 1905980 w 1905980"/>
                <a:gd name="connsiteY6" fmla="*/ 0 h 707934"/>
                <a:gd name="connsiteX7" fmla="*/ 1905980 w 1905980"/>
                <a:gd name="connsiteY7" fmla="*/ 707934 h 707934"/>
                <a:gd name="connsiteX8" fmla="*/ 1905980 w 1905980"/>
                <a:gd name="connsiteY8" fmla="*/ 707934 h 707934"/>
                <a:gd name="connsiteX9" fmla="*/ 1905980 w 1905980"/>
                <a:gd name="connsiteY9" fmla="*/ 707934 h 707934"/>
                <a:gd name="connsiteX10" fmla="*/ 0 w 1905980"/>
                <a:gd name="connsiteY10" fmla="*/ 707934 h 707934"/>
                <a:gd name="connsiteX11" fmla="*/ 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1613343 w 1905980"/>
                <a:gd name="connsiteY4" fmla="*/ 6942 h 707934"/>
                <a:gd name="connsiteX5" fmla="*/ 1905980 w 1905980"/>
                <a:gd name="connsiteY5" fmla="*/ 0 h 707934"/>
                <a:gd name="connsiteX6" fmla="*/ 1905980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707934 h 707934"/>
                <a:gd name="connsiteX9" fmla="*/ 1905980 w 1905980"/>
                <a:gd name="connsiteY9" fmla="*/ 707934 h 707934"/>
                <a:gd name="connsiteX10" fmla="*/ 1905980 w 1905980"/>
                <a:gd name="connsiteY10" fmla="*/ 707934 h 707934"/>
                <a:gd name="connsiteX11" fmla="*/ 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984693 w 1905980"/>
                <a:gd name="connsiteY4" fmla="*/ 6942 h 707934"/>
                <a:gd name="connsiteX5" fmla="*/ 1613343 w 1905980"/>
                <a:gd name="connsiteY5" fmla="*/ 6942 h 707934"/>
                <a:gd name="connsiteX6" fmla="*/ 1905980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707934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218377 h 707934"/>
                <a:gd name="connsiteX5" fmla="*/ 1613343 w 1905980"/>
                <a:gd name="connsiteY5" fmla="*/ 6942 h 707934"/>
                <a:gd name="connsiteX6" fmla="*/ 1905980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707934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218377 h 707934"/>
                <a:gd name="connsiteX5" fmla="*/ 1232343 w 1905980"/>
                <a:gd name="connsiteY5" fmla="*/ 64092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218377 h 707934"/>
                <a:gd name="connsiteX5" fmla="*/ 1665185 w 1905980"/>
                <a:gd name="connsiteY5" fmla="*/ 218377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360040 h 707934"/>
                <a:gd name="connsiteX5" fmla="*/ 1665185 w 1905980"/>
                <a:gd name="connsiteY5" fmla="*/ 218377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360040 h 707934"/>
                <a:gd name="connsiteX5" fmla="*/ 1665185 w 1905980"/>
                <a:gd name="connsiteY5" fmla="*/ 360040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513057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737193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737193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980" h="7079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5025" y="0"/>
                  </a:lnTo>
                  <a:lnTo>
                    <a:pt x="225025" y="360040"/>
                  </a:lnTo>
                  <a:lnTo>
                    <a:pt x="1665185" y="360040"/>
                  </a:lnTo>
                  <a:lnTo>
                    <a:pt x="1665185" y="0"/>
                  </a:lnTo>
                  <a:lnTo>
                    <a:pt x="1905980" y="0"/>
                  </a:lnTo>
                  <a:lnTo>
                    <a:pt x="1905980" y="0"/>
                  </a:lnTo>
                  <a:lnTo>
                    <a:pt x="1905980" y="0"/>
                  </a:lnTo>
                  <a:lnTo>
                    <a:pt x="1905980" y="707934"/>
                  </a:lnTo>
                  <a:lnTo>
                    <a:pt x="1905980" y="707934"/>
                  </a:lnTo>
                  <a:lnTo>
                    <a:pt x="1905980" y="707934"/>
                  </a:lnTo>
                  <a:lnTo>
                    <a:pt x="0" y="707934"/>
                  </a:lnTo>
                  <a:lnTo>
                    <a:pt x="0" y="707934"/>
                  </a:lnTo>
                  <a:lnTo>
                    <a:pt x="0" y="707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0" rIns="91440" bIns="18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WoT Interface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453733" y="4653136"/>
              <a:ext cx="1440160" cy="3600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9660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How to Interact with WoT </a:t>
            </a:r>
            <a:r>
              <a:rPr lang="en-US" dirty="0" smtClean="0"/>
              <a:t>S</a:t>
            </a:r>
            <a:r>
              <a:rPr lang="en-US" noProof="0" dirty="0" err="1" smtClean="0"/>
              <a:t>ervients</a:t>
            </a:r>
            <a:r>
              <a:rPr lang="en-US" noProof="0" dirty="0" smtClean="0"/>
              <a:t>?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 bwMode="gray">
          <a:xfrm>
            <a:off x="6084168" y="1772816"/>
            <a:ext cx="13103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Who are you?</a:t>
            </a:r>
          </a:p>
        </p:txBody>
      </p:sp>
      <p:sp>
        <p:nvSpPr>
          <p:cNvPr id="5" name="Textfeld 4"/>
          <p:cNvSpPr txBox="1"/>
          <p:nvPr/>
        </p:nvSpPr>
        <p:spPr bwMode="gray">
          <a:xfrm>
            <a:off x="5596131" y="3512041"/>
            <a:ext cx="3440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kind of functions do you have?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1142175" y="1916832"/>
            <a:ext cx="30390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kind of data do you serve?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494103" y="2996952"/>
            <a:ext cx="33938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How can I access the data/function?</a:t>
            </a: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66111" y="4365104"/>
            <a:ext cx="47661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kind of protocols/encodings do you support?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4310527" y="4797152"/>
            <a:ext cx="3355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Are there some security constrains?</a:t>
            </a:r>
          </a:p>
        </p:txBody>
      </p:sp>
      <p:pic>
        <p:nvPicPr>
          <p:cNvPr id="9" name="Picture 2" descr="http://cliparts.co/cliparts/gce/ooe/gceooeR9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844824"/>
            <a:ext cx="656659" cy="1596206"/>
          </a:xfrm>
          <a:prstGeom prst="rect">
            <a:avLst/>
          </a:prstGeom>
          <a:noFill/>
        </p:spPr>
      </p:pic>
      <p:sp>
        <p:nvSpPr>
          <p:cNvPr id="18" name="Textfeld 17"/>
          <p:cNvSpPr txBox="1"/>
          <p:nvPr/>
        </p:nvSpPr>
        <p:spPr>
          <a:xfrm>
            <a:off x="1522576" y="5805264"/>
            <a:ext cx="6098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smtClean="0">
                <a:sym typeface="Wingdings" pitchFamily="2" charset="2"/>
              </a:rPr>
              <a:t> W3C </a:t>
            </a:r>
            <a:r>
              <a:rPr lang="de-DE" sz="4400" dirty="0" smtClean="0"/>
              <a:t>Thing Description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7" grpId="0"/>
      <p:bldP spid="11" grpId="0"/>
      <p:bldP spid="12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Description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Reach interoperability through</a:t>
            </a:r>
            <a:br>
              <a:rPr lang="en-US" dirty="0" smtClean="0"/>
            </a:br>
            <a:r>
              <a:rPr lang="en-US" dirty="0" smtClean="0"/>
              <a:t>Linked Data vocabularies</a:t>
            </a:r>
          </a:p>
          <a:p>
            <a:pPr lvl="1"/>
            <a:r>
              <a:rPr lang="en-US" dirty="0" smtClean="0"/>
              <a:t>subject, predicate, object triples</a:t>
            </a:r>
          </a:p>
          <a:p>
            <a:pPr lvl="1"/>
            <a:r>
              <a:rPr lang="en-US" dirty="0" smtClean="0"/>
              <a:t>rooted in the RDF model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W3C Thing Description</a:t>
            </a:r>
          </a:p>
          <a:p>
            <a:pPr lvl="1"/>
            <a:r>
              <a:rPr lang="en-US" dirty="0" smtClean="0"/>
              <a:t>describes WoT Interface to interact with Things</a:t>
            </a:r>
          </a:p>
          <a:p>
            <a:pPr lvl="1"/>
            <a:r>
              <a:rPr lang="en-US" dirty="0" smtClean="0"/>
              <a:t>extensible with domain-specific vocabulary</a:t>
            </a:r>
          </a:p>
          <a:p>
            <a:pPr lvl="1"/>
            <a:r>
              <a:rPr lang="en-US" dirty="0" smtClean="0"/>
              <a:t>different serializations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 Thing metadata and interactions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2" name="Rechteck 21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Consuming Things are in client role</a:t>
            </a:r>
          </a:p>
          <a:p>
            <a:r>
              <a:rPr lang="en-US" dirty="0" smtClean="0"/>
              <a:t>Exposed Things are in server role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15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22" name="Rechteck 21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Exposed Things provide Thing Description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38" name="Rechteck 37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164287" y="4653136"/>
            <a:ext cx="72960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453733" y="4653136"/>
            <a:ext cx="71055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Consuming Things learn WoT Interface from TD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Resources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Web Links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26" name="Rechteck 25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164287" y="4653136"/>
            <a:ext cx="72960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453733" y="4653136"/>
            <a:ext cx="71055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Thing-to-thing communication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Web Links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/>
          <p:nvPr/>
        </p:nvCxnSpPr>
        <p:spPr>
          <a:xfrm rot="16200000" flipH="1">
            <a:off x="4565650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26" name="Rechteck 25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164287" y="4653136"/>
            <a:ext cx="72960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453733" y="4653136"/>
            <a:ext cx="71055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/>
          </a:bodyPr>
          <a:lstStyle/>
          <a:p>
            <a:r>
              <a:rPr lang="en-US" dirty="0" smtClean="0"/>
              <a:t>Default serialization is JSON-LD</a:t>
            </a:r>
          </a:p>
          <a:p>
            <a:pPr lvl="1"/>
            <a:r>
              <a:rPr lang="en-US" dirty="0" smtClean="0"/>
              <a:t>based on well established JSON format</a:t>
            </a:r>
          </a:p>
          <a:p>
            <a:pPr lvl="1"/>
            <a:r>
              <a:rPr lang="en-US" dirty="0" smtClean="0"/>
              <a:t>different implementations and tools available</a:t>
            </a:r>
          </a:p>
          <a:p>
            <a:pPr lvl="1"/>
            <a:r>
              <a:rPr lang="en-US" dirty="0" smtClean="0"/>
              <a:t>@context defines vocabularies</a:t>
            </a:r>
          </a:p>
          <a:p>
            <a:pPr lvl="1"/>
            <a:r>
              <a:rPr lang="en-US" dirty="0" smtClean="0"/>
              <a:t>See TD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  <p:pic>
        <p:nvPicPr>
          <p:cNvPr id="22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1880828"/>
            <a:ext cx="1008112" cy="1008112"/>
          </a:xfrm>
          <a:prstGeom prst="rect">
            <a:avLst/>
          </a:prstGeom>
          <a:noFill/>
        </p:spPr>
      </p:pic>
      <p:pic>
        <p:nvPicPr>
          <p:cNvPr id="23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6769" y="1943085"/>
            <a:ext cx="1295044" cy="883598"/>
          </a:xfrm>
          <a:prstGeom prst="rect">
            <a:avLst/>
          </a:prstGeom>
          <a:noFill/>
        </p:spPr>
      </p:pic>
      <p:pic>
        <p:nvPicPr>
          <p:cNvPr id="24" name="Picture 6" descr="https://lh6.ggpht.com/9HO8ss1ZMkSOVERLU0gakZEJpptzRxV4TYL3YJ5vPdYe5V0z3EpV_Wqezc8RkRcNcP6-=w3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04934" y="1844824"/>
            <a:ext cx="1080120" cy="1080120"/>
          </a:xfrm>
          <a:prstGeom prst="rect">
            <a:avLst/>
          </a:prstGeom>
          <a:noFill/>
        </p:spPr>
      </p:pic>
      <p:pic>
        <p:nvPicPr>
          <p:cNvPr id="25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7116" y="2139656"/>
            <a:ext cx="1440160" cy="490457"/>
          </a:xfrm>
          <a:prstGeom prst="rect">
            <a:avLst/>
          </a:prstGeom>
          <a:noFill/>
        </p:spPr>
      </p:pic>
      <p:pic>
        <p:nvPicPr>
          <p:cNvPr id="26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8175" y="1948559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Example</a:t>
            </a:r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467544" y="1556792"/>
            <a:ext cx="8208912" cy="146193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"http://w3c.github.io/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/w3c-wot-td-context.jsonld"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"http://example.org/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"Thing"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MyLEDThing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uris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coap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://myled.example.com:5683/"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"http://mything.example.com:8080/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encodings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EXI"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token:jwt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alg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"HS256"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"https://authority-issuing.example.org"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actuator:onOffStatus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writable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pwr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actions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/in"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actuator:alert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criticalCondition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"alert"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9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73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67544" y="-5139952"/>
            <a:ext cx="8208912" cy="146193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"http://w3c.github.io/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/w3c-wot-td-context.jsonld"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"http://example.org/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"Thing"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MyLEDThing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uris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coap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://myled.example.com:5683/"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"http://mything.example.com:8080/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encodings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EXI"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token:jwt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alg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"HS256"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"https://authority-issuing.example.org"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actuator:onOffStatus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writable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pwr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actions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/in"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actuator:alert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criticalCondition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"alert"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487354" y="3060493"/>
            <a:ext cx="154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Interaction</a:t>
            </a:r>
            <a:br>
              <a:rPr lang="en-US" sz="2400" dirty="0" smtClean="0"/>
            </a:br>
            <a:r>
              <a:rPr lang="en-US" sz="2400" dirty="0" smtClean="0"/>
              <a:t>resources</a:t>
            </a:r>
            <a:endParaRPr lang="en-US" sz="2400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5666842" y="428183"/>
            <a:ext cx="216024" cy="15121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eschweifte Klammer rechts 5"/>
          <p:cNvSpPr/>
          <p:nvPr/>
        </p:nvSpPr>
        <p:spPr>
          <a:xfrm>
            <a:off x="5666842" y="2564904"/>
            <a:ext cx="216024" cy="19442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rechts 6"/>
          <p:cNvSpPr/>
          <p:nvPr/>
        </p:nvSpPr>
        <p:spPr>
          <a:xfrm>
            <a:off x="5666842" y="4797152"/>
            <a:ext cx="216024" cy="19442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eschweifte Klammer rechts 7"/>
          <p:cNvSpPr/>
          <p:nvPr/>
        </p:nvSpPr>
        <p:spPr>
          <a:xfrm>
            <a:off x="7236296" y="980728"/>
            <a:ext cx="216024" cy="49685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5892391" y="961678"/>
            <a:ext cx="127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Property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5964399" y="3304034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5954874" y="5517232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</a:t>
            </a:r>
            <a:endParaRPr lang="en-US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5954874" y="6237312"/>
            <a:ext cx="250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Events</a:t>
            </a:r>
            <a:r>
              <a:rPr lang="en-US" sz="2400" baseline="30000" dirty="0" smtClean="0"/>
              <a:t>(work in progress)</a:t>
            </a:r>
            <a:endParaRPr lang="en-US" sz="2400" dirty="0"/>
          </a:p>
        </p:txBody>
      </p:sp>
      <p:sp>
        <p:nvSpPr>
          <p:cNvPr id="13" name="Pfeil nach unten 12"/>
          <p:cNvSpPr/>
          <p:nvPr/>
        </p:nvSpPr>
        <p:spPr>
          <a:xfrm>
            <a:off x="6199473" y="6622926"/>
            <a:ext cx="50405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Default currently based on JSON Schema</a:t>
            </a:r>
            <a:br>
              <a:rPr lang="en-US" dirty="0" smtClean="0"/>
            </a:br>
            <a:r>
              <a:rPr lang="en-US" sz="3200" dirty="0" smtClean="0">
                <a:hlinkClick r:id="rId2"/>
              </a:rPr>
              <a:t>http://w3c.github.io/wot/current-practices/</a:t>
            </a:r>
            <a:br>
              <a:rPr lang="en-US" sz="3200" dirty="0" smtClean="0">
                <a:hlinkClick r:id="rId2"/>
              </a:rPr>
            </a:br>
            <a:r>
              <a:rPr lang="en-US" sz="3200" dirty="0" smtClean="0">
                <a:hlinkClick r:id="rId2"/>
              </a:rPr>
              <a:t>wot-practices-beijing-2016.html#type-system</a:t>
            </a:r>
            <a:r>
              <a:rPr lang="en-US" sz="3200" dirty="0" smtClean="0"/>
              <a:t> </a:t>
            </a:r>
          </a:p>
          <a:p>
            <a:r>
              <a:rPr lang="en-US" dirty="0" smtClean="0"/>
              <a:t>Best start with simple types</a:t>
            </a:r>
          </a:p>
          <a:p>
            <a:pPr lvl="1"/>
            <a:r>
              <a:rPr lang="de-DE" dirty="0" err="1" smtClean="0"/>
              <a:t>boolean</a:t>
            </a:r>
            <a:endParaRPr lang="de-DE" dirty="0" smtClean="0"/>
          </a:p>
          <a:p>
            <a:pPr lvl="1"/>
            <a:r>
              <a:rPr lang="de-DE" dirty="0" smtClean="0"/>
              <a:t>integer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Other systems can be plugged in</a:t>
            </a:r>
            <a:br>
              <a:rPr lang="en-US" dirty="0" smtClean="0"/>
            </a:br>
            <a:r>
              <a:rPr lang="en-US" dirty="0" smtClean="0"/>
              <a:t>under </a:t>
            </a:r>
            <a:r>
              <a:rPr lang="de-DE" dirty="0" smtClean="0"/>
              <a:t>"</a:t>
            </a:r>
            <a:r>
              <a:rPr lang="de-DE" dirty="0" err="1" smtClean="0"/>
              <a:t>valueType</a:t>
            </a:r>
            <a:r>
              <a:rPr lang="de-DE" dirty="0" smtClean="0"/>
              <a:t>„ </a:t>
            </a:r>
            <a:r>
              <a:rPr lang="de-DE" dirty="0" err="1" smtClean="0"/>
              <a:t>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 TD?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Manually copy, paste, and modify </a:t>
            </a:r>
          </a:p>
          <a:p>
            <a:pPr lvl="1"/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wot-practices-beijing-2016.html#td-examples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or look into the TD repository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http://vs0.inf.ethz.ch:8080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(development repository, sometimes offline)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Generate from development framework  </a:t>
            </a:r>
          </a:p>
          <a:p>
            <a:pPr lvl="1"/>
            <a:r>
              <a:rPr lang="en-US" dirty="0" smtClean="0"/>
              <a:t>Serialization based on the interactions provided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API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Environment and Portable Apps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wot-practices-beijing-2016.html#scripting-api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Scripting API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logic often implemented natively</a:t>
            </a:r>
          </a:p>
        </p:txBody>
      </p:sp>
      <p:sp>
        <p:nvSpPr>
          <p:cNvPr id="5" name="角丸四角形 6"/>
          <p:cNvSpPr/>
          <p:nvPr/>
        </p:nvSpPr>
        <p:spPr bwMode="auto">
          <a:xfrm>
            <a:off x="2843808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8" name="角丸四角形 24"/>
          <p:cNvSpPr/>
          <p:nvPr/>
        </p:nvSpPr>
        <p:spPr bwMode="auto">
          <a:xfrm>
            <a:off x="3032070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(s)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14" name="角丸四角形 24"/>
          <p:cNvSpPr/>
          <p:nvPr/>
        </p:nvSpPr>
        <p:spPr bwMode="auto">
          <a:xfrm>
            <a:off x="3032070" y="3212976"/>
            <a:ext cx="3079861" cy="1440160"/>
          </a:xfrm>
          <a:prstGeom prst="roundRect">
            <a:avLst>
              <a:gd name="adj" fmla="val 10381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Application Logic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smtClean="0">
              <a:solidFill>
                <a:schemeClr val="bg1"/>
              </a:solidFill>
              <a:ea typeface="+mj-ea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 / C++ / Java / …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3059832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1" name="角丸四角形 22"/>
          <p:cNvSpPr/>
          <p:nvPr/>
        </p:nvSpPr>
        <p:spPr bwMode="auto">
          <a:xfrm>
            <a:off x="3059832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60250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843808" y="2564903"/>
            <a:ext cx="3456384" cy="3652449"/>
            <a:chOff x="3131840" y="2564903"/>
            <a:chExt cx="3456384" cy="3652449"/>
          </a:xfrm>
        </p:grpSpPr>
        <p:sp>
          <p:nvSpPr>
            <p:cNvPr id="5" name="角丸四角形 6"/>
            <p:cNvSpPr/>
            <p:nvPr/>
          </p:nvSpPr>
          <p:spPr bwMode="auto">
            <a:xfrm>
              <a:off x="3131840" y="2564903"/>
              <a:ext cx="3456384" cy="3652449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3347864" y="3140968"/>
              <a:ext cx="3079861" cy="1512168"/>
            </a:xfrm>
            <a:prstGeom prst="roundRect">
              <a:avLst>
                <a:gd name="adj" fmla="val 10381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effectLst/>
                  <a:ea typeface="+mj-ea"/>
                </a:rPr>
                <a:t>Runtime Environment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endParaRPr>
            </a:p>
          </p:txBody>
        </p:sp>
        <p:sp>
          <p:nvSpPr>
            <p:cNvPr id="10" name="縦巻き 49"/>
            <p:cNvSpPr/>
            <p:nvPr/>
          </p:nvSpPr>
          <p:spPr bwMode="auto">
            <a:xfrm>
              <a:off x="3563888" y="3375325"/>
              <a:ext cx="2736304" cy="50341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App Script</a:t>
              </a:r>
            </a:p>
          </p:txBody>
        </p:sp>
        <p:sp>
          <p:nvSpPr>
            <p:cNvPr id="22" name="角丸四角形 24"/>
            <p:cNvSpPr/>
            <p:nvPr/>
          </p:nvSpPr>
          <p:spPr bwMode="auto">
            <a:xfrm>
              <a:off x="3320102" y="5283102"/>
              <a:ext cx="3079861" cy="576000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Protocol </a:t>
              </a:r>
              <a:r>
                <a:rPr lang="en-US" altLang="ja-JP" sz="2000" dirty="0" smtClean="0">
                  <a:solidFill>
                    <a:schemeClr val="tx1"/>
                  </a:solidFill>
                  <a:ea typeface="+mj-ea"/>
                </a:rPr>
                <a:t>Binding(s)</a:t>
              </a:r>
              <a:endPara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3347864" y="4679943"/>
              <a:ext cx="3024336" cy="5760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smtClean="0">
                  <a:solidFill>
                    <a:schemeClr val="bg1"/>
                  </a:solidFill>
                </a:rPr>
                <a:t>Resource Model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3" name="角丸四角形 21"/>
            <p:cNvSpPr/>
            <p:nvPr/>
          </p:nvSpPr>
          <p:spPr bwMode="auto">
            <a:xfrm>
              <a:off x="4448086" y="4356050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Server</a:t>
              </a:r>
              <a:r>
                <a:rPr kumimoji="1" lang="en-US" altLang="ja-JP" sz="200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2" name="角丸四角形 21"/>
            <p:cNvSpPr/>
            <p:nvPr/>
          </p:nvSpPr>
          <p:spPr bwMode="auto">
            <a:xfrm>
              <a:off x="5420194" y="4365104"/>
              <a:ext cx="86409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5" name="角丸四角形 21"/>
            <p:cNvSpPr/>
            <p:nvPr/>
          </p:nvSpPr>
          <p:spPr bwMode="auto">
            <a:xfrm>
              <a:off x="3475978" y="4365104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Disc.</a:t>
              </a:r>
              <a: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</p:grpSp>
      <p:sp>
        <p:nvSpPr>
          <p:cNvPr id="16" name="角丸四角形 22"/>
          <p:cNvSpPr/>
          <p:nvPr/>
        </p:nvSpPr>
        <p:spPr bwMode="auto">
          <a:xfrm>
            <a:off x="3059832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7" name="Rechteck 16"/>
          <p:cNvSpPr/>
          <p:nvPr/>
        </p:nvSpPr>
        <p:spPr>
          <a:xfrm>
            <a:off x="3360250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B</a:t>
            </a:r>
          </a:p>
        </p:txBody>
      </p:sp>
      <p:sp>
        <p:nvSpPr>
          <p:cNvPr id="29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A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1143378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08772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111561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622818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720029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525607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26" name="角丸四角形 22"/>
          <p:cNvSpPr/>
          <p:nvPr/>
        </p:nvSpPr>
        <p:spPr bwMode="auto">
          <a:xfrm>
            <a:off x="954714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7" name="Rechteck 26"/>
          <p:cNvSpPr/>
          <p:nvPr/>
        </p:nvSpPr>
        <p:spPr>
          <a:xfrm>
            <a:off x="1255132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角丸四角形 22"/>
          <p:cNvSpPr/>
          <p:nvPr/>
        </p:nvSpPr>
        <p:spPr bwMode="auto">
          <a:xfrm>
            <a:off x="5131178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37" name="Rechteck 36"/>
          <p:cNvSpPr/>
          <p:nvPr/>
        </p:nvSpPr>
        <p:spPr>
          <a:xfrm>
            <a:off x="5431596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Binding(s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Binding(s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31182E-6 L 0.4531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B</a:t>
            </a:r>
          </a:p>
        </p:txBody>
      </p:sp>
      <p:sp>
        <p:nvSpPr>
          <p:cNvPr id="29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A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Binding(s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Binding(s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5319842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08772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111561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622818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720029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525607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26" name="角丸四角形 22"/>
          <p:cNvSpPr/>
          <p:nvPr/>
        </p:nvSpPr>
        <p:spPr bwMode="auto">
          <a:xfrm>
            <a:off x="954714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7" name="Rechteck 26"/>
          <p:cNvSpPr/>
          <p:nvPr/>
        </p:nvSpPr>
        <p:spPr>
          <a:xfrm>
            <a:off x="1255132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角丸四角形 22"/>
          <p:cNvSpPr/>
          <p:nvPr/>
        </p:nvSpPr>
        <p:spPr bwMode="auto">
          <a:xfrm>
            <a:off x="5131178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37" name="Rechteck 36"/>
          <p:cNvSpPr/>
          <p:nvPr/>
        </p:nvSpPr>
        <p:spPr>
          <a:xfrm>
            <a:off x="5431596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Root Element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de-DE" sz="2000" dirty="0" err="1" smtClean="0"/>
              <a:t>interface</a:t>
            </a:r>
            <a:r>
              <a:rPr lang="de-DE" sz="2000" dirty="0" smtClean="0"/>
              <a:t> </a:t>
            </a:r>
            <a:r>
              <a:rPr lang="de-DE" sz="2000" b="1" dirty="0" smtClean="0"/>
              <a:t>WoT</a:t>
            </a:r>
            <a:r>
              <a:rPr lang="de-DE" sz="2000" dirty="0" smtClean="0"/>
              <a:t> {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dirty="0" err="1" smtClean="0"/>
              <a:t>sequence</a:t>
            </a:r>
            <a:r>
              <a:rPr lang="de-DE" sz="2000" dirty="0" smtClean="0"/>
              <a:t>&lt;</a:t>
            </a:r>
            <a:r>
              <a:rPr lang="de-DE" sz="2000" b="1" dirty="0" err="1" smtClean="0"/>
              <a:t>ConsumedThing</a:t>
            </a:r>
            <a:r>
              <a:rPr lang="de-DE" sz="2000" dirty="0" smtClean="0"/>
              <a:t>&gt;&gt; </a:t>
            </a:r>
            <a:r>
              <a:rPr lang="de-DE" sz="2000" dirty="0" err="1" smtClean="0">
                <a:solidFill>
                  <a:srgbClr val="FF0000"/>
                </a:solidFill>
              </a:rPr>
              <a:t>discover</a:t>
            </a:r>
            <a:r>
              <a:rPr lang="de-DE" sz="2000" dirty="0" smtClean="0"/>
              <a:t>(ThingFilter filter);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b="1" dirty="0" err="1" smtClean="0"/>
              <a:t>ConsumedThing</a:t>
            </a:r>
            <a:r>
              <a:rPr lang="de-DE" sz="2000" dirty="0" smtClean="0"/>
              <a:t>&gt; </a:t>
            </a:r>
            <a:r>
              <a:rPr lang="de-DE" sz="2000" dirty="0" err="1" smtClean="0">
                <a:solidFill>
                  <a:srgbClr val="FF0000"/>
                </a:solidFill>
              </a:rPr>
              <a:t>consumeDescription</a:t>
            </a:r>
            <a:r>
              <a:rPr lang="de-DE" sz="2000" dirty="0" smtClean="0"/>
              <a:t>(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td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b="1" dirty="0" err="1" smtClean="0"/>
              <a:t>ConsumedThing</a:t>
            </a:r>
            <a:r>
              <a:rPr lang="de-DE" sz="2000" dirty="0" smtClean="0"/>
              <a:t>&gt; </a:t>
            </a:r>
            <a:r>
              <a:rPr lang="de-DE" sz="2000" dirty="0" err="1" smtClean="0">
                <a:solidFill>
                  <a:srgbClr val="FF0000"/>
                </a:solidFill>
              </a:rPr>
              <a:t>consumeDescriptionUri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uri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b="1" dirty="0" err="1" smtClean="0"/>
              <a:t>ExposedThing</a:t>
            </a:r>
            <a:r>
              <a:rPr lang="de-DE" sz="2000" dirty="0" smtClean="0"/>
              <a:t>&gt; </a:t>
            </a:r>
            <a:r>
              <a:rPr lang="de-DE" sz="2000" dirty="0" err="1" smtClean="0">
                <a:solidFill>
                  <a:srgbClr val="FF0000"/>
                </a:solidFill>
              </a:rPr>
              <a:t>createThing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b="1" dirty="0" err="1" smtClean="0"/>
              <a:t>ExposedThing</a:t>
            </a:r>
            <a:r>
              <a:rPr lang="de-DE" sz="2000" dirty="0" smtClean="0"/>
              <a:t>&gt; </a:t>
            </a:r>
            <a:r>
              <a:rPr lang="de-DE" sz="2000" dirty="0" err="1" smtClean="0">
                <a:solidFill>
                  <a:srgbClr val="FF0000"/>
                </a:solidFill>
              </a:rPr>
              <a:t>createFromDescription</a:t>
            </a:r>
            <a:r>
              <a:rPr lang="de-DE" sz="2000" dirty="0" smtClean="0"/>
              <a:t>(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td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b="1" dirty="0" err="1" smtClean="0"/>
              <a:t>ExposedThing</a:t>
            </a:r>
            <a:r>
              <a:rPr lang="de-DE" sz="2000" dirty="0" smtClean="0"/>
              <a:t>&gt; </a:t>
            </a:r>
            <a:r>
              <a:rPr lang="de-DE" sz="2000" dirty="0" err="1" smtClean="0">
                <a:solidFill>
                  <a:srgbClr val="FF0000"/>
                </a:solidFill>
              </a:rPr>
              <a:t>createFromDescriptionUri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uri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Web of Things</a:t>
            </a:r>
            <a:endParaRPr lang="en-US" sz="440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7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ConsumedThing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de-DE" sz="2000" dirty="0" err="1" smtClean="0"/>
              <a:t>interface</a:t>
            </a:r>
            <a:r>
              <a:rPr lang="de-DE" sz="2000" dirty="0" smtClean="0"/>
              <a:t> </a:t>
            </a:r>
            <a:r>
              <a:rPr lang="de-DE" sz="2000" b="1" dirty="0" err="1" smtClean="0"/>
              <a:t>ConsumedThing</a:t>
            </a:r>
            <a:r>
              <a:rPr lang="de-DE" sz="2000" dirty="0" smtClean="0"/>
              <a:t> {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readonly</a:t>
            </a:r>
            <a:r>
              <a:rPr lang="de-DE" sz="2000" dirty="0" smtClean="0"/>
              <a:t> </a:t>
            </a:r>
            <a:r>
              <a:rPr lang="de-DE" sz="2000" dirty="0" err="1" smtClean="0"/>
              <a:t>attribute</a:t>
            </a:r>
            <a:r>
              <a:rPr lang="de-DE" sz="2000" dirty="0" smtClean="0"/>
              <a:t> 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00FF"/>
                </a:solidFill>
              </a:rPr>
              <a:t>name</a:t>
            </a:r>
            <a:r>
              <a:rPr lang="de-DE" sz="2000" dirty="0" smtClean="0"/>
              <a:t>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dirty="0" err="1" smtClean="0"/>
              <a:t>any</a:t>
            </a:r>
            <a:r>
              <a:rPr lang="de-DE" sz="2000" dirty="0" smtClean="0"/>
              <a:t>&gt; </a:t>
            </a:r>
            <a:r>
              <a:rPr lang="de-DE" sz="2000" dirty="0" err="1" smtClean="0">
                <a:solidFill>
                  <a:srgbClr val="FF0000"/>
                </a:solidFill>
              </a:rPr>
              <a:t>getProperty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propertyName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dirty="0" err="1" smtClean="0"/>
              <a:t>any</a:t>
            </a:r>
            <a:r>
              <a:rPr lang="de-DE" sz="2000" dirty="0" smtClean="0"/>
              <a:t>&gt; </a:t>
            </a:r>
            <a:r>
              <a:rPr lang="de-DE" sz="2000" dirty="0" err="1" smtClean="0">
                <a:solidFill>
                  <a:srgbClr val="FF0000"/>
                </a:solidFill>
              </a:rPr>
              <a:t>setProperty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propertyName</a:t>
            </a:r>
            <a:r>
              <a:rPr lang="de-DE" sz="2000" dirty="0" smtClean="0"/>
              <a:t>, </a:t>
            </a:r>
            <a:r>
              <a:rPr lang="de-DE" sz="2000" dirty="0" err="1" smtClean="0"/>
              <a:t>any</a:t>
            </a:r>
            <a:r>
              <a:rPr lang="de-DE" sz="2000" dirty="0" smtClean="0"/>
              <a:t> </a:t>
            </a:r>
            <a:r>
              <a:rPr lang="de-DE" sz="2000" dirty="0" err="1" smtClean="0"/>
              <a:t>newValue</a:t>
            </a:r>
            <a:r>
              <a:rPr lang="de-DE" sz="2000" dirty="0" smtClean="0"/>
              <a:t>); 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dirty="0" err="1" smtClean="0"/>
              <a:t>any</a:t>
            </a:r>
            <a:r>
              <a:rPr lang="de-DE" sz="2000" dirty="0" smtClean="0"/>
              <a:t>&gt; </a:t>
            </a:r>
            <a:r>
              <a:rPr lang="de-DE" sz="2000" dirty="0" err="1" smtClean="0">
                <a:solidFill>
                  <a:srgbClr val="FF0000"/>
                </a:solidFill>
              </a:rPr>
              <a:t>invokeAction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actionName</a:t>
            </a:r>
            <a:r>
              <a:rPr lang="de-DE" sz="2000" dirty="0" smtClean="0"/>
              <a:t>, </a:t>
            </a:r>
            <a:r>
              <a:rPr lang="de-DE" sz="2000" dirty="0" err="1" smtClean="0"/>
              <a:t>any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b="1" dirty="0" err="1" smtClean="0"/>
              <a:t>ConsumedThing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addListener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eventName</a:t>
            </a:r>
            <a:r>
              <a:rPr lang="de-DE" sz="2000" dirty="0" smtClean="0"/>
              <a:t>,</a:t>
            </a:r>
          </a:p>
          <a:p>
            <a:pPr>
              <a:buNone/>
            </a:pPr>
            <a:r>
              <a:rPr lang="de-DE" sz="2000" dirty="0" smtClean="0"/>
              <a:t>					</a:t>
            </a:r>
            <a:r>
              <a:rPr lang="de-DE" sz="2000" dirty="0" err="1" smtClean="0"/>
              <a:t>ThingEventListener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listener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b="1" dirty="0" err="1" smtClean="0"/>
              <a:t>ConsumedThing</a:t>
            </a:r>
            <a:r>
              <a:rPr lang="de-DE" sz="2000" b="1" dirty="0" smtClean="0"/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removeListener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eventName</a:t>
            </a:r>
            <a:r>
              <a:rPr lang="de-DE" sz="2000" dirty="0" smtClean="0"/>
              <a:t>,</a:t>
            </a:r>
          </a:p>
          <a:p>
            <a:pPr>
              <a:buNone/>
            </a:pPr>
            <a:r>
              <a:rPr lang="de-DE" sz="2000" dirty="0" smtClean="0"/>
              <a:t>					</a:t>
            </a:r>
            <a:r>
              <a:rPr lang="de-DE" sz="2000" dirty="0" err="1" smtClean="0"/>
              <a:t>ThingEventListener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listener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b="1" dirty="0" err="1" smtClean="0"/>
              <a:t>ConsumedThing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removeAllListeners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eventName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getDescription</a:t>
            </a:r>
            <a:r>
              <a:rPr lang="de-DE" sz="2000" dirty="0" smtClean="0"/>
              <a:t>();</a:t>
            </a:r>
          </a:p>
          <a:p>
            <a:pPr>
              <a:buNone/>
            </a:pPr>
            <a:r>
              <a:rPr lang="de-DE" sz="2000" dirty="0" smtClean="0"/>
              <a:t>};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ExposedThing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6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2000" dirty="0" err="1" smtClean="0"/>
              <a:t>interface</a:t>
            </a:r>
            <a:r>
              <a:rPr lang="de-DE" sz="2000" dirty="0" smtClean="0"/>
              <a:t> </a:t>
            </a:r>
            <a:r>
              <a:rPr lang="de-DE" sz="2000" b="1" dirty="0" err="1" smtClean="0"/>
              <a:t>ExposedThing</a:t>
            </a:r>
            <a:r>
              <a:rPr lang="de-DE" sz="2000" dirty="0" smtClean="0"/>
              <a:t> {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readonly</a:t>
            </a:r>
            <a:r>
              <a:rPr lang="de-DE" sz="2000" dirty="0" smtClean="0"/>
              <a:t> </a:t>
            </a:r>
            <a:r>
              <a:rPr lang="de-DE" sz="2000" dirty="0" err="1" smtClean="0"/>
              <a:t>attribute</a:t>
            </a:r>
            <a:r>
              <a:rPr lang="de-DE" sz="2000" dirty="0" smtClean="0"/>
              <a:t> 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00FF"/>
                </a:solidFill>
              </a:rPr>
              <a:t>name</a:t>
            </a:r>
            <a:r>
              <a:rPr lang="de-DE" sz="2000" dirty="0" smtClean="0"/>
              <a:t>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b="1" dirty="0" err="1" smtClean="0"/>
              <a:t>ExposedThing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addProperty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,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type);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b="1" dirty="0" err="1" smtClean="0"/>
              <a:t>ExposedThing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addAction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,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,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output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b="1" dirty="0" err="1" smtClean="0"/>
              <a:t>ExposedThing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addEvent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,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output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dirty="0" err="1" smtClean="0"/>
              <a:t>any</a:t>
            </a:r>
            <a:r>
              <a:rPr lang="de-DE" sz="2000" dirty="0" smtClean="0"/>
              <a:t>&gt; </a:t>
            </a:r>
            <a:r>
              <a:rPr lang="de-DE" sz="2000" dirty="0" err="1" smtClean="0">
                <a:solidFill>
                  <a:srgbClr val="FF0000"/>
                </a:solidFill>
              </a:rPr>
              <a:t>getProperty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propertyName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dirty="0" err="1" smtClean="0"/>
              <a:t>any</a:t>
            </a:r>
            <a:r>
              <a:rPr lang="de-DE" sz="2000" dirty="0" smtClean="0"/>
              <a:t>&gt; </a:t>
            </a:r>
            <a:r>
              <a:rPr lang="de-DE" sz="2000" dirty="0" err="1" smtClean="0">
                <a:solidFill>
                  <a:srgbClr val="FF0000"/>
                </a:solidFill>
              </a:rPr>
              <a:t>setProperty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propertyName</a:t>
            </a:r>
            <a:r>
              <a:rPr lang="de-DE" sz="2000" dirty="0" smtClean="0"/>
              <a:t>, </a:t>
            </a:r>
            <a:r>
              <a:rPr lang="de-DE" sz="2000" dirty="0" err="1" smtClean="0"/>
              <a:t>any</a:t>
            </a:r>
            <a:r>
              <a:rPr lang="de-DE" sz="2000" dirty="0" smtClean="0"/>
              <a:t> </a:t>
            </a:r>
            <a:r>
              <a:rPr lang="de-DE" sz="2000" dirty="0" err="1" smtClean="0"/>
              <a:t>newValue</a:t>
            </a:r>
            <a:r>
              <a:rPr lang="de-DE" sz="2000" dirty="0" smtClean="0"/>
              <a:t>); 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Promise</a:t>
            </a:r>
            <a:r>
              <a:rPr lang="de-DE" sz="2000" dirty="0" smtClean="0"/>
              <a:t>&lt;</a:t>
            </a:r>
            <a:r>
              <a:rPr lang="de-DE" sz="2000" dirty="0" err="1" smtClean="0"/>
              <a:t>any</a:t>
            </a:r>
            <a:r>
              <a:rPr lang="de-DE" sz="2000" dirty="0" smtClean="0"/>
              <a:t>&gt; </a:t>
            </a:r>
            <a:r>
              <a:rPr lang="de-DE" sz="2000" dirty="0" err="1" smtClean="0">
                <a:solidFill>
                  <a:srgbClr val="FF0000"/>
                </a:solidFill>
              </a:rPr>
              <a:t>emitEvent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eventName</a:t>
            </a:r>
            <a:r>
              <a:rPr lang="de-DE" sz="2000" dirty="0" smtClean="0"/>
              <a:t>, </a:t>
            </a:r>
            <a:r>
              <a:rPr lang="de-DE" sz="2000" dirty="0" err="1" smtClean="0"/>
              <a:t>any</a:t>
            </a:r>
            <a:r>
              <a:rPr lang="de-DE" sz="2000" dirty="0" smtClean="0"/>
              <a:t> </a:t>
            </a:r>
            <a:r>
              <a:rPr lang="de-DE" sz="2000" dirty="0" err="1" smtClean="0"/>
              <a:t>payload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b="1" dirty="0" smtClean="0"/>
              <a:t>	</a:t>
            </a:r>
            <a:r>
              <a:rPr lang="de-DE" sz="2000" b="1" dirty="0" err="1" smtClean="0"/>
              <a:t>ExposedThing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onUpdateProperty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n, </a:t>
            </a:r>
            <a:r>
              <a:rPr lang="de-DE" sz="2000" b="1" dirty="0" err="1" smtClean="0"/>
              <a:t>PropertyChangeListener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cb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b="1" dirty="0" err="1" smtClean="0"/>
              <a:t>ExposedThing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onInvokeAction</a:t>
            </a:r>
            <a:r>
              <a:rPr lang="de-DE" sz="2000" dirty="0" smtClean="0"/>
              <a:t>(</a:t>
            </a:r>
            <a:r>
              <a:rPr lang="de-DE" sz="2000" dirty="0" err="1" smtClean="0"/>
              <a:t>DOMString</a:t>
            </a:r>
            <a:r>
              <a:rPr lang="de-DE" sz="2000" dirty="0" smtClean="0"/>
              <a:t> </a:t>
            </a:r>
            <a:r>
              <a:rPr lang="de-DE" sz="2000" dirty="0" err="1" smtClean="0"/>
              <a:t>actionName</a:t>
            </a:r>
            <a:r>
              <a:rPr lang="de-DE" sz="2000" dirty="0" smtClean="0"/>
              <a:t>, </a:t>
            </a:r>
            <a:r>
              <a:rPr lang="de-DE" sz="2000" b="1" dirty="0" smtClean="0"/>
              <a:t>ActionHandler</a:t>
            </a:r>
            <a:r>
              <a:rPr lang="de-DE" sz="2000" dirty="0" smtClean="0"/>
              <a:t> </a:t>
            </a:r>
            <a:r>
              <a:rPr lang="de-DE" sz="2000" dirty="0" err="1" smtClean="0"/>
              <a:t>cb</a:t>
            </a:r>
            <a:r>
              <a:rPr lang="de-DE" sz="2000" dirty="0" smtClean="0"/>
              <a:t>);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getDescription</a:t>
            </a:r>
            <a:r>
              <a:rPr lang="de-DE" sz="2000" dirty="0" smtClean="0"/>
              <a:t>();</a:t>
            </a:r>
          </a:p>
          <a:p>
            <a:pPr>
              <a:buNone/>
            </a:pPr>
            <a:r>
              <a:rPr lang="de-DE" sz="2000" dirty="0" smtClean="0"/>
              <a:t>};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Example (Client API)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44016" y="1556792"/>
            <a:ext cx="896448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>
                <a:latin typeface="Lucida Console" pitchFamily="49" charset="0"/>
              </a:rPr>
              <a:t>WoT.</a:t>
            </a:r>
            <a:r>
              <a:rPr lang="de-DE" sz="1600" dirty="0" err="1" smtClean="0">
                <a:solidFill>
                  <a:srgbClr val="FF0000"/>
                </a:solidFill>
                <a:latin typeface="Lucida Console" pitchFamily="49" charset="0"/>
              </a:rPr>
              <a:t>consumeDescriptionUri</a:t>
            </a:r>
            <a:r>
              <a:rPr lang="de-DE" sz="1600" dirty="0" smtClean="0">
                <a:latin typeface="Lucida Console" pitchFamily="49" charset="0"/>
              </a:rPr>
              <a:t>(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"http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://servient.example.com/things/counter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sz="1600" dirty="0" smtClean="0">
                <a:latin typeface="Lucida Console" pitchFamily="49" charset="0"/>
              </a:rPr>
              <a:t>)</a:t>
            </a:r>
          </a:p>
          <a:p>
            <a:r>
              <a:rPr lang="de-DE" sz="1600" dirty="0" smtClean="0">
                <a:latin typeface="Lucida Console" pitchFamily="49" charset="0"/>
              </a:rPr>
              <a:t>    .</a:t>
            </a:r>
            <a:r>
              <a:rPr lang="de-DE" sz="1600" dirty="0" err="1" smtClean="0">
                <a:latin typeface="Lucida Console" pitchFamily="49" charset="0"/>
              </a:rPr>
              <a:t>then</a:t>
            </a:r>
            <a:r>
              <a:rPr lang="de-DE" sz="1600" dirty="0" smtClean="0">
                <a:latin typeface="Lucida Console" pitchFamily="49" charset="0"/>
              </a:rPr>
              <a:t>(</a:t>
            </a:r>
            <a:r>
              <a:rPr lang="de-DE" sz="1600" dirty="0" err="1" smtClean="0">
                <a:latin typeface="Lucida Console" pitchFamily="49" charset="0"/>
              </a:rPr>
              <a:t>function</a:t>
            </a:r>
            <a:r>
              <a:rPr lang="de-DE" sz="1600" dirty="0" smtClean="0">
                <a:latin typeface="Lucida Console" pitchFamily="49" charset="0"/>
              </a:rPr>
              <a:t>(</a:t>
            </a:r>
            <a:r>
              <a:rPr lang="de-DE" sz="1600" dirty="0" err="1" smtClean="0">
                <a:solidFill>
                  <a:srgbClr val="0000FF"/>
                </a:solidFill>
                <a:latin typeface="Lucida Console" pitchFamily="49" charset="0"/>
              </a:rPr>
              <a:t>counter</a:t>
            </a:r>
            <a:r>
              <a:rPr lang="de-DE" sz="1600" dirty="0" smtClean="0">
                <a:latin typeface="Lucida Console" pitchFamily="49" charset="0"/>
              </a:rPr>
              <a:t>) {</a:t>
            </a:r>
          </a:p>
          <a:p>
            <a:r>
              <a:rPr lang="de-DE" sz="1600" dirty="0" smtClean="0">
                <a:latin typeface="Lucida Console" pitchFamily="49" charset="0"/>
              </a:rPr>
              <a:t>        </a:t>
            </a:r>
            <a:r>
              <a:rPr lang="de-DE" sz="1600" dirty="0" err="1" smtClean="0">
                <a:solidFill>
                  <a:srgbClr val="0000FF"/>
                </a:solidFill>
                <a:latin typeface="Lucida Console" pitchFamily="49" charset="0"/>
              </a:rPr>
              <a:t>counter</a:t>
            </a:r>
            <a:endParaRPr lang="de-DE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de-DE" sz="1600" dirty="0" smtClean="0">
                <a:latin typeface="Lucida Console" pitchFamily="49" charset="0"/>
              </a:rPr>
              <a:t>            .</a:t>
            </a:r>
            <a:r>
              <a:rPr lang="de-DE" sz="1600" dirty="0" err="1" smtClean="0">
                <a:solidFill>
                  <a:srgbClr val="FF0000"/>
                </a:solidFill>
                <a:latin typeface="Lucida Console" pitchFamily="49" charset="0"/>
              </a:rPr>
              <a:t>invokeAction</a:t>
            </a:r>
            <a:r>
              <a:rPr lang="de-DE" sz="1600" dirty="0" smtClean="0">
                <a:latin typeface="Lucida Console" pitchFamily="49" charset="0"/>
              </a:rPr>
              <a:t>(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sz="1600" dirty="0" err="1" smtClean="0">
                <a:solidFill>
                  <a:srgbClr val="00B050"/>
                </a:solidFill>
                <a:latin typeface="Lucida Console" pitchFamily="49" charset="0"/>
              </a:rPr>
              <a:t>increment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sz="1600" dirty="0" smtClean="0">
                <a:latin typeface="Lucida Console" pitchFamily="49" charset="0"/>
              </a:rPr>
              <a:t>, {}).</a:t>
            </a:r>
            <a:r>
              <a:rPr lang="de-DE" sz="1600" dirty="0" err="1" smtClean="0">
                <a:latin typeface="Lucida Console" pitchFamily="49" charset="0"/>
              </a:rPr>
              <a:t>then</a:t>
            </a:r>
            <a:r>
              <a:rPr lang="de-DE" sz="1600" dirty="0" smtClean="0">
                <a:latin typeface="Lucida Console" pitchFamily="49" charset="0"/>
              </a:rPr>
              <a:t>(</a:t>
            </a:r>
            <a:r>
              <a:rPr lang="de-DE" sz="1600" dirty="0" err="1" smtClean="0">
                <a:latin typeface="Lucida Console" pitchFamily="49" charset="0"/>
              </a:rPr>
              <a:t>function</a:t>
            </a:r>
            <a:r>
              <a:rPr lang="de-DE" sz="1600" dirty="0" smtClean="0">
                <a:latin typeface="Lucida Console" pitchFamily="49" charset="0"/>
              </a:rPr>
              <a:t>() </a:t>
            </a:r>
            <a:r>
              <a:rPr lang="de-DE" sz="1600" dirty="0" smtClean="0">
                <a:latin typeface="Lucida Console" pitchFamily="49" charset="0"/>
              </a:rPr>
              <a:t>{</a:t>
            </a:r>
          </a:p>
          <a:p>
            <a:r>
              <a:rPr lang="de-DE" sz="1600" dirty="0" smtClean="0">
                <a:latin typeface="Lucida Console" pitchFamily="49" charset="0"/>
              </a:rPr>
              <a:t>                console.log(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sz="1600" dirty="0" err="1" smtClean="0">
                <a:solidFill>
                  <a:srgbClr val="00B050"/>
                </a:solidFill>
                <a:latin typeface="Lucida Console" pitchFamily="49" charset="0"/>
              </a:rPr>
              <a:t>incremented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sz="1600" dirty="0" smtClean="0">
                <a:latin typeface="Lucida Console" pitchFamily="49" charset="0"/>
              </a:rPr>
              <a:t>);</a:t>
            </a:r>
          </a:p>
          <a:p>
            <a:r>
              <a:rPr lang="de-DE" sz="1600" dirty="0" smtClean="0">
                <a:latin typeface="Lucida Console" pitchFamily="49" charset="0"/>
              </a:rPr>
              <a:t>                </a:t>
            </a:r>
            <a:r>
              <a:rPr lang="de-DE" sz="1600" dirty="0" err="1" smtClean="0">
                <a:solidFill>
                  <a:srgbClr val="0000FF"/>
                </a:solidFill>
                <a:latin typeface="Lucida Console" pitchFamily="49" charset="0"/>
              </a:rPr>
              <a:t>counter</a:t>
            </a:r>
            <a:endParaRPr lang="de-DE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de-DE" sz="1600" dirty="0" smtClean="0">
                <a:latin typeface="Lucida Console" pitchFamily="49" charset="0"/>
              </a:rPr>
              <a:t>                    .</a:t>
            </a:r>
            <a:r>
              <a:rPr lang="de-DE" sz="1600" dirty="0" err="1" smtClean="0">
                <a:solidFill>
                  <a:srgbClr val="FF0000"/>
                </a:solidFill>
                <a:latin typeface="Lucida Console" pitchFamily="49" charset="0"/>
              </a:rPr>
              <a:t>getProperty</a:t>
            </a:r>
            <a:r>
              <a:rPr lang="de-DE" sz="1600" dirty="0" smtClean="0">
                <a:latin typeface="Lucida Console" pitchFamily="49" charset="0"/>
              </a:rPr>
              <a:t>(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sz="1600" dirty="0" err="1" smtClean="0">
                <a:solidFill>
                  <a:srgbClr val="00B050"/>
                </a:solidFill>
                <a:latin typeface="Lucida Console" pitchFamily="49" charset="0"/>
              </a:rPr>
              <a:t>count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sz="1600" dirty="0" smtClean="0">
                <a:latin typeface="Lucida Console" pitchFamily="49" charset="0"/>
              </a:rPr>
              <a:t>).</a:t>
            </a:r>
            <a:r>
              <a:rPr lang="de-DE" sz="1600" dirty="0" err="1" smtClean="0">
                <a:latin typeface="Lucida Console" pitchFamily="49" charset="0"/>
              </a:rPr>
              <a:t>then</a:t>
            </a:r>
            <a:r>
              <a:rPr lang="de-DE" sz="1600" dirty="0" smtClean="0">
                <a:latin typeface="Lucida Console" pitchFamily="49" charset="0"/>
              </a:rPr>
              <a:t>(</a:t>
            </a:r>
            <a:r>
              <a:rPr lang="de-DE" sz="1600" dirty="0" err="1" smtClean="0">
                <a:latin typeface="Lucida Console" pitchFamily="49" charset="0"/>
              </a:rPr>
              <a:t>function</a:t>
            </a:r>
            <a:r>
              <a:rPr lang="de-DE" sz="1600" dirty="0" smtClean="0">
                <a:latin typeface="Lucida Console" pitchFamily="49" charset="0"/>
              </a:rPr>
              <a:t>(</a:t>
            </a:r>
            <a:r>
              <a:rPr lang="de-DE" sz="1600" dirty="0" err="1" smtClean="0">
                <a:solidFill>
                  <a:srgbClr val="0000FF"/>
                </a:solidFill>
                <a:latin typeface="Lucida Console" pitchFamily="49" charset="0"/>
              </a:rPr>
              <a:t>count</a:t>
            </a:r>
            <a:r>
              <a:rPr lang="de-DE" sz="1600" dirty="0" smtClean="0">
                <a:latin typeface="Lucida Console" pitchFamily="49" charset="0"/>
              </a:rPr>
              <a:t>) {</a:t>
            </a:r>
          </a:p>
          <a:p>
            <a:r>
              <a:rPr lang="de-DE" sz="1600" dirty="0" smtClean="0">
                <a:latin typeface="Lucida Console" pitchFamily="49" charset="0"/>
              </a:rPr>
              <a:t>                        console.log(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sz="1600" dirty="0" err="1" smtClean="0">
                <a:solidFill>
                  <a:srgbClr val="00B050"/>
                </a:solidFill>
                <a:latin typeface="Lucida Console" pitchFamily="49" charset="0"/>
              </a:rPr>
              <a:t>count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  <a:latin typeface="Lucida Console" pitchFamily="49" charset="0"/>
              </a:rPr>
              <a:t>state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  <a:latin typeface="Lucida Console" pitchFamily="49" charset="0"/>
              </a:rPr>
              <a:t>is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  <a:latin typeface="Lucida Console" pitchFamily="49" charset="0"/>
              </a:rPr>
              <a:t>now</a:t>
            </a:r>
            <a:r>
              <a:rPr lang="de-DE" sz="1600" dirty="0" smtClean="0">
                <a:solidFill>
                  <a:srgbClr val="00B050"/>
                </a:solidFill>
                <a:latin typeface="Lucida Console" pitchFamily="49" charset="0"/>
              </a:rPr>
              <a:t> "</a:t>
            </a:r>
            <a:r>
              <a:rPr lang="de-DE" sz="1600" dirty="0" smtClean="0">
                <a:latin typeface="Lucida Console" pitchFamily="49" charset="0"/>
              </a:rPr>
              <a:t> + </a:t>
            </a:r>
            <a:r>
              <a:rPr lang="de-DE" sz="1600" dirty="0" err="1" smtClean="0">
                <a:solidFill>
                  <a:srgbClr val="0000FF"/>
                </a:solidFill>
                <a:latin typeface="Lucida Console" pitchFamily="49" charset="0"/>
              </a:rPr>
              <a:t>count</a:t>
            </a:r>
            <a:r>
              <a:rPr lang="de-DE" sz="1600" dirty="0" smtClean="0">
                <a:latin typeface="Lucida Console" pitchFamily="49" charset="0"/>
              </a:rPr>
              <a:t>);</a:t>
            </a:r>
          </a:p>
          <a:p>
            <a:r>
              <a:rPr lang="de-DE" sz="1600" dirty="0" smtClean="0">
                <a:latin typeface="Lucida Console" pitchFamily="49" charset="0"/>
              </a:rPr>
              <a:t>                    });</a:t>
            </a:r>
          </a:p>
          <a:p>
            <a:r>
              <a:rPr lang="de-DE" sz="1600" dirty="0" smtClean="0">
                <a:latin typeface="Lucida Console" pitchFamily="49" charset="0"/>
              </a:rPr>
              <a:t>            })._catch(</a:t>
            </a:r>
            <a:r>
              <a:rPr lang="de-DE" sz="1600" dirty="0" err="1" smtClean="0">
                <a:latin typeface="Lucida Console" pitchFamily="49" charset="0"/>
              </a:rPr>
              <a:t>console.error</a:t>
            </a:r>
            <a:r>
              <a:rPr lang="de-DE" sz="1600" dirty="0" smtClean="0">
                <a:latin typeface="Lucida Console" pitchFamily="49" charset="0"/>
              </a:rPr>
              <a:t>);</a:t>
            </a:r>
          </a:p>
          <a:p>
            <a:r>
              <a:rPr lang="de-DE" sz="1600" dirty="0" smtClean="0">
                <a:latin typeface="Lucida Console" pitchFamily="49" charset="0"/>
              </a:rPr>
              <a:t>    })</a:t>
            </a:r>
          </a:p>
          <a:p>
            <a:r>
              <a:rPr lang="de-DE" sz="1600" dirty="0" smtClean="0">
                <a:latin typeface="Lucida Console" pitchFamily="49" charset="0"/>
              </a:rPr>
              <a:t>    ._</a:t>
            </a:r>
            <a:r>
              <a:rPr lang="de-DE" sz="1600" dirty="0" smtClean="0">
                <a:latin typeface="Lucida Console" pitchFamily="49" charset="0"/>
              </a:rPr>
              <a:t>catch(</a:t>
            </a:r>
            <a:r>
              <a:rPr lang="de-DE" sz="1600" dirty="0" err="1" smtClean="0">
                <a:latin typeface="Lucida Console" pitchFamily="49" charset="0"/>
              </a:rPr>
              <a:t>function</a:t>
            </a:r>
            <a:r>
              <a:rPr lang="de-DE" sz="1600" dirty="0" smtClean="0">
                <a:latin typeface="Lucida Console" pitchFamily="49" charset="0"/>
              </a:rPr>
              <a:t>(</a:t>
            </a:r>
            <a:r>
              <a:rPr lang="de-DE" sz="1600" dirty="0" err="1" smtClean="0">
                <a:solidFill>
                  <a:srgbClr val="0000FF"/>
                </a:solidFill>
                <a:latin typeface="Lucida Console" pitchFamily="49" charset="0"/>
              </a:rPr>
              <a:t>err</a:t>
            </a:r>
            <a:r>
              <a:rPr lang="de-DE" sz="1600" dirty="0" smtClean="0">
                <a:latin typeface="Lucida Console" pitchFamily="49" charset="0"/>
              </a:rPr>
              <a:t>) {</a:t>
            </a:r>
          </a:p>
          <a:p>
            <a:r>
              <a:rPr lang="de-DE" sz="1600" dirty="0" smtClean="0">
                <a:latin typeface="Lucida Console" pitchFamily="49" charset="0"/>
              </a:rPr>
              <a:t>        </a:t>
            </a:r>
            <a:r>
              <a:rPr lang="de-DE" sz="1600" dirty="0" err="1" smtClean="0">
                <a:latin typeface="Lucida Console" pitchFamily="49" charset="0"/>
              </a:rPr>
              <a:t>console.error</a:t>
            </a:r>
            <a:r>
              <a:rPr lang="de-DE" sz="1600" dirty="0" smtClean="0">
                <a:latin typeface="Lucida Console" pitchFamily="49" charset="0"/>
              </a:rPr>
              <a:t>(</a:t>
            </a:r>
            <a:r>
              <a:rPr lang="de-DE" sz="1600" dirty="0" err="1" smtClean="0">
                <a:solidFill>
                  <a:srgbClr val="0000FF"/>
                </a:solidFill>
                <a:latin typeface="Lucida Console" pitchFamily="49" charset="0"/>
              </a:rPr>
              <a:t>err</a:t>
            </a:r>
            <a:r>
              <a:rPr lang="de-DE" sz="1600" dirty="0" smtClean="0">
                <a:latin typeface="Lucida Console" pitchFamily="49" charset="0"/>
              </a:rPr>
              <a:t>);</a:t>
            </a:r>
          </a:p>
          <a:p>
            <a:r>
              <a:rPr lang="de-DE" sz="1600" dirty="0" smtClean="0">
                <a:latin typeface="Lucida Console" pitchFamily="49" charset="0"/>
              </a:rPr>
              <a:t>    });</a:t>
            </a:r>
          </a:p>
          <a:p>
            <a:endParaRPr lang="de-DE" sz="16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Example (Server API)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60040" y="1496973"/>
            <a:ext cx="86044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Lucida Console" pitchFamily="49" charset="0"/>
              </a:rPr>
              <a:t>WoT.</a:t>
            </a:r>
            <a:r>
              <a:rPr lang="de-DE" dirty="0" err="1" smtClean="0">
                <a:solidFill>
                  <a:srgbClr val="FF0000"/>
                </a:solidFill>
                <a:latin typeface="Lucida Console" pitchFamily="49" charset="0"/>
              </a:rPr>
              <a:t>newThing</a:t>
            </a:r>
            <a:r>
              <a:rPr lang="de-DE" dirty="0" smtClean="0">
                <a:latin typeface="Lucida Console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Lucida Console" pitchFamily="49" charset="0"/>
              </a:rPr>
              <a:t>counter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smtClean="0">
                <a:latin typeface="Lucida Console" pitchFamily="49" charset="0"/>
              </a:rPr>
              <a:t>)</a:t>
            </a:r>
          </a:p>
          <a:p>
            <a:r>
              <a:rPr lang="de-DE" dirty="0" smtClean="0">
                <a:latin typeface="Lucida Console" pitchFamily="49" charset="0"/>
              </a:rPr>
              <a:t>    .</a:t>
            </a:r>
            <a:r>
              <a:rPr lang="de-DE" dirty="0" err="1" smtClean="0">
                <a:latin typeface="Lucida Console" pitchFamily="49" charset="0"/>
              </a:rPr>
              <a:t>then</a:t>
            </a:r>
            <a:r>
              <a:rPr lang="de-DE" dirty="0" smtClean="0">
                <a:latin typeface="Lucida Console" pitchFamily="49" charset="0"/>
              </a:rPr>
              <a:t>(</a:t>
            </a:r>
            <a:r>
              <a:rPr lang="de-DE" dirty="0" err="1" smtClean="0">
                <a:latin typeface="Lucida Console" pitchFamily="49" charset="0"/>
              </a:rPr>
              <a:t>function</a:t>
            </a:r>
            <a:r>
              <a:rPr lang="de-DE" dirty="0" smtClean="0">
                <a:latin typeface="Lucida Console" pitchFamily="49" charset="0"/>
              </a:rPr>
              <a:t>(</a:t>
            </a:r>
            <a:r>
              <a:rPr lang="de-DE" dirty="0" err="1" smtClean="0">
                <a:solidFill>
                  <a:srgbClr val="0000FF"/>
                </a:solidFill>
                <a:latin typeface="Lucida Console" pitchFamily="49" charset="0"/>
              </a:rPr>
              <a:t>thing</a:t>
            </a:r>
            <a:r>
              <a:rPr lang="de-DE" dirty="0" smtClean="0">
                <a:latin typeface="Lucida Console" pitchFamily="49" charset="0"/>
              </a:rPr>
              <a:t>) {</a:t>
            </a:r>
          </a:p>
          <a:p>
            <a:r>
              <a:rPr lang="de-DE" dirty="0" smtClean="0">
                <a:latin typeface="Lucida Console" pitchFamily="49" charset="0"/>
              </a:rPr>
              <a:t>        </a:t>
            </a:r>
            <a:r>
              <a:rPr lang="de-DE" dirty="0" err="1" smtClean="0">
                <a:solidFill>
                  <a:srgbClr val="0000FF"/>
                </a:solidFill>
                <a:latin typeface="Lucida Console" pitchFamily="49" charset="0"/>
              </a:rPr>
              <a:t>thing</a:t>
            </a:r>
            <a:endParaRPr lang="de-DE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de-DE" dirty="0" smtClean="0">
                <a:latin typeface="Lucida Console" pitchFamily="49" charset="0"/>
              </a:rPr>
              <a:t>            .</a:t>
            </a:r>
            <a:r>
              <a:rPr lang="de-DE" dirty="0" err="1" smtClean="0">
                <a:solidFill>
                  <a:srgbClr val="FF0000"/>
                </a:solidFill>
                <a:latin typeface="Lucida Console" pitchFamily="49" charset="0"/>
              </a:rPr>
              <a:t>addProperty</a:t>
            </a:r>
            <a:r>
              <a:rPr lang="de-DE" dirty="0" smtClean="0">
                <a:latin typeface="Lucida Console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Lucida Console" pitchFamily="49" charset="0"/>
              </a:rPr>
              <a:t>count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smtClean="0">
                <a:latin typeface="Lucida Console" pitchFamily="49" charset="0"/>
              </a:rPr>
              <a:t>, {"type" : "integer" })</a:t>
            </a:r>
          </a:p>
          <a:p>
            <a:r>
              <a:rPr lang="de-DE" dirty="0" smtClean="0">
                <a:latin typeface="Lucida Console" pitchFamily="49" charset="0"/>
              </a:rPr>
              <a:t>            .</a:t>
            </a:r>
            <a:r>
              <a:rPr lang="de-DE" dirty="0" err="1" smtClean="0">
                <a:solidFill>
                  <a:srgbClr val="FF0000"/>
                </a:solidFill>
                <a:latin typeface="Lucida Console" pitchFamily="49" charset="0"/>
              </a:rPr>
              <a:t>setProperty</a:t>
            </a:r>
            <a:r>
              <a:rPr lang="de-DE" dirty="0" smtClean="0">
                <a:latin typeface="Lucida Console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Lucida Console" pitchFamily="49" charset="0"/>
              </a:rPr>
              <a:t>count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smtClean="0">
                <a:latin typeface="Lucida Console" pitchFamily="49" charset="0"/>
              </a:rPr>
              <a:t>, 0);</a:t>
            </a:r>
          </a:p>
          <a:p>
            <a:endParaRPr lang="de-DE" dirty="0" smtClean="0">
              <a:latin typeface="Lucida Console" pitchFamily="49" charset="0"/>
            </a:endParaRPr>
          </a:p>
          <a:p>
            <a:r>
              <a:rPr lang="de-DE" dirty="0" smtClean="0">
                <a:latin typeface="Lucida Console" pitchFamily="49" charset="0"/>
              </a:rPr>
              <a:t>        </a:t>
            </a:r>
            <a:r>
              <a:rPr lang="de-DE" dirty="0" err="1" smtClean="0">
                <a:solidFill>
                  <a:srgbClr val="0000FF"/>
                </a:solidFill>
                <a:latin typeface="Lucida Console" pitchFamily="49" charset="0"/>
              </a:rPr>
              <a:t>thing</a:t>
            </a:r>
            <a:endParaRPr lang="de-DE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de-DE" dirty="0" smtClean="0">
                <a:latin typeface="Lucida Console" pitchFamily="49" charset="0"/>
              </a:rPr>
              <a:t>            .</a:t>
            </a:r>
            <a:r>
              <a:rPr lang="de-DE" dirty="0" err="1" smtClean="0">
                <a:solidFill>
                  <a:srgbClr val="FF0000"/>
                </a:solidFill>
                <a:latin typeface="Lucida Console" pitchFamily="49" charset="0"/>
              </a:rPr>
              <a:t>addAction</a:t>
            </a:r>
            <a:r>
              <a:rPr lang="de-DE" dirty="0" smtClean="0">
                <a:latin typeface="Lucida Console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Lucida Console" pitchFamily="49" charset="0"/>
              </a:rPr>
              <a:t>increment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smtClean="0">
                <a:latin typeface="Lucida Console" pitchFamily="49" charset="0"/>
              </a:rPr>
              <a:t>)</a:t>
            </a:r>
          </a:p>
          <a:p>
            <a:r>
              <a:rPr lang="de-DE" dirty="0" smtClean="0">
                <a:latin typeface="Lucida Console" pitchFamily="49" charset="0"/>
              </a:rPr>
              <a:t>            .</a:t>
            </a:r>
            <a:r>
              <a:rPr lang="de-DE" dirty="0" err="1" smtClean="0">
                <a:solidFill>
                  <a:srgbClr val="FF0000"/>
                </a:solidFill>
                <a:latin typeface="Lucida Console" pitchFamily="49" charset="0"/>
              </a:rPr>
              <a:t>onInvokeAction</a:t>
            </a:r>
            <a:r>
              <a:rPr lang="de-DE" dirty="0" smtClean="0">
                <a:latin typeface="Lucida Console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Lucida Console" pitchFamily="49" charset="0"/>
              </a:rPr>
              <a:t>increment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smtClean="0">
                <a:latin typeface="Lucida Console" pitchFamily="49" charset="0"/>
              </a:rPr>
              <a:t>, </a:t>
            </a:r>
            <a:r>
              <a:rPr lang="de-DE" dirty="0" err="1" smtClean="0">
                <a:latin typeface="Lucida Console" pitchFamily="49" charset="0"/>
              </a:rPr>
              <a:t>function</a:t>
            </a:r>
            <a:r>
              <a:rPr lang="de-DE" dirty="0" smtClean="0">
                <a:latin typeface="Lucida Console" pitchFamily="49" charset="0"/>
              </a:rPr>
              <a:t>() </a:t>
            </a:r>
            <a:r>
              <a:rPr lang="de-DE" dirty="0" smtClean="0">
                <a:latin typeface="Lucida Console" pitchFamily="49" charset="0"/>
              </a:rPr>
              <a:t>{</a:t>
            </a:r>
          </a:p>
          <a:p>
            <a:r>
              <a:rPr lang="de-DE" dirty="0" smtClean="0">
                <a:latin typeface="Lucida Console" pitchFamily="49" charset="0"/>
              </a:rPr>
              <a:t>                console.log(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Lucida Console" pitchFamily="49" charset="0"/>
              </a:rPr>
              <a:t>incrementing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Lucida Console" pitchFamily="49" charset="0"/>
              </a:rPr>
              <a:t>counter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smtClean="0">
                <a:latin typeface="Lucida Console" pitchFamily="49" charset="0"/>
              </a:rPr>
              <a:t>);</a:t>
            </a:r>
          </a:p>
          <a:p>
            <a:r>
              <a:rPr lang="de-DE" dirty="0" smtClean="0">
                <a:latin typeface="Lucida Console" pitchFamily="49" charset="0"/>
              </a:rPr>
              <a:t>                </a:t>
            </a:r>
            <a:r>
              <a:rPr lang="de-DE" dirty="0" err="1" smtClean="0">
                <a:latin typeface="Lucida Console" pitchFamily="49" charset="0"/>
              </a:rPr>
              <a:t>var</a:t>
            </a:r>
            <a:r>
              <a:rPr lang="de-DE" dirty="0" smtClean="0">
                <a:latin typeface="Lucida Console" pitchFamily="49" charset="0"/>
              </a:rPr>
              <a:t> </a:t>
            </a:r>
            <a:r>
              <a:rPr lang="de-DE" dirty="0" err="1" smtClean="0">
                <a:solidFill>
                  <a:srgbClr val="0000FF"/>
                </a:solidFill>
                <a:latin typeface="Lucida Console" pitchFamily="49" charset="0"/>
              </a:rPr>
              <a:t>value</a:t>
            </a:r>
            <a:r>
              <a:rPr lang="de-DE" dirty="0" smtClean="0">
                <a:latin typeface="Lucida Console" pitchFamily="49" charset="0"/>
              </a:rPr>
              <a:t> = </a:t>
            </a:r>
            <a:r>
              <a:rPr lang="de-DE" dirty="0" err="1" smtClean="0">
                <a:solidFill>
                  <a:srgbClr val="0000FF"/>
                </a:solidFill>
                <a:latin typeface="Lucida Console" pitchFamily="49" charset="0"/>
              </a:rPr>
              <a:t>thing</a:t>
            </a:r>
            <a:r>
              <a:rPr lang="de-DE" dirty="0" err="1" smtClean="0">
                <a:latin typeface="Lucida Console" pitchFamily="49" charset="0"/>
              </a:rPr>
              <a:t>.</a:t>
            </a:r>
            <a:r>
              <a:rPr lang="de-DE" dirty="0" err="1" smtClean="0">
                <a:solidFill>
                  <a:srgbClr val="FF0000"/>
                </a:solidFill>
                <a:latin typeface="Lucida Console" pitchFamily="49" charset="0"/>
              </a:rPr>
              <a:t>getProperty</a:t>
            </a:r>
            <a:r>
              <a:rPr lang="de-DE" dirty="0" smtClean="0">
                <a:latin typeface="Lucida Console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Lucida Console" pitchFamily="49" charset="0"/>
              </a:rPr>
              <a:t>count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smtClean="0">
                <a:latin typeface="Lucida Console" pitchFamily="49" charset="0"/>
              </a:rPr>
              <a:t>) + 1;</a:t>
            </a:r>
          </a:p>
          <a:p>
            <a:r>
              <a:rPr lang="de-DE" dirty="0" smtClean="0">
                <a:latin typeface="Lucida Console" pitchFamily="49" charset="0"/>
              </a:rPr>
              <a:t>                </a:t>
            </a:r>
            <a:r>
              <a:rPr lang="de-DE" dirty="0" err="1" smtClean="0">
                <a:solidFill>
                  <a:srgbClr val="0000FF"/>
                </a:solidFill>
                <a:latin typeface="Lucida Console" pitchFamily="49" charset="0"/>
              </a:rPr>
              <a:t>thing</a:t>
            </a:r>
            <a:r>
              <a:rPr lang="de-DE" dirty="0" err="1" smtClean="0">
                <a:solidFill>
                  <a:srgbClr val="FF0000"/>
                </a:solidFill>
                <a:latin typeface="Lucida Console" pitchFamily="49" charset="0"/>
              </a:rPr>
              <a:t>.setProperty</a:t>
            </a:r>
            <a:r>
              <a:rPr lang="de-DE" dirty="0" smtClean="0">
                <a:latin typeface="Lucida Console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Lucida Console" pitchFamily="49" charset="0"/>
              </a:rPr>
              <a:t>count</a:t>
            </a:r>
            <a:r>
              <a:rPr lang="de-DE" dirty="0" smtClean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de-DE" dirty="0" smtClean="0">
                <a:latin typeface="Lucida Console" pitchFamily="49" charset="0"/>
              </a:rPr>
              <a:t>, </a:t>
            </a:r>
            <a:r>
              <a:rPr lang="de-DE" dirty="0" err="1" smtClean="0">
                <a:solidFill>
                  <a:srgbClr val="0000FF"/>
                </a:solidFill>
                <a:latin typeface="Lucida Console" pitchFamily="49" charset="0"/>
              </a:rPr>
              <a:t>value</a:t>
            </a:r>
            <a:r>
              <a:rPr lang="de-DE" dirty="0" smtClean="0">
                <a:latin typeface="Lucida Console" pitchFamily="49" charset="0"/>
              </a:rPr>
              <a:t>);</a:t>
            </a:r>
          </a:p>
          <a:p>
            <a:r>
              <a:rPr lang="de-DE" dirty="0" smtClean="0">
                <a:latin typeface="Lucida Console" pitchFamily="49" charset="0"/>
              </a:rPr>
              <a:t>                </a:t>
            </a:r>
            <a:r>
              <a:rPr lang="de-DE" dirty="0" err="1" smtClean="0">
                <a:latin typeface="Lucida Console" pitchFamily="49" charset="0"/>
              </a:rPr>
              <a:t>return</a:t>
            </a:r>
            <a:r>
              <a:rPr lang="de-DE" dirty="0" smtClean="0">
                <a:latin typeface="Lucida Console" pitchFamily="49" charset="0"/>
              </a:rPr>
              <a:t> </a:t>
            </a:r>
            <a:r>
              <a:rPr lang="de-DE" dirty="0" err="1" smtClean="0">
                <a:solidFill>
                  <a:srgbClr val="0000FF"/>
                </a:solidFill>
                <a:latin typeface="Lucida Console" pitchFamily="49" charset="0"/>
              </a:rPr>
              <a:t>value</a:t>
            </a:r>
            <a:r>
              <a:rPr lang="de-DE" dirty="0" smtClean="0">
                <a:latin typeface="Lucida Console" pitchFamily="49" charset="0"/>
              </a:rPr>
              <a:t>;</a:t>
            </a:r>
          </a:p>
          <a:p>
            <a:r>
              <a:rPr lang="de-DE" dirty="0" smtClean="0">
                <a:latin typeface="Lucida Console" pitchFamily="49" charset="0"/>
              </a:rPr>
              <a:t>            });</a:t>
            </a:r>
          </a:p>
          <a:p>
            <a:r>
              <a:rPr lang="de-DE" dirty="0" smtClean="0">
                <a:latin typeface="Lucida Console" pitchFamily="49" charset="0"/>
              </a:rPr>
              <a:t>     });</a:t>
            </a:r>
          </a:p>
          <a:p>
            <a:endParaRPr lang="de-DE" dirty="0" smtClean="0">
              <a:latin typeface="Lucida Console" pitchFamily="49" charset="0"/>
            </a:endParaRPr>
          </a:p>
          <a:p>
            <a:endParaRPr lang="de-DE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PlugFest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Beijing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Autofit/>
          </a:bodyPr>
          <a:lstStyle/>
          <a:p>
            <a:r>
              <a:rPr lang="en-US" sz="2000" dirty="0" smtClean="0"/>
              <a:t>Current Practices (Beijing Release)</a:t>
            </a:r>
          </a:p>
          <a:p>
            <a:pPr lvl="1"/>
            <a:r>
              <a:rPr lang="en-US" sz="1600" dirty="0" smtClean="0">
                <a:hlinkClick r:id="rId2"/>
              </a:rPr>
              <a:t>http://w3c.github.io/wot/current-practices/wot-practices-beijing-2016.html</a:t>
            </a:r>
            <a:r>
              <a:rPr lang="en-US" sz="16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Organization Wiki</a:t>
            </a:r>
          </a:p>
          <a:p>
            <a:pPr lvl="1"/>
            <a:r>
              <a:rPr lang="en-US" sz="1600" dirty="0" smtClean="0">
                <a:hlinkClick r:id="rId3"/>
              </a:rPr>
              <a:t>https://www.w3.org/WoT/IG/wiki/F2F_meeting,_July_2016,_China,_Beijing#PlugFest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Test Cases</a:t>
            </a:r>
          </a:p>
          <a:p>
            <a:pPr lvl="1"/>
            <a:r>
              <a:rPr lang="en-US" sz="1600" dirty="0" smtClean="0">
                <a:hlinkClick r:id="rId4"/>
              </a:rPr>
              <a:t>https://github.com/w3c/wot/blob/master/plugfest/2016-beijing/plugfest-test-cases-beijing-2016.md</a:t>
            </a:r>
            <a:endParaRPr lang="en-US" sz="1600" dirty="0" smtClean="0"/>
          </a:p>
          <a:p>
            <a:r>
              <a:rPr lang="en-US" sz="2000" dirty="0" smtClean="0"/>
              <a:t>Report Template</a:t>
            </a:r>
          </a:p>
          <a:p>
            <a:pPr lvl="1"/>
            <a:r>
              <a:rPr lang="en-US" sz="1600" dirty="0" smtClean="0">
                <a:hlinkClick r:id="rId5"/>
              </a:rPr>
              <a:t>https://github.com/w3c/wot/blob/master/plugfest/2016-beijing/TestCaseCoverage.xlsx</a:t>
            </a:r>
            <a:r>
              <a:rPr lang="en-US" sz="1600" dirty="0" smtClean="0"/>
              <a:t> 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Mission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7" name="Picture 6" descr="https://lh6.ggpht.com/9HO8ss1ZMkSOVERLU0gakZEJpptzRxV4TYL3YJ5vPdYe5V0z3EpV_Wqezc8RkRcNcP6-=w3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060848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2808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147120" y="5805264"/>
            <a:ext cx="6849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“interconnecting existing Internet of Things platforms</a:t>
            </a:r>
            <a:br>
              <a:rPr lang="en-US" sz="2400" dirty="0" smtClean="0"/>
            </a:br>
            <a:r>
              <a:rPr lang="en-US" sz="2400" dirty="0" smtClean="0"/>
              <a:t>and complementing available standards”</a:t>
            </a:r>
            <a:endParaRPr lang="en-US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Web of Things</a:t>
            </a:r>
            <a:endParaRPr lang="en-US" sz="4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2543598" y="1383159"/>
            <a:ext cx="40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Not to be yet another standard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dirty="0" smtClean="0"/>
          </a:p>
          <a:p>
            <a:pPr lvl="1"/>
            <a:r>
              <a:rPr lang="en-US" dirty="0" smtClean="0"/>
              <a:t>Things, Deployment Scenarios, and </a:t>
            </a:r>
            <a:r>
              <a:rPr lang="en-US" dirty="0" err="1" smtClean="0"/>
              <a:t>Servients</a:t>
            </a: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WoT</a:t>
            </a:r>
            <a:r>
              <a:rPr lang="en-US" dirty="0" smtClean="0">
                <a:solidFill>
                  <a:srgbClr val="C00000"/>
                </a:solidFill>
              </a:rPr>
              <a:t> Interface</a:t>
            </a:r>
            <a:endParaRPr lang="en-US" dirty="0" smtClean="0"/>
          </a:p>
          <a:p>
            <a:pPr lvl="1"/>
            <a:r>
              <a:rPr lang="en-US" dirty="0" smtClean="0"/>
              <a:t>Protocol Bindings and the Web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Thing Description (TD)</a:t>
            </a:r>
            <a:endParaRPr lang="en-US" dirty="0" smtClean="0"/>
          </a:p>
          <a:p>
            <a:pPr lvl="1"/>
            <a:r>
              <a:rPr lang="en-US" dirty="0" smtClean="0"/>
              <a:t>Metadata and Interactions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Scripting API</a:t>
            </a:r>
            <a:endParaRPr lang="en-US" dirty="0" smtClean="0"/>
          </a:p>
          <a:p>
            <a:pPr lvl="1"/>
            <a:r>
              <a:rPr lang="en-US" dirty="0" smtClean="0"/>
              <a:t>Runtime Environment and Portable Apps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</a:t>
            </a:r>
            <a:r>
              <a:rPr lang="en-US" cap="none" dirty="0" err="1" smtClean="0"/>
              <a:t>o</a:t>
            </a:r>
            <a:r>
              <a:rPr lang="en-US" dirty="0" err="1" smtClean="0"/>
              <a:t>T</a:t>
            </a:r>
            <a:r>
              <a:rPr lang="en-US" dirty="0" smtClean="0"/>
              <a:t>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Things, Deployment Scenarios, and </a:t>
            </a:r>
            <a:r>
              <a:rPr lang="en-US" dirty="0" err="1" smtClean="0"/>
              <a:t>Servients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http://w3c.github.io/wot/architecture/wot-architecture.html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Thing </a:t>
            </a:r>
            <a:r>
              <a:rPr lang="de-DE" dirty="0" err="1" smtClean="0"/>
              <a:t>Implementation</a:t>
            </a:r>
            <a:r>
              <a:rPr lang="de-DE" dirty="0" smtClean="0"/>
              <a:t>: </a:t>
            </a:r>
            <a:r>
              <a:rPr lang="de-DE" b="1" dirty="0" err="1" smtClean="0"/>
              <a:t>WoT</a:t>
            </a:r>
            <a:r>
              <a:rPr lang="de-DE" b="1" dirty="0" smtClean="0"/>
              <a:t> </a:t>
            </a:r>
            <a:r>
              <a:rPr lang="de-DE" b="1" dirty="0" err="1" smtClean="0"/>
              <a:t>Servient</a:t>
            </a:r>
            <a:endParaRPr lang="de-DE" b="1" dirty="0"/>
          </a:p>
        </p:txBody>
      </p:sp>
      <p:sp>
        <p:nvSpPr>
          <p:cNvPr id="4" name="角丸四角形 6"/>
          <p:cNvSpPr/>
          <p:nvPr/>
        </p:nvSpPr>
        <p:spPr bwMode="auto">
          <a:xfrm>
            <a:off x="368529" y="1716728"/>
            <a:ext cx="3623996" cy="374559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" name="角丸四角形 22"/>
          <p:cNvSpPr/>
          <p:nvPr/>
        </p:nvSpPr>
        <p:spPr bwMode="auto">
          <a:xfrm>
            <a:off x="2631460" y="4754297"/>
            <a:ext cx="1302752" cy="579611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</a:t>
            </a:r>
            <a:b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</a:p>
        </p:txBody>
      </p:sp>
      <p:sp>
        <p:nvSpPr>
          <p:cNvPr id="6" name="角丸四角形 31"/>
          <p:cNvSpPr/>
          <p:nvPr/>
        </p:nvSpPr>
        <p:spPr bwMode="auto">
          <a:xfrm>
            <a:off x="1331640" y="4754297"/>
            <a:ext cx="1300436" cy="579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</a:t>
            </a:r>
            <a:b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</a:p>
        </p:txBody>
      </p:sp>
      <p:sp>
        <p:nvSpPr>
          <p:cNvPr id="7" name="角丸四角形 24"/>
          <p:cNvSpPr/>
          <p:nvPr/>
        </p:nvSpPr>
        <p:spPr bwMode="auto">
          <a:xfrm>
            <a:off x="1331640" y="4172187"/>
            <a:ext cx="2592287" cy="52757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" name="角丸四角形 21"/>
          <p:cNvSpPr/>
          <p:nvPr/>
        </p:nvSpPr>
        <p:spPr bwMode="auto">
          <a:xfrm>
            <a:off x="1331641" y="3590078"/>
            <a:ext cx="2592287" cy="52757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2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" name="縦巻き 49"/>
          <p:cNvSpPr/>
          <p:nvPr/>
        </p:nvSpPr>
        <p:spPr bwMode="auto">
          <a:xfrm>
            <a:off x="445629" y="2103128"/>
            <a:ext cx="3466495" cy="461776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" name="角丸四角形 12"/>
          <p:cNvSpPr/>
          <p:nvPr/>
        </p:nvSpPr>
        <p:spPr bwMode="auto">
          <a:xfrm>
            <a:off x="445629" y="3594295"/>
            <a:ext cx="741995" cy="1739614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</a:t>
            </a:r>
            <a:r>
              <a:rPr lang="en-US" altLang="ja-JP" sz="1200" dirty="0" err="1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comm-unication</a:t>
            </a:r>
            <a:endParaRPr lang="ja-JP" altLang="en-US" sz="12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2807726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4" name="テキスト ボックス 13"/>
          <p:cNvSpPr txBox="1"/>
          <p:nvPr/>
        </p:nvSpPr>
        <p:spPr>
          <a:xfrm>
            <a:off x="1979712" y="26589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3724185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2915816" y="2658946"/>
            <a:ext cx="878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sp>
        <p:nvSpPr>
          <p:cNvPr id="18" name="円柱 17"/>
          <p:cNvSpPr/>
          <p:nvPr/>
        </p:nvSpPr>
        <p:spPr bwMode="gray">
          <a:xfrm>
            <a:off x="4060910" y="3535034"/>
            <a:ext cx="936104" cy="626666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9" name="角丸四角形 18"/>
          <p:cNvSpPr/>
          <p:nvPr/>
        </p:nvSpPr>
        <p:spPr bwMode="gray">
          <a:xfrm>
            <a:off x="445630" y="5947501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20" name="角丸四角形 19"/>
          <p:cNvSpPr/>
          <p:nvPr/>
        </p:nvSpPr>
        <p:spPr bwMode="gray">
          <a:xfrm>
            <a:off x="1403648" y="5949280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Web Server</a:t>
            </a:r>
            <a:endParaRPr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21" name="角丸四角形 20"/>
          <p:cNvSpPr/>
          <p:nvPr/>
        </p:nvSpPr>
        <p:spPr bwMode="gray">
          <a:xfrm>
            <a:off x="2691408" y="5947501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Web Client</a:t>
            </a:r>
          </a:p>
        </p:txBody>
      </p:sp>
      <p:cxnSp>
        <p:nvCxnSpPr>
          <p:cNvPr id="22" name="直線矢印コネクタ 21"/>
          <p:cNvCxnSpPr>
            <a:stCxn id="10" idx="2"/>
            <a:endCxn id="19" idx="0"/>
          </p:cNvCxnSpPr>
          <p:nvPr/>
        </p:nvCxnSpPr>
        <p:spPr bwMode="auto">
          <a:xfrm>
            <a:off x="816627" y="5333909"/>
            <a:ext cx="0" cy="61359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3" name="直線矢印コネクタ 22"/>
          <p:cNvCxnSpPr>
            <a:stCxn id="6" idx="2"/>
            <a:endCxn id="20" idx="0"/>
          </p:cNvCxnSpPr>
          <p:nvPr/>
        </p:nvCxnSpPr>
        <p:spPr bwMode="auto">
          <a:xfrm>
            <a:off x="1981858" y="5333909"/>
            <a:ext cx="13697" cy="6153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4" name="直線矢印コネクタ 23"/>
          <p:cNvCxnSpPr>
            <a:stCxn id="5" idx="2"/>
            <a:endCxn id="21" idx="0"/>
          </p:cNvCxnSpPr>
          <p:nvPr/>
        </p:nvCxnSpPr>
        <p:spPr bwMode="auto">
          <a:xfrm>
            <a:off x="3282836" y="5333908"/>
            <a:ext cx="1957" cy="6135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6" name="角丸四角形吹き出し 25"/>
          <p:cNvSpPr/>
          <p:nvPr/>
        </p:nvSpPr>
        <p:spPr bwMode="gray">
          <a:xfrm>
            <a:off x="0" y="5557436"/>
            <a:ext cx="685109" cy="288032"/>
          </a:xfrm>
          <a:prstGeom prst="wedgeRoundRectCallout">
            <a:avLst>
              <a:gd name="adj1" fmla="val 64039"/>
              <a:gd name="adj2" fmla="val -19060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ctr">
              <a:defRPr/>
            </a:pPr>
            <a:r>
              <a:rPr lang="en-US" altLang="ja-JP" sz="800" kern="0" dirty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rPr>
              <a:t>Proprietary interface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 flipV="1">
            <a:off x="1729576" y="5682864"/>
            <a:ext cx="1835853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29" name="角丸四角形 21"/>
          <p:cNvSpPr/>
          <p:nvPr/>
        </p:nvSpPr>
        <p:spPr bwMode="auto">
          <a:xfrm>
            <a:off x="445628" y="3007969"/>
            <a:ext cx="3458158" cy="5275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3" name="直線コネクタ 32"/>
          <p:cNvCxnSpPr/>
          <p:nvPr/>
        </p:nvCxnSpPr>
        <p:spPr bwMode="auto">
          <a:xfrm flipV="1">
            <a:off x="2103226" y="2874972"/>
            <a:ext cx="699578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34" name="直線コネクタ 33"/>
          <p:cNvCxnSpPr/>
          <p:nvPr/>
        </p:nvCxnSpPr>
        <p:spPr bwMode="auto">
          <a:xfrm flipV="1">
            <a:off x="3004105" y="2874970"/>
            <a:ext cx="720080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35" name="角丸四角形 34"/>
          <p:cNvSpPr/>
          <p:nvPr/>
        </p:nvSpPr>
        <p:spPr bwMode="gray">
          <a:xfrm>
            <a:off x="1556048" y="6192946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6" name="角丸四角形 35"/>
          <p:cNvSpPr/>
          <p:nvPr/>
        </p:nvSpPr>
        <p:spPr bwMode="gray">
          <a:xfrm>
            <a:off x="2843808" y="6191167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61799" y="1628800"/>
            <a:ext cx="4146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Application Logic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It can access local hardware, locally connected legacy devices, and remote things through the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Interface. For this, the runtime environment must provide the Scripting API (Physical, Client, Server).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61799" y="4121205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0000FF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Resource Model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Provides a common abstraction across the different protocols. Just like the Web, it allows to identify and address interaction points with URIs.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961799" y="5273913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00B050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Protocol Binding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Converts interactions with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Things using </a:t>
            </a: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information in TD in accordance with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lower-layer protocols to have client and server connectors.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61799" y="2968496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FF0066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 Description (TD)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Declares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 for interaction and provides (semantic) metadata for the Thing.  TD is used by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clients to instantiate local software object of the Thing.</a:t>
            </a:r>
          </a:p>
        </p:txBody>
      </p:sp>
      <p:sp>
        <p:nvSpPr>
          <p:cNvPr id="43" name="角丸四角形吹き出し 24"/>
          <p:cNvSpPr/>
          <p:nvPr/>
        </p:nvSpPr>
        <p:spPr bwMode="gray">
          <a:xfrm>
            <a:off x="3491880" y="5550789"/>
            <a:ext cx="980953" cy="344589"/>
          </a:xfrm>
          <a:prstGeom prst="wedgeRoundRectCallout">
            <a:avLst>
              <a:gd name="adj1" fmla="val -58004"/>
              <a:gd name="adj2" fmla="val -15397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72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 Interface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51" name="Form 50"/>
          <p:cNvCxnSpPr>
            <a:stCxn id="18" idx="3"/>
            <a:endCxn id="36" idx="3"/>
          </p:cNvCxnSpPr>
          <p:nvPr/>
        </p:nvCxnSpPr>
        <p:spPr>
          <a:xfrm rot="5400000">
            <a:off x="3145488" y="5046790"/>
            <a:ext cx="2268564" cy="498385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2"/>
          <p:cNvCxnSpPr/>
          <p:nvPr/>
        </p:nvCxnSpPr>
        <p:spPr bwMode="auto">
          <a:xfrm>
            <a:off x="1863261" y="2532168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5" name="テキスト ボックス 13"/>
          <p:cNvSpPr txBox="1"/>
          <p:nvPr/>
        </p:nvSpPr>
        <p:spPr>
          <a:xfrm>
            <a:off x="827584" y="2665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Discovery API</a:t>
            </a:r>
          </a:p>
        </p:txBody>
      </p:sp>
      <p:cxnSp>
        <p:nvCxnSpPr>
          <p:cNvPr id="46" name="直線コネクタ 32"/>
          <p:cNvCxnSpPr/>
          <p:nvPr/>
        </p:nvCxnSpPr>
        <p:spPr bwMode="auto">
          <a:xfrm flipV="1">
            <a:off x="927728" y="2881074"/>
            <a:ext cx="936104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61" name="直線矢印コネクタ 12"/>
          <p:cNvCxnSpPr/>
          <p:nvPr/>
        </p:nvCxnSpPr>
        <p:spPr bwMode="auto">
          <a:xfrm>
            <a:off x="783141" y="2524700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2" name="テキスト ボックス 13"/>
          <p:cNvSpPr txBox="1"/>
          <p:nvPr/>
        </p:nvSpPr>
        <p:spPr>
          <a:xfrm>
            <a:off x="-47708" y="2657580"/>
            <a:ext cx="9393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(Propr. API)</a:t>
            </a:r>
          </a:p>
        </p:txBody>
      </p:sp>
      <p:cxnSp>
        <p:nvCxnSpPr>
          <p:cNvPr id="63" name="直線コネクタ 32"/>
          <p:cNvCxnSpPr/>
          <p:nvPr/>
        </p:nvCxnSpPr>
        <p:spPr bwMode="auto">
          <a:xfrm>
            <a:off x="79368" y="2873606"/>
            <a:ext cx="676208" cy="1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</p:spTree>
    <p:extLst>
      <p:ext uri="{BB962C8B-B14F-4D97-AF65-F5344CB8AC3E}">
        <p14:creationId xmlns:p14="http://schemas.microsoft.com/office/powerpoint/2010/main" xmlns="" val="10660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/>
              <a:t>Servient on </a:t>
            </a:r>
            <a:r>
              <a:rPr lang="en-US" dirty="0" smtClean="0"/>
              <a:t>Thing Itself</a:t>
            </a:r>
            <a:endParaRPr lang="en-US" dirty="0"/>
          </a:p>
        </p:txBody>
      </p:sp>
      <p:sp>
        <p:nvSpPr>
          <p:cNvPr id="110" name="角丸四角形 6"/>
          <p:cNvSpPr/>
          <p:nvPr/>
        </p:nvSpPr>
        <p:spPr bwMode="auto">
          <a:xfrm>
            <a:off x="4611048" y="3605974"/>
            <a:ext cx="3024884" cy="2319932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(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Device)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1" name="角丸四角形 22"/>
          <p:cNvSpPr/>
          <p:nvPr/>
        </p:nvSpPr>
        <p:spPr bwMode="auto">
          <a:xfrm>
            <a:off x="6156176" y="5482952"/>
            <a:ext cx="1344151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角丸四角形 31"/>
          <p:cNvSpPr/>
          <p:nvPr/>
        </p:nvSpPr>
        <p:spPr bwMode="auto">
          <a:xfrm>
            <a:off x="4788024" y="5488655"/>
            <a:ext cx="1368152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3" name="角丸四角形 24"/>
          <p:cNvSpPr/>
          <p:nvPr/>
        </p:nvSpPr>
        <p:spPr bwMode="auto">
          <a:xfrm>
            <a:off x="4780746" y="5147276"/>
            <a:ext cx="2732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4780746" y="4797647"/>
            <a:ext cx="2732354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kumimoji="1"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4780746" y="4026897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6" name="角丸四角形 6"/>
          <p:cNvSpPr/>
          <p:nvPr/>
        </p:nvSpPr>
        <p:spPr bwMode="auto">
          <a:xfrm>
            <a:off x="1979712" y="3798145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7" name="角丸四角形 31"/>
          <p:cNvSpPr/>
          <p:nvPr/>
        </p:nvSpPr>
        <p:spPr bwMode="auto">
          <a:xfrm>
            <a:off x="2123728" y="5488654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8" name="角丸四角形 24"/>
          <p:cNvSpPr/>
          <p:nvPr/>
        </p:nvSpPr>
        <p:spPr bwMode="auto">
          <a:xfrm>
            <a:off x="2124784" y="5126723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9" name="角丸四角形 21"/>
          <p:cNvSpPr/>
          <p:nvPr/>
        </p:nvSpPr>
        <p:spPr bwMode="auto">
          <a:xfrm>
            <a:off x="2123728" y="4764791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0" name="縦巻き 49"/>
          <p:cNvSpPr/>
          <p:nvPr/>
        </p:nvSpPr>
        <p:spPr bwMode="auto">
          <a:xfrm>
            <a:off x="2124784" y="4026897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1" name="フリーフォーム 120"/>
          <p:cNvSpPr/>
          <p:nvPr/>
        </p:nvSpPr>
        <p:spPr bwMode="gray">
          <a:xfrm rot="10800000">
            <a:off x="2611769" y="5827023"/>
            <a:ext cx="2890533" cy="770325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endParaRPr lang="ja-JP" altLang="en-US" kern="0" smtClean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角丸四角形 21"/>
          <p:cNvSpPr/>
          <p:nvPr/>
        </p:nvSpPr>
        <p:spPr bwMode="auto">
          <a:xfrm>
            <a:off x="4782318" y="4432142"/>
            <a:ext cx="2742010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9" name="角丸四角形 21"/>
          <p:cNvSpPr/>
          <p:nvPr/>
        </p:nvSpPr>
        <p:spPr bwMode="auto">
          <a:xfrm>
            <a:off x="2152215" y="4402859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30" name="直線矢印コネクタ 129"/>
          <p:cNvCxnSpPr/>
          <p:nvPr/>
        </p:nvCxnSpPr>
        <p:spPr bwMode="auto">
          <a:xfrm>
            <a:off x="2627784" y="424307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31" name="円柱 130"/>
          <p:cNvSpPr/>
          <p:nvPr/>
        </p:nvSpPr>
        <p:spPr bwMode="gray">
          <a:xfrm>
            <a:off x="3851920" y="4647987"/>
            <a:ext cx="844637" cy="63211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1"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32" name="図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7954" y="3353258"/>
            <a:ext cx="650213" cy="540885"/>
          </a:xfrm>
          <a:prstGeom prst="rect">
            <a:avLst/>
          </a:prstGeom>
        </p:spPr>
      </p:pic>
      <p:pic>
        <p:nvPicPr>
          <p:cNvPr id="133" name="図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5268" y="3348435"/>
            <a:ext cx="413874" cy="603217"/>
          </a:xfrm>
          <a:prstGeom prst="rect">
            <a:avLst/>
          </a:prstGeom>
        </p:spPr>
      </p:pic>
      <p:pic>
        <p:nvPicPr>
          <p:cNvPr id="135" name="図 1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140968"/>
            <a:ext cx="437489" cy="836602"/>
          </a:xfrm>
          <a:prstGeom prst="rect">
            <a:avLst/>
          </a:prstGeom>
        </p:spPr>
      </p:pic>
      <p:cxnSp>
        <p:nvCxnSpPr>
          <p:cNvPr id="28" name="Form 27"/>
          <p:cNvCxnSpPr>
            <a:stCxn id="131" idx="1"/>
          </p:cNvCxnSpPr>
          <p:nvPr/>
        </p:nvCxnSpPr>
        <p:spPr>
          <a:xfrm rot="16200000" flipV="1">
            <a:off x="3453587" y="3827334"/>
            <a:ext cx="498907" cy="1142399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 bwMode="auto">
          <a:xfrm>
            <a:off x="5472100" y="4235128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6" name="Inhaltsplatzhalt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</a:t>
            </a:r>
            <a:r>
              <a:rPr lang="en-US" sz="2400" dirty="0" err="1" smtClean="0"/>
              <a:t>WoT</a:t>
            </a:r>
            <a:r>
              <a:rPr lang="en-US" sz="2400" dirty="0" smtClean="0"/>
              <a:t> Things host a </a:t>
            </a:r>
            <a:r>
              <a:rPr lang="en-US" sz="2400" dirty="0" err="1" smtClean="0"/>
              <a:t>servient</a:t>
            </a:r>
            <a:r>
              <a:rPr lang="en-US" sz="2400" dirty="0" smtClean="0"/>
              <a:t> directly</a:t>
            </a:r>
          </a:p>
          <a:p>
            <a:r>
              <a:rPr lang="en-US" sz="2400" dirty="0" smtClean="0"/>
              <a:t>TD is provided by Thing directly</a:t>
            </a:r>
          </a:p>
        </p:txBody>
      </p:sp>
    </p:spTree>
    <p:extLst>
      <p:ext uri="{BB962C8B-B14F-4D97-AF65-F5344CB8AC3E}">
        <p14:creationId xmlns:p14="http://schemas.microsoft.com/office/powerpoint/2010/main" xmlns="" val="1422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Microsoft Office PowerPoint</Application>
  <PresentationFormat>Bildschirmpräsentation (4:3)</PresentationFormat>
  <Paragraphs>615</Paragraphs>
  <Slides>45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Larissa-Design</vt:lpstr>
      <vt:lpstr>Getting Started with a W3C WoT Project</vt:lpstr>
      <vt:lpstr>What is the Web of Things?</vt:lpstr>
      <vt:lpstr>What is the Web of Things?</vt:lpstr>
      <vt:lpstr>What is the Web of Things?</vt:lpstr>
      <vt:lpstr>W3C WoT Mission</vt:lpstr>
      <vt:lpstr>Outline</vt:lpstr>
      <vt:lpstr>WoT architecture </vt:lpstr>
      <vt:lpstr>Thing Implementation: WoT Servient</vt:lpstr>
      <vt:lpstr>WoT Servient on Thing Itself</vt:lpstr>
      <vt:lpstr>WoT Servient on Integration Hub</vt:lpstr>
      <vt:lpstr>WoT Servient in the Cloud</vt:lpstr>
      <vt:lpstr>WoT Interface</vt:lpstr>
      <vt:lpstr>WoT Interface</vt:lpstr>
      <vt:lpstr>WoT Interface</vt:lpstr>
      <vt:lpstr>Protocol Bindings</vt:lpstr>
      <vt:lpstr>Protocol Bindings</vt:lpstr>
      <vt:lpstr>Protocol Bindings</vt:lpstr>
      <vt:lpstr>Resource Model</vt:lpstr>
      <vt:lpstr>Servient Role</vt:lpstr>
      <vt:lpstr>Servient Role</vt:lpstr>
      <vt:lpstr>Thing Description</vt:lpstr>
      <vt:lpstr>How to Interact with WoT Servients?</vt:lpstr>
      <vt:lpstr>Semantic Description</vt:lpstr>
      <vt:lpstr>Thing Description (TD)</vt:lpstr>
      <vt:lpstr>Thing Description (TD)</vt:lpstr>
      <vt:lpstr>Thing Description (TD)</vt:lpstr>
      <vt:lpstr>Thing Description (TD)</vt:lpstr>
      <vt:lpstr>Thing Description (TD)</vt:lpstr>
      <vt:lpstr>Thing Description (TD)</vt:lpstr>
      <vt:lpstr>TD Example</vt:lpstr>
      <vt:lpstr>Folie 31</vt:lpstr>
      <vt:lpstr>Type System</vt:lpstr>
      <vt:lpstr>How to Create a TD?</vt:lpstr>
      <vt:lpstr>Scripting API</vt:lpstr>
      <vt:lpstr>Without Scripting API</vt:lpstr>
      <vt:lpstr>Scripting API</vt:lpstr>
      <vt:lpstr>Scripting API</vt:lpstr>
      <vt:lpstr>Scripting API</vt:lpstr>
      <vt:lpstr>WoT Root Element</vt:lpstr>
      <vt:lpstr>ConsumedThing</vt:lpstr>
      <vt:lpstr>ExposedThing</vt:lpstr>
      <vt:lpstr>Script Example (Client API)</vt:lpstr>
      <vt:lpstr>Script Example (Server API)</vt:lpstr>
      <vt:lpstr>PlugFest</vt:lpstr>
      <vt:lpstr>Online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 WoT Project</dc:title>
  <dc:creator>Kovatsch, Matthias</dc:creator>
  <cp:keywords>C_Unrestricted</cp:keywords>
  <cp:lastModifiedBy>z0010w1v</cp:lastModifiedBy>
  <cp:revision>215</cp:revision>
  <dcterms:created xsi:type="dcterms:W3CDTF">2016-04-10T22:30:33Z</dcterms:created>
  <dcterms:modified xsi:type="dcterms:W3CDTF">2016-07-12T00:58:56Z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