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05" r:id="rId2"/>
    <p:sldId id="324" r:id="rId3"/>
    <p:sldId id="325" r:id="rId4"/>
    <p:sldId id="326" r:id="rId5"/>
    <p:sldId id="406" r:id="rId6"/>
    <p:sldId id="327" r:id="rId7"/>
    <p:sldId id="409" r:id="rId8"/>
    <p:sldId id="407" r:id="rId9"/>
    <p:sldId id="365" r:id="rId10"/>
    <p:sldId id="369" r:id="rId11"/>
    <p:sldId id="370" r:id="rId12"/>
    <p:sldId id="372" r:id="rId13"/>
    <p:sldId id="408" r:id="rId14"/>
    <p:sldId id="371" r:id="rId15"/>
    <p:sldId id="400" r:id="rId16"/>
    <p:sldId id="373" r:id="rId17"/>
    <p:sldId id="374" r:id="rId18"/>
    <p:sldId id="375" r:id="rId19"/>
    <p:sldId id="392" r:id="rId20"/>
    <p:sldId id="393" r:id="rId21"/>
    <p:sldId id="376" r:id="rId22"/>
    <p:sldId id="377" r:id="rId23"/>
    <p:sldId id="378" r:id="rId24"/>
    <p:sldId id="364" r:id="rId25"/>
    <p:sldId id="404" r:id="rId26"/>
    <p:sldId id="394" r:id="rId27"/>
    <p:sldId id="395" r:id="rId28"/>
    <p:sldId id="396" r:id="rId29"/>
    <p:sldId id="397" r:id="rId30"/>
    <p:sldId id="398" r:id="rId31"/>
    <p:sldId id="399" r:id="rId32"/>
  </p:sldIdLst>
  <p:sldSz cx="9144000" cy="6858000" type="screen4x3"/>
  <p:notesSz cx="6858000" cy="9144000"/>
  <p:custDataLst>
    <p:tags r:id="rId3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A7B7C"/>
    <a:srgbClr val="00B050"/>
    <a:srgbClr val="005A9C"/>
    <a:srgbClr val="FF0066"/>
    <a:srgbClr val="7F7F7F"/>
    <a:srgbClr val="8EB4E3"/>
    <a:srgbClr val="FF9900"/>
    <a:srgbClr val="0000FF"/>
    <a:srgbClr val="92D050"/>
    <a:srgbClr val="99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691"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6C9F5-32D2-42B5-96C6-A2155698F10A}" type="datetimeFigureOut">
              <a:rPr lang="de-DE" smtClean="0"/>
              <a:pPr/>
              <a:t>12.12.2016</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DF3CC-1C16-44C5-879B-389FF4F4502F}" type="slidenum">
              <a:rPr lang="de-DE" smtClean="0"/>
              <a:pPr/>
              <a:t>‹Nr.›</a:t>
            </a:fld>
            <a:endParaRPr lang="de-DE"/>
          </a:p>
        </p:txBody>
      </p:sp>
    </p:spTree>
    <p:extLst>
      <p:ext uri="{BB962C8B-B14F-4D97-AF65-F5344CB8AC3E}">
        <p14:creationId xmlns:p14="http://schemas.microsoft.com/office/powerpoint/2010/main" xmlns="" val="1828880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fld id="{F7FDF3CC-1C16-44C5-879B-389FF4F4502F}" type="slidenum">
              <a:rPr lang="de-DE" smtClean="0"/>
              <a:pPr/>
              <a:t>4</a:t>
            </a:fld>
            <a:endParaRPr lang="de-DE"/>
          </a:p>
        </p:txBody>
      </p:sp>
    </p:spTree>
    <p:extLst>
      <p:ext uri="{BB962C8B-B14F-4D97-AF65-F5344CB8AC3E}">
        <p14:creationId xmlns:p14="http://schemas.microsoft.com/office/powerpoint/2010/main" xmlns="" val="37849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12.12.2016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12.12.2016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12.12.2016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12.12.2016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pPr/>
              <a:t>12.12.2016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pPr/>
              <a:t>12.12.2016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pPr/>
              <a:t>12.12.2016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pPr/>
              <a:t>12.12.2016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pPr/>
              <a:t>12.12.2016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12.12.2016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12.12.2016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pPr/>
              <a:t>12.12.2016</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hyperlink" Target="https://www.w3.org/WoT/IG/wiki/Main_Page" TargetMode="External"/><Relationship Id="rId3" Type="http://schemas.openxmlformats.org/officeDocument/2006/relationships/hyperlink" Target="https://lists.w3.org/Archives/Public/public-wot-ig/" TargetMode="External"/><Relationship Id="rId7" Type="http://schemas.openxmlformats.org/officeDocument/2006/relationships/hyperlink" Target="https://github.com/w3c/wot" TargetMode="External"/><Relationship Id="rId2" Type="http://schemas.openxmlformats.org/officeDocument/2006/relationships/hyperlink" Target="https://www.w3.org/WoT/IG/" TargetMode="External"/><Relationship Id="rId1" Type="http://schemas.openxmlformats.org/officeDocument/2006/relationships/slideLayout" Target="../slideLayouts/slideLayout2.xml"/><Relationship Id="rId6" Type="http://schemas.openxmlformats.org/officeDocument/2006/relationships/hyperlink" Target="http://w3c.github.io/wot/current-practices/wot-practices.html" TargetMode="External"/><Relationship Id="rId5" Type="http://schemas.openxmlformats.org/officeDocument/2006/relationships/hyperlink" Target="http://w3c.github.io/wot/architecture/wot-architecture.html" TargetMode="External"/><Relationship Id="rId4" Type="http://schemas.openxmlformats.org/officeDocument/2006/relationships/hyperlink" Target="https://www.w3.org/2016/12/wot-wg-2016.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w3c.github.io/wot/current-practices/wot-practices.html"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3c.github.io/wot/current-practices/wot-practices.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w3.org/Wo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 Id="rId5" Type="http://schemas.openxmlformats.org/officeDocument/2006/relationships/image" Target="../media/image15.gi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w3.org/2016/12/wot-wg-2016.html" TargetMode="External"/><Relationship Id="rId2" Type="http://schemas.openxmlformats.org/officeDocument/2006/relationships/hyperlink" Target="https://www.w3.org/2016/07/wot-ig-charter.html"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w3c.github.io/wot/current-practices/wot-practices.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z0010w1v\Pictures\wot-logo.png"/>
          <p:cNvPicPr>
            <a:picLocks noChangeAspect="1" noChangeArrowheads="1"/>
          </p:cNvPicPr>
          <p:nvPr/>
        </p:nvPicPr>
        <p:blipFill>
          <a:blip r:embed="rId2" cstate="print"/>
          <a:srcRect/>
          <a:stretch>
            <a:fillRect/>
          </a:stretch>
        </p:blipFill>
        <p:spPr bwMode="auto">
          <a:xfrm>
            <a:off x="611562" y="298146"/>
            <a:ext cx="7920878" cy="4216216"/>
          </a:xfrm>
          <a:prstGeom prst="rect">
            <a:avLst/>
          </a:prstGeom>
          <a:noFill/>
        </p:spPr>
      </p:pic>
      <p:sp>
        <p:nvSpPr>
          <p:cNvPr id="2" name="Titel 1"/>
          <p:cNvSpPr>
            <a:spLocks noGrp="1"/>
          </p:cNvSpPr>
          <p:nvPr>
            <p:ph type="ctrTitle"/>
          </p:nvPr>
        </p:nvSpPr>
        <p:spPr>
          <a:xfrm>
            <a:off x="0" y="4437112"/>
            <a:ext cx="9144000" cy="1470025"/>
          </a:xfrm>
        </p:spPr>
        <p:txBody>
          <a:bodyPr>
            <a:normAutofit/>
          </a:bodyPr>
          <a:lstStyle/>
          <a:p>
            <a:r>
              <a:rPr lang="en-US" sz="4000" b="1" dirty="0" smtClean="0"/>
              <a:t>W3C Standards for the IoT</a:t>
            </a:r>
            <a:endParaRPr lang="de-DE" sz="4000" b="1" dirty="0"/>
          </a:p>
        </p:txBody>
      </p:sp>
      <p:sp>
        <p:nvSpPr>
          <p:cNvPr id="3" name="Untertitel 2"/>
          <p:cNvSpPr>
            <a:spLocks noGrp="1"/>
          </p:cNvSpPr>
          <p:nvPr>
            <p:ph type="subTitle" idx="1"/>
          </p:nvPr>
        </p:nvSpPr>
        <p:spPr>
          <a:xfrm>
            <a:off x="539552" y="5517232"/>
            <a:ext cx="8064896" cy="1124744"/>
          </a:xfrm>
        </p:spPr>
        <p:txBody>
          <a:bodyPr/>
          <a:lstStyle/>
          <a:p>
            <a:r>
              <a:rPr lang="de-DE" dirty="0" smtClean="0"/>
              <a:t>OPC </a:t>
            </a:r>
            <a:r>
              <a:rPr lang="de-DE" dirty="0" err="1" smtClean="0"/>
              <a:t>Foundation</a:t>
            </a:r>
            <a:r>
              <a:rPr lang="de-DE" dirty="0" smtClean="0"/>
              <a:t> TCB, </a:t>
            </a:r>
            <a:r>
              <a:rPr lang="de-DE" dirty="0" err="1" smtClean="0"/>
              <a:t>December</a:t>
            </a:r>
            <a:r>
              <a:rPr lang="de-DE" dirty="0" smtClean="0"/>
              <a:t>, 2016</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6"/>
          <p:cNvSpPr/>
          <p:nvPr/>
        </p:nvSpPr>
        <p:spPr bwMode="auto">
          <a:xfrm>
            <a:off x="179512" y="2636912"/>
            <a:ext cx="2587746" cy="2133392"/>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smtClean="0">
                <a:ln>
                  <a:noFill/>
                </a:ln>
                <a:solidFill>
                  <a:srgbClr val="000000"/>
                </a:solidFill>
                <a:effectLst/>
                <a:uLnTx/>
                <a:uFillTx/>
                <a:latin typeface="Arial" pitchFamily="34" charset="0"/>
                <a:ea typeface="HG明朝E" panose="02020909000000000000" pitchFamily="17" charset="-128"/>
                <a:cs typeface="Arial" pitchFamily="34" charset="0"/>
              </a:rPr>
              <a:t>Platform A</a:t>
            </a:r>
            <a:endPar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en-US" smtClean="0"/>
              <a:t>Semantic Metadata for Interoperability</a:t>
            </a:r>
            <a:endParaRPr lang="en-US" dirty="0"/>
          </a:p>
        </p:txBody>
      </p:sp>
      <p:sp>
        <p:nvSpPr>
          <p:cNvPr id="6" name="角丸四角形 21"/>
          <p:cNvSpPr/>
          <p:nvPr/>
        </p:nvSpPr>
        <p:spPr bwMode="auto">
          <a:xfrm>
            <a:off x="299159" y="3680368"/>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Platform</a:t>
            </a:r>
            <a:r>
              <a:rPr kumimoji="0" lang="en-US" altLang="ja-JP" sz="2000" b="0" i="0" u="none" strike="noStrike" kern="0" cap="none" spc="0" normalizeH="0" noProof="0" dirty="0" smtClean="0">
                <a:ln>
                  <a:noFill/>
                </a:ln>
                <a:solidFill>
                  <a:schemeClr val="bg1"/>
                </a:solidFill>
                <a:effectLst/>
                <a:uLnTx/>
                <a:uFillTx/>
                <a:latin typeface="Arial" pitchFamily="34" charset="0"/>
                <a:ea typeface="HG明朝E" panose="02020909000000000000" pitchFamily="17" charset="-128"/>
                <a:cs typeface="Arial" pitchFamily="34" charset="0"/>
              </a:rPr>
              <a:t> </a:t>
            </a: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a:t>
            </a:r>
          </a:p>
        </p:txBody>
      </p:sp>
      <p:sp>
        <p:nvSpPr>
          <p:cNvPr id="7" name="縦巻き 49"/>
          <p:cNvSpPr/>
          <p:nvPr/>
        </p:nvSpPr>
        <p:spPr bwMode="auto">
          <a:xfrm>
            <a:off x="299159" y="3140968"/>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p>
        </p:txBody>
      </p:sp>
      <p:sp>
        <p:nvSpPr>
          <p:cNvPr id="11" name="Left-Right Arrow 10"/>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grpSp>
        <p:nvGrpSpPr>
          <p:cNvPr id="5" name="Group 4"/>
          <p:cNvGrpSpPr/>
          <p:nvPr/>
        </p:nvGrpSpPr>
        <p:grpSpPr>
          <a:xfrm>
            <a:off x="3397774" y="2417611"/>
            <a:ext cx="2348452" cy="1521007"/>
            <a:chOff x="3397774" y="2417611"/>
            <a:chExt cx="2348452" cy="1521007"/>
          </a:xfrm>
        </p:grpSpPr>
        <p:sp>
          <p:nvSpPr>
            <p:cNvPr id="14" name="Down Arrow 13"/>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397774" y="2417611"/>
              <a:ext cx="2348452" cy="939381"/>
              <a:chOff x="3397774" y="2417611"/>
              <a:chExt cx="2348452" cy="939381"/>
            </a:xfrm>
          </p:grpSpPr>
          <p:sp>
            <p:nvSpPr>
              <p:cNvPr id="15"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12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Semantic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Metadata</a:t>
                </a:r>
                <a:endParaRPr kumimoji="0" lang="en-US" altLang="ja-JP"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16" name="Group 15"/>
              <p:cNvGrpSpPr/>
              <p:nvPr/>
            </p:nvGrpSpPr>
            <p:grpSpPr>
              <a:xfrm>
                <a:off x="3555853" y="2574192"/>
                <a:ext cx="605287" cy="625127"/>
                <a:chOff x="3591656" y="993559"/>
                <a:chExt cx="548296" cy="566272"/>
              </a:xfrm>
              <a:solidFill>
                <a:schemeClr val="bg1"/>
              </a:solidFill>
            </p:grpSpPr>
            <p:sp>
              <p:nvSpPr>
                <p:cNvPr id="17" name="Isosceles Triangle 16"/>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18" name="Oval 17"/>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19" name="Oval 18"/>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20" name="Oval 19"/>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grpSp>
        </p:grpSp>
      </p:grpSp>
      <p:sp>
        <p:nvSpPr>
          <p:cNvPr id="22"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grpSp>
        <p:nvGrpSpPr>
          <p:cNvPr id="2" name="Group 1"/>
          <p:cNvGrpSpPr/>
          <p:nvPr/>
        </p:nvGrpSpPr>
        <p:grpSpPr>
          <a:xfrm>
            <a:off x="6376742" y="2636912"/>
            <a:ext cx="2587746" cy="2133392"/>
            <a:chOff x="6376742" y="2636912"/>
            <a:chExt cx="2587746" cy="2133392"/>
          </a:xfrm>
        </p:grpSpPr>
        <p:sp>
          <p:nvSpPr>
            <p:cNvPr id="26" name="角丸四角形 6"/>
            <p:cNvSpPr/>
            <p:nvPr/>
          </p:nvSpPr>
          <p:spPr bwMode="auto">
            <a:xfrm>
              <a:off x="6376742" y="2636912"/>
              <a:ext cx="2587746" cy="2133392"/>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smtClean="0">
                  <a:ln>
                    <a:noFill/>
                  </a:ln>
                  <a:solidFill>
                    <a:srgbClr val="000000"/>
                  </a:solidFill>
                  <a:effectLst/>
                  <a:uLnTx/>
                  <a:uFillTx/>
                  <a:latin typeface="Arial" pitchFamily="34" charset="0"/>
                  <a:ea typeface="HG明朝E" panose="02020909000000000000" pitchFamily="17" charset="-128"/>
                  <a:cs typeface="Arial" pitchFamily="34" charset="0"/>
                </a:rPr>
                <a:t>Platform B</a:t>
              </a:r>
              <a:endPar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680368"/>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endPar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496389" y="3140968"/>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grpSp>
    </p:spTree>
    <p:extLst>
      <p:ext uri="{BB962C8B-B14F-4D97-AF65-F5344CB8AC3E}">
        <p14:creationId xmlns:p14="http://schemas.microsoft.com/office/powerpoint/2010/main" xmlns="" val="146804760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5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A</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B</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de-DE" dirty="0" smtClean="0"/>
              <a:t>Simple, Common Interaction Model</a:t>
            </a:r>
            <a:endParaRPr lang="en-US" dirty="0"/>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6" name="Group 45"/>
          <p:cNvGrpSpPr/>
          <p:nvPr/>
        </p:nvGrpSpPr>
        <p:grpSpPr>
          <a:xfrm>
            <a:off x="3397774" y="2417611"/>
            <a:ext cx="2348452" cy="939381"/>
            <a:chOff x="3397774" y="2417611"/>
            <a:chExt cx="2348452" cy="939381"/>
          </a:xfrm>
        </p:grpSpPr>
        <p:sp>
          <p:nvSpPr>
            <p:cNvPr id="47"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12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Semantic</a:t>
              </a:r>
              <a:endPar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Metadata</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8" name="Group 47"/>
            <p:cNvGrpSpPr/>
            <p:nvPr/>
          </p:nvGrpSpPr>
          <p:grpSpPr>
            <a:xfrm>
              <a:off x="3555853" y="2574192"/>
              <a:ext cx="605287" cy="625127"/>
              <a:chOff x="3591656" y="993559"/>
              <a:chExt cx="548296" cy="566272"/>
            </a:xfrm>
            <a:solidFill>
              <a:schemeClr val="bg1"/>
            </a:solidFill>
          </p:grpSpPr>
          <p:sp>
            <p:nvSpPr>
              <p:cNvPr id="49" name="Isosceles Triangle 48"/>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49"/>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0"/>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2" name="Oval 51"/>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6" name="Cloud 25"/>
          <p:cNvSpPr/>
          <p:nvPr/>
        </p:nvSpPr>
        <p:spPr>
          <a:xfrm>
            <a:off x="3598779" y="4461052"/>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rIns="0" rtlCol="0" anchor="ctr"/>
          <a:lstStyle/>
          <a:p>
            <a:pPr algn="ctr"/>
            <a:r>
              <a:rPr lang="de-DE" dirty="0" smtClean="0"/>
              <a:t>Properties</a:t>
            </a:r>
            <a:endParaRPr lang="en-US" dirty="0"/>
          </a:p>
        </p:txBody>
      </p:sp>
      <p:sp>
        <p:nvSpPr>
          <p:cNvPr id="27" name="Cloud 26"/>
          <p:cNvSpPr/>
          <p:nvPr/>
        </p:nvSpPr>
        <p:spPr>
          <a:xfrm>
            <a:off x="4427984" y="4929104"/>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Actions</a:t>
            </a:r>
            <a:endParaRPr lang="en-US" dirty="0"/>
          </a:p>
        </p:txBody>
      </p:sp>
      <p:sp>
        <p:nvSpPr>
          <p:cNvPr id="28" name="Cloud 27"/>
          <p:cNvSpPr/>
          <p:nvPr/>
        </p:nvSpPr>
        <p:spPr>
          <a:xfrm>
            <a:off x="3197270" y="5229200"/>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Events</a:t>
            </a:r>
            <a:endParaRPr lang="en-US" dirty="0"/>
          </a:p>
        </p:txBody>
      </p:sp>
    </p:spTree>
    <p:extLst>
      <p:ext uri="{BB962C8B-B14F-4D97-AF65-F5344CB8AC3E}">
        <p14:creationId xmlns:p14="http://schemas.microsoft.com/office/powerpoint/2010/main" xmlns="" val="39256064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de-DE" dirty="0" smtClean="0"/>
              <a:t>HTML for Things:</a:t>
            </a:r>
            <a:br>
              <a:rPr lang="de-DE" dirty="0" smtClean="0"/>
            </a:br>
            <a:r>
              <a:rPr lang="de-DE" b="1" dirty="0" smtClean="0">
                <a:solidFill>
                  <a:srgbClr val="4A7B7C"/>
                </a:solidFill>
              </a:rPr>
              <a:t>Thing Description (TD)</a:t>
            </a:r>
            <a:endParaRPr lang="en-US" b="1" dirty="0">
              <a:solidFill>
                <a:srgbClr val="4A7B7C"/>
              </a:solidFill>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39" name="Down Arrow 38"/>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27" name="Group 26"/>
          <p:cNvGrpSpPr/>
          <p:nvPr/>
        </p:nvGrpSpPr>
        <p:grpSpPr>
          <a:xfrm>
            <a:off x="5364088" y="3470521"/>
            <a:ext cx="828000" cy="828000"/>
            <a:chOff x="5453826" y="3452981"/>
            <a:chExt cx="828000" cy="828000"/>
          </a:xfrm>
        </p:grpSpPr>
        <p:sp>
          <p:nvSpPr>
            <p:cNvPr id="28"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29" name="Group 28"/>
            <p:cNvGrpSpPr/>
            <p:nvPr/>
          </p:nvGrpSpPr>
          <p:grpSpPr>
            <a:xfrm>
              <a:off x="5514367" y="3734159"/>
              <a:ext cx="282369" cy="291626"/>
              <a:chOff x="4042160" y="993559"/>
              <a:chExt cx="548293" cy="566272"/>
            </a:xfrm>
            <a:solidFill>
              <a:schemeClr val="bg1"/>
            </a:solidFill>
          </p:grpSpPr>
          <p:sp>
            <p:nvSpPr>
              <p:cNvPr id="30"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1"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2"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3"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49" name="Down Arrow 48"/>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0" name="Group 49"/>
          <p:cNvGrpSpPr/>
          <p:nvPr/>
        </p:nvGrpSpPr>
        <p:grpSpPr>
          <a:xfrm>
            <a:off x="2951912" y="3470521"/>
            <a:ext cx="828000" cy="828000"/>
            <a:chOff x="5453826" y="3452981"/>
            <a:chExt cx="828000" cy="828000"/>
          </a:xfrm>
        </p:grpSpPr>
        <p:sp>
          <p:nvSpPr>
            <p:cNvPr id="51"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2" name="Group 51"/>
            <p:cNvGrpSpPr/>
            <p:nvPr/>
          </p:nvGrpSpPr>
          <p:grpSpPr>
            <a:xfrm>
              <a:off x="5514367" y="3734159"/>
              <a:ext cx="282369" cy="291626"/>
              <a:chOff x="4042160" y="993559"/>
              <a:chExt cx="548293" cy="566272"/>
            </a:xfrm>
            <a:solidFill>
              <a:schemeClr val="bg1"/>
            </a:solidFill>
          </p:grpSpPr>
          <p:sp>
            <p:nvSpPr>
              <p:cNvPr id="53"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4"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5"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6"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7" name="Cloud 56"/>
          <p:cNvSpPr/>
          <p:nvPr/>
        </p:nvSpPr>
        <p:spPr>
          <a:xfrm>
            <a:off x="3598779" y="4461052"/>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rIns="0" rtlCol="0" anchor="ctr"/>
          <a:lstStyle/>
          <a:p>
            <a:pPr algn="ctr"/>
            <a:r>
              <a:rPr lang="de-DE" dirty="0" smtClean="0"/>
              <a:t>Properties</a:t>
            </a:r>
            <a:endParaRPr lang="en-US" dirty="0"/>
          </a:p>
        </p:txBody>
      </p:sp>
      <p:sp>
        <p:nvSpPr>
          <p:cNvPr id="58" name="Cloud 57"/>
          <p:cNvSpPr/>
          <p:nvPr/>
        </p:nvSpPr>
        <p:spPr>
          <a:xfrm>
            <a:off x="4427984" y="4929104"/>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Actions</a:t>
            </a:r>
            <a:endParaRPr lang="en-US" dirty="0"/>
          </a:p>
        </p:txBody>
      </p:sp>
      <p:sp>
        <p:nvSpPr>
          <p:cNvPr id="59" name="Cloud 58"/>
          <p:cNvSpPr/>
          <p:nvPr/>
        </p:nvSpPr>
        <p:spPr>
          <a:xfrm>
            <a:off x="3197270" y="5229200"/>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Events</a:t>
            </a:r>
            <a:endParaRPr lang="en-US" dirty="0"/>
          </a:p>
        </p:txBody>
      </p:sp>
    </p:spTree>
    <p:extLst>
      <p:ext uri="{BB962C8B-B14F-4D97-AF65-F5344CB8AC3E}">
        <p14:creationId xmlns:p14="http://schemas.microsoft.com/office/powerpoint/2010/main" xmlns="" val="41012343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a:bodyPr>
          <a:lstStyle/>
          <a:p>
            <a:r>
              <a:rPr lang="de-DE" dirty="0" err="1" smtClean="0"/>
              <a:t>Interoperability</a:t>
            </a:r>
            <a:r>
              <a:rPr lang="de-DE" dirty="0" smtClean="0"/>
              <a:t> </a:t>
            </a:r>
            <a:r>
              <a:rPr lang="de-DE" dirty="0" err="1" smtClean="0"/>
              <a:t>Across</a:t>
            </a:r>
            <a:r>
              <a:rPr lang="de-DE" dirty="0" smtClean="0"/>
              <a:t> </a:t>
            </a:r>
            <a:r>
              <a:rPr lang="de-DE" dirty="0" err="1" smtClean="0"/>
              <a:t>Platforms</a:t>
            </a:r>
            <a:endParaRPr lang="en-US" b="1" dirty="0">
              <a:solidFill>
                <a:srgbClr val="4A7B7C"/>
              </a:solidFill>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39" name="Down Arrow 38"/>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27" name="Group 26"/>
          <p:cNvGrpSpPr/>
          <p:nvPr/>
        </p:nvGrpSpPr>
        <p:grpSpPr>
          <a:xfrm>
            <a:off x="5364088" y="3470521"/>
            <a:ext cx="828000" cy="828000"/>
            <a:chOff x="5453826" y="3452981"/>
            <a:chExt cx="828000" cy="828000"/>
          </a:xfrm>
        </p:grpSpPr>
        <p:sp>
          <p:nvSpPr>
            <p:cNvPr id="28"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29" name="Group 28"/>
            <p:cNvGrpSpPr/>
            <p:nvPr/>
          </p:nvGrpSpPr>
          <p:grpSpPr>
            <a:xfrm>
              <a:off x="5514367" y="3734159"/>
              <a:ext cx="282369" cy="291626"/>
              <a:chOff x="4042160" y="993559"/>
              <a:chExt cx="548293" cy="566272"/>
            </a:xfrm>
            <a:solidFill>
              <a:schemeClr val="bg1"/>
            </a:solidFill>
          </p:grpSpPr>
          <p:sp>
            <p:nvSpPr>
              <p:cNvPr id="30"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1"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2"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3"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49" name="Down Arrow 48"/>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0" name="Group 49"/>
          <p:cNvGrpSpPr/>
          <p:nvPr/>
        </p:nvGrpSpPr>
        <p:grpSpPr>
          <a:xfrm>
            <a:off x="2951912" y="3470521"/>
            <a:ext cx="828000" cy="828000"/>
            <a:chOff x="5453826" y="3452981"/>
            <a:chExt cx="828000" cy="828000"/>
          </a:xfrm>
        </p:grpSpPr>
        <p:sp>
          <p:nvSpPr>
            <p:cNvPr id="51"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2" name="Group 51"/>
            <p:cNvGrpSpPr/>
            <p:nvPr/>
          </p:nvGrpSpPr>
          <p:grpSpPr>
            <a:xfrm>
              <a:off x="5514367" y="3734159"/>
              <a:ext cx="282369" cy="291626"/>
              <a:chOff x="4042160" y="993559"/>
              <a:chExt cx="548293" cy="566272"/>
            </a:xfrm>
            <a:solidFill>
              <a:schemeClr val="bg1"/>
            </a:solidFill>
          </p:grpSpPr>
          <p:sp>
            <p:nvSpPr>
              <p:cNvPr id="53"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4"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5"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6"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34" name="Cloud 33"/>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35" name="Cloud 34"/>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36" name="Cloud 35"/>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37" name="Cloud 36"/>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Tree>
    <p:extLst>
      <p:ext uri="{BB962C8B-B14F-4D97-AF65-F5344CB8AC3E}">
        <p14:creationId xmlns:p14="http://schemas.microsoft.com/office/powerpoint/2010/main" xmlns="" val="376224444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5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5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25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Description </a:t>
            </a:r>
            <a:r>
              <a:rPr lang="de-DE" dirty="0" err="1" smtClean="0"/>
              <a:t>of</a:t>
            </a:r>
            <a:r>
              <a:rPr lang="de-DE" dirty="0" smtClean="0"/>
              <a:t> IoT </a:t>
            </a:r>
            <a:r>
              <a:rPr lang="de-DE" dirty="0" err="1" smtClean="0"/>
              <a:t>Protocols</a:t>
            </a:r>
            <a:r>
              <a:rPr lang="de-DE" dirty="0" smtClean="0"/>
              <a:t>:</a:t>
            </a:r>
            <a:br>
              <a:rPr lang="de-DE" dirty="0" smtClean="0"/>
            </a:br>
            <a:r>
              <a:rPr lang="de-DE" b="1" dirty="0">
                <a:solidFill>
                  <a:srgbClr val="4A7B7C"/>
                </a:solidFill>
              </a:rPr>
              <a:t>Binding </a:t>
            </a:r>
            <a:r>
              <a:rPr lang="de-DE" b="1" dirty="0" smtClean="0">
                <a:solidFill>
                  <a:srgbClr val="4A7B7C"/>
                </a:solidFill>
              </a:rPr>
              <a:t>Templates</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Binding Template</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Template</a:t>
            </a:r>
          </a:p>
        </p:txBody>
      </p:sp>
      <p:sp>
        <p:nvSpPr>
          <p:cNvPr id="59" name="Down Arrow 58"/>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0" name="Left-Right Arrow 59"/>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61" name="Group 60"/>
          <p:cNvGrpSpPr/>
          <p:nvPr/>
        </p:nvGrpSpPr>
        <p:grpSpPr>
          <a:xfrm>
            <a:off x="5364088" y="3470521"/>
            <a:ext cx="828000" cy="828000"/>
            <a:chOff x="5453826" y="3452981"/>
            <a:chExt cx="828000" cy="828000"/>
          </a:xfrm>
        </p:grpSpPr>
        <p:sp>
          <p:nvSpPr>
            <p:cNvPr id="62"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63" name="Group 62"/>
            <p:cNvGrpSpPr/>
            <p:nvPr/>
          </p:nvGrpSpPr>
          <p:grpSpPr>
            <a:xfrm>
              <a:off x="5514367" y="3734159"/>
              <a:ext cx="282369" cy="291626"/>
              <a:chOff x="4042160" y="993559"/>
              <a:chExt cx="548293" cy="566272"/>
            </a:xfrm>
            <a:solidFill>
              <a:schemeClr val="bg1"/>
            </a:solidFill>
          </p:grpSpPr>
          <p:sp>
            <p:nvSpPr>
              <p:cNvPr id="64" name="Isosceles Triangle 63"/>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5" name="Oval 64"/>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6" name="Oval 65"/>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7" name="Oval 66"/>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75" name="Down Arrow 74"/>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76" name="Group 75"/>
          <p:cNvGrpSpPr/>
          <p:nvPr/>
        </p:nvGrpSpPr>
        <p:grpSpPr>
          <a:xfrm>
            <a:off x="2951912" y="3470521"/>
            <a:ext cx="828000" cy="828000"/>
            <a:chOff x="5453826" y="3452981"/>
            <a:chExt cx="828000" cy="828000"/>
          </a:xfrm>
        </p:grpSpPr>
        <p:sp>
          <p:nvSpPr>
            <p:cNvPr id="77"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78" name="Group 77"/>
            <p:cNvGrpSpPr/>
            <p:nvPr/>
          </p:nvGrpSpPr>
          <p:grpSpPr>
            <a:xfrm>
              <a:off x="5514367" y="3734159"/>
              <a:ext cx="282369" cy="291626"/>
              <a:chOff x="4042160" y="993559"/>
              <a:chExt cx="548293" cy="566272"/>
            </a:xfrm>
            <a:solidFill>
              <a:schemeClr val="bg1"/>
            </a:solidFill>
          </p:grpSpPr>
          <p:sp>
            <p:nvSpPr>
              <p:cNvPr id="79" name="Isosceles Triangle 78"/>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80" name="Oval 79"/>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81" name="Oval 80"/>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82" name="Oval 81"/>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83" name="Cloud 82"/>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84" name="Cloud 83"/>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85" name="Cloud 84"/>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86" name="Cloud 85"/>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Tree>
    <p:extLst>
      <p:ext uri="{BB962C8B-B14F-4D97-AF65-F5344CB8AC3E}">
        <p14:creationId xmlns:p14="http://schemas.microsoft.com/office/powerpoint/2010/main" xmlns="" val="2864450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Harmonize Gateway Implementation</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Template</a:t>
            </a: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Template</a:t>
            </a:r>
          </a:p>
        </p:txBody>
      </p:sp>
      <p:sp>
        <p:nvSpPr>
          <p:cNvPr id="2" name="Cloud 1"/>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35" name="Cloud 34"/>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36" name="Cloud 35"/>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37" name="Cloud 36"/>
          <p:cNvSpPr/>
          <p:nvPr/>
        </p:nvSpPr>
        <p:spPr>
          <a:xfrm>
            <a:off x="6300192"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BACnet</a:t>
            </a:r>
            <a:endParaRPr lang="en-US" dirty="0"/>
          </a:p>
        </p:txBody>
      </p:sp>
      <p:grpSp>
        <p:nvGrpSpPr>
          <p:cNvPr id="3" name="Group 2"/>
          <p:cNvGrpSpPr/>
          <p:nvPr/>
        </p:nvGrpSpPr>
        <p:grpSpPr>
          <a:xfrm>
            <a:off x="2935823" y="3832393"/>
            <a:ext cx="3272352" cy="2385127"/>
            <a:chOff x="2935823" y="3832393"/>
            <a:chExt cx="3272352" cy="2385127"/>
          </a:xfrm>
        </p:grpSpPr>
        <p:sp>
          <p:nvSpPr>
            <p:cNvPr id="46" name="Left-Right Arrow 45"/>
            <p:cNvSpPr/>
            <p:nvPr/>
          </p:nvSpPr>
          <p:spPr>
            <a:xfrm>
              <a:off x="2935823" y="5591197"/>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CH" dirty="0" err="1" smtClean="0">
                  <a:solidFill>
                    <a:schemeClr val="tx1"/>
                  </a:solidFill>
                </a:rPr>
                <a:t>Generic</a:t>
              </a:r>
              <a:r>
                <a:rPr lang="de-CH" dirty="0" smtClean="0">
                  <a:solidFill>
                    <a:schemeClr val="tx1"/>
                  </a:solidFill>
                </a:rPr>
                <a:t> Gateway</a:t>
              </a:r>
              <a:endParaRPr lang="de-CH" sz="1600" dirty="0">
                <a:solidFill>
                  <a:schemeClr val="tx1"/>
                </a:solidFill>
              </a:endParaRPr>
            </a:p>
          </p:txBody>
        </p:sp>
        <p:sp>
          <p:nvSpPr>
            <p:cNvPr id="47" name="Down Arrow 46"/>
            <p:cNvSpPr/>
            <p:nvPr/>
          </p:nvSpPr>
          <p:spPr>
            <a:xfrm>
              <a:off x="4283967" y="3832393"/>
              <a:ext cx="576064" cy="2006430"/>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55" name="Cloud 54"/>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
        <p:nvSpPr>
          <p:cNvPr id="30" name="Down Arrow 29"/>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Left-Right Arrow 30"/>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2" name="Group 31"/>
          <p:cNvGrpSpPr/>
          <p:nvPr/>
        </p:nvGrpSpPr>
        <p:grpSpPr>
          <a:xfrm>
            <a:off x="5364088" y="3470521"/>
            <a:ext cx="828000" cy="828000"/>
            <a:chOff x="5453826" y="3452981"/>
            <a:chExt cx="828000" cy="828000"/>
          </a:xfrm>
        </p:grpSpPr>
        <p:sp>
          <p:nvSpPr>
            <p:cNvPr id="3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4" name="Group 33"/>
            <p:cNvGrpSpPr/>
            <p:nvPr/>
          </p:nvGrpSpPr>
          <p:grpSpPr>
            <a:xfrm>
              <a:off x="5514367" y="3734159"/>
              <a:ext cx="282369" cy="291626"/>
              <a:chOff x="4042160" y="993559"/>
              <a:chExt cx="548293" cy="566272"/>
            </a:xfrm>
            <a:solidFill>
              <a:schemeClr val="bg1"/>
            </a:solidFill>
          </p:grpSpPr>
          <p:sp>
            <p:nvSpPr>
              <p:cNvPr id="40" name="Isosceles Triangle 3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4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61" name="Down Arrow 60"/>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62" name="Group 61"/>
          <p:cNvGrpSpPr/>
          <p:nvPr/>
        </p:nvGrpSpPr>
        <p:grpSpPr>
          <a:xfrm>
            <a:off x="2951912" y="3470521"/>
            <a:ext cx="828000" cy="828000"/>
            <a:chOff x="5453826" y="3452981"/>
            <a:chExt cx="828000" cy="828000"/>
          </a:xfrm>
        </p:grpSpPr>
        <p:sp>
          <p:nvSpPr>
            <p:cNvPr id="6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64" name="Group 63"/>
            <p:cNvGrpSpPr/>
            <p:nvPr/>
          </p:nvGrpSpPr>
          <p:grpSpPr>
            <a:xfrm>
              <a:off x="5514367" y="3734159"/>
              <a:ext cx="282369" cy="291626"/>
              <a:chOff x="4042160" y="993559"/>
              <a:chExt cx="548293" cy="566272"/>
            </a:xfrm>
            <a:solidFill>
              <a:schemeClr val="bg1"/>
            </a:solidFill>
          </p:grpSpPr>
          <p:sp>
            <p:nvSpPr>
              <p:cNvPr id="65" name="Isosceles Triangle 64"/>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6" name="Oval 65"/>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7" name="Oval 66"/>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8" name="Oval 67"/>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4726769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Simplify Application Development</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Template</a:t>
            </a: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Template</a:t>
            </a:r>
          </a:p>
        </p:txBody>
      </p:sp>
      <p:sp>
        <p:nvSpPr>
          <p:cNvPr id="25" name="Down Arrow 24"/>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4" name="Group 33"/>
          <p:cNvGrpSpPr/>
          <p:nvPr/>
        </p:nvGrpSpPr>
        <p:grpSpPr>
          <a:xfrm>
            <a:off x="5364088" y="3470521"/>
            <a:ext cx="828000" cy="828000"/>
            <a:chOff x="5453826" y="3452981"/>
            <a:chExt cx="828000" cy="828000"/>
          </a:xfrm>
        </p:grpSpPr>
        <p:sp>
          <p:nvSpPr>
            <p:cNvPr id="35"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6" name="Group 35"/>
            <p:cNvGrpSpPr/>
            <p:nvPr/>
          </p:nvGrpSpPr>
          <p:grpSpPr>
            <a:xfrm>
              <a:off x="5514367" y="3734159"/>
              <a:ext cx="282369" cy="291626"/>
              <a:chOff x="4042160" y="993559"/>
              <a:chExt cx="548293" cy="566272"/>
            </a:xfrm>
            <a:solidFill>
              <a:schemeClr val="bg1"/>
            </a:solidFill>
          </p:grpSpPr>
          <p:sp>
            <p:nvSpPr>
              <p:cNvPr id="37" name="Isosceles Triangle 36"/>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0" name="Oval 39"/>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0" name="Down Arrow 49"/>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1" name="Group 50"/>
          <p:cNvGrpSpPr/>
          <p:nvPr/>
        </p:nvGrpSpPr>
        <p:grpSpPr>
          <a:xfrm>
            <a:off x="2951912" y="3470521"/>
            <a:ext cx="828000" cy="828000"/>
            <a:chOff x="5453826" y="3452981"/>
            <a:chExt cx="828000" cy="828000"/>
          </a:xfrm>
        </p:grpSpPr>
        <p:sp>
          <p:nvSpPr>
            <p:cNvPr id="52"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3" name="Group 52"/>
            <p:cNvGrpSpPr/>
            <p:nvPr/>
          </p:nvGrpSpPr>
          <p:grpSpPr>
            <a:xfrm>
              <a:off x="5514367" y="3734159"/>
              <a:ext cx="282369" cy="291626"/>
              <a:chOff x="4042160" y="993559"/>
              <a:chExt cx="548293" cy="566272"/>
            </a:xfrm>
            <a:solidFill>
              <a:schemeClr val="bg1"/>
            </a:solidFill>
          </p:grpSpPr>
          <p:sp>
            <p:nvSpPr>
              <p:cNvPr id="54" name="Isosceles Triangle 53"/>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5" name="Oval 54"/>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6" name="Oval 55"/>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6"/>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13532752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Browser-like Runtime for IoT Apps:</a:t>
            </a:r>
            <a:br>
              <a:rPr lang="de-DE" dirty="0" smtClean="0"/>
            </a:br>
            <a:r>
              <a:rPr lang="de-DE" b="1" dirty="0" smtClean="0">
                <a:solidFill>
                  <a:srgbClr val="4A7B7C"/>
                </a:solidFill>
              </a:rPr>
              <a:t>Scripting API</a:t>
            </a:r>
            <a:endParaRPr lang="en-US" b="1" dirty="0">
              <a:solidFill>
                <a:srgbClr val="4A7B7C"/>
              </a:solidFill>
            </a:endParaRPr>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Template</a:t>
            </a: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Template</a:t>
            </a: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1600" b="0" i="0" u="none" strike="noStrike" kern="0" cap="none" spc="0" normalizeH="0" baseline="0" noProof="0" dirty="0" smtClean="0">
                <a:ln>
                  <a:noFill/>
                </a:ln>
                <a:effectLst/>
                <a:uLnTx/>
                <a:uFillTx/>
                <a:latin typeface="Arial" pitchFamily="34" charset="0"/>
                <a:ea typeface="HG明朝E" panose="02020909000000000000" pitchFamily="17" charset="-128"/>
                <a:cs typeface="Arial" pitchFamily="34" charset="0"/>
              </a:rPr>
              <a:t>Runtime Environment</a:t>
            </a:r>
            <a:endParaRPr kumimoji="0" lang="ja-JP" altLang="en-US" sz="1600" b="0" i="0" u="none" strike="noStrike" kern="0" cap="none" spc="0" normalizeH="0" baseline="0" noProof="0" dirty="0" smtClean="0">
              <a:ln>
                <a:noFill/>
              </a:ln>
              <a:effectLst/>
              <a:uLnTx/>
              <a:uFillTx/>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5" name="Down Arrow 24"/>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5" name="Group 34"/>
          <p:cNvGrpSpPr/>
          <p:nvPr/>
        </p:nvGrpSpPr>
        <p:grpSpPr>
          <a:xfrm>
            <a:off x="5364088" y="3470521"/>
            <a:ext cx="828000" cy="828000"/>
            <a:chOff x="5453826" y="3452981"/>
            <a:chExt cx="828000" cy="828000"/>
          </a:xfrm>
        </p:grpSpPr>
        <p:sp>
          <p:nvSpPr>
            <p:cNvPr id="3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7" name="Group 36"/>
            <p:cNvGrpSpPr/>
            <p:nvPr/>
          </p:nvGrpSpPr>
          <p:grpSpPr>
            <a:xfrm>
              <a:off x="5514367" y="3734159"/>
              <a:ext cx="282369" cy="291626"/>
              <a:chOff x="4042160" y="993559"/>
              <a:chExt cx="548293" cy="566272"/>
            </a:xfrm>
            <a:solidFill>
              <a:schemeClr val="bg1"/>
            </a:solidFill>
          </p:grpSpPr>
          <p:sp>
            <p:nvSpPr>
              <p:cNvPr id="40" name="Isosceles Triangle 3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4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2" name="Down Arrow 51"/>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3" name="Group 52"/>
          <p:cNvGrpSpPr/>
          <p:nvPr/>
        </p:nvGrpSpPr>
        <p:grpSpPr>
          <a:xfrm>
            <a:off x="2951912" y="3470521"/>
            <a:ext cx="828000" cy="828000"/>
            <a:chOff x="5453826" y="3452981"/>
            <a:chExt cx="828000" cy="828000"/>
          </a:xfrm>
        </p:grpSpPr>
        <p:sp>
          <p:nvSpPr>
            <p:cNvPr id="5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5" name="Group 54"/>
            <p:cNvGrpSpPr/>
            <p:nvPr/>
          </p:nvGrpSpPr>
          <p:grpSpPr>
            <a:xfrm>
              <a:off x="5514367" y="3734159"/>
              <a:ext cx="282369" cy="291626"/>
              <a:chOff x="4042160" y="993559"/>
              <a:chExt cx="548293" cy="566272"/>
            </a:xfrm>
            <a:solidFill>
              <a:schemeClr val="bg1"/>
            </a:solidFill>
          </p:grpSpPr>
          <p:sp>
            <p:nvSpPr>
              <p:cNvPr id="56" name="Isosceles Triangle 55"/>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6"/>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7"/>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8"/>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6477010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Portable Apps Across Vendors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Template</a:t>
            </a: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Template</a:t>
            </a: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5" name="Down Arrow 24"/>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5" name="Group 34"/>
          <p:cNvGrpSpPr/>
          <p:nvPr/>
        </p:nvGrpSpPr>
        <p:grpSpPr>
          <a:xfrm>
            <a:off x="5364088" y="3470521"/>
            <a:ext cx="828000" cy="828000"/>
            <a:chOff x="5453826" y="3452981"/>
            <a:chExt cx="828000" cy="828000"/>
          </a:xfrm>
        </p:grpSpPr>
        <p:sp>
          <p:nvSpPr>
            <p:cNvPr id="3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7" name="Group 36"/>
            <p:cNvGrpSpPr/>
            <p:nvPr/>
          </p:nvGrpSpPr>
          <p:grpSpPr>
            <a:xfrm>
              <a:off x="5514367" y="3734159"/>
              <a:ext cx="282369" cy="291626"/>
              <a:chOff x="4042160" y="993559"/>
              <a:chExt cx="548293" cy="566272"/>
            </a:xfrm>
            <a:solidFill>
              <a:schemeClr val="bg1"/>
            </a:solidFill>
          </p:grpSpPr>
          <p:sp>
            <p:nvSpPr>
              <p:cNvPr id="40" name="Isosceles Triangle 3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4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2" name="Down Arrow 51"/>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3" name="Group 52"/>
          <p:cNvGrpSpPr/>
          <p:nvPr/>
        </p:nvGrpSpPr>
        <p:grpSpPr>
          <a:xfrm>
            <a:off x="2951912" y="3470521"/>
            <a:ext cx="828000" cy="828000"/>
            <a:chOff x="5453826" y="3452981"/>
            <a:chExt cx="828000" cy="828000"/>
          </a:xfrm>
        </p:grpSpPr>
        <p:sp>
          <p:nvSpPr>
            <p:cNvPr id="5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5" name="Group 54"/>
            <p:cNvGrpSpPr/>
            <p:nvPr/>
          </p:nvGrpSpPr>
          <p:grpSpPr>
            <a:xfrm>
              <a:off x="5514367" y="3734159"/>
              <a:ext cx="282369" cy="291626"/>
              <a:chOff x="4042160" y="993559"/>
              <a:chExt cx="548293" cy="566272"/>
            </a:xfrm>
            <a:solidFill>
              <a:schemeClr val="bg1"/>
            </a:solidFill>
          </p:grpSpPr>
          <p:sp>
            <p:nvSpPr>
              <p:cNvPr id="56" name="Isosceles Triangle 55"/>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6"/>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7"/>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8"/>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87148515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1.11111E-6 0.00046 L 0.18142 -0.04005 C 0.21962 -0.04908 0.27656 -0.05394 0.33577 -0.05394 C 0.40347 -0.05394 0.45764 -0.04908 0.49583 -0.04005 L 0.67743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Portable Apps Across Components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rPr>
              <a:t>Gateway</a:t>
            </a:r>
            <a:endParaRPr kumimoji="0" lang="ja-JP" altLang="en-US"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Template</a:t>
            </a: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5" name="Down Arrow 24"/>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5" name="Group 34"/>
          <p:cNvGrpSpPr/>
          <p:nvPr/>
        </p:nvGrpSpPr>
        <p:grpSpPr>
          <a:xfrm>
            <a:off x="5364088" y="3470521"/>
            <a:ext cx="828000" cy="828000"/>
            <a:chOff x="5453826" y="3452981"/>
            <a:chExt cx="828000" cy="828000"/>
          </a:xfrm>
        </p:grpSpPr>
        <p:sp>
          <p:nvSpPr>
            <p:cNvPr id="3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7" name="Group 36"/>
            <p:cNvGrpSpPr/>
            <p:nvPr/>
          </p:nvGrpSpPr>
          <p:grpSpPr>
            <a:xfrm>
              <a:off x="5514367" y="3734159"/>
              <a:ext cx="282369" cy="291626"/>
              <a:chOff x="4042160" y="993559"/>
              <a:chExt cx="548293" cy="566272"/>
            </a:xfrm>
            <a:solidFill>
              <a:schemeClr val="bg1"/>
            </a:solidFill>
          </p:grpSpPr>
          <p:sp>
            <p:nvSpPr>
              <p:cNvPr id="40" name="Isosceles Triangle 3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4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2" name="Down Arrow 51"/>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3" name="Group 52"/>
          <p:cNvGrpSpPr/>
          <p:nvPr/>
        </p:nvGrpSpPr>
        <p:grpSpPr>
          <a:xfrm>
            <a:off x="2951912" y="3470521"/>
            <a:ext cx="828000" cy="828000"/>
            <a:chOff x="5453826" y="3452981"/>
            <a:chExt cx="828000" cy="828000"/>
          </a:xfrm>
        </p:grpSpPr>
        <p:sp>
          <p:nvSpPr>
            <p:cNvPr id="5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5" name="Group 54"/>
            <p:cNvGrpSpPr/>
            <p:nvPr/>
          </p:nvGrpSpPr>
          <p:grpSpPr>
            <a:xfrm>
              <a:off x="5514367" y="3734159"/>
              <a:ext cx="282369" cy="291626"/>
              <a:chOff x="4042160" y="993559"/>
              <a:chExt cx="548293" cy="566272"/>
            </a:xfrm>
            <a:solidFill>
              <a:schemeClr val="bg1"/>
            </a:solidFill>
          </p:grpSpPr>
          <p:sp>
            <p:nvSpPr>
              <p:cNvPr id="56" name="Isosceles Triangle 55"/>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6"/>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7"/>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8"/>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9036384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4.72222E-6 0.00046 L -0.18143 -0.04005 C -0.21962 -0.04908 -0.27657 -0.05394 -0.33577 -0.05394 C -0.40348 -0.05394 -0.45764 -0.04908 -0.49584 -0.04005 L -0.67726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2"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3"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42995" y="4581128"/>
            <a:ext cx="1605269" cy="160526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5"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6"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500"/>
                                        <p:tgtEl>
                                          <p:spTgt spid="410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104"/>
                                        </p:tgtEl>
                                        <p:attrNameLst>
                                          <p:attrName>style.visibility</p:attrName>
                                        </p:attrNameLst>
                                      </p:cBhvr>
                                      <p:to>
                                        <p:strVal val="visible"/>
                                      </p:to>
                                    </p:set>
                                    <p:animEffect transition="in" filter="fade">
                                      <p:cBhvr>
                                        <p:cTn id="24" dur="500"/>
                                        <p:tgtEl>
                                          <p:spTgt spid="410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8858"/>
                                        </p:tgtEl>
                                        <p:attrNameLst>
                                          <p:attrName>style.visibility</p:attrName>
                                        </p:attrNameLst>
                                      </p:cBhvr>
                                      <p:to>
                                        <p:strVal val="visible"/>
                                      </p:to>
                                    </p:set>
                                    <p:animEffect transition="in" filter="fade">
                                      <p:cBhvr>
                                        <p:cTn id="38" dur="500"/>
                                        <p:tgtEl>
                                          <p:spTgt spid="7885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6" grpId="0"/>
      <p:bldP spid="18"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Portable Apps Across Components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Gateway</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rPr>
              <a:t>Cloud</a:t>
            </a:r>
            <a:endParaRPr kumimoji="0" lang="ja-JP" altLang="en-US"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5" name="Down Arrow 24"/>
          <p:cNvSpPr/>
          <p:nvPr/>
        </p:nvSpPr>
        <p:spPr>
          <a:xfrm rot="16200000">
            <a:off x="2512127"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5" name="Group 34"/>
          <p:cNvGrpSpPr/>
          <p:nvPr/>
        </p:nvGrpSpPr>
        <p:grpSpPr>
          <a:xfrm>
            <a:off x="5364088" y="3470521"/>
            <a:ext cx="828000" cy="828000"/>
            <a:chOff x="5453826" y="3452981"/>
            <a:chExt cx="828000" cy="828000"/>
          </a:xfrm>
        </p:grpSpPr>
        <p:sp>
          <p:nvSpPr>
            <p:cNvPr id="3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7" name="Group 36"/>
            <p:cNvGrpSpPr/>
            <p:nvPr/>
          </p:nvGrpSpPr>
          <p:grpSpPr>
            <a:xfrm>
              <a:off x="5514367" y="3734159"/>
              <a:ext cx="282369" cy="291626"/>
              <a:chOff x="4042160" y="993559"/>
              <a:chExt cx="548293" cy="566272"/>
            </a:xfrm>
            <a:solidFill>
              <a:schemeClr val="bg1"/>
            </a:solidFill>
          </p:grpSpPr>
          <p:sp>
            <p:nvSpPr>
              <p:cNvPr id="40" name="Isosceles Triangle 3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4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2" name="Down Arrow 51"/>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3" name="Group 52"/>
          <p:cNvGrpSpPr/>
          <p:nvPr/>
        </p:nvGrpSpPr>
        <p:grpSpPr>
          <a:xfrm>
            <a:off x="2951912" y="3470521"/>
            <a:ext cx="828000" cy="828000"/>
            <a:chOff x="5453826" y="3452981"/>
            <a:chExt cx="828000" cy="828000"/>
          </a:xfrm>
        </p:grpSpPr>
        <p:sp>
          <p:nvSpPr>
            <p:cNvPr id="5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5" name="Group 54"/>
            <p:cNvGrpSpPr/>
            <p:nvPr/>
          </p:nvGrpSpPr>
          <p:grpSpPr>
            <a:xfrm>
              <a:off x="5514367" y="3734159"/>
              <a:ext cx="282369" cy="291626"/>
              <a:chOff x="4042160" y="993559"/>
              <a:chExt cx="548293" cy="566272"/>
            </a:xfrm>
            <a:solidFill>
              <a:schemeClr val="bg1"/>
            </a:solidFill>
          </p:grpSpPr>
          <p:sp>
            <p:nvSpPr>
              <p:cNvPr id="56" name="Isosceles Triangle 55"/>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6"/>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7"/>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8"/>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3278445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1.11111E-6 0.00046 L 0.18142 -0.04005 C 0.21962 -0.04908 0.27656 -0.05394 0.33577 -0.05394 C 0.40347 -0.05394 0.45764 -0.04908 0.49583 -0.04005 L 0.67743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TD to Augment Existing Things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Cloud</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noFill/>
          <a:ln w="57150" cap="flat" cmpd="sng" algn="ctr">
            <a:solidFill>
              <a:srgbClr val="4A7B7C"/>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Custom HTTP</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2132011"/>
            <a:ext cx="2348452" cy="1411917"/>
          </a:xfrm>
          <a:prstGeom prst="roundRect">
            <a:avLst>
              <a:gd name="adj" fmla="val 14208"/>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Custom</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Firmware</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6" name="Left-Right Arrow 25"/>
          <p:cNvSpPr/>
          <p:nvPr/>
        </p:nvSpPr>
        <p:spPr>
          <a:xfrm>
            <a:off x="3808711" y="3571359"/>
            <a:ext cx="1526576"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27" name="Group 26"/>
          <p:cNvGrpSpPr/>
          <p:nvPr/>
        </p:nvGrpSpPr>
        <p:grpSpPr>
          <a:xfrm>
            <a:off x="5364088" y="3470521"/>
            <a:ext cx="828000" cy="828000"/>
            <a:chOff x="5453826" y="3452981"/>
            <a:chExt cx="828000" cy="828000"/>
          </a:xfrm>
        </p:grpSpPr>
        <p:sp>
          <p:nvSpPr>
            <p:cNvPr id="35"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6" name="Group 35"/>
            <p:cNvGrpSpPr/>
            <p:nvPr/>
          </p:nvGrpSpPr>
          <p:grpSpPr>
            <a:xfrm>
              <a:off x="5514367" y="3734159"/>
              <a:ext cx="282369" cy="291626"/>
              <a:chOff x="4042160" y="993559"/>
              <a:chExt cx="548293" cy="566272"/>
            </a:xfrm>
            <a:solidFill>
              <a:schemeClr val="bg1"/>
            </a:solidFill>
          </p:grpSpPr>
          <p:sp>
            <p:nvSpPr>
              <p:cNvPr id="37" name="Isosceles Triangle 36"/>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0" name="Oval 39"/>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3" name="Group 42"/>
          <p:cNvGrpSpPr/>
          <p:nvPr/>
        </p:nvGrpSpPr>
        <p:grpSpPr>
          <a:xfrm>
            <a:off x="2951912" y="3470521"/>
            <a:ext cx="828000" cy="828000"/>
            <a:chOff x="5453826" y="3452981"/>
            <a:chExt cx="828000" cy="828000"/>
          </a:xfrm>
        </p:grpSpPr>
        <p:sp>
          <p:nvSpPr>
            <p:cNvPr id="4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5" name="Group 44"/>
            <p:cNvGrpSpPr/>
            <p:nvPr/>
          </p:nvGrpSpPr>
          <p:grpSpPr>
            <a:xfrm>
              <a:off x="5514367" y="3734159"/>
              <a:ext cx="282369" cy="291626"/>
              <a:chOff x="4042160" y="993559"/>
              <a:chExt cx="548293" cy="566272"/>
            </a:xfrm>
            <a:solidFill>
              <a:schemeClr val="bg1"/>
            </a:solidFill>
          </p:grpSpPr>
          <p:sp>
            <p:nvSpPr>
              <p:cNvPr id="46" name="Isosceles Triangle 45"/>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7" name="Oval 46"/>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9" name="Oval 48"/>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49"/>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1" name="Down Arrow 50"/>
          <p:cNvSpPr/>
          <p:nvPr/>
        </p:nvSpPr>
        <p:spPr>
          <a:xfrm rot="5400000">
            <a:off x="6049763"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2" name="Group 1"/>
          <p:cNvGrpSpPr/>
          <p:nvPr/>
        </p:nvGrpSpPr>
        <p:grpSpPr>
          <a:xfrm>
            <a:off x="2948773" y="1645960"/>
            <a:ext cx="2386514" cy="1818295"/>
            <a:chOff x="2948773" y="1645960"/>
            <a:chExt cx="2386514" cy="1818295"/>
          </a:xfrm>
        </p:grpSpPr>
        <p:sp>
          <p:nvSpPr>
            <p:cNvPr id="25" name="Down Arrow 24"/>
            <p:cNvSpPr/>
            <p:nvPr/>
          </p:nvSpPr>
          <p:spPr>
            <a:xfrm>
              <a:off x="3077880" y="2743595"/>
              <a:ext cx="576064" cy="720660"/>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角丸四角形 6"/>
            <p:cNvSpPr/>
            <p:nvPr/>
          </p:nvSpPr>
          <p:spPr bwMode="auto">
            <a:xfrm>
              <a:off x="2948773" y="1645960"/>
              <a:ext cx="2386514" cy="1097634"/>
            </a:xfrm>
            <a:prstGeom prst="roundRect">
              <a:avLst>
                <a:gd name="adj" fmla="val 14444"/>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TD Repository</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grpSp>
    </p:spTree>
    <p:extLst>
      <p:ext uri="{BB962C8B-B14F-4D97-AF65-F5344CB8AC3E}">
        <p14:creationId xmlns:p14="http://schemas.microsoft.com/office/powerpoint/2010/main" xmlns="" val="28981533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de-DE" dirty="0" smtClean="0"/>
              <a:t>Servient </a:t>
            </a:r>
            <a:r>
              <a:rPr lang="de-DE" dirty="0"/>
              <a:t>Reference Architecture</a:t>
            </a:r>
            <a:endParaRPr lang="en-US" dirty="0"/>
          </a:p>
        </p:txBody>
      </p:sp>
      <p:sp>
        <p:nvSpPr>
          <p:cNvPr id="8" name="角丸四角形 6"/>
          <p:cNvSpPr/>
          <p:nvPr/>
        </p:nvSpPr>
        <p:spPr bwMode="auto">
          <a:xfrm>
            <a:off x="6376742" y="1628799"/>
            <a:ext cx="2587746" cy="3680359"/>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WoT Servient</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6" name="角丸四角形 21"/>
          <p:cNvSpPr/>
          <p:nvPr/>
        </p:nvSpPr>
        <p:spPr bwMode="auto">
          <a:xfrm>
            <a:off x="6496389" y="4758207"/>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Server</a:t>
            </a:r>
            <a:endParaRPr lang="en-US" altLang="ja-JP" sz="2000" kern="0" dirty="0">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7748238" y="4759545"/>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Client</a:t>
            </a:r>
            <a:endParaRPr lang="en-US" altLang="ja-JP" sz="2000" kern="0" dirty="0">
              <a:latin typeface="Arial" pitchFamily="34" charset="0"/>
              <a:ea typeface="HG明朝E" panose="02020909000000000000" pitchFamily="17" charset="-128"/>
              <a:cs typeface="Arial" pitchFamily="34" charset="0"/>
            </a:endParaRPr>
          </a:p>
        </p:txBody>
      </p:sp>
      <p:grpSp>
        <p:nvGrpSpPr>
          <p:cNvPr id="18" name="Group 17"/>
          <p:cNvGrpSpPr/>
          <p:nvPr/>
        </p:nvGrpSpPr>
        <p:grpSpPr>
          <a:xfrm>
            <a:off x="5364088" y="3470521"/>
            <a:ext cx="828000" cy="828000"/>
            <a:chOff x="5453826" y="3452981"/>
            <a:chExt cx="828000" cy="828000"/>
          </a:xfrm>
        </p:grpSpPr>
        <p:sp>
          <p:nvSpPr>
            <p:cNvPr id="19"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20" name="Group 19"/>
            <p:cNvGrpSpPr/>
            <p:nvPr/>
          </p:nvGrpSpPr>
          <p:grpSpPr>
            <a:xfrm>
              <a:off x="5514367" y="3734159"/>
              <a:ext cx="282369" cy="291626"/>
              <a:chOff x="4042160" y="993559"/>
              <a:chExt cx="548293" cy="566272"/>
            </a:xfrm>
            <a:solidFill>
              <a:schemeClr val="bg1"/>
            </a:solidFill>
          </p:grpSpPr>
          <p:sp>
            <p:nvSpPr>
              <p:cNvPr id="21" name="Isosceles Triangle 20"/>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23" name="Oval 22"/>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25" name="Oval 2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29" name="Oval 28"/>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164272549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de-DE" dirty="0" smtClean="0"/>
              <a:t>W3C WoT Building Blocks</a:t>
            </a:r>
            <a:endParaRPr lang="en-US" dirty="0"/>
          </a:p>
        </p:txBody>
      </p:sp>
      <p:sp>
        <p:nvSpPr>
          <p:cNvPr id="8" name="角丸四角形 6"/>
          <p:cNvSpPr/>
          <p:nvPr/>
        </p:nvSpPr>
        <p:spPr bwMode="auto">
          <a:xfrm>
            <a:off x="6376742" y="1628799"/>
            <a:ext cx="2587746" cy="3680359"/>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WoT Servient</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6" name="角丸四角形 21"/>
          <p:cNvSpPr/>
          <p:nvPr/>
        </p:nvSpPr>
        <p:spPr bwMode="auto">
          <a:xfrm>
            <a:off x="6496389" y="4758207"/>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Server</a:t>
            </a:r>
            <a:endParaRPr lang="en-US" altLang="ja-JP" sz="2000" kern="0" dirty="0">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7748238" y="4759545"/>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Client</a:t>
            </a:r>
            <a:endParaRPr lang="en-US" altLang="ja-JP" sz="2000" kern="0" dirty="0">
              <a:latin typeface="Arial" pitchFamily="34" charset="0"/>
              <a:ea typeface="HG明朝E" panose="02020909000000000000" pitchFamily="17" charset="-128"/>
              <a:cs typeface="Arial" pitchFamily="34" charset="0"/>
            </a:endParaRPr>
          </a:p>
        </p:txBody>
      </p:sp>
      <p:sp>
        <p:nvSpPr>
          <p:cNvPr id="25" name="テキスト ボックス 39"/>
          <p:cNvSpPr txBox="1"/>
          <p:nvPr/>
        </p:nvSpPr>
        <p:spPr>
          <a:xfrm>
            <a:off x="247320" y="1673513"/>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005A9C"/>
                </a:solidFill>
                <a:latin typeface="Calibri" panose="020F0502020204030204" pitchFamily="34" charset="0"/>
                <a:ea typeface="HG明朝E" panose="02020909000000000000" pitchFamily="17" charset="-128"/>
              </a:rPr>
              <a:t>WoT Scripting API</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A standardized API to simplify IoT application development and enable portable scripts across vendors and device, gateway, and cloud platforms. </a:t>
            </a:r>
            <a:r>
              <a:rPr lang="de-DE" altLang="ja-JP" sz="1400" dirty="0" smtClean="0">
                <a:solidFill>
                  <a:prstClr val="black"/>
                </a:solidFill>
                <a:latin typeface="Calibri" panose="020F0502020204030204" pitchFamily="34" charset="0"/>
                <a:ea typeface="HG明朝E" panose="02020909000000000000" pitchFamily="17" charset="-128"/>
              </a:rPr>
              <a:t>The API allows to expose and consume Things according to the TD Interaction Model.</a:t>
            </a:r>
            <a:endParaRPr lang="en-US" altLang="ja-JP" sz="1400" dirty="0" smtClean="0">
              <a:solidFill>
                <a:prstClr val="black"/>
              </a:solidFill>
              <a:latin typeface="Calibri" panose="020F0502020204030204" pitchFamily="34" charset="0"/>
              <a:ea typeface="HG明朝E" panose="02020909000000000000" pitchFamily="17" charset="-128"/>
            </a:endParaRPr>
          </a:p>
        </p:txBody>
      </p:sp>
      <p:sp>
        <p:nvSpPr>
          <p:cNvPr id="36" name="テキスト ボックス 41"/>
          <p:cNvSpPr txBox="1"/>
          <p:nvPr/>
        </p:nvSpPr>
        <p:spPr>
          <a:xfrm>
            <a:off x="247320" y="4217795"/>
            <a:ext cx="5086859" cy="1323439"/>
          </a:xfrm>
          <a:prstGeom prst="rect">
            <a:avLst/>
          </a:prstGeom>
          <a:noFill/>
        </p:spPr>
        <p:txBody>
          <a:bodyPr wrap="square" rtlCol="0">
            <a:spAutoFit/>
          </a:bodyPr>
          <a:lstStyle/>
          <a:p>
            <a:pPr fontAlgn="auto">
              <a:spcBef>
                <a:spcPts val="0"/>
              </a:spcBef>
              <a:spcAft>
                <a:spcPts val="0"/>
              </a:spcAft>
            </a:pPr>
            <a:r>
              <a:rPr lang="en-US" altLang="ja-JP" sz="2400" b="1" dirty="0" err="1">
                <a:solidFill>
                  <a:srgbClr val="00B050"/>
                </a:solidFill>
                <a:latin typeface="Calibri" panose="020F0502020204030204" pitchFamily="34" charset="0"/>
                <a:ea typeface="HG明朝E" panose="02020909000000000000" pitchFamily="17" charset="-128"/>
              </a:rPr>
              <a:t>WoT</a:t>
            </a:r>
            <a:r>
              <a:rPr lang="en-US" altLang="ja-JP" sz="2400" b="1" dirty="0">
                <a:solidFill>
                  <a:srgbClr val="00B050"/>
                </a:solidFill>
                <a:latin typeface="Calibri" panose="020F0502020204030204" pitchFamily="34" charset="0"/>
                <a:ea typeface="HG明朝E" panose="02020909000000000000" pitchFamily="17" charset="-128"/>
              </a:rPr>
              <a:t> Binding </a:t>
            </a:r>
            <a:r>
              <a:rPr lang="en-US" altLang="ja-JP" sz="2400" b="1" dirty="0" smtClean="0">
                <a:solidFill>
                  <a:srgbClr val="00B050"/>
                </a:solidFill>
                <a:latin typeface="Calibri" panose="020F0502020204030204" pitchFamily="34" charset="0"/>
                <a:ea typeface="HG明朝E" panose="02020909000000000000" pitchFamily="17" charset="-128"/>
              </a:rPr>
              <a:t>Templates</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The TD also describes the usage of protocols. A vanilla protocol stack can be configured at runtime to produce message that will be understood by the targeted Thing (cf. different HTTP APIs or OCF, oneM2M, and LWM2M dialects of CoAP).</a:t>
            </a:r>
          </a:p>
        </p:txBody>
      </p:sp>
      <p:sp>
        <p:nvSpPr>
          <p:cNvPr id="37" name="テキスト ボックス 43"/>
          <p:cNvSpPr txBox="1"/>
          <p:nvPr/>
        </p:nvSpPr>
        <p:spPr>
          <a:xfrm>
            <a:off x="247320" y="2945654"/>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4A7B7C"/>
                </a:solidFill>
                <a:latin typeface="Calibri" panose="020F0502020204030204" pitchFamily="34" charset="0"/>
                <a:ea typeface="HG明朝E" panose="02020909000000000000" pitchFamily="17" charset="-128"/>
              </a:rPr>
              <a:t>WoT Thing Description (TD)</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Provides metadata of the interactions, data model, communication, as well as security mechanisms of the Thing. Using JSON-LD, the TD can be consumed by classic JSON parsers, but provides extension points for optional rich semantic tooling.</a:t>
            </a:r>
          </a:p>
        </p:txBody>
      </p:sp>
      <p:sp>
        <p:nvSpPr>
          <p:cNvPr id="40" name="テキスト ボックス 41"/>
          <p:cNvSpPr txBox="1"/>
          <p:nvPr/>
        </p:nvSpPr>
        <p:spPr>
          <a:xfrm>
            <a:off x="247319" y="5489937"/>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C00000"/>
                </a:solidFill>
                <a:latin typeface="Calibri" panose="020F0502020204030204" pitchFamily="34" charset="0"/>
                <a:ea typeface="HG明朝E" panose="02020909000000000000" pitchFamily="17" charset="-128"/>
              </a:rPr>
              <a:t>Security &amp; Privacy</a:t>
            </a:r>
            <a:r>
              <a:rPr lang="en-US" altLang="ja-JP" sz="2400" b="1" dirty="0" smtClean="0">
                <a:solidFill>
                  <a:prstClr val="black"/>
                </a:solidFill>
                <a:latin typeface="Calibri" panose="020F0502020204030204" pitchFamily="34" charset="0"/>
                <a:ea typeface="HG明朝E" panose="02020909000000000000" pitchFamily="17" charset="-128"/>
              </a:rPr>
              <a:t>:</a:t>
            </a:r>
          </a:p>
          <a:p>
            <a:r>
              <a:rPr lang="en-US" altLang="ja-JP" sz="1400" dirty="0">
                <a:solidFill>
                  <a:prstClr val="black"/>
                </a:solidFill>
                <a:latin typeface="Calibri" panose="020F0502020204030204" pitchFamily="34" charset="0"/>
                <a:ea typeface="HG明朝E" panose="02020909000000000000" pitchFamily="17" charset="-128"/>
              </a:rPr>
              <a:t>W3C WoT does not invent new </a:t>
            </a:r>
            <a:r>
              <a:rPr lang="en-US" altLang="ja-JP" sz="1400" dirty="0" smtClean="0">
                <a:solidFill>
                  <a:prstClr val="black"/>
                </a:solidFill>
                <a:latin typeface="Calibri" panose="020F0502020204030204" pitchFamily="34" charset="0"/>
                <a:ea typeface="HG明朝E" panose="02020909000000000000" pitchFamily="17" charset="-128"/>
              </a:rPr>
              <a:t>mechanisms, but ensures that all building blocks provide means to describe the security and privacy mechanisms used in a specific platform and provides adversary testing of Things.</a:t>
            </a:r>
          </a:p>
        </p:txBody>
      </p:sp>
      <p:grpSp>
        <p:nvGrpSpPr>
          <p:cNvPr id="23" name="Group 22"/>
          <p:cNvGrpSpPr/>
          <p:nvPr/>
        </p:nvGrpSpPr>
        <p:grpSpPr>
          <a:xfrm>
            <a:off x="5364088" y="3470521"/>
            <a:ext cx="828000" cy="828000"/>
            <a:chOff x="5453826" y="3452981"/>
            <a:chExt cx="828000" cy="828000"/>
          </a:xfrm>
        </p:grpSpPr>
        <p:sp>
          <p:nvSpPr>
            <p:cNvPr id="29"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5" name="Group 34"/>
            <p:cNvGrpSpPr/>
            <p:nvPr/>
          </p:nvGrpSpPr>
          <p:grpSpPr>
            <a:xfrm>
              <a:off x="5514367" y="3734159"/>
              <a:ext cx="282369" cy="291626"/>
              <a:chOff x="4042160" y="993559"/>
              <a:chExt cx="548293" cy="566272"/>
            </a:xfrm>
            <a:solidFill>
              <a:schemeClr val="bg1"/>
            </a:solidFill>
          </p:grpSpPr>
          <p:sp>
            <p:nvSpPr>
              <p:cNvPr id="38" name="Isosceles Triangle 37"/>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8"/>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xmlns="" val="38291479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W3C </a:t>
            </a:r>
            <a:r>
              <a:rPr lang="de-DE" dirty="0" err="1" smtClean="0"/>
              <a:t>WoT</a:t>
            </a:r>
            <a:r>
              <a:rPr lang="de-DE" dirty="0" smtClean="0"/>
              <a:t> Online Resources</a:t>
            </a:r>
            <a:endParaRPr lang="de-DE" dirty="0"/>
          </a:p>
        </p:txBody>
      </p:sp>
      <p:sp>
        <p:nvSpPr>
          <p:cNvPr id="3" name="Inhaltsplatzhalter 2"/>
          <p:cNvSpPr>
            <a:spLocks noGrp="1"/>
          </p:cNvSpPr>
          <p:nvPr>
            <p:ph idx="1"/>
          </p:nvPr>
        </p:nvSpPr>
        <p:spPr>
          <a:xfrm>
            <a:off x="457200" y="1600200"/>
            <a:ext cx="8363272" cy="5141168"/>
          </a:xfrm>
        </p:spPr>
        <p:txBody>
          <a:bodyPr>
            <a:noAutofit/>
          </a:bodyPr>
          <a:lstStyle/>
          <a:p>
            <a:r>
              <a:rPr lang="en-US" sz="2400" dirty="0"/>
              <a:t>W3C WoT Interest </a:t>
            </a:r>
            <a:r>
              <a:rPr lang="en-US" sz="2400" dirty="0" smtClean="0"/>
              <a:t>Group</a:t>
            </a:r>
          </a:p>
          <a:p>
            <a:pPr lvl="1"/>
            <a:r>
              <a:rPr lang="en-US" sz="1800" dirty="0">
                <a:hlinkClick r:id="rId2"/>
              </a:rPr>
              <a:t>https://www.w3.org/2016/07/wot-ig-charter.html</a:t>
            </a:r>
          </a:p>
          <a:p>
            <a:pPr lvl="1"/>
            <a:r>
              <a:rPr lang="en-US" sz="1800" dirty="0" smtClean="0">
                <a:hlinkClick r:id="rId3"/>
              </a:rPr>
              <a:t>https://lists.w3.org/Archives/Public/public-wot-ig/</a:t>
            </a:r>
            <a:r>
              <a:rPr lang="en-US" sz="1800" dirty="0" smtClean="0"/>
              <a:t> (subscribe to mailing list)</a:t>
            </a:r>
          </a:p>
          <a:p>
            <a:pPr lvl="1"/>
            <a:r>
              <a:rPr lang="en-US" sz="1800" dirty="0">
                <a:hlinkClick r:id="rId2"/>
              </a:rPr>
              <a:t>https://www.w3.org/WoT/IG</a:t>
            </a:r>
            <a:r>
              <a:rPr lang="en-US" sz="1800" dirty="0" smtClean="0">
                <a:hlinkClick r:id="rId2"/>
              </a:rPr>
              <a:t>/</a:t>
            </a:r>
            <a:endParaRPr lang="en-US" sz="1800" dirty="0" smtClean="0"/>
          </a:p>
          <a:p>
            <a:r>
              <a:rPr lang="en-US" sz="2400" dirty="0"/>
              <a:t>W3C </a:t>
            </a:r>
            <a:r>
              <a:rPr lang="en-US" sz="2400" dirty="0" smtClean="0"/>
              <a:t>WoT Working Group about to be chartered</a:t>
            </a:r>
          </a:p>
          <a:p>
            <a:pPr lvl="1"/>
            <a:r>
              <a:rPr lang="en-US" sz="1800" dirty="0">
                <a:hlinkClick r:id="rId4"/>
              </a:rPr>
              <a:t>https://</a:t>
            </a:r>
            <a:r>
              <a:rPr lang="en-US" sz="1800" dirty="0" smtClean="0">
                <a:hlinkClick r:id="rId4"/>
              </a:rPr>
              <a:t>www.w3.org/2016/12/wot-wg-2016.html</a:t>
            </a:r>
            <a:r>
              <a:rPr lang="en-US" sz="1800" dirty="0" smtClean="0"/>
              <a:t> </a:t>
            </a:r>
          </a:p>
          <a:p>
            <a:r>
              <a:rPr lang="en-US" sz="2400" dirty="0" smtClean="0"/>
              <a:t>W3C </a:t>
            </a:r>
            <a:r>
              <a:rPr lang="en-US" sz="2400" dirty="0"/>
              <a:t>WoT Documents </a:t>
            </a:r>
            <a:r>
              <a:rPr lang="en-US" sz="2400" dirty="0" smtClean="0"/>
              <a:t>(for implementers)</a:t>
            </a:r>
          </a:p>
          <a:p>
            <a:pPr lvl="1"/>
            <a:r>
              <a:rPr lang="en-US" sz="1800" dirty="0" smtClean="0">
                <a:hlinkClick r:id="rId5"/>
              </a:rPr>
              <a:t>http://w3c.github.io/wot/architecture/wot-architecture.html</a:t>
            </a:r>
            <a:r>
              <a:rPr lang="en-US" sz="1800" dirty="0" smtClean="0"/>
              <a:t> </a:t>
            </a:r>
          </a:p>
          <a:p>
            <a:pPr lvl="1"/>
            <a:r>
              <a:rPr lang="en-US" sz="1800" dirty="0" smtClean="0">
                <a:hlinkClick r:id="rId6"/>
              </a:rPr>
              <a:t>http://w3c.github.io/wot/current-practices/wot-practices.html</a:t>
            </a:r>
            <a:endParaRPr lang="en-US" sz="2400" dirty="0" smtClean="0"/>
          </a:p>
          <a:p>
            <a:r>
              <a:rPr lang="en-US" sz="2400" dirty="0"/>
              <a:t>W3C WoT GitHub </a:t>
            </a:r>
            <a:r>
              <a:rPr lang="en-US" sz="2400" dirty="0" smtClean="0"/>
              <a:t>(technical work)</a:t>
            </a:r>
          </a:p>
          <a:p>
            <a:pPr lvl="1"/>
            <a:r>
              <a:rPr lang="en-US" sz="1800" dirty="0" smtClean="0">
                <a:hlinkClick r:id="rId7"/>
              </a:rPr>
              <a:t>https://github.com/w3c/wot</a:t>
            </a:r>
            <a:r>
              <a:rPr lang="en-US" sz="1800" dirty="0" smtClean="0"/>
              <a:t> </a:t>
            </a:r>
          </a:p>
          <a:p>
            <a:r>
              <a:rPr lang="en-US" sz="2400" dirty="0" smtClean="0"/>
              <a:t>W3C WoT Wiki (organizational information)</a:t>
            </a:r>
          </a:p>
          <a:p>
            <a:pPr lvl="1"/>
            <a:r>
              <a:rPr lang="en-US" sz="1800" dirty="0" smtClean="0">
                <a:hlinkClick r:id="rId8"/>
              </a:rPr>
              <a:t>https://www.w3.org/WoT/IG/wiki/Main_Page</a:t>
            </a:r>
            <a:r>
              <a:rPr lang="en-US" sz="1800" dirty="0" smtClean="0"/>
              <a:t> </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Backup Slides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021858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Thing Description</a:t>
            </a:r>
            <a:endParaRPr lang="en-US" dirty="0"/>
          </a:p>
        </p:txBody>
      </p:sp>
      <p:sp>
        <p:nvSpPr>
          <p:cNvPr id="5" name="Textplatzhalter 4"/>
          <p:cNvSpPr>
            <a:spLocks noGrp="1"/>
          </p:cNvSpPr>
          <p:nvPr>
            <p:ph type="body" idx="1"/>
          </p:nvPr>
        </p:nvSpPr>
        <p:spPr/>
        <p:txBody>
          <a:bodyPr/>
          <a:lstStyle/>
          <a:p>
            <a:r>
              <a:rPr lang="en-US" sz="1800" dirty="0" smtClean="0"/>
              <a:t>Describe Thing, communication, and security metadata</a:t>
            </a:r>
          </a:p>
          <a:p>
            <a:r>
              <a:rPr lang="en-US" dirty="0" smtClean="0">
                <a:hlinkClick r:id="rId2"/>
              </a:rPr>
              <a:t>http://w3c.github.io/wot/current-practices/</a:t>
            </a:r>
            <a:br>
              <a:rPr lang="en-US" dirty="0" smtClean="0">
                <a:hlinkClick r:id="rId2"/>
              </a:rPr>
            </a:br>
            <a:r>
              <a:rPr lang="en-US" dirty="0" err="1" smtClean="0">
                <a:hlinkClick r:id="rId2"/>
              </a:rPr>
              <a:t>wot</a:t>
            </a:r>
            <a:r>
              <a:rPr lang="en-US" dirty="0" smtClean="0">
                <a:hlinkClick r:id="rId2"/>
              </a:rPr>
              <a:t>-</a:t>
            </a:r>
            <a:r>
              <a:rPr lang="en-US" dirty="0" err="1" smtClean="0">
                <a:hlinkClick r:id="rId2"/>
              </a:rPr>
              <a:t>practices.html#thing</a:t>
            </a:r>
            <a:r>
              <a:rPr lang="en-US" dirty="0" smtClean="0">
                <a:hlinkClick r:id="rId2"/>
              </a:rPr>
              <a:t>-description</a:t>
            </a:r>
            <a:r>
              <a:rPr lang="en-US" dirty="0" smtClean="0"/>
              <a:t> </a:t>
            </a:r>
          </a:p>
        </p:txBody>
      </p:sp>
    </p:spTree>
    <p:extLst>
      <p:ext uri="{BB962C8B-B14F-4D97-AF65-F5344CB8AC3E}">
        <p14:creationId xmlns:p14="http://schemas.microsoft.com/office/powerpoint/2010/main" xmlns="" val="24692119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 Example</a:t>
            </a:r>
            <a:endParaRPr lang="en-US" dirty="0"/>
          </a:p>
        </p:txBody>
      </p:sp>
      <p:sp>
        <p:nvSpPr>
          <p:cNvPr id="5" name="Rectangle 3"/>
          <p:cNvSpPr/>
          <p:nvPr/>
        </p:nvSpPr>
        <p:spPr>
          <a:xfrm>
            <a:off x="467544" y="1556792"/>
            <a:ext cx="8208912" cy="14619387"/>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context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"http://w3c.github.io/</a:t>
            </a:r>
            <a:r>
              <a:rPr lang="de-CH" sz="1600" dirty="0" err="1">
                <a:solidFill>
                  <a:srgbClr val="0000FF"/>
                </a:solidFill>
                <a:latin typeface="Consolas" pitchFamily="49" charset="0"/>
                <a:cs typeface="Consolas" pitchFamily="49" charset="0"/>
              </a:rPr>
              <a:t>wot</a:t>
            </a:r>
            <a:r>
              <a:rPr lang="de-CH" sz="1600" dirty="0">
                <a:solidFill>
                  <a:srgbClr val="0000FF"/>
                </a:solidFill>
                <a:latin typeface="Consolas" pitchFamily="49" charset="0"/>
                <a:cs typeface="Consolas" pitchFamily="49" charset="0"/>
              </a:rPr>
              <a:t>/w3c-wot-td-context.jsonld"</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"http://example.org/</a:t>
            </a:r>
            <a:r>
              <a:rPr lang="de-CH" sz="1600" dirty="0" err="1">
                <a:solidFill>
                  <a:srgbClr val="0000FF"/>
                </a:solidFill>
                <a:latin typeface="Consolas" pitchFamily="49" charset="0"/>
                <a:cs typeface="Consolas" pitchFamily="49" charset="0"/>
              </a:rPr>
              <a:t>actuator</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a:t>
            </a:r>
          </a:p>
          <a:p>
            <a:endParaRPr lang="de-CH" sz="1600" dirty="0">
              <a:solidFill>
                <a:srgbClr val="000000"/>
              </a:solidFill>
              <a:latin typeface="Consolas" pitchFamily="49" charset="0"/>
              <a:cs typeface="Consolas" pitchFamily="49" charset="0"/>
            </a:endParaRP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"Thing"</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MyLEDThing</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uris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coap</a:t>
            </a:r>
            <a:r>
              <a:rPr lang="de-CH" sz="1600" dirty="0">
                <a:solidFill>
                  <a:srgbClr val="0000FF"/>
                </a:solidFill>
                <a:latin typeface="Consolas" pitchFamily="49" charset="0"/>
                <a:cs typeface="Consolas" pitchFamily="49" charset="0"/>
              </a:rPr>
              <a:t>://myled.example.com:5683/"</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"http://mything.example.com:8080/</a:t>
            </a:r>
            <a:r>
              <a:rPr lang="de-CH" sz="1600" dirty="0" err="1">
                <a:solidFill>
                  <a:srgbClr val="0000FF"/>
                </a:solidFill>
                <a:latin typeface="Consolas" pitchFamily="49" charset="0"/>
                <a:cs typeface="Consolas" pitchFamily="49" charset="0"/>
              </a:rPr>
              <a:t>myled</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encodings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JSON</a:t>
            </a:r>
            <a:r>
              <a:rPr lang="de-CH" sz="1600" dirty="0" smtClean="0">
                <a:solidFill>
                  <a:srgbClr val="0000FF"/>
                </a:solidFill>
                <a:latin typeface="Consolas" pitchFamily="49" charset="0"/>
                <a:cs typeface="Consolas" pitchFamily="49" charset="0"/>
              </a:rPr>
              <a:t>"</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EXI"</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security</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cat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token:jwt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alg</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"HS256"</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"https://authority-issuing.example.org"</a:t>
            </a:r>
          </a:p>
          <a:p>
            <a:r>
              <a:rPr lang="de-CH" sz="1600" dirty="0">
                <a:solidFill>
                  <a:srgbClr val="000000"/>
                </a:solidFill>
                <a:latin typeface="Consolas" pitchFamily="49" charset="0"/>
                <a:cs typeface="Consolas" pitchFamily="49" charset="0"/>
              </a:rPr>
              <a:t>  },</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properties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actuator:onOffStatus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boolean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writable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err="1">
                <a:solidFill>
                  <a:srgbClr val="000000"/>
                </a:solidFill>
                <a:latin typeface="Consolas" pitchFamily="49" charset="0"/>
                <a:cs typeface="Consolas" pitchFamily="49" charset="0"/>
              </a:rPr>
              <a:t>true</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pwr</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actions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actuator:fadeIn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fadeIn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inputData</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"integer"</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actuator:unit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actuator:ms</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in"</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smtClean="0">
                <a:solidFill>
                  <a:srgbClr val="0000FF"/>
                </a:solidFill>
                <a:latin typeface="Consolas" pitchFamily="49" charset="0"/>
                <a:cs typeface="Consolas" pitchFamily="49" charset="0"/>
              </a:rPr>
              <a:t>led</a:t>
            </a:r>
            <a:r>
              <a:rPr lang="de-CH" sz="1600" dirty="0" smtClean="0">
                <a:solidFill>
                  <a:srgbClr val="0000FF"/>
                </a:solidFill>
                <a:latin typeface="Consolas" pitchFamily="49" charset="0"/>
                <a:cs typeface="Consolas" pitchFamily="49" charset="0"/>
              </a:rPr>
              <a:t>/in"</a:t>
            </a:r>
            <a:r>
              <a:rPr lang="de-CH" sz="1600" dirty="0" smtClean="0">
                <a:solidFill>
                  <a:srgbClr val="000000"/>
                </a:solidFill>
                <a:latin typeface="Consolas" pitchFamily="49" charset="0"/>
                <a:cs typeface="Consolas" pitchFamily="49" charset="0"/>
              </a:rPr>
              <a:t> ]</a:t>
            </a:r>
            <a:endParaRPr lang="de-CH" sz="1600" dirty="0">
              <a:solidFill>
                <a:srgbClr val="000000"/>
              </a:solidFill>
              <a:latin typeface="Consolas" pitchFamily="49" charset="0"/>
              <a:cs typeface="Consolas" pitchFamily="49" charset="0"/>
            </a:endParaRP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actuator:fadeOut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fadeOut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inputData</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"integer"</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actuator:unit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actuator:ms</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out"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led</a:t>
            </a:r>
            <a:r>
              <a:rPr lang="de-CH" sz="1600" dirty="0">
                <a:solidFill>
                  <a:srgbClr val="0000FF"/>
                </a:solidFill>
                <a:latin typeface="Consolas" pitchFamily="49" charset="0"/>
                <a:cs typeface="Consolas" pitchFamily="49" charset="0"/>
              </a:rPr>
              <a:t>/out"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events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actuator:alert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criticalCondition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string</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ev</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"alert"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a:t>
            </a:r>
            <a:endParaRPr lang="de-CH" sz="1600" dirty="0">
              <a:latin typeface="Consolas" pitchFamily="49" charset="0"/>
              <a:cs typeface="Consolas" pitchFamily="49" charset="0"/>
            </a:endParaRPr>
          </a:p>
        </p:txBody>
      </p:sp>
    </p:spTree>
    <p:extLst>
      <p:ext uri="{BB962C8B-B14F-4D97-AF65-F5344CB8AC3E}">
        <p14:creationId xmlns:p14="http://schemas.microsoft.com/office/powerpoint/2010/main" xmlns="" val="265874689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4.07407E-6 L 0 -0.98171 " pathEditMode="relative" rAng="0" ptsTypes="AA">
                                      <p:cBhvr>
                                        <p:cTn id="6" dur="2000" fill="hold"/>
                                        <p:tgtEl>
                                          <p:spTgt spid="5"/>
                                        </p:tgtEl>
                                        <p:attrNameLst>
                                          <p:attrName>ppt_x</p:attrName>
                                          <p:attrName>ppt_y</p:attrName>
                                        </p:attrNameLst>
                                      </p:cBhvr>
                                      <p:rCtr x="0" y="-491"/>
                                    </p:animMotion>
                                  </p:childTnLst>
                                </p:cTn>
                              </p:par>
                              <p:par>
                                <p:cTn id="7" presetID="64" presetClass="path" presetSubtype="0" accel="50000" decel="50000" fill="hold" grpId="0" nodeType="withEffect">
                                  <p:stCondLst>
                                    <p:cond delay="0"/>
                                  </p:stCondLst>
                                  <p:childTnLst>
                                    <p:animMotion origin="layout" path="M 0 3.7037E-7 L 0 -0.73634 " pathEditMode="relative" rAng="0" ptsTypes="AA">
                                      <p:cBhvr>
                                        <p:cTn id="8" dur="2000" fill="hold"/>
                                        <p:tgtEl>
                                          <p:spTgt spid="2"/>
                                        </p:tgtEl>
                                        <p:attrNameLst>
                                          <p:attrName>ppt_x</p:attrName>
                                          <p:attrName>ppt_y</p:attrName>
                                        </p:attrNameLst>
                                      </p:cBhvr>
                                      <p:rCtr x="0" y="-3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p:nvPr/>
        </p:nvSpPr>
        <p:spPr>
          <a:xfrm>
            <a:off x="467544" y="-5173860"/>
            <a:ext cx="8208912" cy="14619387"/>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context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"http://w3c.github.io/</a:t>
            </a:r>
            <a:r>
              <a:rPr lang="de-CH" sz="1600" dirty="0" err="1">
                <a:solidFill>
                  <a:srgbClr val="0000FF"/>
                </a:solidFill>
                <a:latin typeface="Consolas" pitchFamily="49" charset="0"/>
                <a:cs typeface="Consolas" pitchFamily="49" charset="0"/>
              </a:rPr>
              <a:t>wot</a:t>
            </a:r>
            <a:r>
              <a:rPr lang="de-CH" sz="1600" dirty="0">
                <a:solidFill>
                  <a:srgbClr val="0000FF"/>
                </a:solidFill>
                <a:latin typeface="Consolas" pitchFamily="49" charset="0"/>
                <a:cs typeface="Consolas" pitchFamily="49" charset="0"/>
              </a:rPr>
              <a:t>/w3c-wot-td-context.jsonld"</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"http://example.org/</a:t>
            </a:r>
            <a:r>
              <a:rPr lang="de-CH" sz="1600" dirty="0" err="1">
                <a:solidFill>
                  <a:srgbClr val="0000FF"/>
                </a:solidFill>
                <a:latin typeface="Consolas" pitchFamily="49" charset="0"/>
                <a:cs typeface="Consolas" pitchFamily="49" charset="0"/>
              </a:rPr>
              <a:t>actuator</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a:t>
            </a:r>
          </a:p>
          <a:p>
            <a:endParaRPr lang="de-CH" sz="1600" dirty="0">
              <a:solidFill>
                <a:srgbClr val="000000"/>
              </a:solidFill>
              <a:latin typeface="Consolas" pitchFamily="49" charset="0"/>
              <a:cs typeface="Consolas" pitchFamily="49" charset="0"/>
            </a:endParaRP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"Thing"</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MyLEDThing</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uris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coap</a:t>
            </a:r>
            <a:r>
              <a:rPr lang="de-CH" sz="1600" dirty="0">
                <a:solidFill>
                  <a:srgbClr val="0000FF"/>
                </a:solidFill>
                <a:latin typeface="Consolas" pitchFamily="49" charset="0"/>
                <a:cs typeface="Consolas" pitchFamily="49" charset="0"/>
              </a:rPr>
              <a:t>://myled.example.com:5683/"</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"http://mything.example.com:8080/</a:t>
            </a:r>
            <a:r>
              <a:rPr lang="de-CH" sz="1600" dirty="0" err="1">
                <a:solidFill>
                  <a:srgbClr val="0000FF"/>
                </a:solidFill>
                <a:latin typeface="Consolas" pitchFamily="49" charset="0"/>
                <a:cs typeface="Consolas" pitchFamily="49" charset="0"/>
              </a:rPr>
              <a:t>myled</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encodings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JSON</a:t>
            </a:r>
            <a:r>
              <a:rPr lang="de-CH" sz="1600" dirty="0" smtClean="0">
                <a:solidFill>
                  <a:srgbClr val="0000FF"/>
                </a:solidFill>
                <a:latin typeface="Consolas" pitchFamily="49" charset="0"/>
                <a:cs typeface="Consolas" pitchFamily="49" charset="0"/>
              </a:rPr>
              <a:t>"</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EXI"</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security</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cat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token:jwt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alg</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"HS256"</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"https://authority-issuing.example.org"</a:t>
            </a:r>
          </a:p>
          <a:p>
            <a:r>
              <a:rPr lang="de-CH" sz="1600" dirty="0">
                <a:solidFill>
                  <a:srgbClr val="000000"/>
                </a:solidFill>
                <a:latin typeface="Consolas" pitchFamily="49" charset="0"/>
                <a:cs typeface="Consolas" pitchFamily="49" charset="0"/>
              </a:rPr>
              <a:t>  },</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properties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actuator:onOffStatus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boolean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writable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err="1">
                <a:solidFill>
                  <a:srgbClr val="000000"/>
                </a:solidFill>
                <a:latin typeface="Consolas" pitchFamily="49" charset="0"/>
                <a:cs typeface="Consolas" pitchFamily="49" charset="0"/>
              </a:rPr>
              <a:t>true</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pwr</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actions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actuator:fadeIn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fadeIn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inputData</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"integer"</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actuator:unit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actuator:ms</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in"</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smtClean="0">
                <a:solidFill>
                  <a:srgbClr val="0000FF"/>
                </a:solidFill>
                <a:latin typeface="Consolas" pitchFamily="49" charset="0"/>
                <a:cs typeface="Consolas" pitchFamily="49" charset="0"/>
              </a:rPr>
              <a:t>led</a:t>
            </a:r>
            <a:r>
              <a:rPr lang="de-CH" sz="1600" dirty="0" smtClean="0">
                <a:solidFill>
                  <a:srgbClr val="0000FF"/>
                </a:solidFill>
                <a:latin typeface="Consolas" pitchFamily="49" charset="0"/>
                <a:cs typeface="Consolas" pitchFamily="49" charset="0"/>
              </a:rPr>
              <a:t>/in"</a:t>
            </a:r>
            <a:r>
              <a:rPr lang="de-CH" sz="1600" dirty="0" smtClean="0">
                <a:solidFill>
                  <a:srgbClr val="000000"/>
                </a:solidFill>
                <a:latin typeface="Consolas" pitchFamily="49" charset="0"/>
                <a:cs typeface="Consolas" pitchFamily="49" charset="0"/>
              </a:rPr>
              <a:t> ]</a:t>
            </a:r>
            <a:endParaRPr lang="de-CH" sz="1600" dirty="0">
              <a:solidFill>
                <a:srgbClr val="000000"/>
              </a:solidFill>
              <a:latin typeface="Consolas" pitchFamily="49" charset="0"/>
              <a:cs typeface="Consolas" pitchFamily="49" charset="0"/>
            </a:endParaRP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actuator:fadeOut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fadeOut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inputData</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"integer"</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actuator:unit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actuator:ms</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out"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led</a:t>
            </a:r>
            <a:r>
              <a:rPr lang="de-CH" sz="1600" dirty="0">
                <a:solidFill>
                  <a:srgbClr val="0000FF"/>
                </a:solidFill>
                <a:latin typeface="Consolas" pitchFamily="49" charset="0"/>
                <a:cs typeface="Consolas" pitchFamily="49" charset="0"/>
              </a:rPr>
              <a:t>/out"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events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actuator:alert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criticalCondition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string</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ev</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"alert"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a:t>
            </a:r>
            <a:endParaRPr lang="de-CH" sz="1600" dirty="0">
              <a:latin typeface="Consolas" pitchFamily="49" charset="0"/>
              <a:cs typeface="Consolas" pitchFamily="49" charset="0"/>
            </a:endParaRPr>
          </a:p>
        </p:txBody>
      </p:sp>
      <p:sp>
        <p:nvSpPr>
          <p:cNvPr id="3" name="Textfeld 2"/>
          <p:cNvSpPr txBox="1"/>
          <p:nvPr/>
        </p:nvSpPr>
        <p:spPr>
          <a:xfrm>
            <a:off x="7487354" y="3026585"/>
            <a:ext cx="1549142" cy="830997"/>
          </a:xfrm>
          <a:prstGeom prst="rect">
            <a:avLst/>
          </a:prstGeom>
          <a:noFill/>
        </p:spPr>
        <p:txBody>
          <a:bodyPr wrap="none" rtlCol="0">
            <a:spAutoFit/>
          </a:bodyPr>
          <a:lstStyle/>
          <a:p>
            <a:r>
              <a:rPr lang="en-US" sz="2400" dirty="0" smtClean="0"/>
              <a:t>Interaction</a:t>
            </a:r>
            <a:br>
              <a:rPr lang="en-US" sz="2400" dirty="0" smtClean="0"/>
            </a:br>
            <a:r>
              <a:rPr lang="en-US" sz="2400" dirty="0" smtClean="0"/>
              <a:t>resources</a:t>
            </a:r>
            <a:endParaRPr lang="en-US" sz="2400" dirty="0"/>
          </a:p>
        </p:txBody>
      </p:sp>
      <p:sp>
        <p:nvSpPr>
          <p:cNvPr id="4" name="Geschweifte Klammer rechts 3"/>
          <p:cNvSpPr/>
          <p:nvPr/>
        </p:nvSpPr>
        <p:spPr>
          <a:xfrm>
            <a:off x="5666842" y="394275"/>
            <a:ext cx="216024" cy="151216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Geschweifte Klammer rechts 5"/>
          <p:cNvSpPr/>
          <p:nvPr/>
        </p:nvSpPr>
        <p:spPr>
          <a:xfrm>
            <a:off x="5666842" y="2530996"/>
            <a:ext cx="216024" cy="194421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Geschweifte Klammer rechts 6"/>
          <p:cNvSpPr/>
          <p:nvPr/>
        </p:nvSpPr>
        <p:spPr>
          <a:xfrm>
            <a:off x="5666842" y="4763244"/>
            <a:ext cx="216024" cy="194421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Geschweifte Klammer rechts 7"/>
          <p:cNvSpPr/>
          <p:nvPr/>
        </p:nvSpPr>
        <p:spPr>
          <a:xfrm>
            <a:off x="7236296" y="946820"/>
            <a:ext cx="216024" cy="496855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feld 8"/>
          <p:cNvSpPr txBox="1"/>
          <p:nvPr/>
        </p:nvSpPr>
        <p:spPr>
          <a:xfrm>
            <a:off x="5892391" y="927770"/>
            <a:ext cx="1272977" cy="461665"/>
          </a:xfrm>
          <a:prstGeom prst="rect">
            <a:avLst/>
          </a:prstGeom>
          <a:noFill/>
        </p:spPr>
        <p:txBody>
          <a:bodyPr wrap="none" rtlCol="0">
            <a:spAutoFit/>
          </a:bodyPr>
          <a:lstStyle/>
          <a:p>
            <a:r>
              <a:rPr lang="en-US" sz="2400" dirty="0" smtClean="0"/>
              <a:t>Property</a:t>
            </a:r>
            <a:endParaRPr lang="en-US" sz="2400" dirty="0"/>
          </a:p>
        </p:txBody>
      </p:sp>
      <p:sp>
        <p:nvSpPr>
          <p:cNvPr id="10" name="Textfeld 9"/>
          <p:cNvSpPr txBox="1"/>
          <p:nvPr/>
        </p:nvSpPr>
        <p:spPr>
          <a:xfrm>
            <a:off x="5964399" y="3270126"/>
            <a:ext cx="989373" cy="461665"/>
          </a:xfrm>
          <a:prstGeom prst="rect">
            <a:avLst/>
          </a:prstGeom>
          <a:noFill/>
        </p:spPr>
        <p:txBody>
          <a:bodyPr wrap="none" rtlCol="0">
            <a:spAutoFit/>
          </a:bodyPr>
          <a:lstStyle/>
          <a:p>
            <a:r>
              <a:rPr lang="en-US" sz="2400" dirty="0" smtClean="0"/>
              <a:t>Action</a:t>
            </a:r>
            <a:endParaRPr lang="en-US" sz="2400" dirty="0"/>
          </a:p>
        </p:txBody>
      </p:sp>
      <p:sp>
        <p:nvSpPr>
          <p:cNvPr id="11" name="Textfeld 10"/>
          <p:cNvSpPr txBox="1"/>
          <p:nvPr/>
        </p:nvSpPr>
        <p:spPr>
          <a:xfrm>
            <a:off x="5954874" y="5483324"/>
            <a:ext cx="989373" cy="461665"/>
          </a:xfrm>
          <a:prstGeom prst="rect">
            <a:avLst/>
          </a:prstGeom>
          <a:noFill/>
        </p:spPr>
        <p:txBody>
          <a:bodyPr wrap="none" rtlCol="0">
            <a:spAutoFit/>
          </a:bodyPr>
          <a:lstStyle/>
          <a:p>
            <a:r>
              <a:rPr lang="en-US" sz="2400" dirty="0" smtClean="0"/>
              <a:t>Action</a:t>
            </a:r>
            <a:endParaRPr lang="en-US" sz="2400" dirty="0"/>
          </a:p>
        </p:txBody>
      </p:sp>
      <p:sp>
        <p:nvSpPr>
          <p:cNvPr id="12" name="Textfeld 11"/>
          <p:cNvSpPr txBox="1"/>
          <p:nvPr/>
        </p:nvSpPr>
        <p:spPr>
          <a:xfrm>
            <a:off x="5954874" y="6203404"/>
            <a:ext cx="2505558" cy="461665"/>
          </a:xfrm>
          <a:prstGeom prst="rect">
            <a:avLst/>
          </a:prstGeom>
          <a:noFill/>
        </p:spPr>
        <p:txBody>
          <a:bodyPr wrap="none" rtlCol="0">
            <a:spAutoFit/>
          </a:bodyPr>
          <a:lstStyle/>
          <a:p>
            <a:r>
              <a:rPr lang="en-US" sz="2400" dirty="0" smtClean="0"/>
              <a:t>Events</a:t>
            </a:r>
            <a:r>
              <a:rPr lang="en-US" sz="2400" baseline="30000" dirty="0" smtClean="0"/>
              <a:t>(work in progress)</a:t>
            </a:r>
            <a:endParaRPr lang="en-US" sz="2400" dirty="0"/>
          </a:p>
        </p:txBody>
      </p:sp>
      <p:sp>
        <p:nvSpPr>
          <p:cNvPr id="13" name="Pfeil nach unten 12"/>
          <p:cNvSpPr/>
          <p:nvPr/>
        </p:nvSpPr>
        <p:spPr>
          <a:xfrm>
            <a:off x="6199473" y="6589018"/>
            <a:ext cx="50405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706214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Scripting API</a:t>
            </a:r>
            <a:endParaRPr lang="en-US" dirty="0"/>
          </a:p>
        </p:txBody>
      </p:sp>
      <p:sp>
        <p:nvSpPr>
          <p:cNvPr id="5" name="Textplatzhalter 4"/>
          <p:cNvSpPr>
            <a:spLocks noGrp="1"/>
          </p:cNvSpPr>
          <p:nvPr>
            <p:ph type="body" idx="1"/>
          </p:nvPr>
        </p:nvSpPr>
        <p:spPr/>
        <p:txBody>
          <a:bodyPr/>
          <a:lstStyle/>
          <a:p>
            <a:r>
              <a:rPr lang="en-US" dirty="0" smtClean="0"/>
              <a:t>Program and deploy IoT applications like Web applications</a:t>
            </a:r>
          </a:p>
          <a:p>
            <a:r>
              <a:rPr lang="en-US" dirty="0" smtClean="0">
                <a:hlinkClick r:id="rId2"/>
              </a:rPr>
              <a:t>http://w3c.github.io/wot/current-practices/</a:t>
            </a:r>
            <a:br>
              <a:rPr lang="en-US" dirty="0" smtClean="0">
                <a:hlinkClick r:id="rId2"/>
              </a:rPr>
            </a:br>
            <a:r>
              <a:rPr lang="en-US" dirty="0" err="1" smtClean="0">
                <a:hlinkClick r:id="rId2"/>
              </a:rPr>
              <a:t>wot-practices.html#scripting-api</a:t>
            </a:r>
            <a:r>
              <a:rPr lang="en-US" dirty="0" smtClean="0"/>
              <a:t> </a:t>
            </a:r>
          </a:p>
        </p:txBody>
      </p:sp>
    </p:spTree>
    <p:extLst>
      <p:ext uri="{BB962C8B-B14F-4D97-AF65-F5344CB8AC3E}">
        <p14:creationId xmlns:p14="http://schemas.microsoft.com/office/powerpoint/2010/main" xmlns="" val="16139947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2"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3"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42995" y="4581128"/>
            <a:ext cx="1605269" cy="160526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5"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6"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pic>
        <p:nvPicPr>
          <p:cNvPr id="22" name="Picture 2" descr="https://pbs.twimg.com/profile_images/737757905177300992/NwwT3aUT.jpg"/>
          <p:cNvPicPr>
            <a:picLocks noChangeAspect="1" noChangeArrowheads="1"/>
          </p:cNvPicPr>
          <p:nvPr/>
        </p:nvPicPr>
        <p:blipFill>
          <a:blip r:embed="rId7" cstate="print"/>
          <a:srcRect/>
          <a:stretch>
            <a:fillRect/>
          </a:stretch>
        </p:blipFill>
        <p:spPr bwMode="auto">
          <a:xfrm>
            <a:off x="395536" y="1880828"/>
            <a:ext cx="1008112" cy="1008112"/>
          </a:xfrm>
          <a:prstGeom prst="rect">
            <a:avLst/>
          </a:prstGeom>
          <a:noFill/>
        </p:spPr>
      </p:pic>
      <p:pic>
        <p:nvPicPr>
          <p:cNvPr id="23" name="Picture 4" descr="http://www.etsi.org/images/articles/logos/oneM2M-Logo.png"/>
          <p:cNvPicPr>
            <a:picLocks noChangeAspect="1" noChangeArrowheads="1"/>
          </p:cNvPicPr>
          <p:nvPr/>
        </p:nvPicPr>
        <p:blipFill>
          <a:blip r:embed="rId8" cstate="print"/>
          <a:srcRect/>
          <a:stretch>
            <a:fillRect/>
          </a:stretch>
        </p:blipFill>
        <p:spPr bwMode="auto">
          <a:xfrm>
            <a:off x="1856769" y="1943085"/>
            <a:ext cx="1295044" cy="883598"/>
          </a:xfrm>
          <a:prstGeom prst="rect">
            <a:avLst/>
          </a:prstGeom>
          <a:noFill/>
        </p:spPr>
      </p:pic>
      <p:pic>
        <p:nvPicPr>
          <p:cNvPr id="24" name="Picture 6" descr="https://lh6.ggpht.com/9HO8ss1ZMkSOVERLU0gakZEJpptzRxV4TYL3YJ5vPdYe5V0z3EpV_Wqezc8RkRcNcP6-=w300"/>
          <p:cNvPicPr>
            <a:picLocks noChangeAspect="1" noChangeArrowheads="1"/>
          </p:cNvPicPr>
          <p:nvPr/>
        </p:nvPicPr>
        <p:blipFill>
          <a:blip r:embed="rId9" cstate="print"/>
          <a:srcRect/>
          <a:stretch>
            <a:fillRect/>
          </a:stretch>
        </p:blipFill>
        <p:spPr bwMode="auto">
          <a:xfrm>
            <a:off x="3604934" y="1844824"/>
            <a:ext cx="1080120" cy="1080120"/>
          </a:xfrm>
          <a:prstGeom prst="rect">
            <a:avLst/>
          </a:prstGeom>
          <a:noFill/>
        </p:spPr>
      </p:pic>
      <p:pic>
        <p:nvPicPr>
          <p:cNvPr id="25" name="Picture 8" descr="https://media.licdn.com/media/p/1/000/225/076/21c1f00.png"/>
          <p:cNvPicPr>
            <a:picLocks noChangeAspect="1" noChangeArrowheads="1"/>
          </p:cNvPicPr>
          <p:nvPr/>
        </p:nvPicPr>
        <p:blipFill>
          <a:blip r:embed="rId10" cstate="print"/>
          <a:srcRect/>
          <a:stretch>
            <a:fillRect/>
          </a:stretch>
        </p:blipFill>
        <p:spPr bwMode="auto">
          <a:xfrm>
            <a:off x="7277116" y="2139656"/>
            <a:ext cx="1440160" cy="490457"/>
          </a:xfrm>
          <a:prstGeom prst="rect">
            <a:avLst/>
          </a:prstGeom>
          <a:noFill/>
        </p:spPr>
      </p:pic>
      <p:pic>
        <p:nvPicPr>
          <p:cNvPr id="26" name="Picture 4" descr="http://openmobilealliance.org/wp-content/uploads/2012/11/LOGO_OMA_Large.jp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5138175" y="1948559"/>
            <a:ext cx="1717009" cy="8726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Script Example (Expose Thing)</a:t>
            </a:r>
            <a:endParaRPr lang="en-US" dirty="0"/>
          </a:p>
        </p:txBody>
      </p:sp>
      <p:sp>
        <p:nvSpPr>
          <p:cNvPr id="5" name="Rechteck 4"/>
          <p:cNvSpPr/>
          <p:nvPr/>
        </p:nvSpPr>
        <p:spPr>
          <a:xfrm>
            <a:off x="54000" y="1440000"/>
            <a:ext cx="8964488" cy="5078313"/>
          </a:xfrm>
          <a:prstGeom prst="rect">
            <a:avLst/>
          </a:prstGeom>
        </p:spPr>
        <p:txBody>
          <a:bodyPr wrap="square">
            <a:spAutoFit/>
          </a:bodyPr>
          <a:lstStyle/>
          <a:p>
            <a:r>
              <a:rPr lang="en-US" dirty="0" smtClean="0">
                <a:solidFill>
                  <a:schemeClr val="bg1">
                    <a:lumMod val="50000"/>
                  </a:schemeClr>
                </a:solidFill>
                <a:latin typeface="Consolas" pitchFamily="49" charset="0"/>
                <a:ea typeface="Hack" pitchFamily="49" charset="0"/>
                <a:cs typeface="Consolas" pitchFamily="49" charset="0"/>
              </a:rPr>
              <a:t>// create software object to represent local Thing</a:t>
            </a:r>
          </a:p>
          <a:p>
            <a:r>
              <a:rPr lang="en-US" dirty="0" err="1" smtClean="0">
                <a:latin typeface="Consolas" pitchFamily="49" charset="0"/>
                <a:ea typeface="Hack" pitchFamily="49" charset="0"/>
                <a:cs typeface="Consolas" pitchFamily="49" charset="0"/>
              </a:rPr>
              <a:t>WoT.</a:t>
            </a:r>
            <a:r>
              <a:rPr lang="en-US" dirty="0" err="1" smtClean="0">
                <a:solidFill>
                  <a:srgbClr val="FF0000"/>
                </a:solidFill>
                <a:latin typeface="Consolas" pitchFamily="49" charset="0"/>
                <a:ea typeface="Hack" pitchFamily="49" charset="0"/>
                <a:cs typeface="Consolas" pitchFamily="49" charset="0"/>
              </a:rPr>
              <a:t>newThing</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"counter"</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.then(function(</a:t>
            </a:r>
            <a:r>
              <a:rPr lang="en-US" dirty="0" smtClean="0">
                <a:solidFill>
                  <a:srgbClr val="0000FF"/>
                </a:solidFill>
                <a:latin typeface="Consolas" pitchFamily="49" charset="0"/>
                <a:ea typeface="Hack" pitchFamily="49" charset="0"/>
                <a:cs typeface="Consolas" pitchFamily="49" charset="0"/>
              </a:rPr>
              <a:t>thing</a:t>
            </a:r>
            <a:r>
              <a:rPr lang="en-US" dirty="0" smtClean="0">
                <a:latin typeface="Consolas" pitchFamily="49" charset="0"/>
                <a:ea typeface="Hack" pitchFamily="49" charset="0"/>
                <a:cs typeface="Consolas" pitchFamily="49" charset="0"/>
              </a:rPr>
              <a:t>) {</a:t>
            </a:r>
          </a:p>
          <a:p>
            <a:r>
              <a:rPr lang="en-US" dirty="0" smtClean="0">
                <a:latin typeface="Consolas" pitchFamily="49" charset="0"/>
                <a:ea typeface="Hack" pitchFamily="49" charset="0"/>
                <a:cs typeface="Consolas" pitchFamily="49" charset="0"/>
              </a:rPr>
              <a:t>        </a:t>
            </a:r>
            <a:r>
              <a:rPr lang="en-US" dirty="0" smtClean="0">
                <a:solidFill>
                  <a:srgbClr val="0000FF"/>
                </a:solidFill>
                <a:latin typeface="Consolas" pitchFamily="49" charset="0"/>
                <a:ea typeface="Hack" pitchFamily="49" charset="0"/>
                <a:cs typeface="Consolas" pitchFamily="49" charset="0"/>
              </a:rPr>
              <a:t>thing</a:t>
            </a:r>
          </a:p>
          <a:p>
            <a:r>
              <a:rPr lang="en-US" dirty="0" smtClean="0">
                <a:solidFill>
                  <a:schemeClr val="bg1">
                    <a:lumMod val="50000"/>
                  </a:schemeClr>
                </a:solidFill>
                <a:latin typeface="Consolas" pitchFamily="49" charset="0"/>
                <a:ea typeface="Hack" pitchFamily="49" charset="0"/>
                <a:cs typeface="Consolas" pitchFamily="49" charset="0"/>
              </a:rPr>
              <a:t>            // programmatically add interactions</a:t>
            </a: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addProperty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{"type": "integer"})</a:t>
            </a: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addAction</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"increment"</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onInvokeAction</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"increment"</a:t>
            </a:r>
            <a:r>
              <a:rPr lang="en-US" dirty="0" smtClean="0">
                <a:latin typeface="Consolas" pitchFamily="49" charset="0"/>
                <a:ea typeface="Hack" pitchFamily="49" charset="0"/>
                <a:cs typeface="Consolas" pitchFamily="49" charset="0"/>
              </a:rPr>
              <a:t>, function() {</a:t>
            </a:r>
          </a:p>
          <a:p>
            <a:r>
              <a:rPr lang="en-US" dirty="0" smtClean="0">
                <a:latin typeface="Consolas" pitchFamily="49" charset="0"/>
                <a:ea typeface="Hack" pitchFamily="49" charset="0"/>
                <a:cs typeface="Consolas" pitchFamily="49" charset="0"/>
              </a:rPr>
              <a:t>                console.log(</a:t>
            </a:r>
            <a:r>
              <a:rPr lang="en-US" dirty="0" smtClean="0">
                <a:solidFill>
                  <a:srgbClr val="00B050"/>
                </a:solidFill>
                <a:latin typeface="Consolas" pitchFamily="49" charset="0"/>
                <a:ea typeface="Hack" pitchFamily="49" charset="0"/>
                <a:cs typeface="Consolas" pitchFamily="49" charset="0"/>
              </a:rPr>
              <a:t>"incrementing counter"</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r>
              <a:rPr lang="en-US" dirty="0" smtClean="0">
                <a:solidFill>
                  <a:schemeClr val="bg1">
                    <a:lumMod val="50000"/>
                  </a:schemeClr>
                </a:solidFill>
                <a:latin typeface="Consolas" pitchFamily="49" charset="0"/>
                <a:ea typeface="Hack" pitchFamily="49" charset="0"/>
                <a:cs typeface="Consolas" pitchFamily="49" charset="0"/>
              </a:rPr>
              <a:t>// persistent state is managed by runtime environment</a:t>
            </a:r>
            <a:endParaRPr lang="en-US" dirty="0" smtClean="0">
              <a:latin typeface="Consolas" pitchFamily="49" charset="0"/>
              <a:ea typeface="Hack" pitchFamily="49" charset="0"/>
              <a:cs typeface="Consolas" pitchFamily="49" charset="0"/>
            </a:endParaRPr>
          </a:p>
          <a:p>
            <a:r>
              <a:rPr lang="en-US" dirty="0" smtClean="0">
                <a:latin typeface="Consolas" pitchFamily="49" charset="0"/>
                <a:ea typeface="Hack" pitchFamily="49" charset="0"/>
                <a:cs typeface="Consolas" pitchFamily="49" charset="0"/>
              </a:rPr>
              <a:t>                </a:t>
            </a:r>
            <a:r>
              <a:rPr lang="en-US" dirty="0" err="1" smtClean="0">
                <a:latin typeface="Consolas" pitchFamily="49" charset="0"/>
                <a:ea typeface="Hack" pitchFamily="49" charset="0"/>
                <a:cs typeface="Consolas" pitchFamily="49" charset="0"/>
              </a:rPr>
              <a:t>var</a:t>
            </a:r>
            <a:r>
              <a:rPr lang="en-US" dirty="0" smtClean="0">
                <a:latin typeface="Consolas" pitchFamily="49" charset="0"/>
                <a:ea typeface="Hack" pitchFamily="49" charset="0"/>
                <a:cs typeface="Consolas" pitchFamily="49" charset="0"/>
              </a:rPr>
              <a:t>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 = </a:t>
            </a:r>
            <a:r>
              <a:rPr lang="en-US" dirty="0" err="1" smtClean="0">
                <a:solidFill>
                  <a:srgbClr val="0000FF"/>
                </a:solidFill>
                <a:latin typeface="Consolas" pitchFamily="49" charset="0"/>
                <a:ea typeface="Hack" pitchFamily="49" charset="0"/>
                <a:cs typeface="Consolas" pitchFamily="49" charset="0"/>
              </a:rPr>
              <a:t>thing</a:t>
            </a:r>
            <a:r>
              <a:rPr lang="en-US" dirty="0" err="1" smtClean="0">
                <a:latin typeface="Consolas" pitchFamily="49" charset="0"/>
                <a:ea typeface="Hack" pitchFamily="49" charset="0"/>
                <a:cs typeface="Consolas" pitchFamily="49" charset="0"/>
              </a:rPr>
              <a:t>.</a:t>
            </a:r>
            <a:r>
              <a:rPr lang="en-US" dirty="0" err="1" smtClean="0">
                <a:solidFill>
                  <a:srgbClr val="FF0000"/>
                </a:solidFill>
                <a:latin typeface="Consolas" pitchFamily="49" charset="0"/>
                <a:ea typeface="Hack" pitchFamily="49" charset="0"/>
                <a:cs typeface="Consolas" pitchFamily="49" charset="0"/>
              </a:rPr>
              <a:t>getProperty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+ 1;</a:t>
            </a:r>
          </a:p>
          <a:p>
            <a:r>
              <a:rPr lang="en-US" dirty="0" smtClean="0">
                <a:latin typeface="Consolas" pitchFamily="49" charset="0"/>
                <a:ea typeface="Hack" pitchFamily="49" charset="0"/>
                <a:cs typeface="Consolas" pitchFamily="49" charset="0"/>
              </a:rPr>
              <a:t>                </a:t>
            </a:r>
            <a:r>
              <a:rPr lang="en-US" dirty="0" err="1" smtClean="0">
                <a:solidFill>
                  <a:srgbClr val="0000FF"/>
                </a:solidFill>
                <a:latin typeface="Consolas" pitchFamily="49" charset="0"/>
                <a:ea typeface="Hack" pitchFamily="49" charset="0"/>
                <a:cs typeface="Consolas" pitchFamily="49" charset="0"/>
              </a:rPr>
              <a:t>thing</a:t>
            </a:r>
            <a:r>
              <a:rPr lang="en-US" dirty="0" err="1" smtClean="0">
                <a:solidFill>
                  <a:srgbClr val="FF0000"/>
                </a:solidFill>
                <a:latin typeface="Consolas" pitchFamily="49" charset="0"/>
                <a:ea typeface="Hack" pitchFamily="49" charset="0"/>
                <a:cs typeface="Consolas" pitchFamily="49" charset="0"/>
              </a:rPr>
              <a:t>.setProperty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return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p>
          <a:p>
            <a:r>
              <a:rPr lang="en-US" dirty="0" smtClean="0">
                <a:latin typeface="Consolas" pitchFamily="49" charset="0"/>
                <a:ea typeface="Hack" pitchFamily="49" charset="0"/>
                <a:cs typeface="Consolas" pitchFamily="49" charset="0"/>
              </a:rPr>
              <a:t>        </a:t>
            </a:r>
            <a:r>
              <a:rPr lang="en-US" dirty="0" smtClean="0">
                <a:solidFill>
                  <a:schemeClr val="bg1">
                    <a:lumMod val="50000"/>
                  </a:schemeClr>
                </a:solidFill>
                <a:latin typeface="Consolas" pitchFamily="49" charset="0"/>
                <a:ea typeface="Hack" pitchFamily="49" charset="0"/>
                <a:cs typeface="Consolas" pitchFamily="49" charset="0"/>
              </a:rPr>
              <a:t>// initialize state (no builder pattern anymore)</a:t>
            </a:r>
            <a:endParaRPr lang="en-US" dirty="0" smtClean="0">
              <a:latin typeface="Consolas" pitchFamily="49" charset="0"/>
              <a:ea typeface="Hack" pitchFamily="49" charset="0"/>
              <a:cs typeface="Consolas" pitchFamily="49" charset="0"/>
            </a:endParaRPr>
          </a:p>
          <a:p>
            <a:r>
              <a:rPr lang="en-US" dirty="0" smtClean="0">
                <a:latin typeface="Consolas" pitchFamily="49" charset="0"/>
                <a:ea typeface="Hack" pitchFamily="49" charset="0"/>
                <a:cs typeface="Consolas" pitchFamily="49" charset="0"/>
              </a:rPr>
              <a:t>        </a:t>
            </a:r>
            <a:r>
              <a:rPr lang="en-US" dirty="0" err="1" smtClean="0">
                <a:solidFill>
                  <a:srgbClr val="0000FF"/>
                </a:solidFill>
                <a:latin typeface="Consolas" pitchFamily="49" charset="0"/>
                <a:ea typeface="Hack" pitchFamily="49" charset="0"/>
                <a:cs typeface="Consolas" pitchFamily="49" charset="0"/>
              </a:rPr>
              <a:t>thing</a:t>
            </a:r>
            <a:r>
              <a:rPr lang="en-US" dirty="0" err="1" smtClean="0">
                <a:latin typeface="Consolas" pitchFamily="49" charset="0"/>
                <a:ea typeface="Hack" pitchFamily="49" charset="0"/>
                <a:cs typeface="Consolas" pitchFamily="49" charset="0"/>
              </a:rPr>
              <a:t>.</a:t>
            </a:r>
            <a:r>
              <a:rPr lang="en-US" dirty="0" err="1" smtClean="0">
                <a:solidFill>
                  <a:srgbClr val="FF0000"/>
                </a:solidFill>
                <a:latin typeface="Consolas" pitchFamily="49" charset="0"/>
                <a:ea typeface="Hack" pitchFamily="49" charset="0"/>
                <a:cs typeface="Consolas" pitchFamily="49" charset="0"/>
              </a:rPr>
              <a:t>setProperty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0);</a:t>
            </a:r>
          </a:p>
          <a:p>
            <a:r>
              <a:rPr lang="en-US" dirty="0" smtClean="0">
                <a:latin typeface="Consolas" pitchFamily="49" charset="0"/>
                <a:ea typeface="Hack" pitchFamily="49" charset="0"/>
                <a:cs typeface="Consolas" pitchFamily="49" charset="0"/>
              </a:rPr>
              <a:t>    })</a:t>
            </a:r>
          </a:p>
          <a:p>
            <a:r>
              <a:rPr lang="en-US" dirty="0" smtClean="0">
                <a:latin typeface="Consolas" pitchFamily="49" charset="0"/>
                <a:ea typeface="Hack" pitchFamily="49" charset="0"/>
                <a:cs typeface="Consolas" pitchFamily="49" charset="0"/>
              </a:rPr>
              <a:t>    ._catch(console.err);</a:t>
            </a:r>
          </a:p>
        </p:txBody>
      </p:sp>
    </p:spTree>
    <p:extLst>
      <p:ext uri="{BB962C8B-B14F-4D97-AF65-F5344CB8AC3E}">
        <p14:creationId xmlns:p14="http://schemas.microsoft.com/office/powerpoint/2010/main" xmlns="" val="11851154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Script Example (Consume Thing)</a:t>
            </a:r>
            <a:endParaRPr lang="en-US" dirty="0"/>
          </a:p>
        </p:txBody>
      </p:sp>
      <p:sp>
        <p:nvSpPr>
          <p:cNvPr id="4" name="Rechteck 3"/>
          <p:cNvSpPr/>
          <p:nvPr/>
        </p:nvSpPr>
        <p:spPr>
          <a:xfrm>
            <a:off x="54546" y="1440000"/>
            <a:ext cx="9108504" cy="5078313"/>
          </a:xfrm>
          <a:prstGeom prst="rect">
            <a:avLst/>
          </a:prstGeom>
        </p:spPr>
        <p:txBody>
          <a:bodyPr wrap="square">
            <a:spAutoFit/>
          </a:bodyPr>
          <a:lstStyle/>
          <a:p>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create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software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object</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represent</a:t>
            </a:r>
            <a:r>
              <a:rPr lang="de-DE" dirty="0" smtClean="0">
                <a:solidFill>
                  <a:schemeClr val="bg1">
                    <a:lumMod val="50000"/>
                  </a:schemeClr>
                </a:solidFill>
                <a:latin typeface="Consolas" pitchFamily="49" charset="0"/>
                <a:cs typeface="Consolas" pitchFamily="49" charset="0"/>
              </a:rPr>
              <a:t> remote Thing </a:t>
            </a:r>
            <a:r>
              <a:rPr lang="de-DE" dirty="0" err="1" smtClean="0">
                <a:solidFill>
                  <a:schemeClr val="bg1">
                    <a:lumMod val="50000"/>
                  </a:schemeClr>
                </a:solidFill>
                <a:latin typeface="Consolas" pitchFamily="49" charset="0"/>
                <a:cs typeface="Consolas" pitchFamily="49" charset="0"/>
              </a:rPr>
              <a:t>based</a:t>
            </a:r>
            <a:r>
              <a:rPr lang="de-DE" dirty="0" smtClean="0">
                <a:solidFill>
                  <a:schemeClr val="bg1">
                    <a:lumMod val="50000"/>
                  </a:schemeClr>
                </a:solidFill>
                <a:latin typeface="Consolas" pitchFamily="49" charset="0"/>
                <a:cs typeface="Consolas" pitchFamily="49" charset="0"/>
              </a:rPr>
              <a:t> on TD URI</a:t>
            </a:r>
          </a:p>
          <a:p>
            <a:r>
              <a:rPr lang="de-DE" dirty="0" err="1" smtClean="0">
                <a:latin typeface="Consolas" pitchFamily="49" charset="0"/>
                <a:cs typeface="Consolas" pitchFamily="49" charset="0"/>
              </a:rPr>
              <a:t>WoT.</a:t>
            </a:r>
            <a:r>
              <a:rPr lang="de-DE" dirty="0" err="1" smtClean="0">
                <a:solidFill>
                  <a:srgbClr val="FF0000"/>
                </a:solidFill>
                <a:latin typeface="Consolas" pitchFamily="49" charset="0"/>
                <a:cs typeface="Consolas" pitchFamily="49" charset="0"/>
              </a:rPr>
              <a:t>consumeDescriptionUri</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"http://servient.example.com/things/counter"</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use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promise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handle </a:t>
            </a:r>
            <a:r>
              <a:rPr lang="de-DE" dirty="0" err="1" smtClean="0">
                <a:solidFill>
                  <a:schemeClr val="bg1">
                    <a:lumMod val="50000"/>
                  </a:schemeClr>
                </a:solidFill>
                <a:latin typeface="Consolas" pitchFamily="49" charset="0"/>
                <a:cs typeface="Consolas" pitchFamily="49" charset="0"/>
              </a:rPr>
              <a:t>asynchronous</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creation</a:t>
            </a:r>
            <a:endParaRPr lang="de-DE" dirty="0" smtClean="0">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a:t>
            </a:r>
            <a:r>
              <a:rPr lang="de-DE" dirty="0" err="1" smtClean="0">
                <a:latin typeface="Consolas" pitchFamily="49" charset="0"/>
                <a:cs typeface="Consolas" pitchFamily="49" charset="0"/>
              </a:rPr>
              <a:t>function</a:t>
            </a:r>
            <a:r>
              <a:rPr lang="de-DE" dirty="0" smtClean="0">
                <a:latin typeface="Consolas" pitchFamily="49" charset="0"/>
                <a:cs typeface="Consolas" pitchFamily="49" charset="0"/>
              </a:rPr>
              <a:t>(</a:t>
            </a:r>
            <a:r>
              <a:rPr lang="de-DE" dirty="0" err="1" smtClean="0">
                <a:solidFill>
                  <a:srgbClr val="0000FF"/>
                </a:solidFill>
                <a:latin typeface="Consolas" pitchFamily="49" charset="0"/>
                <a:cs typeface="Consolas" pitchFamily="49" charset="0"/>
              </a:rPr>
              <a:t>counter</a:t>
            </a:r>
            <a:r>
              <a:rPr lang="de-DE" dirty="0" smtClean="0">
                <a:latin typeface="Consolas" pitchFamily="49" charset="0"/>
                <a:cs typeface="Consolas" pitchFamily="49" charset="0"/>
              </a:rPr>
              <a:t>) {</a:t>
            </a:r>
          </a:p>
          <a:p>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counter</a:t>
            </a:r>
            <a:endParaRPr lang="de-DE" dirty="0" smtClean="0">
              <a:solidFill>
                <a:srgbClr val="0000FF"/>
              </a:solidFill>
              <a:latin typeface="Consolas" pitchFamily="49" charset="0"/>
              <a:cs typeface="Consolas" pitchFamily="49" charset="0"/>
            </a:endParaRPr>
          </a:p>
          <a:p>
            <a:r>
              <a:rPr lang="de-DE" dirty="0" smtClean="0">
                <a:solidFill>
                  <a:srgbClr val="0000FF"/>
                </a:solidFill>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invoke</a:t>
            </a:r>
            <a:r>
              <a:rPr lang="de-DE" dirty="0" smtClean="0">
                <a:solidFill>
                  <a:schemeClr val="bg1">
                    <a:lumMod val="50000"/>
                  </a:schemeClr>
                </a:solidFill>
                <a:latin typeface="Consolas" pitchFamily="49" charset="0"/>
                <a:cs typeface="Consolas" pitchFamily="49" charset="0"/>
              </a:rPr>
              <a:t> an Action </a:t>
            </a:r>
            <a:r>
              <a:rPr lang="de-DE" dirty="0" err="1" smtClean="0">
                <a:solidFill>
                  <a:schemeClr val="bg1">
                    <a:lumMod val="50000"/>
                  </a:schemeClr>
                </a:solidFill>
                <a:latin typeface="Consolas" pitchFamily="49" charset="0"/>
                <a:cs typeface="Consolas" pitchFamily="49" charset="0"/>
              </a:rPr>
              <a:t>without</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arguments</a:t>
            </a:r>
            <a:endParaRPr lang="de-DE" dirty="0" smtClean="0">
              <a:solidFill>
                <a:srgbClr val="0000FF"/>
              </a:solidFill>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solidFill>
                  <a:srgbClr val="FF0000"/>
                </a:solidFill>
                <a:latin typeface="Consolas" pitchFamily="49" charset="0"/>
                <a:cs typeface="Consolas" pitchFamily="49" charset="0"/>
              </a:rPr>
              <a:t>invokeAction</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increment</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 {})</a:t>
            </a:r>
          </a:p>
          <a:p>
            <a:r>
              <a:rPr lang="de-DE" dirty="0" smtClean="0">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which</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is</a:t>
            </a:r>
            <a:r>
              <a:rPr lang="de-DE" dirty="0" smtClean="0">
                <a:solidFill>
                  <a:schemeClr val="bg1">
                    <a:lumMod val="50000"/>
                  </a:schemeClr>
                </a:solidFill>
                <a:latin typeface="Consolas" pitchFamily="49" charset="0"/>
                <a:cs typeface="Consolas" pitchFamily="49" charset="0"/>
              </a:rPr>
              <a:t> an </a:t>
            </a:r>
            <a:r>
              <a:rPr lang="de-DE" dirty="0" err="1" smtClean="0">
                <a:solidFill>
                  <a:schemeClr val="bg1">
                    <a:lumMod val="50000"/>
                  </a:schemeClr>
                </a:solidFill>
                <a:latin typeface="Consolas" pitchFamily="49" charset="0"/>
                <a:cs typeface="Consolas" pitchFamily="49" charset="0"/>
              </a:rPr>
              <a:t>asynchronous</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call</a:t>
            </a:r>
            <a:r>
              <a:rPr lang="de-DE" dirty="0" smtClean="0">
                <a:solidFill>
                  <a:schemeClr val="bg1">
                    <a:lumMod val="50000"/>
                  </a:schemeClr>
                </a:solidFill>
                <a:latin typeface="Consolas" pitchFamily="49" charset="0"/>
                <a:cs typeface="Consolas" pitchFamily="49" charset="0"/>
              </a:rPr>
              <a:t> -&gt; </a:t>
            </a:r>
            <a:r>
              <a:rPr lang="de-DE" dirty="0" err="1" smtClean="0">
                <a:solidFill>
                  <a:schemeClr val="bg1">
                    <a:lumMod val="50000"/>
                  </a:schemeClr>
                </a:solidFill>
                <a:latin typeface="Consolas" pitchFamily="49" charset="0"/>
                <a:cs typeface="Consolas" pitchFamily="49" charset="0"/>
              </a:rPr>
              <a:t>promise</a:t>
            </a:r>
            <a:endParaRPr lang="de-DE" dirty="0" smtClean="0">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a:t>
            </a:r>
            <a:r>
              <a:rPr lang="de-DE" dirty="0" err="1" smtClean="0">
                <a:latin typeface="Consolas" pitchFamily="49" charset="0"/>
                <a:cs typeface="Consolas" pitchFamily="49" charset="0"/>
              </a:rPr>
              <a:t>function</a:t>
            </a:r>
            <a:r>
              <a:rPr lang="de-DE" dirty="0" smtClean="0">
                <a:latin typeface="Consolas" pitchFamily="49" charset="0"/>
                <a:cs typeface="Consolas" pitchFamily="49" charset="0"/>
              </a:rPr>
              <a:t>() {</a:t>
            </a:r>
          </a:p>
          <a:p>
            <a:r>
              <a:rPr lang="de-DE" dirty="0" smtClean="0">
                <a:latin typeface="Consolas" pitchFamily="49" charset="0"/>
                <a:cs typeface="Consolas" pitchFamily="49" charset="0"/>
              </a:rPr>
              <a:t>                    console.log(</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incremented</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counter</a:t>
            </a:r>
            <a:endParaRPr lang="de-DE" dirty="0" smtClean="0">
              <a:solidFill>
                <a:srgbClr val="0000FF"/>
              </a:solidFill>
              <a:latin typeface="Consolas" pitchFamily="49" charset="0"/>
              <a:cs typeface="Consolas" pitchFamily="49" charset="0"/>
            </a:endParaRPr>
          </a:p>
          <a:p>
            <a:r>
              <a:rPr lang="de-DE" dirty="0" smtClean="0">
                <a:solidFill>
                  <a:srgbClr val="0000FF"/>
                </a:solidFill>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read</a:t>
            </a:r>
            <a:r>
              <a:rPr lang="de-DE" dirty="0" smtClean="0">
                <a:solidFill>
                  <a:schemeClr val="bg1">
                    <a:lumMod val="50000"/>
                  </a:schemeClr>
                </a:solidFill>
                <a:latin typeface="Consolas" pitchFamily="49" charset="0"/>
                <a:cs typeface="Consolas" pitchFamily="49" charset="0"/>
              </a:rPr>
              <a:t> Property (</a:t>
            </a:r>
            <a:r>
              <a:rPr lang="de-DE" dirty="0" err="1" smtClean="0">
                <a:solidFill>
                  <a:schemeClr val="bg1">
                    <a:lumMod val="50000"/>
                  </a:schemeClr>
                </a:solidFill>
                <a:latin typeface="Consolas" pitchFamily="49" charset="0"/>
                <a:cs typeface="Consolas" pitchFamily="49" charset="0"/>
              </a:rPr>
              <a:t>async</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confirm</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increment</a:t>
            </a:r>
            <a:endParaRPr lang="de-DE" dirty="0" smtClean="0">
              <a:solidFill>
                <a:srgbClr val="0000FF"/>
              </a:solidFill>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solidFill>
                  <a:srgbClr val="FF0000"/>
                </a:solidFill>
                <a:latin typeface="Consolas" pitchFamily="49" charset="0"/>
                <a:cs typeface="Consolas" pitchFamily="49" charset="0"/>
              </a:rPr>
              <a:t>getProperty</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count</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a:t>
            </a:r>
            <a:r>
              <a:rPr lang="de-DE" dirty="0" err="1" smtClean="0">
                <a:latin typeface="Consolas" pitchFamily="49" charset="0"/>
                <a:cs typeface="Consolas" pitchFamily="49" charset="0"/>
              </a:rPr>
              <a:t>function</a:t>
            </a:r>
            <a:r>
              <a:rPr lang="de-DE" dirty="0" smtClean="0">
                <a:latin typeface="Consolas" pitchFamily="49" charset="0"/>
                <a:cs typeface="Consolas" pitchFamily="49" charset="0"/>
              </a:rPr>
              <a:t>(</a:t>
            </a:r>
            <a:r>
              <a:rPr lang="de-DE" dirty="0" err="1" smtClean="0">
                <a:solidFill>
                  <a:srgbClr val="0000FF"/>
                </a:solidFill>
                <a:latin typeface="Consolas" pitchFamily="49" charset="0"/>
                <a:cs typeface="Consolas" pitchFamily="49" charset="0"/>
              </a:rPr>
              <a:t>count</a:t>
            </a:r>
            <a:r>
              <a:rPr lang="de-DE" dirty="0" smtClean="0">
                <a:latin typeface="Consolas" pitchFamily="49" charset="0"/>
                <a:cs typeface="Consolas" pitchFamily="49" charset="0"/>
              </a:rPr>
              <a:t>) {</a:t>
            </a:r>
          </a:p>
          <a:p>
            <a:r>
              <a:rPr lang="de-DE" dirty="0" smtClean="0">
                <a:latin typeface="Consolas" pitchFamily="49" charset="0"/>
                <a:cs typeface="Consolas" pitchFamily="49" charset="0"/>
              </a:rPr>
              <a:t>                            console.log(</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new</a:t>
            </a:r>
            <a:r>
              <a:rPr lang="de-DE" dirty="0" smtClean="0">
                <a:solidFill>
                  <a:srgbClr val="00B050"/>
                </a:solidFill>
                <a:latin typeface="Consolas" pitchFamily="49" charset="0"/>
                <a:cs typeface="Consolas" pitchFamily="49" charset="0"/>
              </a:rPr>
              <a:t> </a:t>
            </a:r>
            <a:r>
              <a:rPr lang="de-DE" dirty="0" err="1" smtClean="0">
                <a:solidFill>
                  <a:srgbClr val="00B050"/>
                </a:solidFill>
                <a:latin typeface="Consolas" pitchFamily="49" charset="0"/>
                <a:cs typeface="Consolas" pitchFamily="49" charset="0"/>
              </a:rPr>
              <a:t>count</a:t>
            </a:r>
            <a:r>
              <a:rPr lang="de-DE" dirty="0" smtClean="0">
                <a:solidFill>
                  <a:srgbClr val="00B050"/>
                </a:solidFill>
                <a:latin typeface="Consolas" pitchFamily="49" charset="0"/>
                <a:cs typeface="Consolas" pitchFamily="49" charset="0"/>
              </a:rPr>
              <a:t> </a:t>
            </a:r>
            <a:r>
              <a:rPr lang="de-DE" dirty="0" err="1" smtClean="0">
                <a:solidFill>
                  <a:srgbClr val="00B050"/>
                </a:solidFill>
                <a:latin typeface="Consolas" pitchFamily="49" charset="0"/>
                <a:cs typeface="Consolas" pitchFamily="49" charset="0"/>
              </a:rPr>
              <a:t>state</a:t>
            </a:r>
            <a:r>
              <a:rPr lang="de-DE" dirty="0" smtClean="0">
                <a:solidFill>
                  <a:srgbClr val="00B050"/>
                </a:solidFill>
                <a:latin typeface="Consolas" pitchFamily="49" charset="0"/>
                <a:cs typeface="Consolas" pitchFamily="49" charset="0"/>
              </a:rPr>
              <a:t> </a:t>
            </a:r>
            <a:r>
              <a:rPr lang="de-DE" dirty="0" err="1" smtClean="0">
                <a:solidFill>
                  <a:srgbClr val="00B050"/>
                </a:solidFill>
                <a:latin typeface="Consolas" pitchFamily="49" charset="0"/>
                <a:cs typeface="Consolas" pitchFamily="49" charset="0"/>
              </a:rPr>
              <a:t>is</a:t>
            </a:r>
            <a:r>
              <a:rPr lang="de-DE" dirty="0" smtClean="0">
                <a:solidFill>
                  <a:srgbClr val="00B050"/>
                </a:solidFill>
                <a:latin typeface="Consolas" pitchFamily="49" charset="0"/>
                <a:cs typeface="Consolas" pitchFamily="49" charset="0"/>
              </a:rPr>
              <a:t> "</a:t>
            </a:r>
            <a:r>
              <a:rPr lang="de-DE" dirty="0" smtClean="0">
                <a:latin typeface="Consolas" pitchFamily="49" charset="0"/>
                <a:cs typeface="Consolas" pitchFamily="49" charset="0"/>
              </a:rPr>
              <a:t> + </a:t>
            </a:r>
            <a:r>
              <a:rPr lang="de-DE" dirty="0" err="1" smtClean="0">
                <a:solidFill>
                  <a:srgbClr val="0000FF"/>
                </a:solidFill>
                <a:latin typeface="Consolas" pitchFamily="49" charset="0"/>
                <a:cs typeface="Consolas" pitchFamily="49" charset="0"/>
              </a:rPr>
              <a:t>count</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p>
          <a:p>
            <a:r>
              <a:rPr lang="de-DE" dirty="0" smtClean="0">
                <a:latin typeface="Consolas" pitchFamily="49" charset="0"/>
                <a:cs typeface="Consolas" pitchFamily="49" charset="0"/>
              </a:rPr>
              <a:t>                })._catch(</a:t>
            </a:r>
            <a:r>
              <a:rPr lang="de-DE" dirty="0" err="1" smtClean="0">
                <a:latin typeface="Consolas" pitchFamily="49" charset="0"/>
                <a:cs typeface="Consolas" pitchFamily="49" charset="0"/>
              </a:rPr>
              <a:t>console.error</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p>
          <a:p>
            <a:r>
              <a:rPr lang="de-DE" dirty="0" smtClean="0">
                <a:latin typeface="Consolas" pitchFamily="49" charset="0"/>
                <a:cs typeface="Consolas" pitchFamily="49" charset="0"/>
              </a:rPr>
              <a:t>    ._catch(</a:t>
            </a:r>
            <a:r>
              <a:rPr lang="de-DE" dirty="0" err="1" smtClean="0">
                <a:latin typeface="Consolas" pitchFamily="49" charset="0"/>
                <a:cs typeface="Consolas" pitchFamily="49" charset="0"/>
              </a:rPr>
              <a:t>console.error</a:t>
            </a:r>
            <a:r>
              <a:rPr lang="de-DE" dirty="0" smtClean="0">
                <a:latin typeface="Consolas" pitchFamily="49" charset="0"/>
                <a:cs typeface="Consolas" pitchFamily="49" charset="0"/>
              </a:rPr>
              <a:t>);</a:t>
            </a:r>
          </a:p>
        </p:txBody>
      </p:sp>
    </p:spTree>
    <p:extLst>
      <p:ext uri="{BB962C8B-B14F-4D97-AF65-F5344CB8AC3E}">
        <p14:creationId xmlns:p14="http://schemas.microsoft.com/office/powerpoint/2010/main" xmlns="" val="4506520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feld 26"/>
          <p:cNvSpPr txBox="1"/>
          <p:nvPr/>
        </p:nvSpPr>
        <p:spPr>
          <a:xfrm>
            <a:off x="467544" y="1852988"/>
            <a:ext cx="8208912" cy="1057474"/>
          </a:xfrm>
          <a:prstGeom prst="rect">
            <a:avLst/>
          </a:prstGeom>
          <a:solidFill>
            <a:srgbClr val="4A7B7C"/>
          </a:solidFill>
        </p:spPr>
        <p:txBody>
          <a:bodyPr wrap="square" lIns="90000" rtlCol="0" anchor="ctr">
            <a:noAutofit/>
          </a:bodyPr>
          <a:lstStyle/>
          <a:p>
            <a:pPr algn="ctr"/>
            <a:r>
              <a:rPr lang="en-US" sz="4400" dirty="0" smtClean="0">
                <a:solidFill>
                  <a:schemeClr val="bg1"/>
                </a:solidFill>
              </a:rPr>
              <a:t>Web of Things: </a:t>
            </a:r>
            <a:r>
              <a:rPr lang="en-US" sz="4400" b="1" dirty="0" smtClean="0">
                <a:solidFill>
                  <a:schemeClr val="bg1"/>
                </a:solidFill>
              </a:rPr>
              <a:t>Application Layer</a:t>
            </a:r>
            <a:endParaRPr lang="en-US" sz="4400" b="1" dirty="0">
              <a:solidFill>
                <a:schemeClr val="bg1"/>
              </a:solidFill>
            </a:endParaRPr>
          </a:p>
        </p:txBody>
      </p:sp>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3"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4"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42995" y="4581128"/>
            <a:ext cx="1605269" cy="160526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6"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7"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W3C </a:t>
            </a:r>
            <a:r>
              <a:rPr lang="en-US" dirty="0" err="1" smtClean="0"/>
              <a:t>WoT</a:t>
            </a:r>
            <a:r>
              <a:rPr lang="en-US" dirty="0" smtClean="0"/>
              <a:t> Activities</a:t>
            </a:r>
            <a:endParaRPr lang="en-US" dirty="0"/>
          </a:p>
        </p:txBody>
      </p:sp>
      <p:sp>
        <p:nvSpPr>
          <p:cNvPr id="5" name="Textplatzhalter 4"/>
          <p:cNvSpPr>
            <a:spLocks noGrp="1"/>
          </p:cNvSpPr>
          <p:nvPr>
            <p:ph type="body" idx="1"/>
          </p:nvPr>
        </p:nvSpPr>
        <p:spPr/>
        <p:txBody>
          <a:bodyPr/>
          <a:lstStyle/>
          <a:p>
            <a:r>
              <a:rPr lang="en-US" dirty="0" smtClean="0"/>
              <a:t>Web of Things (</a:t>
            </a:r>
            <a:r>
              <a:rPr lang="en-US" dirty="0" err="1" smtClean="0"/>
              <a:t>WoT</a:t>
            </a:r>
            <a:r>
              <a:rPr lang="en-US" dirty="0" smtClean="0"/>
              <a:t>) Interest Group (IG) and Working Group (WG)</a:t>
            </a:r>
          </a:p>
          <a:p>
            <a:r>
              <a:rPr lang="en-US" dirty="0" smtClean="0">
                <a:hlinkClick r:id="rId2"/>
              </a:rPr>
              <a:t>https://www.w3.org/WoT/</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W3C </a:t>
            </a:r>
            <a:r>
              <a:rPr lang="en-US" dirty="0" err="1" smtClean="0"/>
              <a:t>WoT</a:t>
            </a:r>
            <a:r>
              <a:rPr lang="en-US" dirty="0" smtClean="0"/>
              <a:t> Mission</a:t>
            </a:r>
            <a:endParaRPr lang="en-US" dirty="0"/>
          </a:p>
        </p:txBody>
      </p:sp>
      <p:pic>
        <p:nvPicPr>
          <p:cNvPr id="5" name="Picture 2" descr="https://pbs.twimg.com/profile_images/737757905177300992/NwwT3aUT.jpg"/>
          <p:cNvPicPr>
            <a:picLocks noChangeAspect="1" noChangeArrowheads="1"/>
          </p:cNvPicPr>
          <p:nvPr/>
        </p:nvPicPr>
        <p:blipFill>
          <a:blip r:embed="rId2" cstate="print"/>
          <a:srcRect/>
          <a:stretch>
            <a:fillRect/>
          </a:stretch>
        </p:blipFill>
        <p:spPr bwMode="auto">
          <a:xfrm>
            <a:off x="755576" y="2096852"/>
            <a:ext cx="1008112" cy="1008112"/>
          </a:xfrm>
          <a:prstGeom prst="rect">
            <a:avLst/>
          </a:prstGeom>
          <a:noFill/>
        </p:spPr>
      </p:pic>
      <p:pic>
        <p:nvPicPr>
          <p:cNvPr id="6" name="Picture 4" descr="http://www.etsi.org/images/articles/logos/oneM2M-Logo.png"/>
          <p:cNvPicPr>
            <a:picLocks noChangeAspect="1" noChangeArrowheads="1"/>
          </p:cNvPicPr>
          <p:nvPr/>
        </p:nvPicPr>
        <p:blipFill>
          <a:blip r:embed="rId3" cstate="print"/>
          <a:srcRect/>
          <a:stretch>
            <a:fillRect/>
          </a:stretch>
        </p:blipFill>
        <p:spPr bwMode="auto">
          <a:xfrm>
            <a:off x="1656226" y="4777650"/>
            <a:ext cx="1295044" cy="883598"/>
          </a:xfrm>
          <a:prstGeom prst="rect">
            <a:avLst/>
          </a:prstGeom>
          <a:noFill/>
        </p:spPr>
      </p:pic>
      <p:pic>
        <p:nvPicPr>
          <p:cNvPr id="7" name="Picture 6" descr="https://lh6.ggpht.com/9HO8ss1ZMkSOVERLU0gakZEJpptzRxV4TYL3YJ5vPdYe5V0z3EpV_Wqezc8RkRcNcP6-=w300"/>
          <p:cNvPicPr>
            <a:picLocks noChangeAspect="1" noChangeArrowheads="1"/>
          </p:cNvPicPr>
          <p:nvPr/>
        </p:nvPicPr>
        <p:blipFill>
          <a:blip r:embed="rId4" cstate="print"/>
          <a:srcRect/>
          <a:stretch>
            <a:fillRect/>
          </a:stretch>
        </p:blipFill>
        <p:spPr bwMode="auto">
          <a:xfrm>
            <a:off x="3275856" y="2060848"/>
            <a:ext cx="1080120" cy="1080120"/>
          </a:xfrm>
          <a:prstGeom prst="rect">
            <a:avLst/>
          </a:prstGeom>
          <a:noFill/>
        </p:spPr>
      </p:pic>
      <p:pic>
        <p:nvPicPr>
          <p:cNvPr id="8" name="Picture 8" descr="https://media.licdn.com/media/p/1/000/225/076/21c1f00.png"/>
          <p:cNvPicPr>
            <a:picLocks noChangeAspect="1" noChangeArrowheads="1"/>
          </p:cNvPicPr>
          <p:nvPr/>
        </p:nvPicPr>
        <p:blipFill>
          <a:blip r:embed="rId5" cstate="print"/>
          <a:srcRect/>
          <a:stretch>
            <a:fillRect/>
          </a:stretch>
        </p:blipFill>
        <p:spPr bwMode="auto">
          <a:xfrm>
            <a:off x="5972808" y="2362479"/>
            <a:ext cx="1440160" cy="490457"/>
          </a:xfrm>
          <a:prstGeom prst="rect">
            <a:avLst/>
          </a:prstGeom>
          <a:noFill/>
        </p:spPr>
      </p:pic>
      <p:pic>
        <p:nvPicPr>
          <p:cNvPr id="9" name="Picture 4" descr="http://openmobilealliance.org/wp-content/uploads/2012/11/LOGO_OMA_Large.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97572" y="4783124"/>
            <a:ext cx="1717009" cy="872651"/>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Flussdiagramm: Manuelle Eingabe 9"/>
          <p:cNvSpPr/>
          <p:nvPr/>
        </p:nvSpPr>
        <p:spPr>
          <a:xfrm>
            <a:off x="827584" y="3116476"/>
            <a:ext cx="864096" cy="576064"/>
          </a:xfrm>
          <a:prstGeom prst="flowChartManualInput">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ussdiagramm: Lochstreifen 10"/>
          <p:cNvSpPr/>
          <p:nvPr/>
        </p:nvSpPr>
        <p:spPr>
          <a:xfrm>
            <a:off x="3347864" y="3140968"/>
            <a:ext cx="936104" cy="648072"/>
          </a:xfrm>
          <a:prstGeom prst="flowChartPunchedTap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Doppelte Welle 11"/>
          <p:cNvSpPr/>
          <p:nvPr/>
        </p:nvSpPr>
        <p:spPr>
          <a:xfrm>
            <a:off x="1835696" y="4149079"/>
            <a:ext cx="936104" cy="576064"/>
          </a:xfrm>
          <a:prstGeom prst="doubleWav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Flussdiagramm: Gespeicherte Daten 12"/>
          <p:cNvSpPr/>
          <p:nvPr/>
        </p:nvSpPr>
        <p:spPr>
          <a:xfrm rot="16200000">
            <a:off x="6246186" y="3032956"/>
            <a:ext cx="828092" cy="828092"/>
          </a:xfrm>
          <a:prstGeom prst="flowChartOnlineStorag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Eingekerbter Richtungspfeil 13"/>
          <p:cNvSpPr/>
          <p:nvPr/>
        </p:nvSpPr>
        <p:spPr>
          <a:xfrm rot="16200000">
            <a:off x="4824028" y="3897052"/>
            <a:ext cx="864096" cy="936104"/>
          </a:xfrm>
          <a:prstGeom prst="chevron">
            <a:avLst>
              <a:gd name="adj" fmla="val 27324"/>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Flussdiagramm: Magnetplattenspeicher 14"/>
          <p:cNvSpPr/>
          <p:nvPr/>
        </p:nvSpPr>
        <p:spPr>
          <a:xfrm>
            <a:off x="7524328" y="4005063"/>
            <a:ext cx="720080" cy="792088"/>
          </a:xfrm>
          <a:prstGeom prst="flowChartMagneticDisk">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feld 15"/>
          <p:cNvSpPr txBox="1"/>
          <p:nvPr/>
        </p:nvSpPr>
        <p:spPr>
          <a:xfrm>
            <a:off x="7604500" y="4639108"/>
            <a:ext cx="574196" cy="769441"/>
          </a:xfrm>
          <a:prstGeom prst="rect">
            <a:avLst/>
          </a:prstGeom>
          <a:noFill/>
        </p:spPr>
        <p:txBody>
          <a:bodyPr wrap="none" rtlCol="0">
            <a:spAutoFit/>
          </a:bodyPr>
          <a:lstStyle/>
          <a:p>
            <a:r>
              <a:rPr lang="en-US" sz="4400" dirty="0" smtClean="0"/>
              <a:t>…</a:t>
            </a:r>
            <a:endParaRPr lang="en-US" sz="4400" dirty="0"/>
          </a:p>
        </p:txBody>
      </p:sp>
      <p:sp>
        <p:nvSpPr>
          <p:cNvPr id="17" name="Textfeld 16"/>
          <p:cNvSpPr txBox="1"/>
          <p:nvPr/>
        </p:nvSpPr>
        <p:spPr>
          <a:xfrm>
            <a:off x="49416" y="5805264"/>
            <a:ext cx="9045169" cy="830997"/>
          </a:xfrm>
          <a:prstGeom prst="rect">
            <a:avLst/>
          </a:prstGeom>
          <a:noFill/>
        </p:spPr>
        <p:txBody>
          <a:bodyPr wrap="none" rtlCol="0">
            <a:spAutoFit/>
          </a:bodyPr>
          <a:lstStyle/>
          <a:p>
            <a:pPr algn="ctr"/>
            <a:r>
              <a:rPr lang="en-US" sz="2400" dirty="0" smtClean="0"/>
              <a:t>“</a:t>
            </a:r>
            <a:r>
              <a:rPr lang="en-US" sz="2400" dirty="0"/>
              <a:t>enable easy integration across IoT platforms and application </a:t>
            </a:r>
            <a:r>
              <a:rPr lang="en-US" sz="2400" dirty="0" smtClean="0"/>
              <a:t>domains”</a:t>
            </a:r>
            <a:br>
              <a:rPr lang="en-US" sz="2400" dirty="0" smtClean="0"/>
            </a:br>
            <a:r>
              <a:rPr lang="en-US" sz="2400" dirty="0" smtClean="0"/>
              <a:t>“complementing available standards”</a:t>
            </a:r>
            <a:endParaRPr lang="en-US" sz="2400" dirty="0"/>
          </a:p>
        </p:txBody>
      </p:sp>
      <p:sp>
        <p:nvSpPr>
          <p:cNvPr id="4" name="Textfeld 3"/>
          <p:cNvSpPr txBox="1"/>
          <p:nvPr/>
        </p:nvSpPr>
        <p:spPr>
          <a:xfrm>
            <a:off x="467544" y="3443027"/>
            <a:ext cx="8208912" cy="1057474"/>
          </a:xfrm>
          <a:prstGeom prst="rect">
            <a:avLst/>
          </a:prstGeom>
          <a:solidFill>
            <a:srgbClr val="4A7B7C"/>
          </a:solidFill>
        </p:spPr>
        <p:txBody>
          <a:bodyPr wrap="square" lIns="90000" rtlCol="0" anchor="ctr">
            <a:noAutofit/>
          </a:bodyPr>
          <a:lstStyle/>
          <a:p>
            <a:pPr algn="ctr"/>
            <a:r>
              <a:rPr lang="en-US" sz="4400" dirty="0" smtClean="0">
                <a:solidFill>
                  <a:schemeClr val="bg1"/>
                </a:solidFill>
              </a:rPr>
              <a:t>Web of Things</a:t>
            </a:r>
            <a:endParaRPr lang="en-US" sz="4400" b="1" dirty="0">
              <a:solidFill>
                <a:schemeClr val="bg1"/>
              </a:solidFill>
            </a:endParaRPr>
          </a:p>
        </p:txBody>
      </p:sp>
      <p:sp>
        <p:nvSpPr>
          <p:cNvPr id="18" name="Textfeld 17"/>
          <p:cNvSpPr txBox="1"/>
          <p:nvPr/>
        </p:nvSpPr>
        <p:spPr>
          <a:xfrm>
            <a:off x="2498971" y="1383159"/>
            <a:ext cx="4146071" cy="461665"/>
          </a:xfrm>
          <a:prstGeom prst="rect">
            <a:avLst/>
          </a:prstGeom>
          <a:noFill/>
        </p:spPr>
        <p:txBody>
          <a:bodyPr wrap="none" rtlCol="0">
            <a:spAutoFit/>
          </a:bodyPr>
          <a:lstStyle/>
          <a:p>
            <a:pPr algn="ctr"/>
            <a:r>
              <a:rPr lang="en-US" sz="2400" b="1" dirty="0" smtClean="0">
                <a:solidFill>
                  <a:srgbClr val="FF0000"/>
                </a:solidFill>
              </a:rPr>
              <a:t>Not to be yet another standard</a:t>
            </a:r>
            <a:endParaRPr lang="en-US" sz="2400" b="1" dirty="0">
              <a:solidFill>
                <a:srgbClr val="FF0000"/>
              </a:solidFil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W3C </a:t>
            </a:r>
            <a:r>
              <a:rPr lang="en-US" dirty="0" err="1" smtClean="0"/>
              <a:t>WoT</a:t>
            </a:r>
            <a:r>
              <a:rPr lang="en-US" dirty="0" smtClean="0"/>
              <a:t> Architecture</a:t>
            </a:r>
            <a:endParaRPr lang="en-US" dirty="0"/>
          </a:p>
        </p:txBody>
      </p:sp>
      <p:grpSp>
        <p:nvGrpSpPr>
          <p:cNvPr id="4" name="Group 8"/>
          <p:cNvGrpSpPr/>
          <p:nvPr/>
        </p:nvGrpSpPr>
        <p:grpSpPr>
          <a:xfrm>
            <a:off x="5183559" y="1424798"/>
            <a:ext cx="3096344" cy="2860068"/>
            <a:chOff x="5724128" y="404664"/>
            <a:chExt cx="2304256" cy="2232248"/>
          </a:xfrm>
          <a:solidFill>
            <a:schemeClr val="bg1">
              <a:lumMod val="85000"/>
            </a:schemeClr>
          </a:solidFill>
        </p:grpSpPr>
        <p:sp>
          <p:nvSpPr>
            <p:cNvPr id="5" name="Rectangle 6"/>
            <p:cNvSpPr/>
            <p:nvPr/>
          </p:nvSpPr>
          <p:spPr>
            <a:xfrm>
              <a:off x="6077378" y="1439094"/>
              <a:ext cx="1597756" cy="11978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7"/>
            <p:cNvSpPr/>
            <p:nvPr/>
          </p:nvSpPr>
          <p:spPr>
            <a:xfrm>
              <a:off x="5724128" y="404664"/>
              <a:ext cx="2304256" cy="10344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1"/>
          <p:cNvGrpSpPr/>
          <p:nvPr/>
        </p:nvGrpSpPr>
        <p:grpSpPr>
          <a:xfrm>
            <a:off x="215007" y="1620570"/>
            <a:ext cx="3903939" cy="2664296"/>
            <a:chOff x="683568" y="79792"/>
            <a:chExt cx="2491222" cy="1700168"/>
          </a:xfrm>
          <a:solidFill>
            <a:schemeClr val="bg1">
              <a:lumMod val="85000"/>
            </a:schemeClr>
          </a:solidFill>
        </p:grpSpPr>
        <p:sp>
          <p:nvSpPr>
            <p:cNvPr id="8" name="Oval 2"/>
            <p:cNvSpPr/>
            <p:nvPr/>
          </p:nvSpPr>
          <p:spPr>
            <a:xfrm>
              <a:off x="683568" y="802626"/>
              <a:ext cx="977334" cy="9773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3"/>
            <p:cNvSpPr/>
            <p:nvPr/>
          </p:nvSpPr>
          <p:spPr>
            <a:xfrm>
              <a:off x="1301372" y="79792"/>
              <a:ext cx="1276023" cy="127602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4"/>
            <p:cNvSpPr/>
            <p:nvPr/>
          </p:nvSpPr>
          <p:spPr>
            <a:xfrm>
              <a:off x="1998355" y="603525"/>
              <a:ext cx="1176435" cy="1176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5"/>
            <p:cNvSpPr/>
            <p:nvPr/>
          </p:nvSpPr>
          <p:spPr>
            <a:xfrm>
              <a:off x="1189665" y="1090658"/>
              <a:ext cx="1451998" cy="6893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角丸四角形 49"/>
          <p:cNvSpPr/>
          <p:nvPr/>
        </p:nvSpPr>
        <p:spPr bwMode="gray">
          <a:xfrm>
            <a:off x="6008758" y="2703277"/>
            <a:ext cx="1445946" cy="1319612"/>
          </a:xfrm>
          <a:prstGeom prst="roundRect">
            <a:avLst>
              <a:gd name="adj" fmla="val 6589"/>
            </a:avLst>
          </a:prstGeom>
          <a:solidFill>
            <a:schemeClr val="bg1"/>
          </a:solidFill>
          <a:ln w="38100" cap="flat" cmpd="sng" algn="ctr">
            <a:solidFill>
              <a:schemeClr val="tx1"/>
            </a:solidFill>
            <a:prstDash val="dash"/>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dirty="0" smtClean="0">
              <a:ln>
                <a:noFill/>
              </a:ln>
              <a:solidFill>
                <a:prstClr val="black"/>
              </a:solidFill>
              <a:effectLst/>
              <a:uLnTx/>
              <a:uFillTx/>
              <a:latin typeface="Gill Sans MT"/>
              <a:ea typeface="ＭＳ Ｐゴシック" panose="020B0600070205080204" pitchFamily="50" charset="-128"/>
              <a:cs typeface="+mn-cs"/>
            </a:endParaRPr>
          </a:p>
        </p:txBody>
      </p:sp>
      <p:sp>
        <p:nvSpPr>
          <p:cNvPr id="13" name="角丸四角形 49"/>
          <p:cNvSpPr/>
          <p:nvPr/>
        </p:nvSpPr>
        <p:spPr bwMode="gray">
          <a:xfrm>
            <a:off x="1642069" y="2703276"/>
            <a:ext cx="1445948" cy="1319614"/>
          </a:xfrm>
          <a:prstGeom prst="roundRect">
            <a:avLst>
              <a:gd name="adj" fmla="val 6589"/>
            </a:avLst>
          </a:prstGeom>
          <a:solidFill>
            <a:schemeClr val="bg1"/>
          </a:solidFill>
          <a:ln w="38100" cap="flat" cmpd="sng" algn="ctr">
            <a:solidFill>
              <a:schemeClr val="tx1"/>
            </a:solidFill>
            <a:prstDash val="dash"/>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dirty="0" smtClean="0">
              <a:ln>
                <a:noFill/>
              </a:ln>
              <a:solidFill>
                <a:prstClr val="black"/>
              </a:solidFill>
              <a:effectLst/>
              <a:uLnTx/>
              <a:uFillTx/>
              <a:latin typeface="Gill Sans MT"/>
              <a:ea typeface="ＭＳ Ｐゴシック" panose="020B0600070205080204" pitchFamily="50" charset="-128"/>
              <a:cs typeface="+mn-cs"/>
            </a:endParaRPr>
          </a:p>
        </p:txBody>
      </p:sp>
      <p:sp>
        <p:nvSpPr>
          <p:cNvPr id="14" name="角丸四角形 6"/>
          <p:cNvSpPr/>
          <p:nvPr/>
        </p:nvSpPr>
        <p:spPr bwMode="auto">
          <a:xfrm>
            <a:off x="7332016" y="5088331"/>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p>
        </p:txBody>
      </p:sp>
      <p:sp>
        <p:nvSpPr>
          <p:cNvPr id="19" name="角丸四角形 6"/>
          <p:cNvSpPr/>
          <p:nvPr/>
        </p:nvSpPr>
        <p:spPr bwMode="auto">
          <a:xfrm>
            <a:off x="6120240" y="2844570"/>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Virtual Thing</a:t>
            </a:r>
          </a:p>
        </p:txBody>
      </p:sp>
      <p:sp>
        <p:nvSpPr>
          <p:cNvPr id="20" name="角丸四角形 24"/>
          <p:cNvSpPr/>
          <p:nvPr/>
        </p:nvSpPr>
        <p:spPr bwMode="auto">
          <a:xfrm>
            <a:off x="6175263" y="3487380"/>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6175263" y="3285761"/>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22" name="縦巻き 49"/>
          <p:cNvSpPr/>
          <p:nvPr/>
        </p:nvSpPr>
        <p:spPr bwMode="auto">
          <a:xfrm>
            <a:off x="6175263" y="3084142"/>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sp>
        <p:nvSpPr>
          <p:cNvPr id="23" name="角丸四角形 6"/>
          <p:cNvSpPr/>
          <p:nvPr/>
        </p:nvSpPr>
        <p:spPr bwMode="auto">
          <a:xfrm>
            <a:off x="1753552" y="2844569"/>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Device</a:t>
            </a:r>
            <a:r>
              <a:rPr kumimoji="0" lang="en-US" altLang="ja-JP" sz="1000" b="1" i="0" u="none" strike="noStrike" kern="0" cap="none" spc="0" normalizeH="0" dirty="0" smtClean="0">
                <a:ln>
                  <a:noFill/>
                </a:ln>
                <a:solidFill>
                  <a:srgbClr val="000000"/>
                </a:solidFill>
                <a:effectLst/>
                <a:uLnTx/>
                <a:uFillTx/>
                <a:latin typeface="Arial" pitchFamily="34" charset="0"/>
                <a:ea typeface="HG明朝E" panose="02020909000000000000" pitchFamily="17" charset="-128"/>
                <a:cs typeface="Arial" pitchFamily="34" charset="0"/>
              </a:rPr>
              <a:t> Shadow</a:t>
            </a:r>
            <a:endPar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4" name="角丸四角形 24"/>
          <p:cNvSpPr/>
          <p:nvPr/>
        </p:nvSpPr>
        <p:spPr bwMode="auto">
          <a:xfrm>
            <a:off x="1808575" y="3487380"/>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25" name="角丸四角形 21"/>
          <p:cNvSpPr/>
          <p:nvPr/>
        </p:nvSpPr>
        <p:spPr bwMode="auto">
          <a:xfrm>
            <a:off x="1808575" y="3285761"/>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26" name="縦巻き 49"/>
          <p:cNvSpPr/>
          <p:nvPr/>
        </p:nvSpPr>
        <p:spPr bwMode="auto">
          <a:xfrm>
            <a:off x="1808575" y="3084142"/>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pic>
        <p:nvPicPr>
          <p:cNvPr id="27" name="図 7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116318" y="2112995"/>
            <a:ext cx="1193968" cy="477587"/>
          </a:xfrm>
          <a:prstGeom prst="rect">
            <a:avLst/>
          </a:prstGeom>
        </p:spPr>
      </p:pic>
      <p:sp>
        <p:nvSpPr>
          <p:cNvPr id="29" name="角丸四角形 6"/>
          <p:cNvSpPr/>
          <p:nvPr/>
        </p:nvSpPr>
        <p:spPr bwMode="auto">
          <a:xfrm>
            <a:off x="1770020" y="5087028"/>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Web Browser</a:t>
            </a:r>
          </a:p>
        </p:txBody>
      </p:sp>
      <p:pic>
        <p:nvPicPr>
          <p:cNvPr id="33" name="図 7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40615" y="4796730"/>
            <a:ext cx="510204" cy="743617"/>
          </a:xfrm>
          <a:prstGeom prst="rect">
            <a:avLst/>
          </a:prstGeom>
        </p:spPr>
      </p:pic>
      <p:grpSp>
        <p:nvGrpSpPr>
          <p:cNvPr id="34" name="Group 35"/>
          <p:cNvGrpSpPr/>
          <p:nvPr/>
        </p:nvGrpSpPr>
        <p:grpSpPr>
          <a:xfrm>
            <a:off x="7387039" y="4917194"/>
            <a:ext cx="324321" cy="324321"/>
            <a:chOff x="6235706" y="4922175"/>
            <a:chExt cx="268034" cy="268034"/>
          </a:xfrm>
        </p:grpSpPr>
        <p:sp>
          <p:nvSpPr>
            <p:cNvPr id="35"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6" name="Group 37"/>
            <p:cNvGrpSpPr/>
            <p:nvPr/>
          </p:nvGrpSpPr>
          <p:grpSpPr>
            <a:xfrm>
              <a:off x="6287492" y="4971265"/>
              <a:ext cx="164464" cy="169854"/>
              <a:chOff x="3555853" y="2073413"/>
              <a:chExt cx="605287" cy="625127"/>
            </a:xfrm>
          </p:grpSpPr>
          <p:sp>
            <p:nvSpPr>
              <p:cNvPr id="37" name="Isosceles Triangle 38"/>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38" name="Oval 39"/>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39" name="Oval 40"/>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0" name="Oval 41"/>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grpSp>
        <p:nvGrpSpPr>
          <p:cNvPr id="41" name="Group 42"/>
          <p:cNvGrpSpPr/>
          <p:nvPr/>
        </p:nvGrpSpPr>
        <p:grpSpPr>
          <a:xfrm>
            <a:off x="5775763" y="3200922"/>
            <a:ext cx="324321" cy="324321"/>
            <a:chOff x="6235706" y="4922175"/>
            <a:chExt cx="268034" cy="268034"/>
          </a:xfrm>
        </p:grpSpPr>
        <p:sp>
          <p:nvSpPr>
            <p:cNvPr id="42"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3" name="Group 44"/>
            <p:cNvGrpSpPr/>
            <p:nvPr/>
          </p:nvGrpSpPr>
          <p:grpSpPr>
            <a:xfrm>
              <a:off x="6287492" y="4971265"/>
              <a:ext cx="164464" cy="169854"/>
              <a:chOff x="3555853" y="2073413"/>
              <a:chExt cx="605287" cy="625127"/>
            </a:xfrm>
          </p:grpSpPr>
          <p:sp>
            <p:nvSpPr>
              <p:cNvPr id="44" name="Isosceles Triangle 45"/>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5" name="Oval 46"/>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6" name="Oval 47"/>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7" name="Oval 48"/>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sp>
        <p:nvSpPr>
          <p:cNvPr id="48" name="Textfeld 182"/>
          <p:cNvSpPr txBox="1"/>
          <p:nvPr/>
        </p:nvSpPr>
        <p:spPr>
          <a:xfrm>
            <a:off x="7853112" y="2947585"/>
            <a:ext cx="1290888" cy="830997"/>
          </a:xfrm>
          <a:prstGeom prst="rect">
            <a:avLst/>
          </a:prstGeom>
          <a:noFill/>
        </p:spPr>
        <p:txBody>
          <a:bodyPr wrap="square" rtlCol="0">
            <a:spAutoFit/>
          </a:bodyPr>
          <a:lstStyle/>
          <a:p>
            <a:r>
              <a:rPr lang="en-US" sz="1200" dirty="0" smtClean="0"/>
              <a:t>Standardized</a:t>
            </a:r>
            <a:br>
              <a:rPr lang="en-US" sz="1200" dirty="0" smtClean="0"/>
            </a:br>
            <a:r>
              <a:rPr lang="en-US" sz="1200" dirty="0" smtClean="0"/>
              <a:t>APIs for portable application logic</a:t>
            </a:r>
          </a:p>
          <a:p>
            <a:r>
              <a:rPr lang="en-US" sz="1200" dirty="0" smtClean="0"/>
              <a:t>(</a:t>
            </a:r>
            <a:r>
              <a:rPr lang="en-US" sz="1200" b="1" dirty="0" smtClean="0">
                <a:solidFill>
                  <a:srgbClr val="005A9C"/>
                </a:solidFill>
              </a:rPr>
              <a:t>Scripting API</a:t>
            </a:r>
            <a:r>
              <a:rPr lang="en-US" sz="1200" dirty="0" smtClean="0"/>
              <a:t>)</a:t>
            </a:r>
            <a:endParaRPr lang="en-US" sz="1200" dirty="0"/>
          </a:p>
        </p:txBody>
      </p:sp>
      <p:sp>
        <p:nvSpPr>
          <p:cNvPr id="49" name="角丸四角形 6"/>
          <p:cNvSpPr/>
          <p:nvPr/>
        </p:nvSpPr>
        <p:spPr bwMode="auto">
          <a:xfrm>
            <a:off x="4926272" y="5087027"/>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Existing Device</a:t>
            </a:r>
          </a:p>
        </p:txBody>
      </p:sp>
      <p:pic>
        <p:nvPicPr>
          <p:cNvPr id="50" name="Picture 2" descr="http://www.wink.com/img/product/tcp-led-connected-lighting/variants/762148261636/hero_0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824358" y="5412557"/>
            <a:ext cx="796666" cy="79666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1" name="Group 60"/>
          <p:cNvGrpSpPr/>
          <p:nvPr/>
        </p:nvGrpSpPr>
        <p:grpSpPr>
          <a:xfrm>
            <a:off x="5627511" y="5408228"/>
            <a:ext cx="391083" cy="391083"/>
            <a:chOff x="6235706" y="4922175"/>
            <a:chExt cx="268034" cy="268034"/>
          </a:xfrm>
        </p:grpSpPr>
        <p:sp>
          <p:nvSpPr>
            <p:cNvPr id="52"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3" name="Group 62"/>
            <p:cNvGrpSpPr/>
            <p:nvPr/>
          </p:nvGrpSpPr>
          <p:grpSpPr>
            <a:xfrm>
              <a:off x="6287492" y="4971265"/>
              <a:ext cx="164464" cy="169854"/>
              <a:chOff x="3555853" y="2073413"/>
              <a:chExt cx="605287" cy="625127"/>
            </a:xfrm>
          </p:grpSpPr>
          <p:sp>
            <p:nvSpPr>
              <p:cNvPr id="54" name="Isosceles Triangle 63"/>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55" name="Oval 64"/>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56" name="Oval 65"/>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57" name="Oval 66"/>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sp>
        <p:nvSpPr>
          <p:cNvPr id="58" name="Textfeld 163"/>
          <p:cNvSpPr txBox="1"/>
          <p:nvPr/>
        </p:nvSpPr>
        <p:spPr>
          <a:xfrm>
            <a:off x="932270" y="4402298"/>
            <a:ext cx="1194109" cy="276999"/>
          </a:xfrm>
          <a:prstGeom prst="rect">
            <a:avLst/>
          </a:prstGeom>
          <a:noFill/>
        </p:spPr>
        <p:txBody>
          <a:bodyPr wrap="none" rtlCol="0">
            <a:spAutoFit/>
          </a:bodyPr>
          <a:lstStyle/>
          <a:p>
            <a:r>
              <a:rPr lang="en-US" sz="1200" dirty="0" smtClean="0"/>
              <a:t>Web integration</a:t>
            </a:r>
            <a:endParaRPr lang="en-US" sz="1200" dirty="0"/>
          </a:p>
        </p:txBody>
      </p:sp>
      <p:sp>
        <p:nvSpPr>
          <p:cNvPr id="59" name="Textfeld 126"/>
          <p:cNvSpPr txBox="1"/>
          <p:nvPr/>
        </p:nvSpPr>
        <p:spPr>
          <a:xfrm>
            <a:off x="3383361" y="4813523"/>
            <a:ext cx="1181927" cy="646331"/>
          </a:xfrm>
          <a:prstGeom prst="rect">
            <a:avLst/>
          </a:prstGeom>
          <a:noFill/>
        </p:spPr>
        <p:txBody>
          <a:bodyPr wrap="none" rtlCol="0">
            <a:spAutoFit/>
          </a:bodyPr>
          <a:lstStyle/>
          <a:p>
            <a:pPr algn="ctr"/>
            <a:r>
              <a:rPr lang="en-US" sz="1200" dirty="0" smtClean="0"/>
              <a:t>Complementing</a:t>
            </a:r>
          </a:p>
          <a:p>
            <a:pPr algn="ctr"/>
            <a:r>
              <a:rPr lang="en-US" sz="1200" dirty="0" smtClean="0"/>
              <a:t>existing devices</a:t>
            </a:r>
          </a:p>
          <a:p>
            <a:pPr algn="ctr"/>
            <a:r>
              <a:rPr lang="en-US" sz="1200" dirty="0" smtClean="0"/>
              <a:t>and platforms</a:t>
            </a:r>
          </a:p>
        </p:txBody>
      </p:sp>
      <p:sp>
        <p:nvSpPr>
          <p:cNvPr id="60" name="Left-Right Arrow 70"/>
          <p:cNvSpPr/>
          <p:nvPr/>
        </p:nvSpPr>
        <p:spPr>
          <a:xfrm>
            <a:off x="2990151" y="5319078"/>
            <a:ext cx="1906749" cy="569385"/>
          </a:xfrm>
          <a:prstGeom prst="leftRight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61" name="Left-Right Arrow 71"/>
          <p:cNvSpPr/>
          <p:nvPr/>
        </p:nvSpPr>
        <p:spPr>
          <a:xfrm rot="16200000">
            <a:off x="1866834" y="4288320"/>
            <a:ext cx="1028030" cy="569385"/>
          </a:xfrm>
          <a:prstGeom prst="leftRight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62" name="Left-Right Arrow 73"/>
          <p:cNvSpPr/>
          <p:nvPr/>
        </p:nvSpPr>
        <p:spPr>
          <a:xfrm>
            <a:off x="3183900" y="3076620"/>
            <a:ext cx="2551978" cy="569385"/>
          </a:xfrm>
          <a:prstGeom prst="leftRight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63" name="Textfeld 181"/>
          <p:cNvSpPr txBox="1"/>
          <p:nvPr/>
        </p:nvSpPr>
        <p:spPr>
          <a:xfrm>
            <a:off x="294635" y="3185696"/>
            <a:ext cx="1390132" cy="646331"/>
          </a:xfrm>
          <a:prstGeom prst="rect">
            <a:avLst/>
          </a:prstGeom>
          <a:noFill/>
        </p:spPr>
        <p:txBody>
          <a:bodyPr wrap="square" rtlCol="0">
            <a:spAutoFit/>
          </a:bodyPr>
          <a:lstStyle/>
          <a:p>
            <a:pPr algn="ctr"/>
            <a:r>
              <a:rPr lang="en-US" sz="1200" dirty="0" smtClean="0"/>
              <a:t>Semantic</a:t>
            </a:r>
            <a:br>
              <a:rPr lang="en-US" sz="1200" dirty="0" smtClean="0"/>
            </a:br>
            <a:r>
              <a:rPr lang="en-US" sz="1200" dirty="0" smtClean="0"/>
              <a:t>metadata</a:t>
            </a:r>
          </a:p>
          <a:p>
            <a:pPr algn="ctr"/>
            <a:r>
              <a:rPr lang="en-US" sz="1200" dirty="0" smtClean="0"/>
              <a:t>(</a:t>
            </a:r>
            <a:r>
              <a:rPr lang="en-US" sz="1200" b="1" dirty="0" smtClean="0">
                <a:solidFill>
                  <a:srgbClr val="4A7B7C"/>
                </a:solidFill>
              </a:rPr>
              <a:t>Thing Description</a:t>
            </a:r>
            <a:r>
              <a:rPr lang="en-US" sz="1200" dirty="0" smtClean="0"/>
              <a:t>)</a:t>
            </a:r>
            <a:endParaRPr lang="en-US" sz="1200" dirty="0"/>
          </a:p>
        </p:txBody>
      </p:sp>
      <p:sp>
        <p:nvSpPr>
          <p:cNvPr id="64" name="Left-Right-Up Arrow 59"/>
          <p:cNvSpPr/>
          <p:nvPr/>
        </p:nvSpPr>
        <p:spPr>
          <a:xfrm>
            <a:off x="6161627" y="4074447"/>
            <a:ext cx="1140210" cy="1814016"/>
          </a:xfrm>
          <a:prstGeom prst="leftRightUpArrow">
            <a:avLst>
              <a:gd name="adj1" fmla="val 23663"/>
              <a:gd name="adj2" fmla="val 25000"/>
              <a:gd name="adj3" fmla="val 22995"/>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feld 162"/>
          <p:cNvSpPr txBox="1"/>
          <p:nvPr/>
        </p:nvSpPr>
        <p:spPr>
          <a:xfrm>
            <a:off x="5461108" y="4362781"/>
            <a:ext cx="1095300" cy="646331"/>
          </a:xfrm>
          <a:prstGeom prst="rect">
            <a:avLst/>
          </a:prstGeom>
          <a:noFill/>
        </p:spPr>
        <p:txBody>
          <a:bodyPr wrap="none" rtlCol="0">
            <a:spAutoFit/>
          </a:bodyPr>
          <a:lstStyle/>
          <a:p>
            <a:pPr algn="ctr"/>
            <a:r>
              <a:rPr lang="en-US" sz="1200" dirty="0" smtClean="0"/>
              <a:t>Direct</a:t>
            </a:r>
            <a:br>
              <a:rPr lang="en-US" sz="1200" dirty="0" smtClean="0"/>
            </a:br>
            <a:r>
              <a:rPr lang="en-US" sz="1200" dirty="0" smtClean="0"/>
              <a:t>Thing-to-Thing</a:t>
            </a:r>
            <a:br>
              <a:rPr lang="en-US" sz="1200" dirty="0" smtClean="0"/>
            </a:br>
            <a:r>
              <a:rPr lang="en-US" sz="1200" dirty="0" smtClean="0"/>
              <a:t>interaction</a:t>
            </a:r>
            <a:endParaRPr lang="en-US" sz="1200" dirty="0"/>
          </a:p>
        </p:txBody>
      </p:sp>
      <p:sp>
        <p:nvSpPr>
          <p:cNvPr id="66" name="Textfeld 181"/>
          <p:cNvSpPr txBox="1"/>
          <p:nvPr/>
        </p:nvSpPr>
        <p:spPr>
          <a:xfrm>
            <a:off x="6187130" y="1786072"/>
            <a:ext cx="1089203" cy="276999"/>
          </a:xfrm>
          <a:prstGeom prst="rect">
            <a:avLst/>
          </a:prstGeom>
          <a:noFill/>
        </p:spPr>
        <p:txBody>
          <a:bodyPr wrap="square" rtlCol="0">
            <a:spAutoFit/>
          </a:bodyPr>
          <a:lstStyle/>
          <a:p>
            <a:pPr algn="ctr"/>
            <a:r>
              <a:rPr lang="en-US" sz="1200" b="1" dirty="0" smtClean="0"/>
              <a:t>Local Hubs</a:t>
            </a:r>
            <a:endParaRPr lang="en-US" sz="1200" b="1" dirty="0"/>
          </a:p>
        </p:txBody>
      </p:sp>
      <p:sp>
        <p:nvSpPr>
          <p:cNvPr id="67" name="Textfeld 181"/>
          <p:cNvSpPr txBox="1"/>
          <p:nvPr/>
        </p:nvSpPr>
        <p:spPr>
          <a:xfrm>
            <a:off x="1488591" y="2054199"/>
            <a:ext cx="1395194" cy="276999"/>
          </a:xfrm>
          <a:prstGeom prst="rect">
            <a:avLst/>
          </a:prstGeom>
          <a:noFill/>
        </p:spPr>
        <p:txBody>
          <a:bodyPr wrap="square" rtlCol="0">
            <a:spAutoFit/>
          </a:bodyPr>
          <a:lstStyle/>
          <a:p>
            <a:pPr algn="ctr"/>
            <a:r>
              <a:rPr lang="en-US" sz="1200" b="1" dirty="0" smtClean="0"/>
              <a:t>Cloud Mirrors</a:t>
            </a:r>
            <a:endParaRPr lang="en-US" sz="1200" b="1" dirty="0"/>
          </a:p>
        </p:txBody>
      </p:sp>
      <p:sp>
        <p:nvSpPr>
          <p:cNvPr id="68" name="Textfeld 126"/>
          <p:cNvSpPr txBox="1"/>
          <p:nvPr/>
        </p:nvSpPr>
        <p:spPr>
          <a:xfrm>
            <a:off x="5390490" y="5465270"/>
            <a:ext cx="261610" cy="276999"/>
          </a:xfrm>
          <a:prstGeom prst="rect">
            <a:avLst/>
          </a:prstGeom>
          <a:noFill/>
        </p:spPr>
        <p:txBody>
          <a:bodyPr wrap="none" rtlCol="0">
            <a:spAutoFit/>
          </a:bodyPr>
          <a:lstStyle/>
          <a:p>
            <a:pPr algn="ctr"/>
            <a:r>
              <a:rPr lang="en-US" sz="1200" dirty="0" smtClean="0"/>
              <a:t>+</a:t>
            </a:r>
            <a:endParaRPr lang="en-US" sz="1200" dirty="0"/>
          </a:p>
        </p:txBody>
      </p:sp>
      <p:grpSp>
        <p:nvGrpSpPr>
          <p:cNvPr id="69" name="Group 49"/>
          <p:cNvGrpSpPr/>
          <p:nvPr/>
        </p:nvGrpSpPr>
        <p:grpSpPr>
          <a:xfrm>
            <a:off x="1404852" y="3200922"/>
            <a:ext cx="324321" cy="324321"/>
            <a:chOff x="6235706" y="4922175"/>
            <a:chExt cx="268034" cy="268034"/>
          </a:xfrm>
        </p:grpSpPr>
        <p:sp>
          <p:nvSpPr>
            <p:cNvPr id="70"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71" name="Group 51"/>
            <p:cNvGrpSpPr/>
            <p:nvPr/>
          </p:nvGrpSpPr>
          <p:grpSpPr>
            <a:xfrm>
              <a:off x="6287492" y="4971265"/>
              <a:ext cx="164464" cy="169854"/>
              <a:chOff x="3555853" y="2073413"/>
              <a:chExt cx="605287" cy="625127"/>
            </a:xfrm>
          </p:grpSpPr>
          <p:sp>
            <p:nvSpPr>
              <p:cNvPr id="72" name="Isosceles Triangle 52"/>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73" name="Oval 53"/>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74" name="Oval 54"/>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75" name="Oval 55"/>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sp>
        <p:nvSpPr>
          <p:cNvPr id="80" name="Textfeld 126"/>
          <p:cNvSpPr txBox="1"/>
          <p:nvPr/>
        </p:nvSpPr>
        <p:spPr>
          <a:xfrm>
            <a:off x="3241506" y="5736711"/>
            <a:ext cx="1404039" cy="461665"/>
          </a:xfrm>
          <a:prstGeom prst="rect">
            <a:avLst/>
          </a:prstGeom>
          <a:noFill/>
        </p:spPr>
        <p:txBody>
          <a:bodyPr wrap="none" rtlCol="0">
            <a:spAutoFit/>
          </a:bodyPr>
          <a:lstStyle/>
          <a:p>
            <a:pPr algn="ctr"/>
            <a:r>
              <a:rPr lang="en-US" sz="1200" dirty="0" smtClean="0"/>
              <a:t>(Thing Description,</a:t>
            </a:r>
            <a:br>
              <a:rPr lang="en-US" sz="1200" dirty="0" smtClean="0"/>
            </a:br>
            <a:r>
              <a:rPr lang="en-US" sz="1200" b="1" dirty="0" smtClean="0">
                <a:solidFill>
                  <a:srgbClr val="00B050"/>
                </a:solidFill>
              </a:rPr>
              <a:t>Binding Templates</a:t>
            </a:r>
            <a:r>
              <a:rPr lang="en-US" sz="1200" dirty="0" smtClean="0"/>
              <a:t>)</a:t>
            </a:r>
            <a:endParaRPr lang="en-US" sz="1200" dirty="0"/>
          </a:p>
        </p:txBody>
      </p:sp>
      <p:sp>
        <p:nvSpPr>
          <p:cNvPr id="81" name="Textfeld 162"/>
          <p:cNvSpPr txBox="1"/>
          <p:nvPr/>
        </p:nvSpPr>
        <p:spPr>
          <a:xfrm>
            <a:off x="4241257" y="2927677"/>
            <a:ext cx="1113254" cy="276999"/>
          </a:xfrm>
          <a:prstGeom prst="rect">
            <a:avLst/>
          </a:prstGeom>
          <a:noFill/>
        </p:spPr>
        <p:txBody>
          <a:bodyPr wrap="none" rtlCol="0">
            <a:spAutoFit/>
          </a:bodyPr>
          <a:lstStyle/>
          <a:p>
            <a:pPr algn="ctr"/>
            <a:r>
              <a:rPr lang="en-US" sz="1200" dirty="0" smtClean="0"/>
              <a:t>Remote access</a:t>
            </a:r>
            <a:endParaRPr lang="en-US" sz="1200" dirty="0"/>
          </a:p>
        </p:txBody>
      </p:sp>
      <p:sp>
        <p:nvSpPr>
          <p:cNvPr id="82" name="Textfeld 126"/>
          <p:cNvSpPr txBox="1"/>
          <p:nvPr/>
        </p:nvSpPr>
        <p:spPr>
          <a:xfrm>
            <a:off x="5537775" y="5865054"/>
            <a:ext cx="548548" cy="253916"/>
          </a:xfrm>
          <a:prstGeom prst="rect">
            <a:avLst/>
          </a:prstGeom>
          <a:noFill/>
        </p:spPr>
        <p:txBody>
          <a:bodyPr wrap="none" rtlCol="0">
            <a:spAutoFit/>
          </a:bodyPr>
          <a:lstStyle/>
          <a:p>
            <a:pPr algn="r"/>
            <a:r>
              <a:rPr lang="en-US" sz="1000" b="1" dirty="0" smtClean="0">
                <a:latin typeface="Arial" panose="020B0604020202020204" pitchFamily="34" charset="0"/>
                <a:cs typeface="Arial" panose="020B0604020202020204" pitchFamily="34" charset="0"/>
              </a:rPr>
              <a:t>Thing</a:t>
            </a:r>
            <a:endParaRPr lang="en-US" sz="1000" b="1" dirty="0">
              <a:latin typeface="Arial" panose="020B0604020202020204" pitchFamily="34" charset="0"/>
              <a:cs typeface="Arial" panose="020B0604020202020204" pitchFamily="34" charset="0"/>
            </a:endParaRPr>
          </a:p>
        </p:txBody>
      </p:sp>
      <p:sp>
        <p:nvSpPr>
          <p:cNvPr id="85" name="Textfeld 84"/>
          <p:cNvSpPr txBox="1"/>
          <p:nvPr/>
        </p:nvSpPr>
        <p:spPr>
          <a:xfrm>
            <a:off x="5364088" y="5845019"/>
            <a:ext cx="336952" cy="276999"/>
          </a:xfrm>
          <a:prstGeom prst="rect">
            <a:avLst/>
          </a:prstGeom>
          <a:noFill/>
        </p:spPr>
        <p:txBody>
          <a:bodyPr wrap="none" rtlCol="0">
            <a:spAutoFit/>
          </a:bodyPr>
          <a:lstStyle/>
          <a:p>
            <a:r>
              <a:rPr lang="en-US" sz="1200" b="1" dirty="0" smtClean="0">
                <a:sym typeface="Symbol"/>
              </a:rPr>
              <a:t></a:t>
            </a:r>
            <a:endParaRPr lang="en-US" sz="1200" b="1" dirty="0"/>
          </a:p>
        </p:txBody>
      </p:sp>
      <p:sp>
        <p:nvSpPr>
          <p:cNvPr id="87" name="角丸四角形 24"/>
          <p:cNvSpPr/>
          <p:nvPr/>
        </p:nvSpPr>
        <p:spPr bwMode="auto">
          <a:xfrm>
            <a:off x="6175262" y="3688999"/>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sp>
        <p:nvSpPr>
          <p:cNvPr id="88" name="角丸四角形 24"/>
          <p:cNvSpPr/>
          <p:nvPr/>
        </p:nvSpPr>
        <p:spPr bwMode="auto">
          <a:xfrm>
            <a:off x="1808575" y="3688999"/>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sp>
        <p:nvSpPr>
          <p:cNvPr id="89" name="角丸四角形 24"/>
          <p:cNvSpPr/>
          <p:nvPr/>
        </p:nvSpPr>
        <p:spPr bwMode="auto">
          <a:xfrm>
            <a:off x="1825043" y="5728299"/>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90" name="角丸四角形 21"/>
          <p:cNvSpPr/>
          <p:nvPr/>
        </p:nvSpPr>
        <p:spPr bwMode="auto">
          <a:xfrm>
            <a:off x="1825043" y="5526680"/>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91" name="縦巻き 49"/>
          <p:cNvSpPr/>
          <p:nvPr/>
        </p:nvSpPr>
        <p:spPr bwMode="auto">
          <a:xfrm>
            <a:off x="1825043" y="5325061"/>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sp>
        <p:nvSpPr>
          <p:cNvPr id="92" name="角丸四角形 24"/>
          <p:cNvSpPr/>
          <p:nvPr/>
        </p:nvSpPr>
        <p:spPr bwMode="auto">
          <a:xfrm>
            <a:off x="1825043" y="5929918"/>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sp>
        <p:nvSpPr>
          <p:cNvPr id="93" name="角丸四角形 24"/>
          <p:cNvSpPr/>
          <p:nvPr/>
        </p:nvSpPr>
        <p:spPr bwMode="auto">
          <a:xfrm>
            <a:off x="7387039" y="5720348"/>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94" name="角丸四角形 21"/>
          <p:cNvSpPr/>
          <p:nvPr/>
        </p:nvSpPr>
        <p:spPr bwMode="auto">
          <a:xfrm>
            <a:off x="7387039" y="5518729"/>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95" name="縦巻き 49"/>
          <p:cNvSpPr/>
          <p:nvPr/>
        </p:nvSpPr>
        <p:spPr bwMode="auto">
          <a:xfrm>
            <a:off x="7387039" y="5317110"/>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sp>
        <p:nvSpPr>
          <p:cNvPr id="96" name="角丸四角形 24"/>
          <p:cNvSpPr/>
          <p:nvPr/>
        </p:nvSpPr>
        <p:spPr bwMode="auto">
          <a:xfrm>
            <a:off x="7387039" y="5921967"/>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pic>
        <p:nvPicPr>
          <p:cNvPr id="18" name="図 16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194916" y="6057521"/>
            <a:ext cx="1469410" cy="739953"/>
          </a:xfrm>
          <a:prstGeom prst="rect">
            <a:avLst/>
          </a:prstGeom>
        </p:spPr>
      </p:pic>
      <p:sp>
        <p:nvSpPr>
          <p:cNvPr id="97" name="Textfeld 162"/>
          <p:cNvSpPr txBox="1"/>
          <p:nvPr/>
        </p:nvSpPr>
        <p:spPr>
          <a:xfrm>
            <a:off x="4794921" y="6272198"/>
            <a:ext cx="2337563" cy="276999"/>
          </a:xfrm>
          <a:prstGeom prst="rect">
            <a:avLst/>
          </a:prstGeom>
          <a:noFill/>
        </p:spPr>
        <p:txBody>
          <a:bodyPr wrap="none" rtlCol="0">
            <a:spAutoFit/>
          </a:bodyPr>
          <a:lstStyle/>
          <a:p>
            <a:pPr algn="ctr"/>
            <a:r>
              <a:rPr lang="en-US" sz="1200" dirty="0" smtClean="0"/>
              <a:t>Powerful  and constrained Things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W3C </a:t>
            </a:r>
            <a:r>
              <a:rPr lang="en-US" dirty="0" err="1" smtClean="0"/>
              <a:t>WoT</a:t>
            </a:r>
            <a:endParaRPr lang="en-US" dirty="0"/>
          </a:p>
        </p:txBody>
      </p:sp>
      <p:sp>
        <p:nvSpPr>
          <p:cNvPr id="7" name="Textplatzhalter 6"/>
          <p:cNvSpPr>
            <a:spLocks noGrp="1"/>
          </p:cNvSpPr>
          <p:nvPr>
            <p:ph type="body" idx="1"/>
          </p:nvPr>
        </p:nvSpPr>
        <p:spPr/>
        <p:txBody>
          <a:bodyPr/>
          <a:lstStyle/>
          <a:p>
            <a:r>
              <a:rPr lang="en-US" dirty="0" smtClean="0"/>
              <a:t>Interest Group (IG)</a:t>
            </a:r>
            <a:endParaRPr lang="en-US" dirty="0"/>
          </a:p>
        </p:txBody>
      </p:sp>
      <p:sp>
        <p:nvSpPr>
          <p:cNvPr id="8" name="Inhaltsplatzhalter 7"/>
          <p:cNvSpPr>
            <a:spLocks noGrp="1"/>
          </p:cNvSpPr>
          <p:nvPr>
            <p:ph sz="half" idx="2"/>
          </p:nvPr>
        </p:nvSpPr>
        <p:spPr>
          <a:xfrm>
            <a:off x="457200" y="2174874"/>
            <a:ext cx="4040188" cy="4206453"/>
          </a:xfrm>
        </p:spPr>
        <p:txBody>
          <a:bodyPr>
            <a:normAutofit/>
          </a:bodyPr>
          <a:lstStyle/>
          <a:p>
            <a:pPr marL="0" indent="0">
              <a:buNone/>
            </a:pPr>
            <a:r>
              <a:rPr lang="en-US" sz="1400" dirty="0">
                <a:hlinkClick r:id="rId2"/>
              </a:rPr>
              <a:t>https://</a:t>
            </a:r>
            <a:r>
              <a:rPr lang="en-US" sz="1400" dirty="0" smtClean="0">
                <a:hlinkClick r:id="rId2"/>
              </a:rPr>
              <a:t>www.w3.org/2016/07/wot-ig-charter.html</a:t>
            </a:r>
            <a:r>
              <a:rPr lang="en-US" sz="1400" dirty="0" smtClean="0"/>
              <a:t> </a:t>
            </a:r>
            <a:endParaRPr lang="en-US" sz="1400" dirty="0"/>
          </a:p>
          <a:p>
            <a:r>
              <a:rPr lang="en-US" dirty="0" smtClean="0"/>
              <a:t>Started spring 2015</a:t>
            </a:r>
          </a:p>
          <a:p>
            <a:r>
              <a:rPr lang="en-US" dirty="0" smtClean="0"/>
              <a:t>210 Members</a:t>
            </a:r>
          </a:p>
          <a:p>
            <a:r>
              <a:rPr lang="en-US" dirty="0" smtClean="0"/>
              <a:t>Informal work</a:t>
            </a:r>
          </a:p>
          <a:p>
            <a:endParaRPr lang="en-US" dirty="0" smtClean="0"/>
          </a:p>
          <a:p>
            <a:r>
              <a:rPr lang="en-US" dirty="0" smtClean="0"/>
              <a:t>Use cases, explorative work</a:t>
            </a:r>
          </a:p>
          <a:p>
            <a:r>
              <a:rPr lang="en-US" dirty="0" smtClean="0"/>
              <a:t>Liaisons and collaborations with other organizations and SDOs</a:t>
            </a:r>
          </a:p>
          <a:p>
            <a:r>
              <a:rPr lang="en-US" dirty="0" err="1" smtClean="0"/>
              <a:t>PlugFests</a:t>
            </a:r>
            <a:r>
              <a:rPr lang="en-US" dirty="0" smtClean="0"/>
              <a:t> with running code</a:t>
            </a:r>
            <a:endParaRPr lang="en-US" dirty="0"/>
          </a:p>
        </p:txBody>
      </p:sp>
      <p:sp>
        <p:nvSpPr>
          <p:cNvPr id="9" name="Textplatzhalter 8"/>
          <p:cNvSpPr>
            <a:spLocks noGrp="1"/>
          </p:cNvSpPr>
          <p:nvPr>
            <p:ph type="body" sz="quarter" idx="3"/>
          </p:nvPr>
        </p:nvSpPr>
        <p:spPr/>
        <p:txBody>
          <a:bodyPr/>
          <a:lstStyle/>
          <a:p>
            <a:r>
              <a:rPr lang="en-US" dirty="0" smtClean="0"/>
              <a:t>Working Group (WG)</a:t>
            </a:r>
            <a:endParaRPr lang="en-US" dirty="0"/>
          </a:p>
        </p:txBody>
      </p:sp>
      <p:sp>
        <p:nvSpPr>
          <p:cNvPr id="10" name="Inhaltsplatzhalter 9"/>
          <p:cNvSpPr>
            <a:spLocks noGrp="1"/>
          </p:cNvSpPr>
          <p:nvPr>
            <p:ph sz="quarter" idx="4"/>
          </p:nvPr>
        </p:nvSpPr>
        <p:spPr/>
        <p:txBody>
          <a:bodyPr/>
          <a:lstStyle/>
          <a:p>
            <a:pPr marL="0" indent="0">
              <a:buNone/>
            </a:pPr>
            <a:r>
              <a:rPr lang="en-US" sz="1400" dirty="0">
                <a:hlinkClick r:id="rId3"/>
              </a:rPr>
              <a:t>https://</a:t>
            </a:r>
            <a:r>
              <a:rPr lang="en-US" sz="1400" dirty="0" smtClean="0">
                <a:hlinkClick r:id="rId3"/>
              </a:rPr>
              <a:t>www.w3.org/2016/12/wot-wg-2016.html</a:t>
            </a:r>
            <a:r>
              <a:rPr lang="en-US" sz="1400" dirty="0" smtClean="0"/>
              <a:t> </a:t>
            </a:r>
          </a:p>
          <a:p>
            <a:r>
              <a:rPr lang="en-US" dirty="0" smtClean="0"/>
              <a:t>In charter process</a:t>
            </a:r>
          </a:p>
          <a:p>
            <a:r>
              <a:rPr lang="en-US" dirty="0" smtClean="0"/>
              <a:t>Expected beginning of 2016</a:t>
            </a:r>
          </a:p>
          <a:p>
            <a:r>
              <a:rPr lang="en-US" dirty="0" smtClean="0"/>
              <a:t>Normative work</a:t>
            </a:r>
          </a:p>
          <a:p>
            <a:endParaRPr lang="en-US" dirty="0" smtClean="0"/>
          </a:p>
          <a:p>
            <a:r>
              <a:rPr lang="en-US" dirty="0" smtClean="0"/>
              <a:t>Standardization of four initial building blocks identified by the IG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err="1" smtClean="0"/>
              <a:t>WoT</a:t>
            </a:r>
            <a:r>
              <a:rPr lang="en-US" dirty="0" smtClean="0"/>
              <a:t> Building Blocks</a:t>
            </a:r>
            <a:endParaRPr lang="en-US" dirty="0"/>
          </a:p>
        </p:txBody>
      </p:sp>
      <p:sp>
        <p:nvSpPr>
          <p:cNvPr id="5" name="Textplatzhalter 4"/>
          <p:cNvSpPr>
            <a:spLocks noGrp="1"/>
          </p:cNvSpPr>
          <p:nvPr>
            <p:ph type="body" idx="1"/>
          </p:nvPr>
        </p:nvSpPr>
        <p:spPr/>
        <p:txBody>
          <a:bodyPr/>
          <a:lstStyle/>
          <a:p>
            <a:r>
              <a:rPr lang="en-US" dirty="0" smtClean="0"/>
              <a:t>Complementing technological building blocks to mix and match</a:t>
            </a:r>
          </a:p>
          <a:p>
            <a:r>
              <a:rPr lang="en-US" dirty="0" smtClean="0">
                <a:hlinkClick r:id="rId2"/>
              </a:rPr>
              <a:t>http://w3c.github.io/wot/current-practices/</a:t>
            </a:r>
            <a:br>
              <a:rPr lang="en-US" dirty="0" smtClean="0">
                <a:hlinkClick r:id="rId2"/>
              </a:rPr>
            </a:br>
            <a:r>
              <a:rPr lang="en-US" dirty="0" smtClean="0">
                <a:hlinkClick r:id="rId2"/>
              </a:rPr>
              <a:t>wot-practices.html#</a:t>
            </a:r>
            <a:r>
              <a:rPr lang="de-DE" dirty="0" smtClean="0">
                <a:hlinkClick r:id="rId2"/>
              </a:rPr>
              <a:t>sec-</a:t>
            </a:r>
            <a:r>
              <a:rPr lang="de-DE" dirty="0" err="1" smtClean="0">
                <a:hlinkClick r:id="rId2"/>
              </a:rPr>
              <a:t>concepts</a:t>
            </a:r>
            <a:r>
              <a:rPr lang="de-DE" dirty="0" smtClean="0"/>
              <a:t> </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040887b0-086c-4ff4-2016-b5b55c2754ed"/>
</p:tagLst>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1772</Words>
  <Application>Microsoft Office PowerPoint</Application>
  <PresentationFormat>Bildschirmpräsentation (4:3)</PresentationFormat>
  <Paragraphs>489</Paragraphs>
  <Slides>31</Slides>
  <Notes>1</Notes>
  <HiddenSlides>0</HiddenSlides>
  <MMClips>0</MMClips>
  <ScaleCrop>false</ScaleCrop>
  <HeadingPairs>
    <vt:vector size="4" baseType="variant">
      <vt:variant>
        <vt:lpstr>Design</vt:lpstr>
      </vt:variant>
      <vt:variant>
        <vt:i4>1</vt:i4>
      </vt:variant>
      <vt:variant>
        <vt:lpstr>Folientitel</vt:lpstr>
      </vt:variant>
      <vt:variant>
        <vt:i4>31</vt:i4>
      </vt:variant>
    </vt:vector>
  </HeadingPairs>
  <TitlesOfParts>
    <vt:vector size="32" baseType="lpstr">
      <vt:lpstr>Larissa-Design</vt:lpstr>
      <vt:lpstr>W3C Standards for the IoT</vt:lpstr>
      <vt:lpstr>What is the Web of Things?</vt:lpstr>
      <vt:lpstr>What is the Web of Things?</vt:lpstr>
      <vt:lpstr>What is the Web of Things?</vt:lpstr>
      <vt:lpstr>W3C WoT Activities</vt:lpstr>
      <vt:lpstr>W3C WoT Mission</vt:lpstr>
      <vt:lpstr>W3C WoT Architecture</vt:lpstr>
      <vt:lpstr>W3C WoT</vt:lpstr>
      <vt:lpstr>WoT Building Blocks</vt:lpstr>
      <vt:lpstr>Semantic Metadata for Interoperability</vt:lpstr>
      <vt:lpstr>Simple, Common Interaction Model</vt:lpstr>
      <vt:lpstr>HTML for Things: Thing Description (TD)</vt:lpstr>
      <vt:lpstr>Interoperability Across Platforms</vt:lpstr>
      <vt:lpstr>Description of IoT Protocols: Binding Templates</vt:lpstr>
      <vt:lpstr>Harmonize Gateway Implementation</vt:lpstr>
      <vt:lpstr>Simplify Application Development</vt:lpstr>
      <vt:lpstr>Browser-like Runtime for IoT Apps: Scripting API</vt:lpstr>
      <vt:lpstr>Portable Apps Across Vendors</vt:lpstr>
      <vt:lpstr>Portable Apps Across Components</vt:lpstr>
      <vt:lpstr>Portable Apps Across Components</vt:lpstr>
      <vt:lpstr>TD to Augment Existing Things</vt:lpstr>
      <vt:lpstr>Servient Reference Architecture</vt:lpstr>
      <vt:lpstr>W3C WoT Building Blocks</vt:lpstr>
      <vt:lpstr>W3C WoT Online Resources</vt:lpstr>
      <vt:lpstr>Backup Slides</vt:lpstr>
      <vt:lpstr>Thing Description</vt:lpstr>
      <vt:lpstr>TD Example</vt:lpstr>
      <vt:lpstr>Folie 28</vt:lpstr>
      <vt:lpstr>Scripting API</vt:lpstr>
      <vt:lpstr>Script Example (Expose Thing)</vt:lpstr>
      <vt:lpstr>Script Example (Consume Thing)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 WoT Project</dc:title>
  <dc:creator>Kovatsch, Matthias</dc:creator>
  <cp:keywords>C_Unrestricted</cp:keywords>
  <cp:lastModifiedBy>Matthias Kovatsch</cp:lastModifiedBy>
  <cp:revision>333</cp:revision>
  <dcterms:created xsi:type="dcterms:W3CDTF">2016-04-10T22:30:33Z</dcterms:created>
  <dcterms:modified xsi:type="dcterms:W3CDTF">2016-12-12T11:29:39Z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_AdHocReviewCycleID">
    <vt:i4>-705146140</vt:i4>
  </property>
  <property fmtid="{D5CDD505-2E9C-101B-9397-08002B2CF9AE}" pid="4" name="_NewReviewCycle">
    <vt:lpwstr/>
  </property>
  <property fmtid="{D5CDD505-2E9C-101B-9397-08002B2CF9AE}" pid="5" name="_EmailSubject">
    <vt:lpwstr/>
  </property>
  <property fmtid="{D5CDD505-2E9C-101B-9397-08002B2CF9AE}" pid="6" name="_AuthorEmail">
    <vt:lpwstr>matthias.kovatsch@siemens.com</vt:lpwstr>
  </property>
  <property fmtid="{D5CDD505-2E9C-101B-9397-08002B2CF9AE}" pid="7" name="_AuthorEmailDisplayName">
    <vt:lpwstr>Kovatsch, Matthias (CT RDA NEC EMB-DE)</vt:lpwstr>
  </property>
</Properties>
</file>