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278" r:id="rId3"/>
    <p:sldId id="257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84" r:id="rId12"/>
    <p:sldId id="266" r:id="rId13"/>
    <p:sldId id="268" r:id="rId14"/>
    <p:sldId id="269" r:id="rId15"/>
    <p:sldId id="270" r:id="rId16"/>
    <p:sldId id="271" r:id="rId17"/>
    <p:sldId id="283" r:id="rId18"/>
    <p:sldId id="265" r:id="rId19"/>
    <p:sldId id="267" r:id="rId20"/>
    <p:sldId id="272" r:id="rId21"/>
    <p:sldId id="286" r:id="rId22"/>
    <p:sldId id="279" r:id="rId23"/>
    <p:sldId id="299" r:id="rId24"/>
    <p:sldId id="298" r:id="rId25"/>
    <p:sldId id="277" r:id="rId26"/>
    <p:sldId id="280" r:id="rId27"/>
    <p:sldId id="290" r:id="rId28"/>
    <p:sldId id="281" r:id="rId29"/>
    <p:sldId id="287" r:id="rId30"/>
    <p:sldId id="288" r:id="rId31"/>
    <p:sldId id="289" r:id="rId32"/>
    <p:sldId id="282" r:id="rId33"/>
    <p:sldId id="275" r:id="rId34"/>
    <p:sldId id="261" r:id="rId35"/>
    <p:sldId id="300" r:id="rId36"/>
    <p:sldId id="318" r:id="rId37"/>
    <p:sldId id="316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09" r:id="rId47"/>
    <p:sldId id="310" r:id="rId48"/>
    <p:sldId id="311" r:id="rId49"/>
    <p:sldId id="312" r:id="rId50"/>
    <p:sldId id="313" r:id="rId51"/>
    <p:sldId id="314" r:id="rId52"/>
    <p:sldId id="315" r:id="rId53"/>
    <p:sldId id="317" r:id="rId5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1070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6C9F5-32D2-42B5-96C6-A2155698F10A}" type="datetimeFigureOut">
              <a:rPr lang="de-DE" smtClean="0"/>
              <a:pPr/>
              <a:t>20.04.2016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DF3CC-1C16-44C5-879B-389FF4F4502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DF3CC-1C16-44C5-879B-389FF4F4502F}" type="slidenum">
              <a:rPr lang="de-DE" smtClean="0"/>
              <a:pPr/>
              <a:t>19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22964-C42E-4AD1-A221-207409CF8EEF}" type="slidenum">
              <a:rPr lang="de-DE" smtClean="0"/>
              <a:pPr/>
              <a:t>24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With</a:t>
            </a:r>
            <a:r>
              <a:rPr lang="de-DE" dirty="0" smtClean="0"/>
              <a:t> the web</a:t>
            </a:r>
          </a:p>
          <a:p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things</a:t>
            </a:r>
            <a:endParaRPr lang="de-DE" dirty="0" smtClean="0"/>
          </a:p>
          <a:p>
            <a:r>
              <a:rPr lang="de-DE" dirty="0" err="1" smtClean="0"/>
              <a:t>With</a:t>
            </a:r>
            <a:r>
              <a:rPr lang="de-DE" dirty="0" smtClean="0"/>
              <a:t> the </a:t>
            </a:r>
            <a:r>
              <a:rPr lang="de-DE" dirty="0" err="1" smtClean="0"/>
              <a:t>physical</a:t>
            </a:r>
            <a:r>
              <a:rPr lang="de-DE" dirty="0" smtClean="0"/>
              <a:t> </a:t>
            </a:r>
            <a:r>
              <a:rPr lang="de-DE" dirty="0" err="1" smtClean="0"/>
              <a:t>world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35E9C-1B53-4265-90FC-FD787D951DBF}" type="slidenum">
              <a:rPr lang="de-DE" smtClean="0"/>
              <a:pPr/>
              <a:t>40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Three</a:t>
            </a:r>
            <a:r>
              <a:rPr lang="de-DE" baseline="0" dirty="0" smtClean="0"/>
              <a:t> APIs</a:t>
            </a:r>
          </a:p>
          <a:p>
            <a:endParaRPr lang="de-DE" baseline="0" dirty="0" smtClean="0"/>
          </a:p>
          <a:p>
            <a:pPr>
              <a:buFontTx/>
              <a:buChar char="-"/>
            </a:pPr>
            <a:r>
              <a:rPr lang="de-DE" baseline="0" dirty="0" smtClean="0"/>
              <a:t> </a:t>
            </a:r>
            <a:r>
              <a:rPr lang="de-DE" baseline="0" dirty="0" err="1" smtClean="0"/>
              <a:t>physical</a:t>
            </a:r>
            <a:r>
              <a:rPr lang="de-DE" baseline="0" dirty="0" smtClean="0"/>
              <a:t>: GPIOs, </a:t>
            </a:r>
            <a:r>
              <a:rPr lang="de-DE" baseline="0" dirty="0" err="1" smtClean="0"/>
              <a:t>interfaces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sensors</a:t>
            </a:r>
            <a:r>
              <a:rPr lang="de-DE" baseline="0" dirty="0" smtClean="0"/>
              <a:t> etc.</a:t>
            </a:r>
          </a:p>
          <a:p>
            <a:pPr>
              <a:buFontTx/>
              <a:buChar char="-"/>
            </a:pPr>
            <a:r>
              <a:rPr lang="de-DE" baseline="0" dirty="0" smtClean="0"/>
              <a:t> </a:t>
            </a:r>
            <a:r>
              <a:rPr lang="de-DE" baseline="0" dirty="0" err="1" smtClean="0"/>
              <a:t>server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expose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things</a:t>
            </a:r>
            <a:endParaRPr lang="de-DE" baseline="0" dirty="0" smtClean="0"/>
          </a:p>
          <a:p>
            <a:pPr>
              <a:buFontTx/>
              <a:buChar char="-"/>
            </a:pPr>
            <a:r>
              <a:rPr lang="de-DE" baseline="0" dirty="0" smtClean="0"/>
              <a:t> </a:t>
            </a:r>
            <a:r>
              <a:rPr lang="de-DE" baseline="0" dirty="0" err="1" smtClean="0"/>
              <a:t>client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acess</a:t>
            </a:r>
            <a:r>
              <a:rPr lang="de-DE" baseline="0" dirty="0" smtClean="0"/>
              <a:t> &amp; </a:t>
            </a:r>
            <a:r>
              <a:rPr lang="de-DE" baseline="0" dirty="0" err="1" smtClean="0"/>
              <a:t>interact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things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35E9C-1B53-4265-90FC-FD787D951DBF}" type="slidenum">
              <a:rPr lang="de-DE" smtClean="0"/>
              <a:pPr/>
              <a:t>41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The „</a:t>
            </a:r>
            <a:r>
              <a:rPr lang="de-DE" dirty="0" err="1" smtClean="0"/>
              <a:t>browser</a:t>
            </a:r>
            <a:r>
              <a:rPr lang="de-DE" dirty="0" smtClean="0"/>
              <a:t> </a:t>
            </a:r>
            <a:r>
              <a:rPr lang="de-DE" dirty="0" err="1" smtClean="0"/>
              <a:t>wars</a:t>
            </a:r>
            <a:r>
              <a:rPr lang="de-DE" dirty="0" smtClean="0"/>
              <a:t>“ </a:t>
            </a:r>
            <a:r>
              <a:rPr lang="de-DE" dirty="0" err="1" smtClean="0"/>
              <a:t>slowed</a:t>
            </a:r>
            <a:r>
              <a:rPr lang="de-DE" dirty="0" smtClean="0"/>
              <a:t> </a:t>
            </a:r>
            <a:r>
              <a:rPr lang="de-DE" dirty="0" err="1" smtClean="0"/>
              <a:t>innovation</a:t>
            </a:r>
            <a:r>
              <a:rPr lang="de-DE" dirty="0" smtClean="0"/>
              <a:t>. The mobile </a:t>
            </a:r>
            <a:r>
              <a:rPr lang="de-DE" dirty="0" err="1" smtClean="0"/>
              <a:t>phone</a:t>
            </a:r>
            <a:r>
              <a:rPr lang="de-DE" dirty="0" smtClean="0"/>
              <a:t> </a:t>
            </a:r>
            <a:r>
              <a:rPr lang="de-DE" dirty="0" err="1" smtClean="0"/>
              <a:t>systems</a:t>
            </a:r>
            <a:r>
              <a:rPr lang="de-DE" dirty="0" smtClean="0"/>
              <a:t> </a:t>
            </a:r>
            <a:r>
              <a:rPr lang="de-DE" dirty="0" err="1" smtClean="0"/>
              <a:t>keep</a:t>
            </a:r>
            <a:r>
              <a:rPr lang="de-DE" dirty="0" smtClean="0"/>
              <a:t> on </a:t>
            </a:r>
            <a:r>
              <a:rPr lang="de-DE" dirty="0" err="1" smtClean="0"/>
              <a:t>fragmentating</a:t>
            </a:r>
            <a:r>
              <a:rPr lang="de-DE" dirty="0" smtClean="0"/>
              <a:t>.</a:t>
            </a:r>
          </a:p>
          <a:p>
            <a:r>
              <a:rPr lang="de-DE" dirty="0" err="1" smtClean="0"/>
              <a:t>Lets</a:t>
            </a:r>
            <a:r>
              <a:rPr lang="de-DE" dirty="0" smtClean="0"/>
              <a:t> </a:t>
            </a:r>
            <a:r>
              <a:rPr lang="de-DE" dirty="0" err="1" smtClean="0"/>
              <a:t>avoid</a:t>
            </a:r>
            <a:r>
              <a:rPr lang="de-DE" dirty="0" smtClean="0"/>
              <a:t> a „</a:t>
            </a:r>
            <a:r>
              <a:rPr lang="de-DE" dirty="0" err="1" smtClean="0"/>
              <a:t>thing</a:t>
            </a:r>
            <a:r>
              <a:rPr lang="de-DE" dirty="0" smtClean="0"/>
              <a:t> war“. </a:t>
            </a:r>
            <a:r>
              <a:rPr lang="de-DE" dirty="0" err="1" smtClean="0"/>
              <a:t>Lets</a:t>
            </a:r>
            <a:r>
              <a:rPr lang="de-DE" dirty="0" smtClean="0"/>
              <a:t> </a:t>
            </a:r>
            <a:r>
              <a:rPr lang="de-DE" dirty="0" err="1" smtClean="0"/>
              <a:t>standardize</a:t>
            </a:r>
            <a:r>
              <a:rPr lang="de-DE" dirty="0" smtClean="0"/>
              <a:t> </a:t>
            </a:r>
            <a:r>
              <a:rPr lang="de-DE" dirty="0" err="1" smtClean="0"/>
              <a:t>how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script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thing</a:t>
            </a:r>
            <a:r>
              <a:rPr lang="de-DE" baseline="0" dirty="0" smtClean="0"/>
              <a:t>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35E9C-1B53-4265-90FC-FD787D951DBF}" type="slidenum">
              <a:rPr lang="de-DE" smtClean="0"/>
              <a:pPr/>
              <a:t>42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Would</a:t>
            </a:r>
            <a:r>
              <a:rPr lang="de-DE" dirty="0" smtClean="0"/>
              <a:t> </a:t>
            </a:r>
            <a:r>
              <a:rPr lang="de-DE" dirty="0" err="1" smtClean="0"/>
              <a:t>amazon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write</a:t>
            </a:r>
            <a:r>
              <a:rPr lang="de-DE" dirty="0" smtClean="0"/>
              <a:t> a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app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fridge</a:t>
            </a:r>
            <a:r>
              <a:rPr lang="de-DE" dirty="0" smtClean="0"/>
              <a:t> </a:t>
            </a:r>
            <a:r>
              <a:rPr lang="de-DE" dirty="0" err="1" smtClean="0"/>
              <a:t>vendor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Would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vendor</a:t>
            </a:r>
            <a:r>
              <a:rPr lang="de-DE" baseline="0" dirty="0" smtClean="0"/>
              <a:t> of </a:t>
            </a:r>
            <a:r>
              <a:rPr lang="de-DE" baseline="0" dirty="0" err="1" smtClean="0"/>
              <a:t>washing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ingredients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learn</a:t>
            </a:r>
            <a:r>
              <a:rPr lang="de-DE" baseline="0" dirty="0" smtClean="0"/>
              <a:t> a different </a:t>
            </a:r>
            <a:r>
              <a:rPr lang="de-DE" baseline="0" dirty="0" err="1" smtClean="0"/>
              <a:t>concept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each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washing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machine</a:t>
            </a:r>
            <a:r>
              <a:rPr lang="de-DE" baseline="0" dirty="0" smtClean="0"/>
              <a:t>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E1E6FC-5E0A-47AB-9531-F613680F06E6}" type="slidenum">
              <a:rPr lang="de-DE" smtClean="0"/>
              <a:pPr/>
              <a:t>44</a:t>
            </a:fld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E1E6FC-5E0A-47AB-9531-F613680F06E6}" type="slidenum">
              <a:rPr lang="de-DE" smtClean="0"/>
              <a:pPr/>
              <a:t>46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20.04.2016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20.04.2016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20.04.2016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20.04.2016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20.04.2016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20.04.2016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20.04.2016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20.04.2016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20.04.2016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20.04.2016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20.04.2016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20.04.2016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WoT/IG/wiki/Main_Page" TargetMode="External"/><Relationship Id="rId2" Type="http://schemas.openxmlformats.org/officeDocument/2006/relationships/hyperlink" Target="http://w3c.github.io/wot/architecture/wot-architecture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mkovatsc/wot-demo-devices" TargetMode="External"/><Relationship Id="rId4" Type="http://schemas.openxmlformats.org/officeDocument/2006/relationships/hyperlink" Target="https://github.com/thingweb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lipse.org/paho/" TargetMode="External"/><Relationship Id="rId2" Type="http://schemas.openxmlformats.org/officeDocument/2006/relationships/hyperlink" Target="http://coap.technology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w3c.github.io/wot/current-practices/wot-practices.ht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://www.flaticon.com/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br>
              <a:rPr lang="en-US" dirty="0" smtClean="0"/>
            </a:br>
            <a:r>
              <a:rPr lang="en-US" dirty="0" smtClean="0"/>
              <a:t>with a </a:t>
            </a:r>
            <a:r>
              <a:rPr lang="en-US" dirty="0" err="1" smtClean="0"/>
              <a:t>WoT</a:t>
            </a:r>
            <a:r>
              <a:rPr lang="en-US" dirty="0" smtClean="0"/>
              <a:t> Project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W3C </a:t>
            </a:r>
            <a:r>
              <a:rPr lang="de-DE" dirty="0" err="1" smtClean="0"/>
              <a:t>WoT</a:t>
            </a:r>
            <a:r>
              <a:rPr lang="de-DE" dirty="0" smtClean="0"/>
              <a:t> IG F2F Meeting</a:t>
            </a:r>
            <a:br>
              <a:rPr lang="de-DE" dirty="0" smtClean="0"/>
            </a:br>
            <a:r>
              <a:rPr lang="de-DE" dirty="0" smtClean="0"/>
              <a:t>Montreal, CA, 2016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108520" y="-99392"/>
            <a:ext cx="9252520" cy="1143000"/>
          </a:xfrm>
        </p:spPr>
        <p:txBody>
          <a:bodyPr>
            <a:normAutofit/>
          </a:bodyPr>
          <a:lstStyle/>
          <a:p>
            <a:r>
              <a:rPr lang="en-US" dirty="0"/>
              <a:t>(Type D) </a:t>
            </a:r>
            <a:r>
              <a:rPr lang="en-US" dirty="0" err="1"/>
              <a:t>WoT</a:t>
            </a:r>
            <a:r>
              <a:rPr lang="en-US" dirty="0"/>
              <a:t> Servient on Cloud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822722"/>
            <a:ext cx="9036496" cy="4525963"/>
          </a:xfrm>
        </p:spPr>
        <p:txBody>
          <a:bodyPr>
            <a:normAutofit/>
          </a:bodyPr>
          <a:lstStyle/>
          <a:p>
            <a:pPr marL="274320" lvl="0" indent="-274320">
              <a:spcBef>
                <a:spcPts val="600"/>
              </a:spcBef>
              <a:buClr>
                <a:srgbClr val="727CA3"/>
              </a:buClr>
              <a:buSzPct val="76000"/>
              <a:buFont typeface="Wingdings 3"/>
              <a:buChar char=""/>
              <a:defRPr/>
            </a:pPr>
            <a:r>
              <a:rPr kumimoji="1" lang="en-US" altLang="ja-JP" sz="2400" dirty="0" err="1">
                <a:solidFill>
                  <a:sysClr val="windowText" lastClr="000000"/>
                </a:solidFill>
                <a:latin typeface="Gill Sans MT"/>
              </a:rPr>
              <a:t>WoT</a:t>
            </a:r>
            <a:r>
              <a:rPr kumimoji="1" lang="ja-JP" altLang="en-US" sz="2400" dirty="0">
                <a:solidFill>
                  <a:sysClr val="windowText" lastClr="000000"/>
                </a:solidFill>
                <a:latin typeface="Gill Sans MT"/>
              </a:rPr>
              <a:t> </a:t>
            </a:r>
            <a:r>
              <a:rPr kumimoji="1" lang="en-US" altLang="ja-JP" sz="2400" dirty="0">
                <a:solidFill>
                  <a:sysClr val="windowText" lastClr="000000"/>
                </a:solidFill>
                <a:latin typeface="Gill Sans MT"/>
              </a:rPr>
              <a:t>servient is implemented on </a:t>
            </a:r>
            <a:r>
              <a:rPr lang="en-US" altLang="ja-JP" sz="2400" dirty="0">
                <a:solidFill>
                  <a:sysClr val="windowText" lastClr="000000"/>
                </a:solidFill>
                <a:latin typeface="Gill Sans MT"/>
              </a:rPr>
              <a:t>Cloud to provide global accessibility</a:t>
            </a:r>
            <a:endParaRPr kumimoji="1" lang="en-US" altLang="ja-JP" sz="2400" dirty="0">
              <a:solidFill>
                <a:sysClr val="windowText" lastClr="000000"/>
              </a:solidFill>
              <a:latin typeface="Gill Sans MT"/>
            </a:endParaRPr>
          </a:p>
          <a:p>
            <a:pPr lvl="1" fontAlgn="auto"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</a:pPr>
            <a:r>
              <a:rPr lang="en-US" altLang="ja-JP" sz="1800" dirty="0" err="1">
                <a:solidFill>
                  <a:sysClr val="windowText" lastClr="000000"/>
                </a:solidFill>
                <a:latin typeface="Gill Sans MT"/>
              </a:rPr>
              <a:t>WoT</a:t>
            </a:r>
            <a:r>
              <a:rPr lang="en-US" altLang="ja-JP" sz="1800" dirty="0">
                <a:solidFill>
                  <a:sysClr val="windowText" lastClr="000000"/>
                </a:solidFill>
                <a:latin typeface="Gill Sans MT"/>
              </a:rPr>
              <a:t> </a:t>
            </a:r>
            <a:r>
              <a:rPr lang="en-US" altLang="ja-JP" sz="1800" dirty="0" err="1">
                <a:solidFill>
                  <a:sysClr val="windowText" lastClr="000000"/>
                </a:solidFill>
                <a:latin typeface="Gill Sans MT"/>
              </a:rPr>
              <a:t>Servients</a:t>
            </a:r>
            <a:r>
              <a:rPr lang="en-US" altLang="ja-JP" sz="1800" dirty="0">
                <a:solidFill>
                  <a:sysClr val="windowText" lastClr="000000"/>
                </a:solidFill>
                <a:latin typeface="Gill Sans MT"/>
              </a:rPr>
              <a:t> are cascaded to access the real device</a:t>
            </a:r>
          </a:p>
          <a:p>
            <a:pPr lvl="1" fontAlgn="auto"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</a:pPr>
            <a:r>
              <a:rPr lang="en-US" altLang="ja-JP" sz="1800" dirty="0">
                <a:solidFill>
                  <a:sysClr val="windowText" lastClr="000000"/>
                </a:solidFill>
                <a:latin typeface="Gill Sans MT"/>
              </a:rPr>
              <a:t>Browser or Client App accesses global </a:t>
            </a:r>
            <a:r>
              <a:rPr lang="en-US" altLang="ja-JP" sz="1800" dirty="0" err="1">
                <a:solidFill>
                  <a:sysClr val="windowText" lastClr="000000"/>
                </a:solidFill>
                <a:latin typeface="Gill Sans MT"/>
              </a:rPr>
              <a:t>WoT</a:t>
            </a:r>
            <a:r>
              <a:rPr lang="en-US" altLang="ja-JP" sz="1800" dirty="0">
                <a:solidFill>
                  <a:sysClr val="windowText" lastClr="000000"/>
                </a:solidFill>
                <a:latin typeface="Gill Sans MT"/>
              </a:rPr>
              <a:t> Servient on cloud named platform at first. Then platform send the request from client to local </a:t>
            </a:r>
            <a:r>
              <a:rPr lang="en-US" altLang="ja-JP" sz="1800" dirty="0" err="1">
                <a:solidFill>
                  <a:sysClr val="windowText" lastClr="000000"/>
                </a:solidFill>
                <a:latin typeface="Gill Sans MT"/>
              </a:rPr>
              <a:t>WoT</a:t>
            </a:r>
            <a:r>
              <a:rPr lang="en-US" altLang="ja-JP" sz="1800" dirty="0">
                <a:solidFill>
                  <a:sysClr val="windowText" lastClr="000000"/>
                </a:solidFill>
                <a:latin typeface="Gill Sans MT"/>
              </a:rPr>
              <a:t> Servient on Hub.</a:t>
            </a:r>
            <a:endParaRPr kumimoji="1" lang="en-US" altLang="ja-JP" sz="1800" dirty="0">
              <a:solidFill>
                <a:sysClr val="windowText" lastClr="000000"/>
              </a:solidFill>
              <a:latin typeface="Gill Sans MT"/>
            </a:endParaRPr>
          </a:p>
          <a:p>
            <a:pPr lvl="1" fontAlgn="auto"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</a:pPr>
            <a:r>
              <a:rPr lang="en-US" altLang="ja-JP" sz="1800" dirty="0">
                <a:solidFill>
                  <a:sysClr val="windowText" lastClr="000000"/>
                </a:solidFill>
                <a:latin typeface="Gill Sans MT"/>
              </a:rPr>
              <a:t>Resource information on both </a:t>
            </a:r>
            <a:r>
              <a:rPr lang="en-US" altLang="ja-JP" sz="1800" dirty="0" err="1">
                <a:solidFill>
                  <a:sysClr val="windowText" lastClr="000000"/>
                </a:solidFill>
                <a:latin typeface="Gill Sans MT"/>
              </a:rPr>
              <a:t>WoT</a:t>
            </a:r>
            <a:r>
              <a:rPr lang="en-US" altLang="ja-JP" sz="1800" dirty="0">
                <a:solidFill>
                  <a:sysClr val="windowText" lastClr="000000"/>
                </a:solidFill>
                <a:latin typeface="Gill Sans MT"/>
              </a:rPr>
              <a:t> Servient on </a:t>
            </a:r>
            <a:r>
              <a:rPr lang="en-US" altLang="ja-JP" sz="1800" dirty="0" smtClean="0">
                <a:solidFill>
                  <a:sysClr val="windowText" lastClr="000000"/>
                </a:solidFill>
                <a:latin typeface="Gill Sans MT"/>
              </a:rPr>
              <a:t>Cloud </a:t>
            </a:r>
            <a:r>
              <a:rPr lang="en-US" altLang="ja-JP" sz="1800" dirty="0">
                <a:solidFill>
                  <a:sysClr val="windowText" lastClr="000000"/>
                </a:solidFill>
                <a:latin typeface="Gill Sans MT"/>
              </a:rPr>
              <a:t>and that on Hub is synchronized.</a:t>
            </a:r>
            <a:endParaRPr kumimoji="1" lang="en-US" altLang="ja-JP" sz="1800" dirty="0">
              <a:solidFill>
                <a:sysClr val="windowText" lastClr="000000"/>
              </a:solidFill>
              <a:latin typeface="Gill Sans MT"/>
            </a:endParaRPr>
          </a:p>
        </p:txBody>
      </p:sp>
      <p:sp>
        <p:nvSpPr>
          <p:cNvPr id="35" name="角丸四角形 6"/>
          <p:cNvSpPr/>
          <p:nvPr/>
        </p:nvSpPr>
        <p:spPr bwMode="auto">
          <a:xfrm>
            <a:off x="518985" y="3789040"/>
            <a:ext cx="1009825" cy="1770468"/>
          </a:xfrm>
          <a:prstGeom prst="roundRect">
            <a:avLst>
              <a:gd name="adj" fmla="val 6113"/>
            </a:avLst>
          </a:prstGeom>
          <a:gradFill rotWithShape="1">
            <a:gsLst>
              <a:gs pos="0">
                <a:sysClr val="windowText" lastClr="000000">
                  <a:tint val="45000"/>
                  <a:satMod val="200000"/>
                </a:sysClr>
              </a:gs>
              <a:gs pos="30000">
                <a:sysClr val="windowText" lastClr="000000">
                  <a:tint val="61000"/>
                  <a:satMod val="200000"/>
                </a:sysClr>
              </a:gs>
              <a:gs pos="45000">
                <a:sysClr val="windowText" lastClr="000000">
                  <a:tint val="66000"/>
                  <a:satMod val="200000"/>
                </a:sysClr>
              </a:gs>
              <a:gs pos="55000">
                <a:sysClr val="windowText" lastClr="000000">
                  <a:tint val="66000"/>
                  <a:satMod val="200000"/>
                </a:sysClr>
              </a:gs>
              <a:gs pos="73000">
                <a:sysClr val="windowText" lastClr="000000">
                  <a:tint val="61000"/>
                  <a:satMod val="200000"/>
                </a:sysClr>
              </a:gs>
              <a:gs pos="100000">
                <a:sysClr val="windowText" lastClr="000000">
                  <a:tint val="45000"/>
                  <a:satMod val="200000"/>
                </a:sysClr>
              </a:gs>
            </a:gsLst>
            <a:lin ang="950000" scaled="1"/>
          </a:gradFill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  <a:cs typeface="+mn-cs"/>
              </a:rPr>
              <a:t> Browser</a:t>
            </a:r>
            <a:endParaRPr kumimoji="0" lang="ja-JP" alt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  <a:cs typeface="+mn-cs"/>
            </a:endParaRPr>
          </a:p>
        </p:txBody>
      </p:sp>
      <p:sp>
        <p:nvSpPr>
          <p:cNvPr id="36" name="角丸四角形 31"/>
          <p:cNvSpPr/>
          <p:nvPr/>
        </p:nvSpPr>
        <p:spPr bwMode="auto">
          <a:xfrm>
            <a:off x="574481" y="5237296"/>
            <a:ext cx="832765" cy="275053"/>
          </a:xfrm>
          <a:prstGeom prst="roundRect">
            <a:avLst/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8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Client </a:t>
            </a:r>
            <a:r>
              <a:rPr kumimoji="1" lang="en-US" altLang="ja-JP" sz="8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Connector</a:t>
            </a:r>
            <a:endParaRPr lang="ja-JP" altLang="en-US" sz="80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37" name="角丸四角形 24"/>
          <p:cNvSpPr/>
          <p:nvPr/>
        </p:nvSpPr>
        <p:spPr bwMode="auto">
          <a:xfrm>
            <a:off x="584666" y="4949199"/>
            <a:ext cx="856939" cy="246333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1BA12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8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Protocol Binding</a:t>
            </a:r>
            <a:endParaRPr lang="ja-JP" altLang="en-US" sz="80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38" name="角丸四角形 21"/>
          <p:cNvSpPr/>
          <p:nvPr/>
        </p:nvSpPr>
        <p:spPr bwMode="auto">
          <a:xfrm>
            <a:off x="567226" y="4704481"/>
            <a:ext cx="864148" cy="224799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80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Resource</a:t>
            </a:r>
            <a:r>
              <a:rPr lang="ja-JP" altLang="en-US" sz="80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 </a:t>
            </a:r>
            <a:r>
              <a:rPr lang="en-US" altLang="ja-JP" sz="80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Model</a:t>
            </a:r>
            <a:endParaRPr lang="ja-JP" altLang="en-US" sz="800" dirty="0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39" name="縦巻き 49"/>
          <p:cNvSpPr/>
          <p:nvPr/>
        </p:nvSpPr>
        <p:spPr bwMode="auto">
          <a:xfrm>
            <a:off x="567224" y="4050828"/>
            <a:ext cx="892629" cy="229507"/>
          </a:xfrm>
          <a:prstGeom prst="verticalScroll">
            <a:avLst/>
          </a:prstGeom>
          <a:solidFill>
            <a:srgbClr val="7030A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rPr>
              <a:t>App Script</a:t>
            </a:r>
            <a:endParaRPr kumimoji="0" lang="ja-JP" alt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40" name="角丸四角形 21"/>
          <p:cNvSpPr/>
          <p:nvPr/>
        </p:nvSpPr>
        <p:spPr bwMode="auto">
          <a:xfrm>
            <a:off x="576992" y="4406495"/>
            <a:ext cx="850096" cy="253546"/>
          </a:xfrm>
          <a:prstGeom prst="roundRect">
            <a:avLst/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90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Runtime </a:t>
            </a:r>
            <a:r>
              <a:rPr lang="en-US" altLang="ja-JP" sz="900" dirty="0" err="1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Envi</a:t>
            </a:r>
            <a:r>
              <a:rPr lang="en-US" altLang="ja-JP" sz="90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.</a:t>
            </a:r>
            <a:endParaRPr lang="ja-JP" altLang="en-US" sz="900" dirty="0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cxnSp>
        <p:nvCxnSpPr>
          <p:cNvPr id="41" name="直線矢印コネクタ 40"/>
          <p:cNvCxnSpPr/>
          <p:nvPr/>
        </p:nvCxnSpPr>
        <p:spPr bwMode="auto">
          <a:xfrm>
            <a:off x="1009040" y="4155985"/>
            <a:ext cx="0" cy="330995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sp>
        <p:nvSpPr>
          <p:cNvPr id="42" name="雲 41"/>
          <p:cNvSpPr/>
          <p:nvPr/>
        </p:nvSpPr>
        <p:spPr bwMode="gray">
          <a:xfrm>
            <a:off x="1796451" y="3559925"/>
            <a:ext cx="3655639" cy="2952329"/>
          </a:xfrm>
          <a:prstGeom prst="cloud">
            <a:avLst/>
          </a:prstGeom>
          <a:solidFill>
            <a:srgbClr val="DAD9D6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endParaRPr lang="ja-JP" altLang="en-US" sz="1800" dirty="0" err="1" smtClean="0">
              <a:solidFill>
                <a:prstClr val="black"/>
              </a:solidFill>
              <a:latin typeface="Gill Sans MT"/>
              <a:ea typeface="ＭＳ Ｐゴシック" panose="020B0600070205080204" pitchFamily="50" charset="-128"/>
            </a:endParaRPr>
          </a:p>
        </p:txBody>
      </p:sp>
      <p:grpSp>
        <p:nvGrpSpPr>
          <p:cNvPr id="4" name="グループ化 42"/>
          <p:cNvGrpSpPr/>
          <p:nvPr/>
        </p:nvGrpSpPr>
        <p:grpSpPr>
          <a:xfrm>
            <a:off x="2828012" y="3814081"/>
            <a:ext cx="1838118" cy="1770468"/>
            <a:chOff x="2157748" y="1764987"/>
            <a:chExt cx="3926420" cy="4184293"/>
          </a:xfrm>
        </p:grpSpPr>
        <p:sp>
          <p:nvSpPr>
            <p:cNvPr id="44" name="角丸四角形 6"/>
            <p:cNvSpPr/>
            <p:nvPr/>
          </p:nvSpPr>
          <p:spPr bwMode="auto">
            <a:xfrm>
              <a:off x="2157748" y="1764987"/>
              <a:ext cx="3926420" cy="4184293"/>
            </a:xfrm>
            <a:prstGeom prst="roundRect">
              <a:avLst>
                <a:gd name="adj" fmla="val 6113"/>
              </a:avLst>
            </a:prstGeom>
            <a:gradFill rotWithShape="1">
              <a:gsLst>
                <a:gs pos="0">
                  <a:sysClr val="windowText" lastClr="000000">
                    <a:tint val="45000"/>
                    <a:satMod val="200000"/>
                  </a:sysClr>
                </a:gs>
                <a:gs pos="30000">
                  <a:sysClr val="windowText" lastClr="000000">
                    <a:tint val="61000"/>
                    <a:satMod val="200000"/>
                  </a:sysClr>
                </a:gs>
                <a:gs pos="45000">
                  <a:sysClr val="windowText" lastClr="000000">
                    <a:tint val="66000"/>
                    <a:satMod val="200000"/>
                  </a:sysClr>
                </a:gs>
                <a:gs pos="55000">
                  <a:sysClr val="windowText" lastClr="000000">
                    <a:tint val="66000"/>
                    <a:satMod val="200000"/>
                  </a:sysClr>
                </a:gs>
                <a:gs pos="73000">
                  <a:sysClr val="windowText" lastClr="000000">
                    <a:tint val="61000"/>
                    <a:satMod val="200000"/>
                  </a:sysClr>
                </a:gs>
                <a:gs pos="100000">
                  <a:sysClr val="windowText" lastClr="000000">
                    <a:tint val="45000"/>
                    <a:satMod val="200000"/>
                  </a:sysClr>
                </a:gs>
              </a:gsLst>
              <a:lin ang="950000" scaled="1"/>
            </a:gra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>
              <a:outerShdw blurRad="38100" dist="25400" dir="5400000" rotWithShape="0">
                <a:srgbClr val="000000">
                  <a:alpha val="40000"/>
                </a:srgbClr>
              </a:outerShdw>
            </a:effectLst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9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 MT"/>
                  <a:ea typeface="HG明朝E" panose="02020909000000000000" pitchFamily="17" charset="-128"/>
                  <a:cs typeface="+mn-cs"/>
                </a:rPr>
                <a:t>WoT</a:t>
              </a:r>
              <a:r>
                <a:rPr kumimoji="0" lang="en-US" altLang="ja-JP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 MT"/>
                  <a:ea typeface="HG明朝E" panose="02020909000000000000" pitchFamily="17" charset="-128"/>
                  <a:cs typeface="+mn-cs"/>
                </a:rPr>
                <a:t> Servient</a:t>
              </a:r>
              <a:endParaRPr kumimoji="0" lang="ja-JP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  <a:cs typeface="+mn-cs"/>
              </a:endParaRPr>
            </a:p>
          </p:txBody>
        </p:sp>
        <p:sp>
          <p:nvSpPr>
            <p:cNvPr id="45" name="角丸四角形 22"/>
            <p:cNvSpPr/>
            <p:nvPr/>
          </p:nvSpPr>
          <p:spPr bwMode="auto">
            <a:xfrm>
              <a:off x="4135208" y="5187493"/>
              <a:ext cx="1729451" cy="671324"/>
            </a:xfrm>
            <a:prstGeom prst="roundRect">
              <a:avLst/>
            </a:prstGeom>
            <a:solidFill>
              <a:srgbClr val="FF9900"/>
            </a:solidFill>
            <a:ln w="25400" cap="flat" cmpd="sng" algn="ctr">
              <a:solidFill>
                <a:srgbClr val="99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fontAlgn="ctr">
                <a:defRPr/>
              </a:pPr>
              <a:r>
                <a:rPr kumimoji="0" lang="de-DE" altLang="ja-JP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HG明朝E" panose="02020909000000000000" pitchFamily="17" charset="-128"/>
                </a:rPr>
                <a:t>Client </a:t>
              </a:r>
              <a:r>
                <a:rPr kumimoji="1" lang="en-US" altLang="ja-JP" sz="900" dirty="0" smtClean="0">
                  <a:solidFill>
                    <a:prstClr val="black"/>
                  </a:solidFill>
                  <a:latin typeface="Gill Sans MT"/>
                  <a:ea typeface="HG明朝E" panose="02020909000000000000" pitchFamily="17" charset="-128"/>
                </a:rPr>
                <a:t>Connector</a:t>
              </a:r>
              <a:endParaRPr kumimoji="0" lang="ja-JP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endParaRPr>
            </a:p>
          </p:txBody>
        </p:sp>
        <p:sp>
          <p:nvSpPr>
            <p:cNvPr id="46" name="角丸四角形 31"/>
            <p:cNvSpPr/>
            <p:nvPr/>
          </p:nvSpPr>
          <p:spPr bwMode="auto">
            <a:xfrm>
              <a:off x="2276294" y="5187770"/>
              <a:ext cx="1778877" cy="650055"/>
            </a:xfrm>
            <a:prstGeom prst="roundRect">
              <a:avLst/>
            </a:prstGeom>
            <a:solidFill>
              <a:srgbClr val="FF9900"/>
            </a:solidFill>
            <a:ln w="25400" cap="flat" cmpd="sng" algn="ctr">
              <a:solidFill>
                <a:srgbClr val="99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fontAlgn="ctr">
                <a:defRPr/>
              </a:pPr>
              <a:r>
                <a:rPr kumimoji="0" lang="en-US" altLang="ja-JP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HG明朝E" panose="02020909000000000000" pitchFamily="17" charset="-128"/>
                </a:rPr>
                <a:t>Server </a:t>
              </a:r>
              <a:r>
                <a:rPr kumimoji="1" lang="en-US" altLang="ja-JP" sz="900" dirty="0" smtClean="0">
                  <a:solidFill>
                    <a:prstClr val="black"/>
                  </a:solidFill>
                  <a:latin typeface="Gill Sans MT"/>
                  <a:ea typeface="HG明朝E" panose="02020909000000000000" pitchFamily="17" charset="-128"/>
                </a:rPr>
                <a:t>Connector</a:t>
              </a:r>
              <a:endParaRPr kumimoji="0" lang="ja-JP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endParaRPr>
            </a:p>
          </p:txBody>
        </p:sp>
        <p:sp>
          <p:nvSpPr>
            <p:cNvPr id="47" name="角丸四角形 24"/>
            <p:cNvSpPr/>
            <p:nvPr/>
          </p:nvSpPr>
          <p:spPr bwMode="auto">
            <a:xfrm>
              <a:off x="2298050" y="4506886"/>
              <a:ext cx="3587283" cy="582179"/>
            </a:xfrm>
            <a:prstGeom prst="roundRect">
              <a:avLst/>
            </a:prstGeom>
            <a:solidFill>
              <a:srgbClr val="92D050"/>
            </a:solidFill>
            <a:ln w="25400" cap="flat" cmpd="sng" algn="ctr">
              <a:solidFill>
                <a:srgbClr val="1BA12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HG明朝E" panose="02020909000000000000" pitchFamily="17" charset="-128"/>
                </a:rPr>
                <a:t>Protocol Binding</a:t>
              </a:r>
              <a:endParaRPr kumimoji="0" lang="ja-JP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endParaRPr>
            </a:p>
          </p:txBody>
        </p:sp>
        <p:sp>
          <p:nvSpPr>
            <p:cNvPr id="48" name="角丸四角形 21"/>
            <p:cNvSpPr/>
            <p:nvPr/>
          </p:nvSpPr>
          <p:spPr bwMode="auto">
            <a:xfrm>
              <a:off x="2260794" y="3928524"/>
              <a:ext cx="3624539" cy="508588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ill Sans MT"/>
                  <a:ea typeface="HG明朝E" panose="02020909000000000000" pitchFamily="17" charset="-128"/>
                </a:rPr>
                <a:t>Resource</a:t>
              </a:r>
              <a:r>
                <a:rPr kumimoji="0" lang="ja-JP" altLang="en-US" sz="1050" b="0" i="0" u="none" strike="noStrike" kern="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ill Sans MT"/>
                  <a:ea typeface="HG明朝E" panose="02020909000000000000" pitchFamily="17" charset="-128"/>
                </a:rPr>
                <a:t> </a:t>
              </a:r>
              <a:r>
                <a:rPr kumimoji="0" lang="en-US" altLang="ja-JP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ill Sans MT"/>
                  <a:ea typeface="HG明朝E" panose="02020909000000000000" pitchFamily="17" charset="-128"/>
                </a:rPr>
                <a:t>Model</a:t>
              </a:r>
              <a:endParaRPr kumimoji="0" lang="ja-JP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endParaRPr>
            </a:p>
          </p:txBody>
        </p:sp>
        <p:sp>
          <p:nvSpPr>
            <p:cNvPr id="49" name="縦巻き 49"/>
            <p:cNvSpPr/>
            <p:nvPr/>
          </p:nvSpPr>
          <p:spPr bwMode="auto">
            <a:xfrm>
              <a:off x="2260792" y="2429542"/>
              <a:ext cx="3581188" cy="496563"/>
            </a:xfrm>
            <a:prstGeom prst="verticalScroll">
              <a:avLst/>
            </a:prstGeom>
            <a:solidFill>
              <a:srgbClr val="7030A0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ll Sans MT"/>
                  <a:ea typeface="HG明朝E" panose="02020909000000000000" pitchFamily="17" charset="-128"/>
                </a:rPr>
                <a:t>App Script</a:t>
              </a:r>
              <a:endParaRPr kumimoji="0" lang="ja-JP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endParaRPr>
            </a:p>
          </p:txBody>
        </p:sp>
      </p:grpSp>
      <p:sp>
        <p:nvSpPr>
          <p:cNvPr id="50" name="角丸四角形 49"/>
          <p:cNvSpPr/>
          <p:nvPr/>
        </p:nvSpPr>
        <p:spPr bwMode="gray">
          <a:xfrm>
            <a:off x="2718262" y="3714706"/>
            <a:ext cx="2002435" cy="1958843"/>
          </a:xfrm>
          <a:prstGeom prst="roundRect">
            <a:avLst>
              <a:gd name="adj" fmla="val 6589"/>
            </a:avLst>
          </a:prstGeom>
          <a:noFill/>
          <a:ln w="19050" cap="flat" cmpd="sng" algn="ctr">
            <a:solidFill>
              <a:srgbClr val="9FB8CD"/>
            </a:solidFill>
            <a:prstDash val="dash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dirty="0" err="1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51" name="フリーフォーム 50"/>
          <p:cNvSpPr/>
          <p:nvPr/>
        </p:nvSpPr>
        <p:spPr bwMode="gray">
          <a:xfrm rot="10800000">
            <a:off x="927066" y="5556040"/>
            <a:ext cx="2420798" cy="591158"/>
          </a:xfrm>
          <a:custGeom>
            <a:avLst/>
            <a:gdLst>
              <a:gd name="connsiteX0" fmla="*/ 107338 w 2884930"/>
              <a:gd name="connsiteY0" fmla="*/ 3043120 h 3155791"/>
              <a:gd name="connsiteX1" fmla="*/ 79629 w 2884930"/>
              <a:gd name="connsiteY1" fmla="*/ 2904575 h 3155791"/>
              <a:gd name="connsiteX2" fmla="*/ 93483 w 2884930"/>
              <a:gd name="connsiteY2" fmla="*/ 826393 h 3155791"/>
              <a:gd name="connsiteX3" fmla="*/ 190465 w 2884930"/>
              <a:gd name="connsiteY3" fmla="*/ 105957 h 3155791"/>
              <a:gd name="connsiteX4" fmla="*/ 2337920 w 2884930"/>
              <a:gd name="connsiteY4" fmla="*/ 64393 h 3155791"/>
              <a:gd name="connsiteX5" fmla="*/ 2808974 w 2884930"/>
              <a:gd name="connsiteY5" fmla="*/ 687848 h 3155791"/>
              <a:gd name="connsiteX6" fmla="*/ 2878247 w 2884930"/>
              <a:gd name="connsiteY6" fmla="*/ 3056975 h 3155791"/>
              <a:gd name="connsiteX0" fmla="*/ 46188 w 2823780"/>
              <a:gd name="connsiteY0" fmla="*/ 3066718 h 3179389"/>
              <a:gd name="connsiteX1" fmla="*/ 18479 w 2823780"/>
              <a:gd name="connsiteY1" fmla="*/ 2928173 h 3179389"/>
              <a:gd name="connsiteX2" fmla="*/ 32333 w 2823780"/>
              <a:gd name="connsiteY2" fmla="*/ 849991 h 3179389"/>
              <a:gd name="connsiteX3" fmla="*/ 390572 w 2823780"/>
              <a:gd name="connsiteY3" fmla="*/ 86012 h 3179389"/>
              <a:gd name="connsiteX4" fmla="*/ 2276770 w 2823780"/>
              <a:gd name="connsiteY4" fmla="*/ 87991 h 3179389"/>
              <a:gd name="connsiteX5" fmla="*/ 2747824 w 2823780"/>
              <a:gd name="connsiteY5" fmla="*/ 711446 h 3179389"/>
              <a:gd name="connsiteX6" fmla="*/ 2817097 w 2823780"/>
              <a:gd name="connsiteY6" fmla="*/ 3080573 h 3179389"/>
              <a:gd name="connsiteX0" fmla="*/ 27868 w 2805460"/>
              <a:gd name="connsiteY0" fmla="*/ 3066718 h 3179389"/>
              <a:gd name="connsiteX1" fmla="*/ 159 w 2805460"/>
              <a:gd name="connsiteY1" fmla="*/ 2928173 h 3179389"/>
              <a:gd name="connsiteX2" fmla="*/ 14013 w 2805460"/>
              <a:gd name="connsiteY2" fmla="*/ 849991 h 3179389"/>
              <a:gd name="connsiteX3" fmla="*/ 372252 w 2805460"/>
              <a:gd name="connsiteY3" fmla="*/ 86012 h 3179389"/>
              <a:gd name="connsiteX4" fmla="*/ 2258450 w 2805460"/>
              <a:gd name="connsiteY4" fmla="*/ 87991 h 3179389"/>
              <a:gd name="connsiteX5" fmla="*/ 2729504 w 2805460"/>
              <a:gd name="connsiteY5" fmla="*/ 711446 h 3179389"/>
              <a:gd name="connsiteX6" fmla="*/ 2798777 w 2805460"/>
              <a:gd name="connsiteY6" fmla="*/ 3080573 h 3179389"/>
              <a:gd name="connsiteX0" fmla="*/ 27868 w 2799853"/>
              <a:gd name="connsiteY0" fmla="*/ 3066718 h 3179389"/>
              <a:gd name="connsiteX1" fmla="*/ 159 w 2799853"/>
              <a:gd name="connsiteY1" fmla="*/ 2928173 h 3179389"/>
              <a:gd name="connsiteX2" fmla="*/ 14013 w 2799853"/>
              <a:gd name="connsiteY2" fmla="*/ 849991 h 3179389"/>
              <a:gd name="connsiteX3" fmla="*/ 372252 w 2799853"/>
              <a:gd name="connsiteY3" fmla="*/ 86012 h 3179389"/>
              <a:gd name="connsiteX4" fmla="*/ 2258450 w 2799853"/>
              <a:gd name="connsiteY4" fmla="*/ 87991 h 3179389"/>
              <a:gd name="connsiteX5" fmla="*/ 2729504 w 2799853"/>
              <a:gd name="connsiteY5" fmla="*/ 711446 h 3179389"/>
              <a:gd name="connsiteX6" fmla="*/ 2798777 w 2799853"/>
              <a:gd name="connsiteY6" fmla="*/ 3080573 h 3179389"/>
              <a:gd name="connsiteX0" fmla="*/ 27868 w 2760946"/>
              <a:gd name="connsiteY0" fmla="*/ 3066718 h 3179389"/>
              <a:gd name="connsiteX1" fmla="*/ 159 w 2760946"/>
              <a:gd name="connsiteY1" fmla="*/ 2928173 h 3179389"/>
              <a:gd name="connsiteX2" fmla="*/ 14013 w 2760946"/>
              <a:gd name="connsiteY2" fmla="*/ 849991 h 3179389"/>
              <a:gd name="connsiteX3" fmla="*/ 372252 w 2760946"/>
              <a:gd name="connsiteY3" fmla="*/ 86012 h 3179389"/>
              <a:gd name="connsiteX4" fmla="*/ 2258450 w 2760946"/>
              <a:gd name="connsiteY4" fmla="*/ 87991 h 3179389"/>
              <a:gd name="connsiteX5" fmla="*/ 2729504 w 2760946"/>
              <a:gd name="connsiteY5" fmla="*/ 711446 h 3179389"/>
              <a:gd name="connsiteX6" fmla="*/ 2711692 w 2760946"/>
              <a:gd name="connsiteY6" fmla="*/ 3063156 h 3179389"/>
              <a:gd name="connsiteX0" fmla="*/ 27868 w 2734347"/>
              <a:gd name="connsiteY0" fmla="*/ 3066718 h 3179389"/>
              <a:gd name="connsiteX1" fmla="*/ 159 w 2734347"/>
              <a:gd name="connsiteY1" fmla="*/ 2928173 h 3179389"/>
              <a:gd name="connsiteX2" fmla="*/ 14013 w 2734347"/>
              <a:gd name="connsiteY2" fmla="*/ 849991 h 3179389"/>
              <a:gd name="connsiteX3" fmla="*/ 372252 w 2734347"/>
              <a:gd name="connsiteY3" fmla="*/ 86012 h 3179389"/>
              <a:gd name="connsiteX4" fmla="*/ 2258450 w 2734347"/>
              <a:gd name="connsiteY4" fmla="*/ 87991 h 3179389"/>
              <a:gd name="connsiteX5" fmla="*/ 2729504 w 2734347"/>
              <a:gd name="connsiteY5" fmla="*/ 711446 h 3179389"/>
              <a:gd name="connsiteX6" fmla="*/ 2711692 w 2734347"/>
              <a:gd name="connsiteY6" fmla="*/ 3063156 h 3179389"/>
              <a:gd name="connsiteX0" fmla="*/ 36727 w 2743206"/>
              <a:gd name="connsiteY0" fmla="*/ 3066718 h 3066718"/>
              <a:gd name="connsiteX1" fmla="*/ 22872 w 2743206"/>
              <a:gd name="connsiteY1" fmla="*/ 849991 h 3066718"/>
              <a:gd name="connsiteX2" fmla="*/ 381111 w 2743206"/>
              <a:gd name="connsiteY2" fmla="*/ 86012 h 3066718"/>
              <a:gd name="connsiteX3" fmla="*/ 2267309 w 2743206"/>
              <a:gd name="connsiteY3" fmla="*/ 87991 h 3066718"/>
              <a:gd name="connsiteX4" fmla="*/ 2738363 w 2743206"/>
              <a:gd name="connsiteY4" fmla="*/ 711446 h 3066718"/>
              <a:gd name="connsiteX5" fmla="*/ 2720551 w 2743206"/>
              <a:gd name="connsiteY5" fmla="*/ 3063156 h 3066718"/>
              <a:gd name="connsiteX0" fmla="*/ 6939 w 2765669"/>
              <a:gd name="connsiteY0" fmla="*/ 3092843 h 3092843"/>
              <a:gd name="connsiteX1" fmla="*/ 45335 w 2765669"/>
              <a:gd name="connsiteY1" fmla="*/ 849991 h 3092843"/>
              <a:gd name="connsiteX2" fmla="*/ 403574 w 2765669"/>
              <a:gd name="connsiteY2" fmla="*/ 86012 h 3092843"/>
              <a:gd name="connsiteX3" fmla="*/ 2289772 w 2765669"/>
              <a:gd name="connsiteY3" fmla="*/ 87991 h 3092843"/>
              <a:gd name="connsiteX4" fmla="*/ 2760826 w 2765669"/>
              <a:gd name="connsiteY4" fmla="*/ 711446 h 3092843"/>
              <a:gd name="connsiteX5" fmla="*/ 2743014 w 2765669"/>
              <a:gd name="connsiteY5" fmla="*/ 3063156 h 3092843"/>
              <a:gd name="connsiteX0" fmla="*/ 212 w 2758942"/>
              <a:gd name="connsiteY0" fmla="*/ 3092843 h 3092843"/>
              <a:gd name="connsiteX1" fmla="*/ 38608 w 2758942"/>
              <a:gd name="connsiteY1" fmla="*/ 849991 h 3092843"/>
              <a:gd name="connsiteX2" fmla="*/ 396847 w 2758942"/>
              <a:gd name="connsiteY2" fmla="*/ 86012 h 3092843"/>
              <a:gd name="connsiteX3" fmla="*/ 2283045 w 2758942"/>
              <a:gd name="connsiteY3" fmla="*/ 87991 h 3092843"/>
              <a:gd name="connsiteX4" fmla="*/ 2754099 w 2758942"/>
              <a:gd name="connsiteY4" fmla="*/ 711446 h 3092843"/>
              <a:gd name="connsiteX5" fmla="*/ 2736287 w 2758942"/>
              <a:gd name="connsiteY5" fmla="*/ 3063156 h 3092843"/>
              <a:gd name="connsiteX0" fmla="*/ 212 w 2743196"/>
              <a:gd name="connsiteY0" fmla="*/ 3088178 h 3088178"/>
              <a:gd name="connsiteX1" fmla="*/ 38608 w 2743196"/>
              <a:gd name="connsiteY1" fmla="*/ 845326 h 3088178"/>
              <a:gd name="connsiteX2" fmla="*/ 396847 w 2743196"/>
              <a:gd name="connsiteY2" fmla="*/ 81347 h 3088178"/>
              <a:gd name="connsiteX3" fmla="*/ 2283045 w 2743196"/>
              <a:gd name="connsiteY3" fmla="*/ 83326 h 3088178"/>
              <a:gd name="connsiteX4" fmla="*/ 2731087 w 2743196"/>
              <a:gd name="connsiteY4" fmla="*/ 625683 h 3088178"/>
              <a:gd name="connsiteX5" fmla="*/ 2736287 w 2743196"/>
              <a:gd name="connsiteY5" fmla="*/ 3058491 h 3088178"/>
              <a:gd name="connsiteX0" fmla="*/ 212 w 2747434"/>
              <a:gd name="connsiteY0" fmla="*/ 3088178 h 3088178"/>
              <a:gd name="connsiteX1" fmla="*/ 38608 w 2747434"/>
              <a:gd name="connsiteY1" fmla="*/ 845326 h 3088178"/>
              <a:gd name="connsiteX2" fmla="*/ 396847 w 2747434"/>
              <a:gd name="connsiteY2" fmla="*/ 81347 h 3088178"/>
              <a:gd name="connsiteX3" fmla="*/ 2283045 w 2747434"/>
              <a:gd name="connsiteY3" fmla="*/ 83326 h 3088178"/>
              <a:gd name="connsiteX4" fmla="*/ 2731087 w 2747434"/>
              <a:gd name="connsiteY4" fmla="*/ 625683 h 3088178"/>
              <a:gd name="connsiteX5" fmla="*/ 2736287 w 2747434"/>
              <a:gd name="connsiteY5" fmla="*/ 3058491 h 3088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47434" h="3088178">
                <a:moveTo>
                  <a:pt x="212" y="3088178"/>
                </a:moveTo>
                <a:cubicBezTo>
                  <a:pt x="-2674" y="2626360"/>
                  <a:pt x="24753" y="1355174"/>
                  <a:pt x="38608" y="845326"/>
                </a:cubicBezTo>
                <a:cubicBezTo>
                  <a:pt x="52463" y="335478"/>
                  <a:pt x="22774" y="208347"/>
                  <a:pt x="396847" y="81347"/>
                </a:cubicBezTo>
                <a:cubicBezTo>
                  <a:pt x="770920" y="-45653"/>
                  <a:pt x="1894005" y="-7397"/>
                  <a:pt x="2283045" y="83326"/>
                </a:cubicBezTo>
                <a:cubicBezTo>
                  <a:pt x="2672085" y="174049"/>
                  <a:pt x="2705001" y="-122175"/>
                  <a:pt x="2731087" y="625683"/>
                </a:cubicBezTo>
                <a:cubicBezTo>
                  <a:pt x="2757173" y="1373541"/>
                  <a:pt x="2746677" y="2123309"/>
                  <a:pt x="2736287" y="3058491"/>
                </a:cubicBezTo>
              </a:path>
            </a:pathLst>
          </a:custGeom>
          <a:noFill/>
          <a:ln w="25400" cap="flat" cmpd="sng" algn="ctr">
            <a:solidFill>
              <a:sysClr val="windowText" lastClr="000000"/>
            </a:solidFill>
            <a:prstDash val="solid"/>
            <a:headEnd type="triangle" w="med" len="med"/>
            <a:tailEnd type="triangle" w="med" len="med"/>
          </a:ln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ysClr val="windowText" lastClr="000000">
                <a:tint val="100000"/>
                <a:shade val="100000"/>
                <a:hueMod val="100000"/>
                <a:satMod val="100000"/>
              </a:sysClr>
            </a:contourClr>
          </a:sp3d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52" name="角丸四角形 6"/>
          <p:cNvSpPr/>
          <p:nvPr/>
        </p:nvSpPr>
        <p:spPr bwMode="auto">
          <a:xfrm>
            <a:off x="6038079" y="3931117"/>
            <a:ext cx="2623251" cy="2017588"/>
          </a:xfrm>
          <a:prstGeom prst="roundRect">
            <a:avLst>
              <a:gd name="adj" fmla="val 6113"/>
            </a:avLst>
          </a:prstGeom>
          <a:gradFill rotWithShape="1">
            <a:gsLst>
              <a:gs pos="0">
                <a:sysClr val="windowText" lastClr="000000">
                  <a:tint val="45000"/>
                  <a:satMod val="200000"/>
                </a:sysClr>
              </a:gs>
              <a:gs pos="30000">
                <a:sysClr val="windowText" lastClr="000000">
                  <a:tint val="61000"/>
                  <a:satMod val="200000"/>
                </a:sysClr>
              </a:gs>
              <a:gs pos="45000">
                <a:sysClr val="windowText" lastClr="000000">
                  <a:tint val="66000"/>
                  <a:satMod val="200000"/>
                </a:sysClr>
              </a:gs>
              <a:gs pos="55000">
                <a:sysClr val="windowText" lastClr="000000">
                  <a:tint val="66000"/>
                  <a:satMod val="200000"/>
                </a:sysClr>
              </a:gs>
              <a:gs pos="73000">
                <a:sysClr val="windowText" lastClr="000000">
                  <a:tint val="61000"/>
                  <a:satMod val="200000"/>
                </a:sysClr>
              </a:gs>
              <a:gs pos="100000">
                <a:sysClr val="windowText" lastClr="000000">
                  <a:tint val="45000"/>
                  <a:satMod val="200000"/>
                </a:sysClr>
              </a:gs>
            </a:gsLst>
            <a:lin ang="950000" scaled="1"/>
          </a:gradFill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5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  <a:cs typeface="+mn-cs"/>
              </a:rPr>
              <a:t>WoT</a:t>
            </a:r>
            <a:r>
              <a:rPr kumimoji="0" lang="en-US" altLang="ja-JP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  <a:cs typeface="+mn-cs"/>
              </a:rPr>
              <a:t> Servient</a:t>
            </a:r>
            <a:endParaRPr kumimoji="0" lang="ja-JP" altLang="en-US" sz="105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  <a:cs typeface="+mn-cs"/>
            </a:endParaRPr>
          </a:p>
        </p:txBody>
      </p:sp>
      <p:sp>
        <p:nvSpPr>
          <p:cNvPr id="53" name="角丸四角形 22"/>
          <p:cNvSpPr/>
          <p:nvPr/>
        </p:nvSpPr>
        <p:spPr bwMode="auto">
          <a:xfrm>
            <a:off x="7696899" y="5531963"/>
            <a:ext cx="846831" cy="338714"/>
          </a:xfrm>
          <a:prstGeom prst="roundRect">
            <a:avLst/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Client </a:t>
            </a:r>
            <a:r>
              <a:rPr kumimoji="1" lang="en-US" altLang="ja-JP" sz="10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Connector</a:t>
            </a:r>
            <a:endParaRPr lang="ja-JP" altLang="en-US" sz="100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54" name="角丸四角形 31"/>
          <p:cNvSpPr/>
          <p:nvPr/>
        </p:nvSpPr>
        <p:spPr bwMode="auto">
          <a:xfrm>
            <a:off x="6835258" y="5537328"/>
            <a:ext cx="859774" cy="327984"/>
          </a:xfrm>
          <a:prstGeom prst="roundRect">
            <a:avLst/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Server </a:t>
            </a:r>
            <a:r>
              <a:rPr kumimoji="1" lang="en-US" altLang="ja-JP" sz="10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Connector</a:t>
            </a:r>
            <a:endParaRPr lang="ja-JP" altLang="en-US" sz="100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55" name="角丸四角形 24"/>
          <p:cNvSpPr/>
          <p:nvPr/>
        </p:nvSpPr>
        <p:spPr bwMode="auto">
          <a:xfrm>
            <a:off x="6844420" y="5216150"/>
            <a:ext cx="1710386" cy="298537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1BA12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Protocol Binding</a:t>
            </a:r>
            <a:endParaRPr lang="ja-JP" altLang="en-US" sz="100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56" name="角丸四角形 21"/>
          <p:cNvSpPr/>
          <p:nvPr/>
        </p:nvSpPr>
        <p:spPr bwMode="auto">
          <a:xfrm>
            <a:off x="6858000" y="4887209"/>
            <a:ext cx="1696806" cy="298537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0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Resource Model</a:t>
            </a:r>
            <a:endParaRPr lang="ja-JP" altLang="en-US" sz="1000" dirty="0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57" name="縦巻き 49"/>
          <p:cNvSpPr/>
          <p:nvPr/>
        </p:nvSpPr>
        <p:spPr bwMode="auto">
          <a:xfrm>
            <a:off x="6156176" y="4195808"/>
            <a:ext cx="2423586" cy="261304"/>
          </a:xfrm>
          <a:prstGeom prst="verticalScroll">
            <a:avLst/>
          </a:prstGeom>
          <a:solidFill>
            <a:srgbClr val="7030A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rPr>
              <a:t>App Script</a:t>
            </a:r>
            <a:endParaRPr kumimoji="0" lang="ja-JP" alt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58" name="角丸四角形 12"/>
          <p:cNvSpPr/>
          <p:nvPr/>
        </p:nvSpPr>
        <p:spPr bwMode="auto">
          <a:xfrm>
            <a:off x="6187057" y="4902591"/>
            <a:ext cx="571552" cy="962720"/>
          </a:xfrm>
          <a:prstGeom prst="roundRect">
            <a:avLst>
              <a:gd name="adj" fmla="val 9514"/>
            </a:avLst>
          </a:prstGeom>
          <a:solidFill>
            <a:schemeClr val="bg2">
              <a:lumMod val="25000"/>
            </a:schemeClr>
          </a:solidFill>
          <a:ln w="25400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00" dirty="0" smtClean="0">
                <a:solidFill>
                  <a:schemeClr val="bg1">
                    <a:lumMod val="85000"/>
                  </a:schemeClr>
                </a:solidFill>
                <a:latin typeface="Gill Sans MT"/>
                <a:ea typeface="HG明朝E" panose="02020909000000000000" pitchFamily="17" charset="-128"/>
              </a:rPr>
              <a:t>Legacy comm.</a:t>
            </a:r>
            <a:endParaRPr lang="ja-JP" altLang="en-US" sz="1000" dirty="0" smtClean="0">
              <a:solidFill>
                <a:schemeClr val="bg1">
                  <a:lumMod val="85000"/>
                </a:schemeClr>
              </a:solidFill>
              <a:latin typeface="Gill Sans MT"/>
              <a:ea typeface="HG明朝E" panose="02020909000000000000" pitchFamily="17" charset="-128"/>
            </a:endParaRPr>
          </a:p>
        </p:txBody>
      </p:sp>
      <p:cxnSp>
        <p:nvCxnSpPr>
          <p:cNvPr id="59" name="直線矢印コネクタ 58"/>
          <p:cNvCxnSpPr>
            <a:stCxn id="58" idx="2"/>
            <a:endCxn id="60" idx="0"/>
          </p:cNvCxnSpPr>
          <p:nvPr/>
        </p:nvCxnSpPr>
        <p:spPr bwMode="auto">
          <a:xfrm>
            <a:off x="6472833" y="5865311"/>
            <a:ext cx="12449" cy="471949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ysClr val="windowText" lastClr="000000">
                <a:tint val="100000"/>
                <a:shade val="100000"/>
                <a:hueMod val="100000"/>
                <a:satMod val="100000"/>
              </a:sysClr>
            </a:contourClr>
          </a:sp3d>
          <a:extLst/>
        </p:spPr>
      </p:cxnSp>
      <p:sp>
        <p:nvSpPr>
          <p:cNvPr id="60" name="角丸四角形 59"/>
          <p:cNvSpPr/>
          <p:nvPr/>
        </p:nvSpPr>
        <p:spPr bwMode="gray">
          <a:xfrm>
            <a:off x="6115883" y="6337260"/>
            <a:ext cx="738797" cy="352994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45000"/>
                  <a:satMod val="200000"/>
                </a:sysClr>
              </a:gs>
              <a:gs pos="30000">
                <a:sysClr val="windowText" lastClr="000000">
                  <a:tint val="61000"/>
                  <a:satMod val="200000"/>
                </a:sysClr>
              </a:gs>
              <a:gs pos="45000">
                <a:sysClr val="windowText" lastClr="000000">
                  <a:tint val="66000"/>
                  <a:satMod val="200000"/>
                </a:sysClr>
              </a:gs>
              <a:gs pos="55000">
                <a:sysClr val="windowText" lastClr="000000">
                  <a:tint val="66000"/>
                  <a:satMod val="200000"/>
                </a:sysClr>
              </a:gs>
              <a:gs pos="73000">
                <a:sysClr val="windowText" lastClr="000000">
                  <a:tint val="61000"/>
                  <a:satMod val="200000"/>
                </a:sysClr>
              </a:gs>
              <a:gs pos="100000">
                <a:sysClr val="windowText" lastClr="000000">
                  <a:tint val="45000"/>
                  <a:satMod val="200000"/>
                </a:sysClr>
              </a:gs>
            </a:gsLst>
            <a:lin ang="950000" scaled="1"/>
          </a:gradFill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  <a:cs typeface="+mn-cs"/>
              </a:rPr>
              <a:t>Legacy</a:t>
            </a:r>
          </a:p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  <a:cs typeface="+mn-cs"/>
              </a:rPr>
              <a:t>device</a:t>
            </a:r>
            <a:endParaRPr kumimoji="0" lang="ja-JP" altLang="en-US" sz="1050" b="0" i="0" u="none" strike="noStrike" kern="0" cap="none" spc="0" normalizeH="0" baseline="0" noProof="0" dirty="0" err="1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  <a:cs typeface="+mn-cs"/>
            </a:endParaRPr>
          </a:p>
        </p:txBody>
      </p:sp>
      <p:sp>
        <p:nvSpPr>
          <p:cNvPr id="61" name="角丸四角形 60"/>
          <p:cNvSpPr/>
          <p:nvPr/>
        </p:nvSpPr>
        <p:spPr bwMode="gray">
          <a:xfrm>
            <a:off x="5987714" y="3835624"/>
            <a:ext cx="2736064" cy="2154890"/>
          </a:xfrm>
          <a:prstGeom prst="roundRect">
            <a:avLst>
              <a:gd name="adj" fmla="val 6589"/>
            </a:avLst>
          </a:prstGeom>
          <a:noFill/>
          <a:ln w="19050" cap="flat" cmpd="sng" algn="ctr">
            <a:solidFill>
              <a:srgbClr val="9FB8CD"/>
            </a:solidFill>
            <a:prstDash val="dash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3200" b="0" i="0" u="none" strike="noStrike" kern="0" cap="none" spc="0" normalizeH="0" baseline="0" noProof="0" dirty="0" err="1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8194196" y="3572463"/>
            <a:ext cx="1018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4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Hub(GW)</a:t>
            </a: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2459082" y="6156012"/>
            <a:ext cx="859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8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Cloud</a:t>
            </a: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2679429" y="3429000"/>
            <a:ext cx="859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4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Platform</a:t>
            </a:r>
          </a:p>
        </p:txBody>
      </p:sp>
      <p:sp>
        <p:nvSpPr>
          <p:cNvPr id="68" name="角丸四角形 21"/>
          <p:cNvSpPr/>
          <p:nvPr/>
        </p:nvSpPr>
        <p:spPr bwMode="auto">
          <a:xfrm>
            <a:off x="6163210" y="4600135"/>
            <a:ext cx="2369230" cy="245764"/>
          </a:xfrm>
          <a:prstGeom prst="roundRect">
            <a:avLst/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0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Runtime Environment</a:t>
            </a:r>
            <a:endParaRPr lang="ja-JP" altLang="en-US" sz="1000" dirty="0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cxnSp>
        <p:nvCxnSpPr>
          <p:cNvPr id="71" name="直線矢印コネクタ 70"/>
          <p:cNvCxnSpPr/>
          <p:nvPr/>
        </p:nvCxnSpPr>
        <p:spPr bwMode="auto">
          <a:xfrm>
            <a:off x="7283618" y="4365104"/>
            <a:ext cx="0" cy="305715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cxnSp>
        <p:nvCxnSpPr>
          <p:cNvPr id="72" name="直線矢印コネクタ 71"/>
          <p:cNvCxnSpPr/>
          <p:nvPr/>
        </p:nvCxnSpPr>
        <p:spPr bwMode="auto">
          <a:xfrm>
            <a:off x="6476012" y="4322141"/>
            <a:ext cx="0" cy="330995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sp>
        <p:nvSpPr>
          <p:cNvPr id="74" name="角丸四角形 21"/>
          <p:cNvSpPr/>
          <p:nvPr/>
        </p:nvSpPr>
        <p:spPr bwMode="auto">
          <a:xfrm>
            <a:off x="2886019" y="4431536"/>
            <a:ext cx="1685981" cy="253545"/>
          </a:xfrm>
          <a:prstGeom prst="roundRect">
            <a:avLst/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Runtime Environment</a:t>
            </a:r>
            <a:endParaRPr lang="ja-JP" altLang="en-US" sz="1050" dirty="0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pic>
        <p:nvPicPr>
          <p:cNvPr id="77" name="図 7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330" y="3514818"/>
            <a:ext cx="1193968" cy="477587"/>
          </a:xfrm>
          <a:prstGeom prst="rect">
            <a:avLst/>
          </a:prstGeom>
        </p:spPr>
      </p:pic>
      <p:pic>
        <p:nvPicPr>
          <p:cNvPr id="78" name="図 7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454" y="3604680"/>
            <a:ext cx="650213" cy="540885"/>
          </a:xfrm>
          <a:prstGeom prst="rect">
            <a:avLst/>
          </a:prstGeom>
        </p:spPr>
      </p:pic>
      <p:pic>
        <p:nvPicPr>
          <p:cNvPr id="79" name="図 7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381719"/>
            <a:ext cx="413874" cy="603217"/>
          </a:xfrm>
          <a:prstGeom prst="rect">
            <a:avLst/>
          </a:prstGeom>
        </p:spPr>
      </p:pic>
      <p:sp>
        <p:nvSpPr>
          <p:cNvPr id="80" name="円柱 79"/>
          <p:cNvSpPr/>
          <p:nvPr/>
        </p:nvSpPr>
        <p:spPr bwMode="gray">
          <a:xfrm>
            <a:off x="5464232" y="4871536"/>
            <a:ext cx="651772" cy="332384"/>
          </a:xfrm>
          <a:prstGeom prst="can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Thing</a:t>
            </a:r>
          </a:p>
          <a:p>
            <a:pPr algn="ctr" fontAlgn="ctr"/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Description</a:t>
            </a:r>
            <a:endParaRPr lang="ja-JP" altLang="en-US" sz="1050" dirty="0" err="1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12" name="円柱 111"/>
          <p:cNvSpPr/>
          <p:nvPr/>
        </p:nvSpPr>
        <p:spPr bwMode="gray">
          <a:xfrm>
            <a:off x="2156866" y="4680792"/>
            <a:ext cx="651772" cy="332384"/>
          </a:xfrm>
          <a:prstGeom prst="can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Thing</a:t>
            </a:r>
          </a:p>
          <a:p>
            <a:pPr algn="ctr" fontAlgn="ctr"/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Description</a:t>
            </a:r>
            <a:endParaRPr lang="ja-JP" altLang="en-US" sz="1050" dirty="0" err="1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15" name="フリーフォーム 114"/>
          <p:cNvSpPr/>
          <p:nvPr/>
        </p:nvSpPr>
        <p:spPr bwMode="gray">
          <a:xfrm rot="10800000">
            <a:off x="4139951" y="5523735"/>
            <a:ext cx="3227774" cy="664484"/>
          </a:xfrm>
          <a:custGeom>
            <a:avLst/>
            <a:gdLst>
              <a:gd name="connsiteX0" fmla="*/ 107338 w 2884930"/>
              <a:gd name="connsiteY0" fmla="*/ 3043120 h 3155791"/>
              <a:gd name="connsiteX1" fmla="*/ 79629 w 2884930"/>
              <a:gd name="connsiteY1" fmla="*/ 2904575 h 3155791"/>
              <a:gd name="connsiteX2" fmla="*/ 93483 w 2884930"/>
              <a:gd name="connsiteY2" fmla="*/ 826393 h 3155791"/>
              <a:gd name="connsiteX3" fmla="*/ 190465 w 2884930"/>
              <a:gd name="connsiteY3" fmla="*/ 105957 h 3155791"/>
              <a:gd name="connsiteX4" fmla="*/ 2337920 w 2884930"/>
              <a:gd name="connsiteY4" fmla="*/ 64393 h 3155791"/>
              <a:gd name="connsiteX5" fmla="*/ 2808974 w 2884930"/>
              <a:gd name="connsiteY5" fmla="*/ 687848 h 3155791"/>
              <a:gd name="connsiteX6" fmla="*/ 2878247 w 2884930"/>
              <a:gd name="connsiteY6" fmla="*/ 3056975 h 3155791"/>
              <a:gd name="connsiteX0" fmla="*/ 46188 w 2823780"/>
              <a:gd name="connsiteY0" fmla="*/ 3066718 h 3179389"/>
              <a:gd name="connsiteX1" fmla="*/ 18479 w 2823780"/>
              <a:gd name="connsiteY1" fmla="*/ 2928173 h 3179389"/>
              <a:gd name="connsiteX2" fmla="*/ 32333 w 2823780"/>
              <a:gd name="connsiteY2" fmla="*/ 849991 h 3179389"/>
              <a:gd name="connsiteX3" fmla="*/ 390572 w 2823780"/>
              <a:gd name="connsiteY3" fmla="*/ 86012 h 3179389"/>
              <a:gd name="connsiteX4" fmla="*/ 2276770 w 2823780"/>
              <a:gd name="connsiteY4" fmla="*/ 87991 h 3179389"/>
              <a:gd name="connsiteX5" fmla="*/ 2747824 w 2823780"/>
              <a:gd name="connsiteY5" fmla="*/ 711446 h 3179389"/>
              <a:gd name="connsiteX6" fmla="*/ 2817097 w 2823780"/>
              <a:gd name="connsiteY6" fmla="*/ 3080573 h 3179389"/>
              <a:gd name="connsiteX0" fmla="*/ 27868 w 2805460"/>
              <a:gd name="connsiteY0" fmla="*/ 3066718 h 3179389"/>
              <a:gd name="connsiteX1" fmla="*/ 159 w 2805460"/>
              <a:gd name="connsiteY1" fmla="*/ 2928173 h 3179389"/>
              <a:gd name="connsiteX2" fmla="*/ 14013 w 2805460"/>
              <a:gd name="connsiteY2" fmla="*/ 849991 h 3179389"/>
              <a:gd name="connsiteX3" fmla="*/ 372252 w 2805460"/>
              <a:gd name="connsiteY3" fmla="*/ 86012 h 3179389"/>
              <a:gd name="connsiteX4" fmla="*/ 2258450 w 2805460"/>
              <a:gd name="connsiteY4" fmla="*/ 87991 h 3179389"/>
              <a:gd name="connsiteX5" fmla="*/ 2729504 w 2805460"/>
              <a:gd name="connsiteY5" fmla="*/ 711446 h 3179389"/>
              <a:gd name="connsiteX6" fmla="*/ 2798777 w 2805460"/>
              <a:gd name="connsiteY6" fmla="*/ 3080573 h 3179389"/>
              <a:gd name="connsiteX0" fmla="*/ 27868 w 2799853"/>
              <a:gd name="connsiteY0" fmla="*/ 3066718 h 3179389"/>
              <a:gd name="connsiteX1" fmla="*/ 159 w 2799853"/>
              <a:gd name="connsiteY1" fmla="*/ 2928173 h 3179389"/>
              <a:gd name="connsiteX2" fmla="*/ 14013 w 2799853"/>
              <a:gd name="connsiteY2" fmla="*/ 849991 h 3179389"/>
              <a:gd name="connsiteX3" fmla="*/ 372252 w 2799853"/>
              <a:gd name="connsiteY3" fmla="*/ 86012 h 3179389"/>
              <a:gd name="connsiteX4" fmla="*/ 2258450 w 2799853"/>
              <a:gd name="connsiteY4" fmla="*/ 87991 h 3179389"/>
              <a:gd name="connsiteX5" fmla="*/ 2729504 w 2799853"/>
              <a:gd name="connsiteY5" fmla="*/ 711446 h 3179389"/>
              <a:gd name="connsiteX6" fmla="*/ 2798777 w 2799853"/>
              <a:gd name="connsiteY6" fmla="*/ 3080573 h 3179389"/>
              <a:gd name="connsiteX0" fmla="*/ 27868 w 2760946"/>
              <a:gd name="connsiteY0" fmla="*/ 3066718 h 3179389"/>
              <a:gd name="connsiteX1" fmla="*/ 159 w 2760946"/>
              <a:gd name="connsiteY1" fmla="*/ 2928173 h 3179389"/>
              <a:gd name="connsiteX2" fmla="*/ 14013 w 2760946"/>
              <a:gd name="connsiteY2" fmla="*/ 849991 h 3179389"/>
              <a:gd name="connsiteX3" fmla="*/ 372252 w 2760946"/>
              <a:gd name="connsiteY3" fmla="*/ 86012 h 3179389"/>
              <a:gd name="connsiteX4" fmla="*/ 2258450 w 2760946"/>
              <a:gd name="connsiteY4" fmla="*/ 87991 h 3179389"/>
              <a:gd name="connsiteX5" fmla="*/ 2729504 w 2760946"/>
              <a:gd name="connsiteY5" fmla="*/ 711446 h 3179389"/>
              <a:gd name="connsiteX6" fmla="*/ 2711692 w 2760946"/>
              <a:gd name="connsiteY6" fmla="*/ 3063156 h 3179389"/>
              <a:gd name="connsiteX0" fmla="*/ 27868 w 2734347"/>
              <a:gd name="connsiteY0" fmla="*/ 3066718 h 3179389"/>
              <a:gd name="connsiteX1" fmla="*/ 159 w 2734347"/>
              <a:gd name="connsiteY1" fmla="*/ 2928173 h 3179389"/>
              <a:gd name="connsiteX2" fmla="*/ 14013 w 2734347"/>
              <a:gd name="connsiteY2" fmla="*/ 849991 h 3179389"/>
              <a:gd name="connsiteX3" fmla="*/ 372252 w 2734347"/>
              <a:gd name="connsiteY3" fmla="*/ 86012 h 3179389"/>
              <a:gd name="connsiteX4" fmla="*/ 2258450 w 2734347"/>
              <a:gd name="connsiteY4" fmla="*/ 87991 h 3179389"/>
              <a:gd name="connsiteX5" fmla="*/ 2729504 w 2734347"/>
              <a:gd name="connsiteY5" fmla="*/ 711446 h 3179389"/>
              <a:gd name="connsiteX6" fmla="*/ 2711692 w 2734347"/>
              <a:gd name="connsiteY6" fmla="*/ 3063156 h 3179389"/>
              <a:gd name="connsiteX0" fmla="*/ 36727 w 2743206"/>
              <a:gd name="connsiteY0" fmla="*/ 3066718 h 3066718"/>
              <a:gd name="connsiteX1" fmla="*/ 22872 w 2743206"/>
              <a:gd name="connsiteY1" fmla="*/ 849991 h 3066718"/>
              <a:gd name="connsiteX2" fmla="*/ 381111 w 2743206"/>
              <a:gd name="connsiteY2" fmla="*/ 86012 h 3066718"/>
              <a:gd name="connsiteX3" fmla="*/ 2267309 w 2743206"/>
              <a:gd name="connsiteY3" fmla="*/ 87991 h 3066718"/>
              <a:gd name="connsiteX4" fmla="*/ 2738363 w 2743206"/>
              <a:gd name="connsiteY4" fmla="*/ 711446 h 3066718"/>
              <a:gd name="connsiteX5" fmla="*/ 2720551 w 2743206"/>
              <a:gd name="connsiteY5" fmla="*/ 3063156 h 3066718"/>
              <a:gd name="connsiteX0" fmla="*/ 6939 w 2765669"/>
              <a:gd name="connsiteY0" fmla="*/ 3092843 h 3092843"/>
              <a:gd name="connsiteX1" fmla="*/ 45335 w 2765669"/>
              <a:gd name="connsiteY1" fmla="*/ 849991 h 3092843"/>
              <a:gd name="connsiteX2" fmla="*/ 403574 w 2765669"/>
              <a:gd name="connsiteY2" fmla="*/ 86012 h 3092843"/>
              <a:gd name="connsiteX3" fmla="*/ 2289772 w 2765669"/>
              <a:gd name="connsiteY3" fmla="*/ 87991 h 3092843"/>
              <a:gd name="connsiteX4" fmla="*/ 2760826 w 2765669"/>
              <a:gd name="connsiteY4" fmla="*/ 711446 h 3092843"/>
              <a:gd name="connsiteX5" fmla="*/ 2743014 w 2765669"/>
              <a:gd name="connsiteY5" fmla="*/ 3063156 h 3092843"/>
              <a:gd name="connsiteX0" fmla="*/ 212 w 2758942"/>
              <a:gd name="connsiteY0" fmla="*/ 3092843 h 3092843"/>
              <a:gd name="connsiteX1" fmla="*/ 38608 w 2758942"/>
              <a:gd name="connsiteY1" fmla="*/ 849991 h 3092843"/>
              <a:gd name="connsiteX2" fmla="*/ 396847 w 2758942"/>
              <a:gd name="connsiteY2" fmla="*/ 86012 h 3092843"/>
              <a:gd name="connsiteX3" fmla="*/ 2283045 w 2758942"/>
              <a:gd name="connsiteY3" fmla="*/ 87991 h 3092843"/>
              <a:gd name="connsiteX4" fmla="*/ 2754099 w 2758942"/>
              <a:gd name="connsiteY4" fmla="*/ 711446 h 3092843"/>
              <a:gd name="connsiteX5" fmla="*/ 2736287 w 2758942"/>
              <a:gd name="connsiteY5" fmla="*/ 3063156 h 3092843"/>
              <a:gd name="connsiteX0" fmla="*/ 212 w 2743196"/>
              <a:gd name="connsiteY0" fmla="*/ 3088178 h 3088178"/>
              <a:gd name="connsiteX1" fmla="*/ 38608 w 2743196"/>
              <a:gd name="connsiteY1" fmla="*/ 845326 h 3088178"/>
              <a:gd name="connsiteX2" fmla="*/ 396847 w 2743196"/>
              <a:gd name="connsiteY2" fmla="*/ 81347 h 3088178"/>
              <a:gd name="connsiteX3" fmla="*/ 2283045 w 2743196"/>
              <a:gd name="connsiteY3" fmla="*/ 83326 h 3088178"/>
              <a:gd name="connsiteX4" fmla="*/ 2731087 w 2743196"/>
              <a:gd name="connsiteY4" fmla="*/ 625683 h 3088178"/>
              <a:gd name="connsiteX5" fmla="*/ 2736287 w 2743196"/>
              <a:gd name="connsiteY5" fmla="*/ 3058491 h 3088178"/>
              <a:gd name="connsiteX0" fmla="*/ 212 w 2747434"/>
              <a:gd name="connsiteY0" fmla="*/ 3088178 h 3088178"/>
              <a:gd name="connsiteX1" fmla="*/ 38608 w 2747434"/>
              <a:gd name="connsiteY1" fmla="*/ 845326 h 3088178"/>
              <a:gd name="connsiteX2" fmla="*/ 396847 w 2747434"/>
              <a:gd name="connsiteY2" fmla="*/ 81347 h 3088178"/>
              <a:gd name="connsiteX3" fmla="*/ 2283045 w 2747434"/>
              <a:gd name="connsiteY3" fmla="*/ 83326 h 3088178"/>
              <a:gd name="connsiteX4" fmla="*/ 2731087 w 2747434"/>
              <a:gd name="connsiteY4" fmla="*/ 625683 h 3088178"/>
              <a:gd name="connsiteX5" fmla="*/ 2736287 w 2747434"/>
              <a:gd name="connsiteY5" fmla="*/ 3058491 h 3088178"/>
              <a:gd name="connsiteX0" fmla="*/ 1933 w 2768674"/>
              <a:gd name="connsiteY0" fmla="*/ 1718894 h 3058487"/>
              <a:gd name="connsiteX1" fmla="*/ 59847 w 2768674"/>
              <a:gd name="connsiteY1" fmla="*/ 845321 h 3058487"/>
              <a:gd name="connsiteX2" fmla="*/ 418086 w 2768674"/>
              <a:gd name="connsiteY2" fmla="*/ 81342 h 3058487"/>
              <a:gd name="connsiteX3" fmla="*/ 2304284 w 2768674"/>
              <a:gd name="connsiteY3" fmla="*/ 83321 h 3058487"/>
              <a:gd name="connsiteX4" fmla="*/ 2752326 w 2768674"/>
              <a:gd name="connsiteY4" fmla="*/ 625678 h 3058487"/>
              <a:gd name="connsiteX5" fmla="*/ 2757526 w 2768674"/>
              <a:gd name="connsiteY5" fmla="*/ 3058486 h 3058487"/>
              <a:gd name="connsiteX0" fmla="*/ 810 w 2767551"/>
              <a:gd name="connsiteY0" fmla="*/ 1692904 h 3032497"/>
              <a:gd name="connsiteX1" fmla="*/ 68482 w 2767551"/>
              <a:gd name="connsiteY1" fmla="*/ 406378 h 3032497"/>
              <a:gd name="connsiteX2" fmla="*/ 416963 w 2767551"/>
              <a:gd name="connsiteY2" fmla="*/ 55352 h 3032497"/>
              <a:gd name="connsiteX3" fmla="*/ 2303161 w 2767551"/>
              <a:gd name="connsiteY3" fmla="*/ 57331 h 3032497"/>
              <a:gd name="connsiteX4" fmla="*/ 2751203 w 2767551"/>
              <a:gd name="connsiteY4" fmla="*/ 599688 h 3032497"/>
              <a:gd name="connsiteX5" fmla="*/ 2756403 w 2767551"/>
              <a:gd name="connsiteY5" fmla="*/ 3032496 h 3032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7551" h="3032497">
                <a:moveTo>
                  <a:pt x="810" y="1692904"/>
                </a:moveTo>
                <a:cubicBezTo>
                  <a:pt x="-2076" y="1231086"/>
                  <a:pt x="-877" y="679303"/>
                  <a:pt x="68482" y="406378"/>
                </a:cubicBezTo>
                <a:cubicBezTo>
                  <a:pt x="137841" y="133453"/>
                  <a:pt x="44517" y="113527"/>
                  <a:pt x="416963" y="55352"/>
                </a:cubicBezTo>
                <a:cubicBezTo>
                  <a:pt x="789410" y="-2822"/>
                  <a:pt x="1914121" y="-33392"/>
                  <a:pt x="2303161" y="57331"/>
                </a:cubicBezTo>
                <a:cubicBezTo>
                  <a:pt x="2692201" y="148054"/>
                  <a:pt x="2725117" y="-148170"/>
                  <a:pt x="2751203" y="599688"/>
                </a:cubicBezTo>
                <a:cubicBezTo>
                  <a:pt x="2777289" y="1347546"/>
                  <a:pt x="2766793" y="2097314"/>
                  <a:pt x="2756403" y="3032496"/>
                </a:cubicBezTo>
              </a:path>
            </a:pathLst>
          </a:custGeom>
          <a:noFill/>
          <a:ln w="25400" cap="flat" cmpd="sng" algn="ctr">
            <a:solidFill>
              <a:sysClr val="windowText" lastClr="000000"/>
            </a:solidFill>
            <a:prstDash val="solid"/>
            <a:headEnd type="triangle" w="med" len="med"/>
            <a:tailEnd type="triangle" w="med" len="med"/>
          </a:ln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ysClr val="windowText" lastClr="000000">
                <a:tint val="100000"/>
                <a:shade val="100000"/>
                <a:hueMod val="100000"/>
                <a:satMod val="100000"/>
              </a:sysClr>
            </a:contourClr>
          </a:sp3d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panose="020B0600070205080204" pitchFamily="50" charset="-128"/>
              <a:cs typeface="+mn-cs"/>
            </a:endParaRPr>
          </a:p>
        </p:txBody>
      </p:sp>
      <p:pic>
        <p:nvPicPr>
          <p:cNvPr id="114" name="図 11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26799" y="6048782"/>
            <a:ext cx="437489" cy="836602"/>
          </a:xfrm>
          <a:prstGeom prst="rect">
            <a:avLst/>
          </a:prstGeom>
        </p:spPr>
      </p:pic>
      <p:cxnSp>
        <p:nvCxnSpPr>
          <p:cNvPr id="73" name="直線矢印コネクタ 72"/>
          <p:cNvCxnSpPr/>
          <p:nvPr/>
        </p:nvCxnSpPr>
        <p:spPr bwMode="auto">
          <a:xfrm>
            <a:off x="4182163" y="4221088"/>
            <a:ext cx="0" cy="258987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cxnSp>
        <p:nvCxnSpPr>
          <p:cNvPr id="76" name="直線矢印コネクタ 75"/>
          <p:cNvCxnSpPr/>
          <p:nvPr/>
        </p:nvCxnSpPr>
        <p:spPr bwMode="auto">
          <a:xfrm>
            <a:off x="3318067" y="4221088"/>
            <a:ext cx="0" cy="258987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</p:spTree>
    <p:extLst>
      <p:ext uri="{BB962C8B-B14F-4D97-AF65-F5344CB8AC3E}">
        <p14:creationId xmlns="" xmlns:p14="http://schemas.microsoft.com/office/powerpoint/2010/main" val="330231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WoT</a:t>
            </a:r>
            <a:r>
              <a:rPr lang="en-US" dirty="0" smtClean="0"/>
              <a:t> Interface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Protocol Bindings &amp; Resources</a:t>
            </a:r>
          </a:p>
          <a:p>
            <a:pPr lvl="1"/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Matthias Kovatsch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WoT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Interface exposed by servient to the network</a:t>
            </a:r>
          </a:p>
        </p:txBody>
      </p:sp>
      <p:sp>
        <p:nvSpPr>
          <p:cNvPr id="19" name="角丸四角形 6"/>
          <p:cNvSpPr/>
          <p:nvPr/>
        </p:nvSpPr>
        <p:spPr bwMode="auto">
          <a:xfrm>
            <a:off x="899592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Servient</a:t>
            </a:r>
          </a:p>
        </p:txBody>
      </p:sp>
      <p:sp>
        <p:nvSpPr>
          <p:cNvPr id="20" name="角丸四角形 22"/>
          <p:cNvSpPr/>
          <p:nvPr/>
        </p:nvSpPr>
        <p:spPr bwMode="auto">
          <a:xfrm>
            <a:off x="1034607" y="4650783"/>
            <a:ext cx="1905980" cy="707934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WoT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Interface</a:t>
            </a:r>
          </a:p>
        </p:txBody>
      </p:sp>
      <p:cxnSp>
        <p:nvCxnSpPr>
          <p:cNvPr id="28" name="Gerade Verbindung 27"/>
          <p:cNvCxnSpPr/>
          <p:nvPr/>
        </p:nvCxnSpPr>
        <p:spPr>
          <a:xfrm>
            <a:off x="467544" y="6021288"/>
            <a:ext cx="820891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 flipH="1" flipV="1">
            <a:off x="7157181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角丸四角形 6"/>
          <p:cNvSpPr/>
          <p:nvPr/>
        </p:nvSpPr>
        <p:spPr bwMode="auto">
          <a:xfrm>
            <a:off x="6084168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Servient</a:t>
            </a:r>
          </a:p>
        </p:txBody>
      </p:sp>
      <p:sp>
        <p:nvSpPr>
          <p:cNvPr id="21" name="角丸四角形 22"/>
          <p:cNvSpPr/>
          <p:nvPr/>
        </p:nvSpPr>
        <p:spPr bwMode="auto">
          <a:xfrm>
            <a:off x="6219183" y="4650783"/>
            <a:ext cx="1905980" cy="707934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WoT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Interface</a:t>
            </a:r>
          </a:p>
        </p:txBody>
      </p:sp>
      <p:cxnSp>
        <p:nvCxnSpPr>
          <p:cNvPr id="17" name="Gerade Verbindung 16"/>
          <p:cNvCxnSpPr/>
          <p:nvPr/>
        </p:nvCxnSpPr>
        <p:spPr>
          <a:xfrm flipH="1" flipV="1">
            <a:off x="1975520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WoT Interface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Interface exposed by servient to the network</a:t>
            </a:r>
          </a:p>
        </p:txBody>
      </p:sp>
      <p:sp>
        <p:nvSpPr>
          <p:cNvPr id="19" name="角丸四角形 6"/>
          <p:cNvSpPr/>
          <p:nvPr/>
        </p:nvSpPr>
        <p:spPr bwMode="auto">
          <a:xfrm>
            <a:off x="899592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Servient</a:t>
            </a:r>
          </a:p>
        </p:txBody>
      </p:sp>
      <p:sp>
        <p:nvSpPr>
          <p:cNvPr id="20" name="角丸四角形 22"/>
          <p:cNvSpPr/>
          <p:nvPr/>
        </p:nvSpPr>
        <p:spPr bwMode="auto">
          <a:xfrm>
            <a:off x="1034607" y="4650783"/>
            <a:ext cx="1905980" cy="707934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WoT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Interface</a:t>
            </a:r>
          </a:p>
        </p:txBody>
      </p:sp>
      <p:cxnSp>
        <p:nvCxnSpPr>
          <p:cNvPr id="28" name="Gerade Verbindung 27"/>
          <p:cNvCxnSpPr/>
          <p:nvPr/>
        </p:nvCxnSpPr>
        <p:spPr>
          <a:xfrm>
            <a:off x="467544" y="6021288"/>
            <a:ext cx="820891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 flipH="1" flipV="1">
            <a:off x="7157181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角丸四角形 6"/>
          <p:cNvSpPr/>
          <p:nvPr/>
        </p:nvSpPr>
        <p:spPr bwMode="auto">
          <a:xfrm>
            <a:off x="6084168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Servient</a:t>
            </a:r>
          </a:p>
        </p:txBody>
      </p:sp>
      <p:sp>
        <p:nvSpPr>
          <p:cNvPr id="21" name="角丸四角形 22"/>
          <p:cNvSpPr/>
          <p:nvPr/>
        </p:nvSpPr>
        <p:spPr bwMode="auto">
          <a:xfrm>
            <a:off x="6219183" y="4650783"/>
            <a:ext cx="1905980" cy="707934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WoT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Interface</a:t>
            </a:r>
          </a:p>
        </p:txBody>
      </p:sp>
      <p:sp>
        <p:nvSpPr>
          <p:cNvPr id="15" name="角丸四角形 22"/>
          <p:cNvSpPr/>
          <p:nvPr/>
        </p:nvSpPr>
        <p:spPr bwMode="auto">
          <a:xfrm>
            <a:off x="3619010" y="5661248"/>
            <a:ext cx="1905980" cy="707934"/>
          </a:xfrm>
          <a:prstGeom prst="roundRect">
            <a:avLst/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Protocol</a:t>
            </a:r>
          </a:p>
        </p:txBody>
      </p:sp>
      <p:cxnSp>
        <p:nvCxnSpPr>
          <p:cNvPr id="16" name="Gerade Verbindung 15"/>
          <p:cNvCxnSpPr/>
          <p:nvPr/>
        </p:nvCxnSpPr>
        <p:spPr>
          <a:xfrm flipH="1" flipV="1">
            <a:off x="1975520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Protocol Bindings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Interface can be bound to various protocols</a:t>
            </a:r>
          </a:p>
        </p:txBody>
      </p:sp>
      <p:sp>
        <p:nvSpPr>
          <p:cNvPr id="19" name="角丸四角形 6"/>
          <p:cNvSpPr/>
          <p:nvPr/>
        </p:nvSpPr>
        <p:spPr bwMode="auto">
          <a:xfrm>
            <a:off x="908593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Servient</a:t>
            </a:r>
          </a:p>
        </p:txBody>
      </p:sp>
      <p:sp>
        <p:nvSpPr>
          <p:cNvPr id="20" name="角丸四角形 22"/>
          <p:cNvSpPr/>
          <p:nvPr/>
        </p:nvSpPr>
        <p:spPr bwMode="auto">
          <a:xfrm>
            <a:off x="1043608" y="4650783"/>
            <a:ext cx="1905980" cy="707934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WoT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Interface</a:t>
            </a:r>
          </a:p>
        </p:txBody>
      </p:sp>
      <p:sp>
        <p:nvSpPr>
          <p:cNvPr id="17" name="角丸四角形 22"/>
          <p:cNvSpPr/>
          <p:nvPr/>
        </p:nvSpPr>
        <p:spPr bwMode="auto">
          <a:xfrm>
            <a:off x="1043608" y="3933056"/>
            <a:ext cx="1905980" cy="707934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HTTP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Binding</a:t>
            </a:r>
          </a:p>
        </p:txBody>
      </p:sp>
      <p:cxnSp>
        <p:nvCxnSpPr>
          <p:cNvPr id="28" name="Gerade Verbindung 27"/>
          <p:cNvCxnSpPr/>
          <p:nvPr/>
        </p:nvCxnSpPr>
        <p:spPr>
          <a:xfrm>
            <a:off x="467544" y="6021288"/>
            <a:ext cx="820891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 flipH="1" flipV="1">
            <a:off x="7157181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角丸四角形 6"/>
          <p:cNvSpPr/>
          <p:nvPr/>
        </p:nvSpPr>
        <p:spPr bwMode="auto">
          <a:xfrm>
            <a:off x="6084168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Servient</a:t>
            </a:r>
          </a:p>
        </p:txBody>
      </p:sp>
      <p:sp>
        <p:nvSpPr>
          <p:cNvPr id="21" name="角丸四角形 22"/>
          <p:cNvSpPr/>
          <p:nvPr/>
        </p:nvSpPr>
        <p:spPr bwMode="auto">
          <a:xfrm>
            <a:off x="6228184" y="4650783"/>
            <a:ext cx="1905980" cy="707934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WoT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Interface</a:t>
            </a:r>
          </a:p>
        </p:txBody>
      </p:sp>
      <p:sp>
        <p:nvSpPr>
          <p:cNvPr id="24" name="角丸四角形 22"/>
          <p:cNvSpPr/>
          <p:nvPr/>
        </p:nvSpPr>
        <p:spPr bwMode="auto">
          <a:xfrm>
            <a:off x="6228184" y="3933056"/>
            <a:ext cx="1905980" cy="707934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HTTP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Binding</a:t>
            </a:r>
          </a:p>
        </p:txBody>
      </p:sp>
      <p:sp>
        <p:nvSpPr>
          <p:cNvPr id="15" name="角丸四角形 22"/>
          <p:cNvSpPr/>
          <p:nvPr/>
        </p:nvSpPr>
        <p:spPr bwMode="auto">
          <a:xfrm>
            <a:off x="3619010" y="5661248"/>
            <a:ext cx="1905980" cy="707934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HTTP</a:t>
            </a:r>
          </a:p>
        </p:txBody>
      </p:sp>
      <p:cxnSp>
        <p:nvCxnSpPr>
          <p:cNvPr id="16" name="Gerade Verbindung 15"/>
          <p:cNvCxnSpPr/>
          <p:nvPr/>
        </p:nvCxnSpPr>
        <p:spPr>
          <a:xfrm flipH="1" flipV="1">
            <a:off x="1975520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Protocol Bindings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Interface can be bound to various protocols</a:t>
            </a:r>
          </a:p>
        </p:txBody>
      </p:sp>
      <p:cxnSp>
        <p:nvCxnSpPr>
          <p:cNvPr id="28" name="Gerade Verbindung 27"/>
          <p:cNvCxnSpPr/>
          <p:nvPr/>
        </p:nvCxnSpPr>
        <p:spPr>
          <a:xfrm>
            <a:off x="467544" y="6021288"/>
            <a:ext cx="820891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 flipH="1" flipV="1">
            <a:off x="7157181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 flipH="1" flipV="1">
            <a:off x="1975520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角丸四角形 22"/>
          <p:cNvSpPr/>
          <p:nvPr/>
        </p:nvSpPr>
        <p:spPr bwMode="auto">
          <a:xfrm>
            <a:off x="3619010" y="5661248"/>
            <a:ext cx="1905980" cy="707934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CoAP</a:t>
            </a:r>
          </a:p>
        </p:txBody>
      </p:sp>
      <p:sp>
        <p:nvSpPr>
          <p:cNvPr id="27" name="角丸四角形 6"/>
          <p:cNvSpPr/>
          <p:nvPr/>
        </p:nvSpPr>
        <p:spPr bwMode="auto">
          <a:xfrm>
            <a:off x="908593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Servient</a:t>
            </a:r>
          </a:p>
        </p:txBody>
      </p:sp>
      <p:sp>
        <p:nvSpPr>
          <p:cNvPr id="30" name="角丸四角形 22"/>
          <p:cNvSpPr/>
          <p:nvPr/>
        </p:nvSpPr>
        <p:spPr bwMode="auto">
          <a:xfrm>
            <a:off x="1043608" y="4650783"/>
            <a:ext cx="1905980" cy="707934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WoT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Interface</a:t>
            </a:r>
          </a:p>
        </p:txBody>
      </p:sp>
      <p:sp>
        <p:nvSpPr>
          <p:cNvPr id="32" name="角丸四角形 6"/>
          <p:cNvSpPr/>
          <p:nvPr/>
        </p:nvSpPr>
        <p:spPr bwMode="auto">
          <a:xfrm>
            <a:off x="6084168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Servient</a:t>
            </a:r>
          </a:p>
        </p:txBody>
      </p:sp>
      <p:sp>
        <p:nvSpPr>
          <p:cNvPr id="33" name="角丸四角形 22"/>
          <p:cNvSpPr/>
          <p:nvPr/>
        </p:nvSpPr>
        <p:spPr bwMode="auto">
          <a:xfrm>
            <a:off x="6228184" y="4650783"/>
            <a:ext cx="1905980" cy="707934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WoT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Interface</a:t>
            </a:r>
          </a:p>
        </p:txBody>
      </p:sp>
      <p:sp>
        <p:nvSpPr>
          <p:cNvPr id="24" name="角丸四角形 22"/>
          <p:cNvSpPr/>
          <p:nvPr/>
        </p:nvSpPr>
        <p:spPr bwMode="auto">
          <a:xfrm>
            <a:off x="1043608" y="3933056"/>
            <a:ext cx="1905980" cy="707934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CoAP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Binding</a:t>
            </a:r>
          </a:p>
        </p:txBody>
      </p:sp>
      <p:sp>
        <p:nvSpPr>
          <p:cNvPr id="25" name="角丸四角形 22"/>
          <p:cNvSpPr/>
          <p:nvPr/>
        </p:nvSpPr>
        <p:spPr bwMode="auto">
          <a:xfrm>
            <a:off x="6228184" y="3933056"/>
            <a:ext cx="1905980" cy="707934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CoAP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Binding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Protocol Bindings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Multiple bindings possible</a:t>
            </a:r>
          </a:p>
        </p:txBody>
      </p:sp>
      <p:sp>
        <p:nvSpPr>
          <p:cNvPr id="19" name="角丸四角形 6"/>
          <p:cNvSpPr/>
          <p:nvPr/>
        </p:nvSpPr>
        <p:spPr bwMode="auto">
          <a:xfrm>
            <a:off x="899592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Servient</a:t>
            </a:r>
          </a:p>
        </p:txBody>
      </p:sp>
      <p:sp>
        <p:nvSpPr>
          <p:cNvPr id="20" name="角丸四角形 22"/>
          <p:cNvSpPr/>
          <p:nvPr/>
        </p:nvSpPr>
        <p:spPr bwMode="auto">
          <a:xfrm>
            <a:off x="1034607" y="4650783"/>
            <a:ext cx="1905980" cy="707934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WoT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Interface</a:t>
            </a:r>
          </a:p>
        </p:txBody>
      </p:sp>
      <p:cxnSp>
        <p:nvCxnSpPr>
          <p:cNvPr id="28" name="Gerade Verbindung 27"/>
          <p:cNvCxnSpPr/>
          <p:nvPr/>
        </p:nvCxnSpPr>
        <p:spPr>
          <a:xfrm>
            <a:off x="467544" y="6021288"/>
            <a:ext cx="820891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 flipH="1" flipV="1">
            <a:off x="2483768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 flipH="1" flipV="1">
            <a:off x="7157181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角丸四角形 6"/>
          <p:cNvSpPr/>
          <p:nvPr/>
        </p:nvSpPr>
        <p:spPr bwMode="auto">
          <a:xfrm>
            <a:off x="6084168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Servient</a:t>
            </a:r>
          </a:p>
        </p:txBody>
      </p:sp>
      <p:sp>
        <p:nvSpPr>
          <p:cNvPr id="21" name="角丸四角形 22"/>
          <p:cNvSpPr/>
          <p:nvPr/>
        </p:nvSpPr>
        <p:spPr bwMode="auto">
          <a:xfrm>
            <a:off x="6219183" y="4650783"/>
            <a:ext cx="1905980" cy="707934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WoT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Interface</a:t>
            </a:r>
          </a:p>
        </p:txBody>
      </p:sp>
      <p:sp>
        <p:nvSpPr>
          <p:cNvPr id="16" name="角丸四角形 22"/>
          <p:cNvSpPr/>
          <p:nvPr/>
        </p:nvSpPr>
        <p:spPr bwMode="auto">
          <a:xfrm>
            <a:off x="1043608" y="3933056"/>
            <a:ext cx="936104" cy="707934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HTTP</a:t>
            </a:r>
            <a:br>
              <a:rPr kumimoji="1" lang="en-US" altLang="ja-JP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Binding</a:t>
            </a:r>
          </a:p>
        </p:txBody>
      </p:sp>
      <p:sp>
        <p:nvSpPr>
          <p:cNvPr id="17" name="角丸四角形 22"/>
          <p:cNvSpPr/>
          <p:nvPr/>
        </p:nvSpPr>
        <p:spPr bwMode="auto">
          <a:xfrm>
            <a:off x="6228184" y="3933056"/>
            <a:ext cx="1905980" cy="707934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WS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Binding</a:t>
            </a:r>
          </a:p>
        </p:txBody>
      </p:sp>
      <p:sp>
        <p:nvSpPr>
          <p:cNvPr id="24" name="角丸四角形 22"/>
          <p:cNvSpPr/>
          <p:nvPr/>
        </p:nvSpPr>
        <p:spPr bwMode="auto">
          <a:xfrm>
            <a:off x="3619010" y="5661248"/>
            <a:ext cx="1905980" cy="707934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WebSocket</a:t>
            </a:r>
          </a:p>
        </p:txBody>
      </p:sp>
      <p:sp>
        <p:nvSpPr>
          <p:cNvPr id="25" name="角丸四角形 22"/>
          <p:cNvSpPr/>
          <p:nvPr/>
        </p:nvSpPr>
        <p:spPr bwMode="auto">
          <a:xfrm>
            <a:off x="1979712" y="3933056"/>
            <a:ext cx="936104" cy="707934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WS</a:t>
            </a:r>
            <a:br>
              <a:rPr kumimoji="1" lang="en-US" altLang="ja-JP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Binding</a:t>
            </a:r>
          </a:p>
        </p:txBody>
      </p:sp>
      <p:cxnSp>
        <p:nvCxnSpPr>
          <p:cNvPr id="26" name="Gerade Verbindung 25"/>
          <p:cNvCxnSpPr/>
          <p:nvPr/>
        </p:nvCxnSpPr>
        <p:spPr>
          <a:xfrm>
            <a:off x="-180528" y="6272855"/>
            <a:ext cx="317545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/>
          <p:nvPr/>
        </p:nvCxnSpPr>
        <p:spPr>
          <a:xfrm>
            <a:off x="1538611" y="5805264"/>
            <a:ext cx="0" cy="36004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/>
          <p:cNvCxnSpPr/>
          <p:nvPr/>
        </p:nvCxnSpPr>
        <p:spPr>
          <a:xfrm>
            <a:off x="1439860" y="5805264"/>
            <a:ext cx="0" cy="36004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V="1">
            <a:off x="1484040" y="5392070"/>
            <a:ext cx="0" cy="8724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Resource Model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Interaction points are Web resources</a:t>
            </a:r>
          </a:p>
        </p:txBody>
      </p:sp>
      <p:sp>
        <p:nvSpPr>
          <p:cNvPr id="19" name="角丸四角形 6"/>
          <p:cNvSpPr/>
          <p:nvPr/>
        </p:nvSpPr>
        <p:spPr bwMode="auto">
          <a:xfrm>
            <a:off x="899592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Servient</a:t>
            </a:r>
          </a:p>
        </p:txBody>
      </p:sp>
      <p:sp>
        <p:nvSpPr>
          <p:cNvPr id="20" name="角丸四角形 22"/>
          <p:cNvSpPr/>
          <p:nvPr/>
        </p:nvSpPr>
        <p:spPr bwMode="auto">
          <a:xfrm>
            <a:off x="1034607" y="4650783"/>
            <a:ext cx="1905980" cy="707934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smtClean="0"/>
              <a:t>WoT</a:t>
            </a:r>
            <a:br>
              <a:rPr kumimoji="1" lang="en-US" altLang="ja-JP" sz="2000" smtClean="0"/>
            </a:br>
            <a:r>
              <a:rPr kumimoji="1" lang="en-US" altLang="ja-JP" sz="2000" smtClean="0"/>
              <a:t>Interface</a:t>
            </a:r>
          </a:p>
        </p:txBody>
      </p:sp>
      <p:cxnSp>
        <p:nvCxnSpPr>
          <p:cNvPr id="28" name="Gerade Verbindung 27"/>
          <p:cNvCxnSpPr/>
          <p:nvPr/>
        </p:nvCxnSpPr>
        <p:spPr>
          <a:xfrm>
            <a:off x="467544" y="6021288"/>
            <a:ext cx="820891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 flipH="1" flipV="1">
            <a:off x="1975520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 flipH="1" flipV="1">
            <a:off x="7160096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角丸四角形 6"/>
          <p:cNvSpPr/>
          <p:nvPr/>
        </p:nvSpPr>
        <p:spPr bwMode="auto">
          <a:xfrm>
            <a:off x="6084168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Servient</a:t>
            </a:r>
          </a:p>
        </p:txBody>
      </p:sp>
      <p:sp>
        <p:nvSpPr>
          <p:cNvPr id="21" name="角丸四角形 22"/>
          <p:cNvSpPr/>
          <p:nvPr/>
        </p:nvSpPr>
        <p:spPr bwMode="auto">
          <a:xfrm>
            <a:off x="6219183" y="4650783"/>
            <a:ext cx="1905980" cy="707934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smtClean="0"/>
              <a:t>WoT</a:t>
            </a:r>
            <a:br>
              <a:rPr kumimoji="1" lang="en-US" altLang="ja-JP" sz="2000" smtClean="0"/>
            </a:br>
            <a:r>
              <a:rPr kumimoji="1" lang="en-US" altLang="ja-JP" sz="2000" smtClean="0"/>
              <a:t>Interface</a:t>
            </a:r>
          </a:p>
        </p:txBody>
      </p:sp>
      <p:sp>
        <p:nvSpPr>
          <p:cNvPr id="34" name="角丸四角形 22"/>
          <p:cNvSpPr/>
          <p:nvPr/>
        </p:nvSpPr>
        <p:spPr bwMode="auto">
          <a:xfrm>
            <a:off x="1043608" y="3933056"/>
            <a:ext cx="1905980" cy="707934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Protocol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Binding(s)</a:t>
            </a:r>
          </a:p>
        </p:txBody>
      </p:sp>
      <p:sp>
        <p:nvSpPr>
          <p:cNvPr id="35" name="角丸四角形 22"/>
          <p:cNvSpPr/>
          <p:nvPr/>
        </p:nvSpPr>
        <p:spPr bwMode="auto">
          <a:xfrm>
            <a:off x="6228184" y="3933056"/>
            <a:ext cx="1905980" cy="707934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smtClean="0"/>
              <a:t>Protocol </a:t>
            </a: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/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Binding(s)</a:t>
            </a:r>
          </a:p>
        </p:txBody>
      </p:sp>
      <p:sp>
        <p:nvSpPr>
          <p:cNvPr id="37" name="角丸四角形 22"/>
          <p:cNvSpPr/>
          <p:nvPr/>
        </p:nvSpPr>
        <p:spPr bwMode="auto">
          <a:xfrm>
            <a:off x="6228184" y="3212976"/>
            <a:ext cx="1905980" cy="707934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smtClean="0">
                <a:solidFill>
                  <a:schemeClr val="bg1"/>
                </a:solidFill>
              </a:rPr>
              <a:t>Resource</a:t>
            </a:r>
            <a:br>
              <a:rPr kumimoji="1" lang="en-US" altLang="ja-JP" sz="2000" smtClean="0">
                <a:solidFill>
                  <a:schemeClr val="bg1"/>
                </a:solidFill>
              </a:rPr>
            </a:br>
            <a:r>
              <a:rPr kumimoji="1" lang="en-US" altLang="ja-JP" sz="2000" smtClean="0">
                <a:solidFill>
                  <a:schemeClr val="bg1"/>
                </a:solidFill>
              </a:rPr>
              <a:t>Model</a:t>
            </a:r>
            <a:endParaRPr kumimoji="1" lang="en-US" altLang="ja-JP" sz="200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ea typeface="+mj-ea"/>
            </a:endParaRPr>
          </a:p>
        </p:txBody>
      </p:sp>
      <p:sp>
        <p:nvSpPr>
          <p:cNvPr id="39" name="角丸四角形 22"/>
          <p:cNvSpPr/>
          <p:nvPr/>
        </p:nvSpPr>
        <p:spPr bwMode="auto">
          <a:xfrm>
            <a:off x="1043608" y="3212976"/>
            <a:ext cx="1905980" cy="707934"/>
          </a:xfrm>
          <a:prstGeom prst="roundRect">
            <a:avLst/>
          </a:prstGeom>
          <a:solidFill>
            <a:srgbClr val="0070C0"/>
          </a:solidFill>
          <a:ln>
            <a:solidFill>
              <a:srgbClr val="0000FF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smtClean="0">
                <a:solidFill>
                  <a:schemeClr val="bg1"/>
                </a:solidFill>
              </a:rPr>
              <a:t>Resource</a:t>
            </a:r>
            <a:br>
              <a:rPr kumimoji="1" lang="en-US" altLang="ja-JP" sz="2000" smtClean="0">
                <a:solidFill>
                  <a:schemeClr val="bg1"/>
                </a:solidFill>
              </a:rPr>
            </a:br>
            <a:r>
              <a:rPr kumimoji="1" lang="en-US" altLang="ja-JP" sz="2000" smtClean="0">
                <a:solidFill>
                  <a:schemeClr val="bg1"/>
                </a:solidFill>
              </a:rPr>
              <a:t>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Servient Role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Servient can act as client or server</a:t>
            </a:r>
          </a:p>
        </p:txBody>
      </p:sp>
      <p:sp>
        <p:nvSpPr>
          <p:cNvPr id="19" name="角丸四角形 6"/>
          <p:cNvSpPr/>
          <p:nvPr/>
        </p:nvSpPr>
        <p:spPr bwMode="auto">
          <a:xfrm>
            <a:off x="899592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Servient</a:t>
            </a:r>
          </a:p>
        </p:txBody>
      </p:sp>
      <p:sp>
        <p:nvSpPr>
          <p:cNvPr id="20" name="角丸四角形 22"/>
          <p:cNvSpPr/>
          <p:nvPr/>
        </p:nvSpPr>
        <p:spPr bwMode="auto">
          <a:xfrm>
            <a:off x="1034607" y="4650783"/>
            <a:ext cx="1905980" cy="707934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Client Connector</a:t>
            </a:r>
          </a:p>
        </p:txBody>
      </p:sp>
      <p:cxnSp>
        <p:nvCxnSpPr>
          <p:cNvPr id="28" name="Gerade Verbindung 27"/>
          <p:cNvCxnSpPr/>
          <p:nvPr/>
        </p:nvCxnSpPr>
        <p:spPr>
          <a:xfrm>
            <a:off x="467544" y="6021288"/>
            <a:ext cx="820891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 flipH="1" flipV="1">
            <a:off x="1975520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 flipH="1" flipV="1">
            <a:off x="7160096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winkelte Verbindung 15"/>
          <p:cNvCxnSpPr/>
          <p:nvPr/>
        </p:nvCxnSpPr>
        <p:spPr>
          <a:xfrm rot="16200000" flipH="1">
            <a:off x="4565650" y="2766429"/>
            <a:ext cx="12700" cy="5184576"/>
          </a:xfrm>
          <a:prstGeom prst="bentConnector3">
            <a:avLst>
              <a:gd name="adj1" fmla="val 5364356"/>
            </a:avLst>
          </a:prstGeom>
          <a:ln w="76200">
            <a:solidFill>
              <a:schemeClr val="accent6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角丸四角形 6"/>
          <p:cNvSpPr/>
          <p:nvPr/>
        </p:nvSpPr>
        <p:spPr bwMode="auto">
          <a:xfrm>
            <a:off x="6084168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Servient</a:t>
            </a:r>
          </a:p>
        </p:txBody>
      </p:sp>
      <p:sp>
        <p:nvSpPr>
          <p:cNvPr id="21" name="角丸四角形 22"/>
          <p:cNvSpPr/>
          <p:nvPr/>
        </p:nvSpPr>
        <p:spPr bwMode="auto">
          <a:xfrm>
            <a:off x="6219183" y="4650783"/>
            <a:ext cx="1905980" cy="707934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Server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Connector</a:t>
            </a:r>
          </a:p>
        </p:txBody>
      </p:sp>
      <p:sp>
        <p:nvSpPr>
          <p:cNvPr id="34" name="角丸四角形 22"/>
          <p:cNvSpPr/>
          <p:nvPr/>
        </p:nvSpPr>
        <p:spPr bwMode="auto">
          <a:xfrm>
            <a:off x="1043608" y="3933056"/>
            <a:ext cx="1905980" cy="707934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Protocol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Binding(s)</a:t>
            </a:r>
          </a:p>
        </p:txBody>
      </p:sp>
      <p:sp>
        <p:nvSpPr>
          <p:cNvPr id="35" name="角丸四角形 22"/>
          <p:cNvSpPr/>
          <p:nvPr/>
        </p:nvSpPr>
        <p:spPr bwMode="auto">
          <a:xfrm>
            <a:off x="6228184" y="3933056"/>
            <a:ext cx="1905980" cy="707934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smtClean="0"/>
              <a:t>Protocol </a:t>
            </a: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/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Binding(s)</a:t>
            </a:r>
          </a:p>
        </p:txBody>
      </p:sp>
      <p:sp>
        <p:nvSpPr>
          <p:cNvPr id="37" name="角丸四角形 22"/>
          <p:cNvSpPr/>
          <p:nvPr/>
        </p:nvSpPr>
        <p:spPr bwMode="auto">
          <a:xfrm>
            <a:off x="6228184" y="3212976"/>
            <a:ext cx="1905980" cy="707934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smtClean="0">
                <a:solidFill>
                  <a:schemeClr val="bg1"/>
                </a:solidFill>
              </a:rPr>
              <a:t>Resource</a:t>
            </a:r>
            <a:br>
              <a:rPr kumimoji="1" lang="en-US" altLang="ja-JP" sz="2000" smtClean="0">
                <a:solidFill>
                  <a:schemeClr val="bg1"/>
                </a:solidFill>
              </a:rPr>
            </a:br>
            <a:r>
              <a:rPr kumimoji="1" lang="en-US" altLang="ja-JP" sz="2000" smtClean="0">
                <a:solidFill>
                  <a:schemeClr val="bg1"/>
                </a:solidFill>
              </a:rPr>
              <a:t>Model</a:t>
            </a:r>
            <a:endParaRPr kumimoji="1" lang="en-US" altLang="ja-JP" sz="200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ea typeface="+mj-ea"/>
            </a:endParaRPr>
          </a:p>
        </p:txBody>
      </p:sp>
      <p:sp>
        <p:nvSpPr>
          <p:cNvPr id="39" name="角丸四角形 22"/>
          <p:cNvSpPr/>
          <p:nvPr/>
        </p:nvSpPr>
        <p:spPr bwMode="auto">
          <a:xfrm>
            <a:off x="1043608" y="3212976"/>
            <a:ext cx="1905980" cy="707934"/>
          </a:xfrm>
          <a:prstGeom prst="roundRect">
            <a:avLst/>
          </a:prstGeom>
          <a:solidFill>
            <a:srgbClr val="0070C0"/>
          </a:solidFill>
          <a:ln>
            <a:solidFill>
              <a:srgbClr val="0000FF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URIs</a:t>
            </a:r>
          </a:p>
        </p:txBody>
      </p:sp>
      <p:sp>
        <p:nvSpPr>
          <p:cNvPr id="40" name="Textfeld 39"/>
          <p:cNvSpPr txBox="1"/>
          <p:nvPr/>
        </p:nvSpPr>
        <p:spPr>
          <a:xfrm>
            <a:off x="3140893" y="3410894"/>
            <a:ext cx="286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http</a:t>
            </a:r>
            <a:r>
              <a:rPr lang="en-US" dirty="0" smtClean="0"/>
              <a:t>://wot.example.com/</a:t>
            </a:r>
            <a:r>
              <a:rPr lang="en-US" dirty="0" smtClean="0">
                <a:solidFill>
                  <a:srgbClr val="0000FF"/>
                </a:solidFill>
              </a:rPr>
              <a:t>res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Servient Role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… or both at the same time</a:t>
            </a:r>
          </a:p>
        </p:txBody>
      </p:sp>
      <p:sp>
        <p:nvSpPr>
          <p:cNvPr id="19" name="角丸四角形 6"/>
          <p:cNvSpPr/>
          <p:nvPr/>
        </p:nvSpPr>
        <p:spPr bwMode="auto">
          <a:xfrm>
            <a:off x="899592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Servient</a:t>
            </a:r>
          </a:p>
        </p:txBody>
      </p:sp>
      <p:sp>
        <p:nvSpPr>
          <p:cNvPr id="20" name="角丸四角形 22"/>
          <p:cNvSpPr/>
          <p:nvPr/>
        </p:nvSpPr>
        <p:spPr bwMode="auto">
          <a:xfrm>
            <a:off x="1034607" y="4650783"/>
            <a:ext cx="1905980" cy="707934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Client Connector</a:t>
            </a:r>
          </a:p>
        </p:txBody>
      </p:sp>
      <p:cxnSp>
        <p:nvCxnSpPr>
          <p:cNvPr id="28" name="Gerade Verbindung 27"/>
          <p:cNvCxnSpPr/>
          <p:nvPr/>
        </p:nvCxnSpPr>
        <p:spPr>
          <a:xfrm>
            <a:off x="467544" y="6021288"/>
            <a:ext cx="820891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角丸四角形 6"/>
          <p:cNvSpPr/>
          <p:nvPr/>
        </p:nvSpPr>
        <p:spPr bwMode="auto">
          <a:xfrm>
            <a:off x="6084168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Servient</a:t>
            </a:r>
          </a:p>
        </p:txBody>
      </p:sp>
      <p:sp>
        <p:nvSpPr>
          <p:cNvPr id="21" name="角丸四角形 22"/>
          <p:cNvSpPr/>
          <p:nvPr/>
        </p:nvSpPr>
        <p:spPr bwMode="auto">
          <a:xfrm>
            <a:off x="6219183" y="4650783"/>
            <a:ext cx="1905980" cy="707934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Server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Connector</a:t>
            </a:r>
          </a:p>
        </p:txBody>
      </p:sp>
      <p:sp>
        <p:nvSpPr>
          <p:cNvPr id="24" name="角丸四角形 6"/>
          <p:cNvSpPr/>
          <p:nvPr/>
        </p:nvSpPr>
        <p:spPr bwMode="auto">
          <a:xfrm>
            <a:off x="3491880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Servient</a:t>
            </a:r>
          </a:p>
        </p:txBody>
      </p:sp>
      <p:sp>
        <p:nvSpPr>
          <p:cNvPr id="25" name="角丸四角形 22"/>
          <p:cNvSpPr/>
          <p:nvPr/>
        </p:nvSpPr>
        <p:spPr bwMode="auto">
          <a:xfrm>
            <a:off x="3626895" y="4650783"/>
            <a:ext cx="945105" cy="707934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Server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Con.</a:t>
            </a:r>
          </a:p>
        </p:txBody>
      </p:sp>
      <p:sp>
        <p:nvSpPr>
          <p:cNvPr id="39" name="角丸四角形 22"/>
          <p:cNvSpPr/>
          <p:nvPr/>
        </p:nvSpPr>
        <p:spPr bwMode="auto">
          <a:xfrm>
            <a:off x="4572000" y="4653136"/>
            <a:ext cx="945105" cy="707934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Client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Con.</a:t>
            </a:r>
          </a:p>
        </p:txBody>
      </p:sp>
      <p:cxnSp>
        <p:nvCxnSpPr>
          <p:cNvPr id="27" name="Gerade Verbindung 26"/>
          <p:cNvCxnSpPr/>
          <p:nvPr/>
        </p:nvCxnSpPr>
        <p:spPr>
          <a:xfrm flipH="1" flipV="1">
            <a:off x="1975520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H="1" flipV="1">
            <a:off x="7160096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winkelte Verbindung 31"/>
          <p:cNvCxnSpPr/>
          <p:nvPr/>
        </p:nvCxnSpPr>
        <p:spPr>
          <a:xfrm rot="16200000" flipH="1">
            <a:off x="3043522" y="4302791"/>
            <a:ext cx="12700" cy="2111851"/>
          </a:xfrm>
          <a:prstGeom prst="bentConnector3">
            <a:avLst>
              <a:gd name="adj1" fmla="val 5364364"/>
            </a:avLst>
          </a:prstGeom>
          <a:ln w="76200">
            <a:solidFill>
              <a:schemeClr val="accent6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winkelte Verbindung 41"/>
          <p:cNvCxnSpPr>
            <a:stCxn id="39" idx="2"/>
            <a:endCxn id="21" idx="2"/>
          </p:cNvCxnSpPr>
          <p:nvPr/>
        </p:nvCxnSpPr>
        <p:spPr>
          <a:xfrm rot="5400000" flipH="1" flipV="1">
            <a:off x="6107186" y="4296084"/>
            <a:ext cx="2353" cy="2127620"/>
          </a:xfrm>
          <a:prstGeom prst="bentConnector3">
            <a:avLst>
              <a:gd name="adj1" fmla="val -28183944"/>
            </a:avLst>
          </a:prstGeom>
          <a:ln w="76200">
            <a:solidFill>
              <a:schemeClr val="accent6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角丸四角形 22"/>
          <p:cNvSpPr/>
          <p:nvPr/>
        </p:nvSpPr>
        <p:spPr bwMode="auto">
          <a:xfrm>
            <a:off x="1043608" y="3933056"/>
            <a:ext cx="1905980" cy="707934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Protocol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Binding(s)</a:t>
            </a:r>
          </a:p>
        </p:txBody>
      </p:sp>
      <p:sp>
        <p:nvSpPr>
          <p:cNvPr id="48" name="角丸四角形 22"/>
          <p:cNvSpPr/>
          <p:nvPr/>
        </p:nvSpPr>
        <p:spPr bwMode="auto">
          <a:xfrm>
            <a:off x="6228184" y="3933056"/>
            <a:ext cx="1905980" cy="707934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smtClean="0"/>
              <a:t>Protocol </a:t>
            </a: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/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Binding(s)</a:t>
            </a:r>
          </a:p>
        </p:txBody>
      </p:sp>
      <p:sp>
        <p:nvSpPr>
          <p:cNvPr id="49" name="角丸四角形 22"/>
          <p:cNvSpPr/>
          <p:nvPr/>
        </p:nvSpPr>
        <p:spPr bwMode="auto">
          <a:xfrm>
            <a:off x="3619010" y="3933056"/>
            <a:ext cx="1905980" cy="707934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Protocol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Binding(s)</a:t>
            </a:r>
          </a:p>
        </p:txBody>
      </p:sp>
      <p:sp>
        <p:nvSpPr>
          <p:cNvPr id="50" name="角丸四角形 22"/>
          <p:cNvSpPr/>
          <p:nvPr/>
        </p:nvSpPr>
        <p:spPr bwMode="auto">
          <a:xfrm>
            <a:off x="6228184" y="3212976"/>
            <a:ext cx="1905980" cy="707934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smtClean="0">
                <a:solidFill>
                  <a:schemeClr val="bg1"/>
                </a:solidFill>
              </a:rPr>
              <a:t>Resource</a:t>
            </a:r>
            <a:br>
              <a:rPr kumimoji="1" lang="en-US" altLang="ja-JP" sz="2000" smtClean="0">
                <a:solidFill>
                  <a:schemeClr val="bg1"/>
                </a:solidFill>
              </a:rPr>
            </a:br>
            <a:r>
              <a:rPr kumimoji="1" lang="en-US" altLang="ja-JP" sz="2000" smtClean="0">
                <a:solidFill>
                  <a:schemeClr val="bg1"/>
                </a:solidFill>
              </a:rPr>
              <a:t>Model</a:t>
            </a:r>
            <a:endParaRPr kumimoji="1" lang="en-US" altLang="ja-JP" sz="200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ea typeface="+mj-ea"/>
            </a:endParaRPr>
          </a:p>
        </p:txBody>
      </p:sp>
      <p:sp>
        <p:nvSpPr>
          <p:cNvPr id="51" name="角丸四角形 22"/>
          <p:cNvSpPr/>
          <p:nvPr/>
        </p:nvSpPr>
        <p:spPr bwMode="auto">
          <a:xfrm>
            <a:off x="3635896" y="3212976"/>
            <a:ext cx="1008112" cy="707934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mtClean="0">
                <a:solidFill>
                  <a:schemeClr val="bg1"/>
                </a:solidFill>
              </a:rPr>
              <a:t>Resource</a:t>
            </a:r>
            <a:br>
              <a:rPr kumimoji="1" lang="en-US" altLang="ja-JP" smtClean="0">
                <a:solidFill>
                  <a:schemeClr val="bg1"/>
                </a:solidFill>
              </a:rPr>
            </a:br>
            <a:r>
              <a:rPr kumimoji="1" lang="en-US" altLang="ja-JP" smtClean="0">
                <a:solidFill>
                  <a:schemeClr val="bg1"/>
                </a:solidFill>
              </a:rPr>
              <a:t>Model</a:t>
            </a:r>
            <a:endParaRPr kumimoji="1" lang="en-US" altLang="ja-JP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ea typeface="+mj-ea"/>
            </a:endParaRPr>
          </a:p>
        </p:txBody>
      </p:sp>
      <p:sp>
        <p:nvSpPr>
          <p:cNvPr id="52" name="角丸四角形 22"/>
          <p:cNvSpPr/>
          <p:nvPr/>
        </p:nvSpPr>
        <p:spPr bwMode="auto">
          <a:xfrm>
            <a:off x="4644008" y="3212976"/>
            <a:ext cx="880982" cy="707934"/>
          </a:xfrm>
          <a:prstGeom prst="roundRect">
            <a:avLst/>
          </a:prstGeom>
          <a:solidFill>
            <a:srgbClr val="0070C0"/>
          </a:solidFill>
          <a:ln>
            <a:solidFill>
              <a:srgbClr val="0000FF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URIs</a:t>
            </a:r>
          </a:p>
        </p:txBody>
      </p:sp>
      <p:sp>
        <p:nvSpPr>
          <p:cNvPr id="57" name="角丸四角形 22"/>
          <p:cNvSpPr/>
          <p:nvPr/>
        </p:nvSpPr>
        <p:spPr bwMode="auto">
          <a:xfrm>
            <a:off x="1043608" y="3212976"/>
            <a:ext cx="1905980" cy="707934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smtClean="0">
                <a:solidFill>
                  <a:schemeClr val="bg1"/>
                </a:solidFill>
              </a:rPr>
              <a:t>URIs</a:t>
            </a:r>
            <a:endParaRPr kumimoji="1" lang="en-US" altLang="ja-JP" sz="200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Online Resources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Documents</a:t>
            </a:r>
            <a:endParaRPr lang="en-US" dirty="0" smtClean="0">
              <a:hlinkClick r:id="rId2"/>
            </a:endParaRPr>
          </a:p>
          <a:p>
            <a:pPr lvl="1"/>
            <a:r>
              <a:rPr lang="en-US" sz="2000" dirty="0" smtClean="0">
                <a:hlinkClick r:id="rId2"/>
              </a:rPr>
              <a:t>http://w3c.github.io/wot/current-practices/wot-practices.html</a:t>
            </a:r>
          </a:p>
          <a:p>
            <a:pPr lvl="1"/>
            <a:r>
              <a:rPr lang="en-US" sz="2000" dirty="0" smtClean="0">
                <a:hlinkClick r:id="rId2"/>
              </a:rPr>
              <a:t>http://w3c.github.io/wot/architecture/wot-architecture.html</a:t>
            </a:r>
            <a:endParaRPr lang="en-US" sz="2000" dirty="0" smtClean="0"/>
          </a:p>
          <a:p>
            <a:r>
              <a:rPr lang="en-US" dirty="0" smtClean="0"/>
              <a:t>Wiki</a:t>
            </a:r>
          </a:p>
          <a:p>
            <a:pPr lvl="1"/>
            <a:r>
              <a:rPr lang="en-US" sz="2000" dirty="0" smtClean="0">
                <a:hlinkClick r:id="rId3"/>
              </a:rPr>
              <a:t>https://www.w3.org/WoT/IG/wiki/Main_Page#Face_to_Face_Meetings</a:t>
            </a:r>
            <a:endParaRPr lang="en-US" dirty="0" smtClean="0"/>
          </a:p>
          <a:p>
            <a:r>
              <a:rPr lang="en-US" dirty="0" err="1" smtClean="0"/>
              <a:t>Plugfest</a:t>
            </a:r>
            <a:r>
              <a:rPr lang="en-US" dirty="0" smtClean="0"/>
              <a:t> Projects</a:t>
            </a:r>
          </a:p>
          <a:p>
            <a:pPr lvl="1"/>
            <a:r>
              <a:rPr lang="en-US" sz="2000" dirty="0" smtClean="0">
                <a:hlinkClick r:id="rId4"/>
              </a:rPr>
              <a:t>https://github.com/thingweb/</a:t>
            </a:r>
            <a:endParaRPr lang="en-US" sz="2000" dirty="0" smtClean="0"/>
          </a:p>
          <a:p>
            <a:pPr lvl="1"/>
            <a:r>
              <a:rPr lang="en-US" sz="2000" dirty="0" smtClean="0">
                <a:hlinkClick r:id="rId5"/>
              </a:rPr>
              <a:t>https://github.com/mkovatsc/wot-demo-devices</a:t>
            </a:r>
            <a:endParaRPr lang="en-US" sz="2000" dirty="0" smtClean="0"/>
          </a:p>
          <a:p>
            <a:pPr lvl="1"/>
            <a:r>
              <a:rPr lang="en-US" sz="2000" dirty="0" smtClean="0"/>
              <a:t>Please add yours!</a:t>
            </a:r>
          </a:p>
          <a:p>
            <a:pPr lvl="1"/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Pick Your Servient Role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Client Role</a:t>
            </a:r>
          </a:p>
          <a:p>
            <a:pPr lvl="1"/>
            <a:r>
              <a:rPr lang="en-US" dirty="0" smtClean="0"/>
              <a:t>User interface</a:t>
            </a:r>
          </a:p>
          <a:p>
            <a:pPr lvl="1"/>
            <a:r>
              <a:rPr lang="en-US" dirty="0" smtClean="0"/>
              <a:t>Machine agent	(can be hard)</a:t>
            </a:r>
          </a:p>
          <a:p>
            <a:r>
              <a:rPr lang="en-US" dirty="0" smtClean="0"/>
              <a:t>Server Role</a:t>
            </a:r>
          </a:p>
          <a:p>
            <a:pPr lvl="1"/>
            <a:r>
              <a:rPr lang="en-US" dirty="0" smtClean="0"/>
              <a:t>Sensor/actuator</a:t>
            </a:r>
          </a:p>
          <a:p>
            <a:pPr lvl="1"/>
            <a:r>
              <a:rPr lang="en-US" dirty="0" smtClean="0"/>
              <a:t>Device simulators</a:t>
            </a:r>
          </a:p>
          <a:p>
            <a:r>
              <a:rPr lang="en-US" dirty="0" smtClean="0"/>
              <a:t>Both</a:t>
            </a:r>
          </a:p>
          <a:p>
            <a:pPr lvl="1"/>
            <a:r>
              <a:rPr lang="en-US" dirty="0" smtClean="0"/>
              <a:t>Proxy</a:t>
            </a:r>
          </a:p>
          <a:p>
            <a:pPr lvl="1"/>
            <a:r>
              <a:rPr lang="en-US" dirty="0" smtClean="0"/>
              <a:t>Aggregator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 Your Platform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Client Role</a:t>
            </a:r>
          </a:p>
          <a:p>
            <a:pPr lvl="1"/>
            <a:r>
              <a:rPr lang="en-US" dirty="0" smtClean="0"/>
              <a:t>User interface	Angular.js and Web browser</a:t>
            </a:r>
          </a:p>
          <a:p>
            <a:pPr lvl="1"/>
            <a:r>
              <a:rPr lang="en-US" dirty="0" smtClean="0"/>
              <a:t>Machine agent	</a:t>
            </a:r>
            <a:r>
              <a:rPr lang="en-US" sz="2000" dirty="0" smtClean="0"/>
              <a:t>(you already know what you are doing)</a:t>
            </a:r>
            <a:endParaRPr lang="en-US" dirty="0" smtClean="0"/>
          </a:p>
          <a:p>
            <a:r>
              <a:rPr lang="en-US" dirty="0" smtClean="0"/>
              <a:t>Server Role</a:t>
            </a:r>
          </a:p>
          <a:p>
            <a:pPr lvl="1"/>
            <a:r>
              <a:rPr lang="en-US" dirty="0" smtClean="0"/>
              <a:t>Sensor/actuator	</a:t>
            </a:r>
            <a:r>
              <a:rPr lang="en-US" dirty="0" err="1" smtClean="0"/>
              <a:t>Arduino</a:t>
            </a:r>
            <a:r>
              <a:rPr lang="en-US" dirty="0" smtClean="0"/>
              <a:t>, ESP8266, </a:t>
            </a:r>
            <a:r>
              <a:rPr lang="en-US" dirty="0" err="1" smtClean="0"/>
              <a:t>mbed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/>
              <a:t>Device simulators	Node.js, Java</a:t>
            </a:r>
          </a:p>
          <a:p>
            <a:r>
              <a:rPr lang="en-US" dirty="0" smtClean="0"/>
              <a:t>Both</a:t>
            </a:r>
          </a:p>
          <a:p>
            <a:pPr lvl="1"/>
            <a:r>
              <a:rPr lang="en-US" dirty="0" smtClean="0"/>
              <a:t>Proxy			</a:t>
            </a:r>
            <a:r>
              <a:rPr lang="en-US" dirty="0" err="1" smtClean="0"/>
              <a:t>smartphone</a:t>
            </a:r>
            <a:r>
              <a:rPr lang="en-US" dirty="0" smtClean="0"/>
              <a:t>, cloud</a:t>
            </a:r>
          </a:p>
          <a:p>
            <a:pPr lvl="1"/>
            <a:r>
              <a:rPr lang="en-US" dirty="0" smtClean="0"/>
              <a:t>Aggregator		Raspberry Pi, cloud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Pick Your Protocol(s)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HTTP</a:t>
            </a:r>
          </a:p>
          <a:p>
            <a:pPr lvl="1"/>
            <a:r>
              <a:rPr lang="en-US" dirty="0" smtClean="0"/>
              <a:t>Node.js, Jetty, RESTX.io, </a:t>
            </a:r>
            <a:r>
              <a:rPr lang="en-US" dirty="0" err="1" smtClean="0"/>
              <a:t>lighttpd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/>
              <a:t>Platform-specific (</a:t>
            </a:r>
            <a:r>
              <a:rPr lang="en-US" dirty="0" err="1" smtClean="0"/>
              <a:t>Arduino</a:t>
            </a:r>
            <a:r>
              <a:rPr lang="en-US" dirty="0" smtClean="0"/>
              <a:t>, </a:t>
            </a:r>
            <a:r>
              <a:rPr lang="en-US" dirty="0" err="1" smtClean="0"/>
              <a:t>Contiki</a:t>
            </a:r>
            <a:r>
              <a:rPr lang="en-US" dirty="0" smtClean="0"/>
              <a:t>, </a:t>
            </a:r>
            <a:r>
              <a:rPr lang="en-US" dirty="0" err="1" smtClean="0"/>
              <a:t>NodeMCU</a:t>
            </a:r>
            <a:r>
              <a:rPr lang="en-US" dirty="0" smtClean="0"/>
              <a:t>, …)</a:t>
            </a:r>
          </a:p>
          <a:p>
            <a:r>
              <a:rPr lang="en-US" dirty="0" err="1" smtClean="0"/>
              <a:t>CoAP</a:t>
            </a:r>
            <a:endParaRPr lang="en-US" dirty="0" smtClean="0"/>
          </a:p>
          <a:p>
            <a:pPr lvl="1"/>
            <a:r>
              <a:rPr lang="en-US" dirty="0" smtClean="0"/>
              <a:t>Californium, node-</a:t>
            </a:r>
            <a:r>
              <a:rPr lang="en-US" dirty="0" err="1" smtClean="0"/>
              <a:t>coap</a:t>
            </a:r>
            <a:r>
              <a:rPr lang="en-US" dirty="0" smtClean="0"/>
              <a:t>, </a:t>
            </a:r>
            <a:r>
              <a:rPr lang="en-US" dirty="0" err="1" smtClean="0"/>
              <a:t>libcoap</a:t>
            </a:r>
            <a:endParaRPr lang="en-US" dirty="0" smtClean="0"/>
          </a:p>
          <a:p>
            <a:pPr lvl="1"/>
            <a:r>
              <a:rPr lang="en-US" dirty="0" smtClean="0"/>
              <a:t>Platform-specific (</a:t>
            </a:r>
            <a:r>
              <a:rPr lang="en-US" dirty="0" err="1" smtClean="0"/>
              <a:t>Contiki</a:t>
            </a:r>
            <a:r>
              <a:rPr lang="en-US" dirty="0" smtClean="0"/>
              <a:t>, </a:t>
            </a:r>
            <a:r>
              <a:rPr lang="en-US" dirty="0" err="1" smtClean="0"/>
              <a:t>mbed</a:t>
            </a:r>
            <a:r>
              <a:rPr lang="en-US" dirty="0" smtClean="0"/>
              <a:t>, </a:t>
            </a:r>
            <a:r>
              <a:rPr lang="en-US" dirty="0" err="1" smtClean="0"/>
              <a:t>NodeMCU</a:t>
            </a:r>
            <a:r>
              <a:rPr lang="en-US" dirty="0" smtClean="0"/>
              <a:t>, …)</a:t>
            </a:r>
          </a:p>
          <a:p>
            <a:pPr lvl="1"/>
            <a:r>
              <a:rPr lang="en-US" dirty="0" smtClean="0">
                <a:hlinkClick r:id="rId2"/>
              </a:rPr>
              <a:t>http://coap.technology/</a:t>
            </a:r>
            <a:endParaRPr lang="en-US" dirty="0" smtClean="0"/>
          </a:p>
          <a:p>
            <a:r>
              <a:rPr lang="en-US" dirty="0" smtClean="0"/>
              <a:t>Others? Design the binding!</a:t>
            </a:r>
          </a:p>
          <a:p>
            <a:pPr lvl="1"/>
            <a:r>
              <a:rPr lang="en-US" dirty="0" smtClean="0"/>
              <a:t>e.g., MQTT: </a:t>
            </a:r>
            <a:r>
              <a:rPr lang="en-US" dirty="0" smtClean="0">
                <a:hlinkClick r:id="rId3"/>
              </a:rPr>
              <a:t>https://www.eclipse.org/paho/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 Description (TD)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Metadata &amp; Interactions</a:t>
            </a:r>
          </a:p>
          <a:p>
            <a:pPr lvl="1"/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Sebastian Kaebisch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I Want to Use a WoT </a:t>
            </a:r>
            <a:r>
              <a:rPr lang="en-US" dirty="0" err="1" smtClean="0"/>
              <a:t>S</a:t>
            </a:r>
            <a:r>
              <a:rPr lang="en-US" noProof="0" dirty="0" err="1" smtClean="0"/>
              <a:t>ervient</a:t>
            </a:r>
            <a:endParaRPr lang="en-US" noProof="0" dirty="0"/>
          </a:p>
        </p:txBody>
      </p:sp>
      <p:sp>
        <p:nvSpPr>
          <p:cNvPr id="4" name="Textfeld 3"/>
          <p:cNvSpPr txBox="1"/>
          <p:nvPr/>
        </p:nvSpPr>
        <p:spPr bwMode="gray">
          <a:xfrm>
            <a:off x="6228184" y="1772816"/>
            <a:ext cx="101822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rtlCol="0" anchor="t">
            <a:spAutoFit/>
          </a:bodyPr>
          <a:lstStyle/>
          <a:p>
            <a:pPr marL="171450" indent="-171450" algn="l">
              <a:lnSpc>
                <a:spcPct val="100000"/>
              </a:lnSpc>
              <a:buClr>
                <a:srgbClr val="879BAA"/>
              </a:buClr>
            </a:pPr>
            <a:r>
              <a:rPr lang="en-US" sz="1400" dirty="0" smtClean="0">
                <a:solidFill>
                  <a:srgbClr val="000000"/>
                </a:solidFill>
                <a:cs typeface="Arial" charset="0"/>
              </a:rPr>
              <a:t>Who are you?</a:t>
            </a:r>
          </a:p>
        </p:txBody>
      </p:sp>
      <p:sp>
        <p:nvSpPr>
          <p:cNvPr id="5" name="Textfeld 4"/>
          <p:cNvSpPr txBox="1"/>
          <p:nvPr/>
        </p:nvSpPr>
        <p:spPr bwMode="gray">
          <a:xfrm>
            <a:off x="5929612" y="3284984"/>
            <a:ext cx="260282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rtlCol="0" anchor="t">
            <a:spAutoFit/>
          </a:bodyPr>
          <a:lstStyle/>
          <a:p>
            <a:pPr marL="171450" indent="-171450" algn="l">
              <a:lnSpc>
                <a:spcPct val="100000"/>
              </a:lnSpc>
              <a:buClr>
                <a:srgbClr val="879BAA"/>
              </a:buClr>
            </a:pPr>
            <a:r>
              <a:rPr lang="en-US" sz="1400" dirty="0" smtClean="0">
                <a:solidFill>
                  <a:srgbClr val="000000"/>
                </a:solidFill>
                <a:cs typeface="Arial" charset="0"/>
              </a:rPr>
              <a:t>What kind of function do you have?</a:t>
            </a:r>
          </a:p>
        </p:txBody>
      </p:sp>
      <p:sp>
        <p:nvSpPr>
          <p:cNvPr id="6" name="Textfeld 5"/>
          <p:cNvSpPr txBox="1"/>
          <p:nvPr/>
        </p:nvSpPr>
        <p:spPr bwMode="gray">
          <a:xfrm>
            <a:off x="1979712" y="1916832"/>
            <a:ext cx="238719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rtlCol="0" anchor="t">
            <a:spAutoFit/>
          </a:bodyPr>
          <a:lstStyle/>
          <a:p>
            <a:pPr marL="171450" indent="-171450" algn="l">
              <a:lnSpc>
                <a:spcPct val="100000"/>
              </a:lnSpc>
              <a:buClr>
                <a:srgbClr val="879BAA"/>
              </a:buClr>
            </a:pPr>
            <a:r>
              <a:rPr lang="en-US" sz="1400" dirty="0" smtClean="0">
                <a:solidFill>
                  <a:srgbClr val="000000"/>
                </a:solidFill>
                <a:cs typeface="Arial" charset="0"/>
              </a:rPr>
              <a:t>What kind of data do you serve</a:t>
            </a:r>
            <a:r>
              <a:rPr lang="en-US" dirty="0" smtClean="0">
                <a:solidFill>
                  <a:srgbClr val="000000"/>
                </a:solidFill>
                <a:cs typeface="Arial" charset="0"/>
              </a:rPr>
              <a:t>?</a:t>
            </a:r>
            <a:endParaRPr lang="en-US" sz="1400" dirty="0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" name="Textfeld 6"/>
          <p:cNvSpPr txBox="1"/>
          <p:nvPr/>
        </p:nvSpPr>
        <p:spPr bwMode="gray">
          <a:xfrm>
            <a:off x="1331640" y="2996952"/>
            <a:ext cx="265976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rtlCol="0" anchor="t">
            <a:spAutoFit/>
          </a:bodyPr>
          <a:lstStyle/>
          <a:p>
            <a:pPr marL="171450" indent="-171450" algn="l">
              <a:lnSpc>
                <a:spcPct val="100000"/>
              </a:lnSpc>
              <a:buClr>
                <a:srgbClr val="879BAA"/>
              </a:buClr>
            </a:pPr>
            <a:r>
              <a:rPr lang="en-US" sz="1400" dirty="0" smtClean="0">
                <a:solidFill>
                  <a:srgbClr val="000000"/>
                </a:solidFill>
                <a:cs typeface="Arial" charset="0"/>
              </a:rPr>
              <a:t>How can I access the data/function</a:t>
            </a:r>
            <a:r>
              <a:rPr lang="en-US" dirty="0" smtClean="0">
                <a:solidFill>
                  <a:srgbClr val="000000"/>
                </a:solidFill>
                <a:cs typeface="Arial" charset="0"/>
              </a:rPr>
              <a:t>?</a:t>
            </a:r>
            <a:endParaRPr lang="en-US" sz="1400" dirty="0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1" name="Textfeld 10"/>
          <p:cNvSpPr txBox="1"/>
          <p:nvPr/>
        </p:nvSpPr>
        <p:spPr bwMode="gray">
          <a:xfrm>
            <a:off x="1403648" y="4365104"/>
            <a:ext cx="370434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rtlCol="0" anchor="t">
            <a:spAutoFit/>
          </a:bodyPr>
          <a:lstStyle/>
          <a:p>
            <a:pPr marL="171450" indent="-171450" algn="l">
              <a:lnSpc>
                <a:spcPct val="100000"/>
              </a:lnSpc>
              <a:buClr>
                <a:srgbClr val="879BAA"/>
              </a:buClr>
            </a:pPr>
            <a:r>
              <a:rPr lang="en-US" sz="1400" dirty="0" smtClean="0">
                <a:solidFill>
                  <a:srgbClr val="000000"/>
                </a:solidFill>
                <a:cs typeface="Arial" charset="0"/>
              </a:rPr>
              <a:t>What kind of protocols/encodings do you support?</a:t>
            </a:r>
          </a:p>
        </p:txBody>
      </p:sp>
      <p:sp>
        <p:nvSpPr>
          <p:cNvPr id="12" name="Textfeld 11"/>
          <p:cNvSpPr txBox="1"/>
          <p:nvPr/>
        </p:nvSpPr>
        <p:spPr bwMode="gray">
          <a:xfrm>
            <a:off x="5148064" y="4797152"/>
            <a:ext cx="270202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rtlCol="0" anchor="t">
            <a:spAutoFit/>
          </a:bodyPr>
          <a:lstStyle/>
          <a:p>
            <a:pPr marL="171450" indent="-171450">
              <a:buClr>
                <a:srgbClr val="879BAA"/>
              </a:buClr>
            </a:pPr>
            <a:r>
              <a:rPr lang="en-US" sz="1400" dirty="0" smtClean="0">
                <a:solidFill>
                  <a:srgbClr val="000000"/>
                </a:solidFill>
                <a:cs typeface="Arial" charset="0"/>
              </a:rPr>
              <a:t>Are there some security constrains?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5976" y="2852936"/>
            <a:ext cx="1072426" cy="1294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http://cliparts.co/cliparts/gce/ooe/gceooeR9i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20072" y="1844824"/>
            <a:ext cx="656659" cy="1596206"/>
          </a:xfrm>
          <a:prstGeom prst="rect">
            <a:avLst/>
          </a:prstGeom>
          <a:noFill/>
        </p:spPr>
      </p:pic>
      <p:sp>
        <p:nvSpPr>
          <p:cNvPr id="18" name="Textfeld 17"/>
          <p:cNvSpPr txBox="1"/>
          <p:nvPr/>
        </p:nvSpPr>
        <p:spPr>
          <a:xfrm>
            <a:off x="1547664" y="5805264"/>
            <a:ext cx="59770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>
                <a:sym typeface="Wingdings" pitchFamily="2" charset="2"/>
              </a:rPr>
              <a:t> </a:t>
            </a:r>
            <a:r>
              <a:rPr lang="de-DE" sz="4400" dirty="0" smtClean="0"/>
              <a:t>Thing Description (TD)</a:t>
            </a:r>
            <a:endParaRPr lang="de-DE" sz="4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5" grpId="0"/>
      <p:bldP spid="6" grpId="0"/>
      <p:bldP spid="7" grpId="0"/>
      <p:bldP spid="11" grpId="0"/>
      <p:bldP spid="12" grpId="0"/>
      <p:bldP spid="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Thing Description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Describes thing metadata and interactions</a:t>
            </a:r>
          </a:p>
        </p:txBody>
      </p:sp>
      <p:sp>
        <p:nvSpPr>
          <p:cNvPr id="19" name="角丸四角形 6"/>
          <p:cNvSpPr/>
          <p:nvPr/>
        </p:nvSpPr>
        <p:spPr bwMode="auto">
          <a:xfrm>
            <a:off x="899592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Servient</a:t>
            </a:r>
          </a:p>
        </p:txBody>
      </p:sp>
      <p:sp>
        <p:nvSpPr>
          <p:cNvPr id="20" name="角丸四角形 22"/>
          <p:cNvSpPr/>
          <p:nvPr/>
        </p:nvSpPr>
        <p:spPr bwMode="auto">
          <a:xfrm>
            <a:off x="1034607" y="4650783"/>
            <a:ext cx="1905980" cy="707934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Client Connector</a:t>
            </a:r>
          </a:p>
        </p:txBody>
      </p:sp>
      <p:cxnSp>
        <p:nvCxnSpPr>
          <p:cNvPr id="28" name="Gerade Verbindung 27"/>
          <p:cNvCxnSpPr/>
          <p:nvPr/>
        </p:nvCxnSpPr>
        <p:spPr>
          <a:xfrm>
            <a:off x="467544" y="6021288"/>
            <a:ext cx="820891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 flipH="1" flipV="1">
            <a:off x="1975520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 flipH="1" flipV="1">
            <a:off x="7160096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角丸四角形 6"/>
          <p:cNvSpPr/>
          <p:nvPr/>
        </p:nvSpPr>
        <p:spPr bwMode="auto">
          <a:xfrm>
            <a:off x="6084168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Servient</a:t>
            </a:r>
          </a:p>
        </p:txBody>
      </p:sp>
      <p:sp>
        <p:nvSpPr>
          <p:cNvPr id="21" name="角丸四角形 22"/>
          <p:cNvSpPr/>
          <p:nvPr/>
        </p:nvSpPr>
        <p:spPr bwMode="auto">
          <a:xfrm>
            <a:off x="6219183" y="4650783"/>
            <a:ext cx="1905980" cy="707934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Server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Connector</a:t>
            </a:r>
          </a:p>
        </p:txBody>
      </p:sp>
      <p:sp>
        <p:nvSpPr>
          <p:cNvPr id="34" name="角丸四角形 22"/>
          <p:cNvSpPr/>
          <p:nvPr/>
        </p:nvSpPr>
        <p:spPr bwMode="auto">
          <a:xfrm>
            <a:off x="1043608" y="3933056"/>
            <a:ext cx="1905980" cy="707934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Protocol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Binding(s)</a:t>
            </a:r>
          </a:p>
        </p:txBody>
      </p:sp>
      <p:sp>
        <p:nvSpPr>
          <p:cNvPr id="35" name="角丸四角形 22"/>
          <p:cNvSpPr/>
          <p:nvPr/>
        </p:nvSpPr>
        <p:spPr bwMode="auto">
          <a:xfrm>
            <a:off x="6228184" y="3933056"/>
            <a:ext cx="1905980" cy="707934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smtClean="0"/>
              <a:t>Protocol </a:t>
            </a: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/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Binding(s)</a:t>
            </a:r>
          </a:p>
        </p:txBody>
      </p:sp>
      <p:sp>
        <p:nvSpPr>
          <p:cNvPr id="17" name="角丸四角形 22"/>
          <p:cNvSpPr/>
          <p:nvPr/>
        </p:nvSpPr>
        <p:spPr bwMode="auto">
          <a:xfrm>
            <a:off x="6228184" y="3212976"/>
            <a:ext cx="1905980" cy="707934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smtClean="0">
                <a:solidFill>
                  <a:schemeClr val="bg1"/>
                </a:solidFill>
              </a:rPr>
              <a:t>Resource</a:t>
            </a:r>
            <a:br>
              <a:rPr kumimoji="1" lang="en-US" altLang="ja-JP" sz="2000" smtClean="0">
                <a:solidFill>
                  <a:schemeClr val="bg1"/>
                </a:solidFill>
              </a:rPr>
            </a:br>
            <a:r>
              <a:rPr kumimoji="1" lang="en-US" altLang="ja-JP" sz="2000" smtClean="0">
                <a:solidFill>
                  <a:schemeClr val="bg1"/>
                </a:solidFill>
              </a:rPr>
              <a:t>Model</a:t>
            </a:r>
            <a:endParaRPr kumimoji="1" lang="en-US" altLang="ja-JP" sz="200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ea typeface="+mj-ea"/>
            </a:endParaRPr>
          </a:p>
        </p:txBody>
      </p:sp>
      <p:sp>
        <p:nvSpPr>
          <p:cNvPr id="25" name="角丸四角形 22"/>
          <p:cNvSpPr/>
          <p:nvPr/>
        </p:nvSpPr>
        <p:spPr bwMode="auto">
          <a:xfrm>
            <a:off x="1043608" y="3212976"/>
            <a:ext cx="1905980" cy="707934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en-US" altLang="ja-JP" sz="20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Thing Description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Describes thing metadata and interactions</a:t>
            </a:r>
          </a:p>
        </p:txBody>
      </p:sp>
      <p:sp>
        <p:nvSpPr>
          <p:cNvPr id="19" name="角丸四角形 6"/>
          <p:cNvSpPr/>
          <p:nvPr/>
        </p:nvSpPr>
        <p:spPr bwMode="auto">
          <a:xfrm>
            <a:off x="899592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Servient</a:t>
            </a:r>
          </a:p>
        </p:txBody>
      </p:sp>
      <p:sp>
        <p:nvSpPr>
          <p:cNvPr id="20" name="角丸四角形 22"/>
          <p:cNvSpPr/>
          <p:nvPr/>
        </p:nvSpPr>
        <p:spPr bwMode="auto">
          <a:xfrm>
            <a:off x="1034607" y="4650783"/>
            <a:ext cx="1905980" cy="707934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Client Connector</a:t>
            </a:r>
          </a:p>
        </p:txBody>
      </p:sp>
      <p:cxnSp>
        <p:nvCxnSpPr>
          <p:cNvPr id="28" name="Gerade Verbindung 27"/>
          <p:cNvCxnSpPr/>
          <p:nvPr/>
        </p:nvCxnSpPr>
        <p:spPr>
          <a:xfrm>
            <a:off x="467544" y="6021288"/>
            <a:ext cx="820891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 flipH="1" flipV="1">
            <a:off x="1975520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 flipH="1" flipV="1">
            <a:off x="7160096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角丸四角形 6"/>
          <p:cNvSpPr/>
          <p:nvPr/>
        </p:nvSpPr>
        <p:spPr bwMode="auto">
          <a:xfrm>
            <a:off x="6084168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Servient</a:t>
            </a:r>
          </a:p>
        </p:txBody>
      </p:sp>
      <p:sp>
        <p:nvSpPr>
          <p:cNvPr id="21" name="角丸四角形 22"/>
          <p:cNvSpPr/>
          <p:nvPr/>
        </p:nvSpPr>
        <p:spPr bwMode="auto">
          <a:xfrm>
            <a:off x="6219183" y="4650783"/>
            <a:ext cx="1905980" cy="707934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Server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Connector</a:t>
            </a:r>
          </a:p>
        </p:txBody>
      </p:sp>
      <p:sp>
        <p:nvSpPr>
          <p:cNvPr id="34" name="角丸四角形 22"/>
          <p:cNvSpPr/>
          <p:nvPr/>
        </p:nvSpPr>
        <p:spPr bwMode="auto">
          <a:xfrm>
            <a:off x="1043608" y="3933056"/>
            <a:ext cx="1905980" cy="707934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Protocol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Binding(s)</a:t>
            </a:r>
          </a:p>
        </p:txBody>
      </p:sp>
      <p:sp>
        <p:nvSpPr>
          <p:cNvPr id="35" name="角丸四角形 22"/>
          <p:cNvSpPr/>
          <p:nvPr/>
        </p:nvSpPr>
        <p:spPr bwMode="auto">
          <a:xfrm>
            <a:off x="6228184" y="3933056"/>
            <a:ext cx="1905980" cy="707934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smtClean="0"/>
              <a:t>Protocol </a:t>
            </a: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/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Binding(s)</a:t>
            </a:r>
          </a:p>
        </p:txBody>
      </p:sp>
      <p:sp>
        <p:nvSpPr>
          <p:cNvPr id="14" name="円柱 78"/>
          <p:cNvSpPr/>
          <p:nvPr/>
        </p:nvSpPr>
        <p:spPr bwMode="gray">
          <a:xfrm>
            <a:off x="4520631" y="3077804"/>
            <a:ext cx="1275505" cy="972109"/>
          </a:xfrm>
          <a:prstGeom prst="can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2000" smtClean="0">
                <a:solidFill>
                  <a:schemeClr val="bg1"/>
                </a:solidFill>
                <a:ea typeface="+mj-ea"/>
              </a:rPr>
              <a:t>Thing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Description</a:t>
            </a:r>
          </a:p>
        </p:txBody>
      </p:sp>
      <p:sp>
        <p:nvSpPr>
          <p:cNvPr id="17" name="角丸四角形 22"/>
          <p:cNvSpPr/>
          <p:nvPr/>
        </p:nvSpPr>
        <p:spPr bwMode="auto">
          <a:xfrm>
            <a:off x="6228184" y="3212976"/>
            <a:ext cx="1905980" cy="707934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smtClean="0">
                <a:solidFill>
                  <a:schemeClr val="bg1"/>
                </a:solidFill>
              </a:rPr>
              <a:t>Resource</a:t>
            </a:r>
            <a:br>
              <a:rPr kumimoji="1" lang="en-US" altLang="ja-JP" sz="2000" smtClean="0">
                <a:solidFill>
                  <a:schemeClr val="bg1"/>
                </a:solidFill>
              </a:rPr>
            </a:br>
            <a:r>
              <a:rPr kumimoji="1" lang="en-US" altLang="ja-JP" sz="2000" smtClean="0">
                <a:solidFill>
                  <a:schemeClr val="bg1"/>
                </a:solidFill>
              </a:rPr>
              <a:t>Model</a:t>
            </a:r>
            <a:endParaRPr kumimoji="1" lang="en-US" altLang="ja-JP" sz="200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ea typeface="+mj-ea"/>
            </a:endParaRPr>
          </a:p>
        </p:txBody>
      </p:sp>
      <p:sp>
        <p:nvSpPr>
          <p:cNvPr id="25" name="角丸四角形 22"/>
          <p:cNvSpPr/>
          <p:nvPr/>
        </p:nvSpPr>
        <p:spPr bwMode="auto">
          <a:xfrm>
            <a:off x="1043608" y="3212976"/>
            <a:ext cx="1905980" cy="707934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en-US" altLang="ja-JP" sz="20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+mj-ea"/>
            </a:endParaRPr>
          </a:p>
        </p:txBody>
      </p:sp>
      <p:cxnSp>
        <p:nvCxnSpPr>
          <p:cNvPr id="27" name="Gerade Verbindung mit Pfeil 26"/>
          <p:cNvCxnSpPr>
            <a:stCxn id="17" idx="1"/>
            <a:endCxn id="14" idx="4"/>
          </p:cNvCxnSpPr>
          <p:nvPr/>
        </p:nvCxnSpPr>
        <p:spPr>
          <a:xfrm flipH="1" flipV="1">
            <a:off x="5796136" y="3563859"/>
            <a:ext cx="432048" cy="308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35" idx="1"/>
          </p:cNvCxnSpPr>
          <p:nvPr/>
        </p:nvCxnSpPr>
        <p:spPr>
          <a:xfrm flipH="1" flipV="1">
            <a:off x="5796136" y="3789040"/>
            <a:ext cx="432048" cy="49798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 flipH="1">
            <a:off x="5796136" y="3000036"/>
            <a:ext cx="432048" cy="35695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Thing Description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Machine clients can understand </a:t>
            </a:r>
            <a:r>
              <a:rPr lang="en-US" dirty="0" err="1" smtClean="0"/>
              <a:t>WoT</a:t>
            </a:r>
            <a:r>
              <a:rPr lang="en-US" dirty="0" smtClean="0"/>
              <a:t> Interface</a:t>
            </a:r>
          </a:p>
        </p:txBody>
      </p:sp>
      <p:sp>
        <p:nvSpPr>
          <p:cNvPr id="19" name="角丸四角形 6"/>
          <p:cNvSpPr/>
          <p:nvPr/>
        </p:nvSpPr>
        <p:spPr bwMode="auto">
          <a:xfrm>
            <a:off x="899592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Servient</a:t>
            </a:r>
          </a:p>
        </p:txBody>
      </p:sp>
      <p:sp>
        <p:nvSpPr>
          <p:cNvPr id="20" name="角丸四角形 22"/>
          <p:cNvSpPr/>
          <p:nvPr/>
        </p:nvSpPr>
        <p:spPr bwMode="auto">
          <a:xfrm>
            <a:off x="1034607" y="4650783"/>
            <a:ext cx="1905980" cy="707934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Client Connector</a:t>
            </a:r>
          </a:p>
        </p:txBody>
      </p:sp>
      <p:cxnSp>
        <p:nvCxnSpPr>
          <p:cNvPr id="28" name="Gerade Verbindung 27"/>
          <p:cNvCxnSpPr/>
          <p:nvPr/>
        </p:nvCxnSpPr>
        <p:spPr>
          <a:xfrm>
            <a:off x="467544" y="6021288"/>
            <a:ext cx="820891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 flipH="1" flipV="1">
            <a:off x="1975520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 flipH="1" flipV="1">
            <a:off x="7160096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角丸四角形 6"/>
          <p:cNvSpPr/>
          <p:nvPr/>
        </p:nvSpPr>
        <p:spPr bwMode="auto">
          <a:xfrm>
            <a:off x="6084168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Servient</a:t>
            </a:r>
          </a:p>
        </p:txBody>
      </p:sp>
      <p:sp>
        <p:nvSpPr>
          <p:cNvPr id="21" name="角丸四角形 22"/>
          <p:cNvSpPr/>
          <p:nvPr/>
        </p:nvSpPr>
        <p:spPr bwMode="auto">
          <a:xfrm>
            <a:off x="6219183" y="4650783"/>
            <a:ext cx="1905980" cy="707934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Server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Connector</a:t>
            </a:r>
          </a:p>
        </p:txBody>
      </p:sp>
      <p:sp>
        <p:nvSpPr>
          <p:cNvPr id="34" name="角丸四角形 22"/>
          <p:cNvSpPr/>
          <p:nvPr/>
        </p:nvSpPr>
        <p:spPr bwMode="auto">
          <a:xfrm>
            <a:off x="1043608" y="3933056"/>
            <a:ext cx="1905980" cy="707934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Protocol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Binding(s)</a:t>
            </a:r>
          </a:p>
        </p:txBody>
      </p:sp>
      <p:sp>
        <p:nvSpPr>
          <p:cNvPr id="35" name="角丸四角形 22"/>
          <p:cNvSpPr/>
          <p:nvPr/>
        </p:nvSpPr>
        <p:spPr bwMode="auto">
          <a:xfrm>
            <a:off x="6228184" y="3933056"/>
            <a:ext cx="1905980" cy="707934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smtClean="0"/>
              <a:t>Protocol </a:t>
            </a: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/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Binding(s)</a:t>
            </a:r>
          </a:p>
        </p:txBody>
      </p:sp>
      <p:sp>
        <p:nvSpPr>
          <p:cNvPr id="14" name="円柱 78"/>
          <p:cNvSpPr/>
          <p:nvPr/>
        </p:nvSpPr>
        <p:spPr bwMode="gray">
          <a:xfrm>
            <a:off x="4520631" y="3077804"/>
            <a:ext cx="1275505" cy="972109"/>
          </a:xfrm>
          <a:prstGeom prst="can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2000" smtClean="0">
                <a:solidFill>
                  <a:schemeClr val="bg1"/>
                </a:solidFill>
                <a:ea typeface="+mj-ea"/>
              </a:rPr>
              <a:t>Thing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Description</a:t>
            </a:r>
          </a:p>
        </p:txBody>
      </p:sp>
      <p:sp>
        <p:nvSpPr>
          <p:cNvPr id="17" name="角丸四角形 22"/>
          <p:cNvSpPr/>
          <p:nvPr/>
        </p:nvSpPr>
        <p:spPr bwMode="auto">
          <a:xfrm>
            <a:off x="6228184" y="3212976"/>
            <a:ext cx="1905980" cy="707934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smtClean="0">
                <a:solidFill>
                  <a:schemeClr val="bg1"/>
                </a:solidFill>
              </a:rPr>
              <a:t>Resource</a:t>
            </a:r>
            <a:br>
              <a:rPr kumimoji="1" lang="en-US" altLang="ja-JP" sz="2000" smtClean="0">
                <a:solidFill>
                  <a:schemeClr val="bg1"/>
                </a:solidFill>
              </a:rPr>
            </a:br>
            <a:r>
              <a:rPr kumimoji="1" lang="en-US" altLang="ja-JP" sz="2000" smtClean="0">
                <a:solidFill>
                  <a:schemeClr val="bg1"/>
                </a:solidFill>
              </a:rPr>
              <a:t>Model</a:t>
            </a:r>
            <a:endParaRPr kumimoji="1" lang="en-US" altLang="ja-JP" sz="200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ea typeface="+mj-ea"/>
            </a:endParaRPr>
          </a:p>
        </p:txBody>
      </p:sp>
      <p:sp>
        <p:nvSpPr>
          <p:cNvPr id="25" name="角丸四角形 22"/>
          <p:cNvSpPr/>
          <p:nvPr/>
        </p:nvSpPr>
        <p:spPr bwMode="auto">
          <a:xfrm>
            <a:off x="1043608" y="3212976"/>
            <a:ext cx="1905980" cy="707934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dirty="0" smtClean="0">
                <a:solidFill>
                  <a:schemeClr val="bg1"/>
                </a:solidFill>
              </a:rPr>
              <a:t>Metadata, URIs</a:t>
            </a:r>
          </a:p>
        </p:txBody>
      </p:sp>
      <p:cxnSp>
        <p:nvCxnSpPr>
          <p:cNvPr id="27" name="Gerade Verbindung mit Pfeil 26"/>
          <p:cNvCxnSpPr>
            <a:stCxn id="17" idx="1"/>
            <a:endCxn id="14" idx="4"/>
          </p:cNvCxnSpPr>
          <p:nvPr/>
        </p:nvCxnSpPr>
        <p:spPr>
          <a:xfrm flipH="1" flipV="1">
            <a:off x="5796136" y="3563859"/>
            <a:ext cx="432048" cy="308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35" idx="1"/>
          </p:cNvCxnSpPr>
          <p:nvPr/>
        </p:nvCxnSpPr>
        <p:spPr>
          <a:xfrm flipH="1" flipV="1">
            <a:off x="5796136" y="3789040"/>
            <a:ext cx="432048" cy="49798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 flipH="1">
            <a:off x="5796136" y="3000036"/>
            <a:ext cx="432048" cy="35695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14" idx="2"/>
            <a:endCxn id="25" idx="3"/>
          </p:cNvCxnSpPr>
          <p:nvPr/>
        </p:nvCxnSpPr>
        <p:spPr>
          <a:xfrm flipH="1">
            <a:off x="2949588" y="3563859"/>
            <a:ext cx="1571043" cy="3084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Thing Description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Thing-to-thing communication</a:t>
            </a:r>
          </a:p>
        </p:txBody>
      </p:sp>
      <p:sp>
        <p:nvSpPr>
          <p:cNvPr id="19" name="角丸四角形 6"/>
          <p:cNvSpPr/>
          <p:nvPr/>
        </p:nvSpPr>
        <p:spPr bwMode="auto">
          <a:xfrm>
            <a:off x="899592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Servient</a:t>
            </a:r>
          </a:p>
        </p:txBody>
      </p:sp>
      <p:sp>
        <p:nvSpPr>
          <p:cNvPr id="20" name="角丸四角形 22"/>
          <p:cNvSpPr/>
          <p:nvPr/>
        </p:nvSpPr>
        <p:spPr bwMode="auto">
          <a:xfrm>
            <a:off x="1034607" y="4650783"/>
            <a:ext cx="1905980" cy="707934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Client Connector</a:t>
            </a:r>
          </a:p>
        </p:txBody>
      </p:sp>
      <p:cxnSp>
        <p:nvCxnSpPr>
          <p:cNvPr id="28" name="Gerade Verbindung 27"/>
          <p:cNvCxnSpPr/>
          <p:nvPr/>
        </p:nvCxnSpPr>
        <p:spPr>
          <a:xfrm>
            <a:off x="467544" y="6021288"/>
            <a:ext cx="820891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 flipH="1" flipV="1">
            <a:off x="1975520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 flipH="1" flipV="1">
            <a:off x="7160096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winkelte Verbindung 15"/>
          <p:cNvCxnSpPr>
            <a:stCxn id="20" idx="2"/>
            <a:endCxn id="21" idx="2"/>
          </p:cNvCxnSpPr>
          <p:nvPr/>
        </p:nvCxnSpPr>
        <p:spPr>
          <a:xfrm rot="16200000" flipH="1">
            <a:off x="4579885" y="2766429"/>
            <a:ext cx="12700" cy="5184576"/>
          </a:xfrm>
          <a:prstGeom prst="bentConnector3">
            <a:avLst>
              <a:gd name="adj1" fmla="val 5364356"/>
            </a:avLst>
          </a:prstGeom>
          <a:ln w="76200">
            <a:solidFill>
              <a:schemeClr val="accent6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角丸四角形 6"/>
          <p:cNvSpPr/>
          <p:nvPr/>
        </p:nvSpPr>
        <p:spPr bwMode="auto">
          <a:xfrm>
            <a:off x="6084168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Servient</a:t>
            </a:r>
          </a:p>
        </p:txBody>
      </p:sp>
      <p:sp>
        <p:nvSpPr>
          <p:cNvPr id="21" name="角丸四角形 22"/>
          <p:cNvSpPr/>
          <p:nvPr/>
        </p:nvSpPr>
        <p:spPr bwMode="auto">
          <a:xfrm>
            <a:off x="6219183" y="4650783"/>
            <a:ext cx="1905980" cy="707934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Server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Connector</a:t>
            </a:r>
          </a:p>
        </p:txBody>
      </p:sp>
      <p:sp>
        <p:nvSpPr>
          <p:cNvPr id="34" name="角丸四角形 22"/>
          <p:cNvSpPr/>
          <p:nvPr/>
        </p:nvSpPr>
        <p:spPr bwMode="auto">
          <a:xfrm>
            <a:off x="1043608" y="3933056"/>
            <a:ext cx="1905980" cy="707934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Protocol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Binding(s)</a:t>
            </a:r>
          </a:p>
        </p:txBody>
      </p:sp>
      <p:sp>
        <p:nvSpPr>
          <p:cNvPr id="35" name="角丸四角形 22"/>
          <p:cNvSpPr/>
          <p:nvPr/>
        </p:nvSpPr>
        <p:spPr bwMode="auto">
          <a:xfrm>
            <a:off x="6228184" y="3933056"/>
            <a:ext cx="1905980" cy="707934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smtClean="0"/>
              <a:t>Protocol </a:t>
            </a: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/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Binding(s)</a:t>
            </a:r>
          </a:p>
        </p:txBody>
      </p:sp>
      <p:sp>
        <p:nvSpPr>
          <p:cNvPr id="14" name="円柱 78"/>
          <p:cNvSpPr/>
          <p:nvPr/>
        </p:nvSpPr>
        <p:spPr bwMode="gray">
          <a:xfrm>
            <a:off x="4520631" y="3077804"/>
            <a:ext cx="1275505" cy="972109"/>
          </a:xfrm>
          <a:prstGeom prst="can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2000" smtClean="0">
                <a:solidFill>
                  <a:schemeClr val="bg1"/>
                </a:solidFill>
                <a:ea typeface="+mj-ea"/>
              </a:rPr>
              <a:t>Thing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Description</a:t>
            </a:r>
          </a:p>
        </p:txBody>
      </p:sp>
      <p:sp>
        <p:nvSpPr>
          <p:cNvPr id="17" name="角丸四角形 22"/>
          <p:cNvSpPr/>
          <p:nvPr/>
        </p:nvSpPr>
        <p:spPr bwMode="auto">
          <a:xfrm>
            <a:off x="6228184" y="3212976"/>
            <a:ext cx="1905980" cy="707934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smtClean="0">
                <a:solidFill>
                  <a:schemeClr val="bg1"/>
                </a:solidFill>
              </a:rPr>
              <a:t>Resource</a:t>
            </a:r>
            <a:br>
              <a:rPr kumimoji="1" lang="en-US" altLang="ja-JP" sz="2000" smtClean="0">
                <a:solidFill>
                  <a:schemeClr val="bg1"/>
                </a:solidFill>
              </a:rPr>
            </a:br>
            <a:r>
              <a:rPr kumimoji="1" lang="en-US" altLang="ja-JP" sz="2000" smtClean="0">
                <a:solidFill>
                  <a:schemeClr val="bg1"/>
                </a:solidFill>
              </a:rPr>
              <a:t>Model</a:t>
            </a:r>
            <a:endParaRPr kumimoji="1" lang="en-US" altLang="ja-JP" sz="200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ea typeface="+mj-ea"/>
            </a:endParaRPr>
          </a:p>
        </p:txBody>
      </p:sp>
      <p:sp>
        <p:nvSpPr>
          <p:cNvPr id="25" name="角丸四角形 22"/>
          <p:cNvSpPr/>
          <p:nvPr/>
        </p:nvSpPr>
        <p:spPr bwMode="auto">
          <a:xfrm>
            <a:off x="1043608" y="3212976"/>
            <a:ext cx="1905980" cy="707934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dirty="0" smtClean="0">
                <a:solidFill>
                  <a:schemeClr val="bg1"/>
                </a:solidFill>
              </a:rPr>
              <a:t>Metadata, URIs</a:t>
            </a:r>
          </a:p>
        </p:txBody>
      </p:sp>
      <p:cxnSp>
        <p:nvCxnSpPr>
          <p:cNvPr id="27" name="Gerade Verbindung mit Pfeil 26"/>
          <p:cNvCxnSpPr>
            <a:stCxn id="17" idx="1"/>
            <a:endCxn id="14" idx="4"/>
          </p:cNvCxnSpPr>
          <p:nvPr/>
        </p:nvCxnSpPr>
        <p:spPr>
          <a:xfrm flipH="1" flipV="1">
            <a:off x="5796136" y="3563859"/>
            <a:ext cx="432048" cy="308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35" idx="1"/>
          </p:cNvCxnSpPr>
          <p:nvPr/>
        </p:nvCxnSpPr>
        <p:spPr>
          <a:xfrm flipH="1" flipV="1">
            <a:off x="5796136" y="3789040"/>
            <a:ext cx="432048" cy="49798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 flipH="1">
            <a:off x="5796136" y="3000036"/>
            <a:ext cx="432048" cy="35695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14" idx="2"/>
            <a:endCxn id="25" idx="3"/>
          </p:cNvCxnSpPr>
          <p:nvPr/>
        </p:nvCxnSpPr>
        <p:spPr>
          <a:xfrm flipH="1">
            <a:off x="2949588" y="3563859"/>
            <a:ext cx="1571043" cy="3084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Describe your Thing based on JSON-LD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06104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Reach interoperability by a semantic description language</a:t>
            </a:r>
          </a:p>
          <a:p>
            <a:pPr lvl="1"/>
            <a:r>
              <a:rPr lang="en-US" dirty="0" smtClean="0"/>
              <a:t>based on well established JSON format</a:t>
            </a:r>
          </a:p>
          <a:p>
            <a:pPr lvl="1"/>
            <a:r>
              <a:rPr lang="en-US" dirty="0" smtClean="0"/>
              <a:t>enables machine interoperability by using (standardized) vocabularies from given </a:t>
            </a:r>
            <a:r>
              <a:rPr lang="en-US" i="1" dirty="0" smtClean="0"/>
              <a:t>@context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JSON-LD allows you to follow the RDF model:</a:t>
            </a:r>
          </a:p>
          <a:p>
            <a:pPr lvl="1"/>
            <a:r>
              <a:rPr lang="en-US" dirty="0" smtClean="0"/>
              <a:t>subject, predicate, object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Outline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Architecture</a:t>
            </a:r>
            <a:r>
              <a:rPr lang="en-US" dirty="0" smtClean="0"/>
              <a:t>: Things, </a:t>
            </a:r>
            <a:r>
              <a:rPr lang="en-US" dirty="0" err="1" smtClean="0"/>
              <a:t>Servients</a:t>
            </a:r>
            <a:r>
              <a:rPr lang="en-US" dirty="0" smtClean="0"/>
              <a:t>, and Scenarios</a:t>
            </a:r>
          </a:p>
          <a:p>
            <a:pPr lvl="1"/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Kajimoto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Kazuo</a:t>
            </a:r>
          </a:p>
          <a:p>
            <a:r>
              <a:rPr lang="en-US" dirty="0" err="1" smtClean="0">
                <a:solidFill>
                  <a:srgbClr val="C00000"/>
                </a:solidFill>
              </a:rPr>
              <a:t>WoT</a:t>
            </a:r>
            <a:r>
              <a:rPr lang="en-US" dirty="0" smtClean="0">
                <a:solidFill>
                  <a:srgbClr val="C00000"/>
                </a:solidFill>
              </a:rPr>
              <a:t> Interface</a:t>
            </a:r>
            <a:r>
              <a:rPr lang="en-US" dirty="0" smtClean="0"/>
              <a:t>: Protocol Bindings &amp; Resources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Matthias Kovatsch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Thing Description (TD)</a:t>
            </a:r>
            <a:r>
              <a:rPr lang="en-US" dirty="0" smtClean="0"/>
              <a:t>: Metadata &amp; Interactions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Sebastian Kaebisch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Scripting API</a:t>
            </a:r>
            <a:r>
              <a:rPr lang="en-US" dirty="0" smtClean="0"/>
              <a:t>: Runtime &amp; Portable Apps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Johannes Hund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TD Sample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818" y="1556792"/>
            <a:ext cx="5974350" cy="4190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hteck 4"/>
          <p:cNvSpPr/>
          <p:nvPr/>
        </p:nvSpPr>
        <p:spPr>
          <a:xfrm>
            <a:off x="1333954" y="1719185"/>
            <a:ext cx="4680520" cy="28803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6156176" y="1196752"/>
            <a:ext cx="288032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u="sng" smtClean="0">
                <a:solidFill>
                  <a:schemeClr val="tx2">
                    <a:lumMod val="75000"/>
                  </a:schemeClr>
                </a:solidFill>
              </a:rPr>
              <a:t>TD Context</a:t>
            </a:r>
          </a:p>
          <a:p>
            <a:pPr marL="92075" indent="-92075">
              <a:buFontTx/>
              <a:buChar char="-"/>
            </a:pPr>
            <a:r>
              <a:rPr lang="en-US" b="1" smtClean="0">
                <a:solidFill>
                  <a:schemeClr val="tx2">
                    <a:lumMod val="75000"/>
                  </a:schemeClr>
                </a:solidFill>
              </a:rPr>
              <a:t> minimal vocabulary set</a:t>
            </a:r>
          </a:p>
          <a:p>
            <a:pPr marL="92075" indent="-92075">
              <a:buFontTx/>
              <a:buChar char="-"/>
            </a:pPr>
            <a:r>
              <a:rPr lang="en-US" b="1" smtClean="0">
                <a:solidFill>
                  <a:schemeClr val="tx2">
                    <a:lumMod val="75000"/>
                  </a:schemeClr>
                </a:solidFill>
              </a:rPr>
              <a:t> has to be standardized by </a:t>
            </a:r>
            <a:br>
              <a:rPr lang="en-US" b="1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b="1" smtClean="0">
                <a:solidFill>
                  <a:schemeClr val="tx2">
                    <a:lumMod val="75000"/>
                  </a:schemeClr>
                </a:solidFill>
              </a:rPr>
              <a:t>W3C WoT</a:t>
            </a:r>
            <a:endParaRPr lang="en-US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51520" y="2492896"/>
            <a:ext cx="720080" cy="21602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251520" y="2708920"/>
            <a:ext cx="720080" cy="21602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251520" y="3182496"/>
            <a:ext cx="1224136" cy="21602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251520" y="2924944"/>
            <a:ext cx="1224136" cy="21602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611560" y="3861048"/>
            <a:ext cx="720080" cy="21602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642040" y="4338816"/>
            <a:ext cx="1080120" cy="21602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657280" y="4581128"/>
            <a:ext cx="1008112" cy="21602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653088" y="4797152"/>
            <a:ext cx="720080" cy="21602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6084168" y="2924944"/>
            <a:ext cx="2880320" cy="2308324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rgbClr val="FFC000"/>
                </a:solidFill>
              </a:rPr>
              <a:t>‘External’ Context</a:t>
            </a:r>
          </a:p>
          <a:p>
            <a:pPr marL="92075" indent="-92075">
              <a:buFontTx/>
              <a:buChar char="-"/>
            </a:pPr>
            <a:r>
              <a:rPr lang="en-US" b="1" dirty="0" smtClean="0">
                <a:solidFill>
                  <a:srgbClr val="FFC000"/>
                </a:solidFill>
              </a:rPr>
              <a:t> enrich definitions within TD with additional semantics</a:t>
            </a:r>
          </a:p>
          <a:p>
            <a:pPr marL="92075" indent="-92075">
              <a:buFontTx/>
              <a:buChar char="-"/>
            </a:pPr>
            <a:r>
              <a:rPr lang="en-US" b="1" dirty="0" smtClean="0">
                <a:solidFill>
                  <a:srgbClr val="FFC000"/>
                </a:solidFill>
              </a:rPr>
              <a:t> is not to be standardized by  W3C WoT </a:t>
            </a:r>
            <a:r>
              <a:rPr lang="en-US" b="1" dirty="0" smtClean="0">
                <a:solidFill>
                  <a:srgbClr val="FFC000"/>
                </a:solidFill>
                <a:sym typeface="Wingdings" pitchFamily="2" charset="2"/>
              </a:rPr>
              <a:t> reuse existing domain specific or unspecific vocabularies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1331640" y="2020739"/>
            <a:ext cx="4680520" cy="25613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1403648" y="3634391"/>
            <a:ext cx="1944216" cy="21602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611560" y="4087705"/>
            <a:ext cx="2880320" cy="21602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395536" y="3634391"/>
            <a:ext cx="3384376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467544" y="4087705"/>
            <a:ext cx="3384376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1331640" y="2031372"/>
            <a:ext cx="4680520" cy="245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5796136" y="2708920"/>
            <a:ext cx="3240360" cy="26642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Create a TD?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Copy&amp;Paste</a:t>
            </a:r>
            <a:r>
              <a:rPr lang="en-US" dirty="0" smtClean="0"/>
              <a:t> from TD samples and modify </a:t>
            </a:r>
          </a:p>
          <a:p>
            <a:pPr lvl="1"/>
            <a:r>
              <a:rPr lang="en-US" dirty="0" smtClean="0"/>
              <a:t>e.g., from </a:t>
            </a:r>
            <a:r>
              <a:rPr lang="en-US" dirty="0" smtClean="0">
                <a:hlinkClick r:id="rId2"/>
              </a:rPr>
              <a:t>http://w3c.github.io/wot/current-practices/wot-practices.html#thing-description</a:t>
            </a:r>
            <a:endParaRPr lang="en-US" dirty="0" smtClean="0"/>
          </a:p>
          <a:p>
            <a:pPr lvl="1"/>
            <a:r>
              <a:rPr lang="en-US" dirty="0" smtClean="0"/>
              <a:t>or look into the TD repository (http://vs0.inf.ethz.ch:8080)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Generate from your development framework 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Scripting API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Runtime &amp; Portable Apps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Johannes Hund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Without Scripting API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Application logic often implemented natively</a:t>
            </a:r>
          </a:p>
        </p:txBody>
      </p:sp>
      <p:grpSp>
        <p:nvGrpSpPr>
          <p:cNvPr id="19" name="Gruppieren 18"/>
          <p:cNvGrpSpPr/>
          <p:nvPr/>
        </p:nvGrpSpPr>
        <p:grpSpPr>
          <a:xfrm>
            <a:off x="2843808" y="2564903"/>
            <a:ext cx="3456384" cy="3888917"/>
            <a:chOff x="3131840" y="2564903"/>
            <a:chExt cx="3456384" cy="3888917"/>
          </a:xfrm>
        </p:grpSpPr>
        <p:sp>
          <p:nvSpPr>
            <p:cNvPr id="5" name="角丸四角形 6"/>
            <p:cNvSpPr/>
            <p:nvPr/>
          </p:nvSpPr>
          <p:spPr bwMode="auto">
            <a:xfrm>
              <a:off x="3131840" y="2564903"/>
              <a:ext cx="3456384" cy="3652449"/>
            </a:xfrm>
            <a:prstGeom prst="roundRect">
              <a:avLst>
                <a:gd name="adj" fmla="val 6113"/>
              </a:avLst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200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ea typeface="+mj-ea"/>
                </a:rPr>
                <a:t>WoT Servient</a:t>
              </a:r>
            </a:p>
          </p:txBody>
        </p:sp>
        <p:sp>
          <p:nvSpPr>
            <p:cNvPr id="6" name="角丸四角形 22"/>
            <p:cNvSpPr/>
            <p:nvPr/>
          </p:nvSpPr>
          <p:spPr bwMode="auto">
            <a:xfrm>
              <a:off x="4883214" y="5894613"/>
              <a:ext cx="1516749" cy="559207"/>
            </a:xfrm>
            <a:prstGeom prst="roundRect">
              <a:avLst>
                <a:gd name="adj" fmla="val 0"/>
              </a:avLst>
            </a:prstGeom>
            <a:solidFill>
              <a:srgbClr val="FF9900"/>
            </a:solidFill>
            <a:ln w="25400" cap="flat" cmpd="sng" algn="ctr">
              <a:solidFill>
                <a:srgbClr val="99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200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+mj-ea"/>
                </a:rPr>
                <a:t>Server</a:t>
              </a:r>
              <a:br>
                <a:rPr kumimoji="1" lang="en-US" altLang="ja-JP" sz="200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+mj-ea"/>
                </a:rPr>
              </a:br>
              <a:r>
                <a:rPr kumimoji="1" lang="en-US" altLang="ja-JP" sz="200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+mj-ea"/>
                </a:rPr>
                <a:t>Connector</a:t>
              </a:r>
            </a:p>
          </p:txBody>
        </p:sp>
        <p:sp>
          <p:nvSpPr>
            <p:cNvPr id="8" name="角丸四角形 24"/>
            <p:cNvSpPr/>
            <p:nvPr/>
          </p:nvSpPr>
          <p:spPr bwMode="auto">
            <a:xfrm>
              <a:off x="3320102" y="5283102"/>
              <a:ext cx="3079861" cy="576000"/>
            </a:xfrm>
            <a:prstGeom prst="roundRect">
              <a:avLst/>
            </a:prstGeom>
            <a:solidFill>
              <a:srgbClr val="92D050"/>
            </a:solidFill>
            <a:ln w="25400" cap="flat" cmpd="sng" algn="ctr">
              <a:solidFill>
                <a:srgbClr val="1BA12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200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+mj-ea"/>
                </a:rPr>
                <a:t>Protocol </a:t>
              </a:r>
              <a:r>
                <a:rPr lang="en-US" altLang="ja-JP" sz="2000" smtClean="0">
                  <a:solidFill>
                    <a:schemeClr val="tx1"/>
                  </a:solidFill>
                  <a:ea typeface="+mj-ea"/>
                </a:rPr>
                <a:t>Mapping(s)</a:t>
              </a:r>
              <a:endPara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endParaRPr>
            </a:p>
          </p:txBody>
        </p:sp>
        <p:sp>
          <p:nvSpPr>
            <p:cNvPr id="14" name="角丸四角形 24"/>
            <p:cNvSpPr/>
            <p:nvPr/>
          </p:nvSpPr>
          <p:spPr bwMode="auto">
            <a:xfrm>
              <a:off x="3320102" y="3212976"/>
              <a:ext cx="3079861" cy="1440160"/>
            </a:xfrm>
            <a:prstGeom prst="roundRect">
              <a:avLst>
                <a:gd name="adj" fmla="val 10381"/>
              </a:avLst>
            </a:prstGeom>
            <a:solidFill>
              <a:srgbClr val="7030A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200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ea typeface="+mj-ea"/>
                </a:rPr>
                <a:t>Application Logic</a:t>
              </a:r>
            </a:p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ja-JP" sz="2000" smtClean="0">
                <a:solidFill>
                  <a:schemeClr val="bg1"/>
                </a:solidFill>
                <a:ea typeface="+mj-ea"/>
              </a:endParaRPr>
            </a:p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200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ea typeface="+mj-ea"/>
                </a:rPr>
                <a:t>C / C++ / Java / …</a:t>
              </a:r>
            </a:p>
          </p:txBody>
        </p:sp>
        <p:sp>
          <p:nvSpPr>
            <p:cNvPr id="16" name="角丸四角形 22"/>
            <p:cNvSpPr/>
            <p:nvPr/>
          </p:nvSpPr>
          <p:spPr bwMode="auto">
            <a:xfrm>
              <a:off x="3347864" y="4679943"/>
              <a:ext cx="3024336" cy="5760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ja-JP" sz="2000" smtClean="0">
                  <a:solidFill>
                    <a:schemeClr val="bg1"/>
                  </a:solidFill>
                </a:rPr>
                <a:t>Resource Model</a:t>
              </a:r>
              <a:endPara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endParaRPr>
            </a:p>
          </p:txBody>
        </p:sp>
        <p:sp>
          <p:nvSpPr>
            <p:cNvPr id="18" name="角丸四角形 22"/>
            <p:cNvSpPr/>
            <p:nvPr/>
          </p:nvSpPr>
          <p:spPr bwMode="auto">
            <a:xfrm>
              <a:off x="3347864" y="5894613"/>
              <a:ext cx="1516749" cy="559207"/>
            </a:xfrm>
            <a:prstGeom prst="roundRect">
              <a:avLst>
                <a:gd name="adj" fmla="val 0"/>
              </a:avLst>
            </a:prstGeom>
            <a:solidFill>
              <a:srgbClr val="FF9900"/>
            </a:solidFill>
            <a:ln w="25400" cap="flat" cmpd="sng" algn="ctr">
              <a:solidFill>
                <a:srgbClr val="99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200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+mj-ea"/>
                </a:rPr>
                <a:t>Client</a:t>
              </a:r>
              <a:br>
                <a:rPr kumimoji="1" lang="en-US" altLang="ja-JP" sz="200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+mj-ea"/>
                </a:rPr>
              </a:br>
              <a:r>
                <a:rPr kumimoji="1" lang="en-US" altLang="ja-JP" sz="200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+mj-ea"/>
                </a:rPr>
                <a:t>Connector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Scripting API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Common runtime enables portable apps</a:t>
            </a:r>
          </a:p>
        </p:txBody>
      </p:sp>
      <p:grpSp>
        <p:nvGrpSpPr>
          <p:cNvPr id="24" name="Gruppieren 23"/>
          <p:cNvGrpSpPr/>
          <p:nvPr/>
        </p:nvGrpSpPr>
        <p:grpSpPr>
          <a:xfrm>
            <a:off x="2843808" y="2564903"/>
            <a:ext cx="3456384" cy="3888917"/>
            <a:chOff x="3131840" y="2564903"/>
            <a:chExt cx="3456384" cy="3888917"/>
          </a:xfrm>
        </p:grpSpPr>
        <p:sp>
          <p:nvSpPr>
            <p:cNvPr id="5" name="角丸四角形 6"/>
            <p:cNvSpPr/>
            <p:nvPr/>
          </p:nvSpPr>
          <p:spPr bwMode="auto">
            <a:xfrm>
              <a:off x="3131840" y="2564903"/>
              <a:ext cx="3456384" cy="3652449"/>
            </a:xfrm>
            <a:prstGeom prst="roundRect">
              <a:avLst>
                <a:gd name="adj" fmla="val 6113"/>
              </a:avLst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200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ea typeface="+mj-ea"/>
                </a:rPr>
                <a:t>WoT Servient</a:t>
              </a:r>
            </a:p>
          </p:txBody>
        </p:sp>
        <p:sp>
          <p:nvSpPr>
            <p:cNvPr id="14" name="角丸四角形 24"/>
            <p:cNvSpPr/>
            <p:nvPr/>
          </p:nvSpPr>
          <p:spPr bwMode="auto">
            <a:xfrm>
              <a:off x="3347864" y="3140968"/>
              <a:ext cx="3079861" cy="1512168"/>
            </a:xfrm>
            <a:prstGeom prst="roundRect">
              <a:avLst>
                <a:gd name="adj" fmla="val 10381"/>
              </a:avLst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2000" i="0" u="none" strike="noStrike" cap="none" normalizeH="0" baseline="0" dirty="0" smtClean="0">
                  <a:ln>
                    <a:noFill/>
                  </a:ln>
                  <a:effectLst/>
                  <a:ea typeface="+mj-ea"/>
                </a:rPr>
                <a:t>Runtime Environment</a:t>
              </a:r>
            </a:p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ja-JP" sz="2000" i="0" u="none" strike="noStrike" cap="none" normalizeH="0" baseline="0" dirty="0" smtClean="0">
                <a:ln>
                  <a:noFill/>
                </a:ln>
                <a:effectLst/>
                <a:ea typeface="+mj-ea"/>
              </a:endParaRPr>
            </a:p>
          </p:txBody>
        </p:sp>
        <p:sp>
          <p:nvSpPr>
            <p:cNvPr id="10" name="縦巻き 49"/>
            <p:cNvSpPr/>
            <p:nvPr/>
          </p:nvSpPr>
          <p:spPr bwMode="auto">
            <a:xfrm>
              <a:off x="3563888" y="3375325"/>
              <a:ext cx="2736304" cy="503413"/>
            </a:xfrm>
            <a:prstGeom prst="verticalScroll">
              <a:avLst/>
            </a:prstGeom>
            <a:solidFill>
              <a:srgbClr val="7030A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200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ea typeface="+mj-ea"/>
                </a:rPr>
                <a:t>App Script</a:t>
              </a:r>
            </a:p>
          </p:txBody>
        </p:sp>
        <p:sp>
          <p:nvSpPr>
            <p:cNvPr id="20" name="角丸四角形 22"/>
            <p:cNvSpPr/>
            <p:nvPr/>
          </p:nvSpPr>
          <p:spPr bwMode="auto">
            <a:xfrm>
              <a:off x="4883214" y="5894613"/>
              <a:ext cx="1516749" cy="559207"/>
            </a:xfrm>
            <a:prstGeom prst="roundRect">
              <a:avLst>
                <a:gd name="adj" fmla="val 0"/>
              </a:avLst>
            </a:prstGeom>
            <a:solidFill>
              <a:srgbClr val="FF9900"/>
            </a:solidFill>
            <a:ln w="25400" cap="flat" cmpd="sng" algn="ctr">
              <a:solidFill>
                <a:srgbClr val="99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200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+mj-ea"/>
                </a:rPr>
                <a:t>Server</a:t>
              </a:r>
              <a:br>
                <a:rPr kumimoji="1" lang="en-US" altLang="ja-JP" sz="200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+mj-ea"/>
                </a:rPr>
              </a:br>
              <a:r>
                <a:rPr kumimoji="1" lang="en-US" altLang="ja-JP" sz="200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+mj-ea"/>
                </a:rPr>
                <a:t>Connector</a:t>
              </a:r>
            </a:p>
          </p:txBody>
        </p:sp>
        <p:sp>
          <p:nvSpPr>
            <p:cNvPr id="21" name="角丸四角形 22"/>
            <p:cNvSpPr/>
            <p:nvPr/>
          </p:nvSpPr>
          <p:spPr bwMode="auto">
            <a:xfrm>
              <a:off x="3347864" y="5894613"/>
              <a:ext cx="1516749" cy="559207"/>
            </a:xfrm>
            <a:prstGeom prst="roundRect">
              <a:avLst>
                <a:gd name="adj" fmla="val 0"/>
              </a:avLst>
            </a:prstGeom>
            <a:solidFill>
              <a:srgbClr val="FF9900"/>
            </a:solidFill>
            <a:ln w="25400" cap="flat" cmpd="sng" algn="ctr">
              <a:solidFill>
                <a:srgbClr val="99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200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+mj-ea"/>
                </a:rPr>
                <a:t>Client</a:t>
              </a:r>
              <a:br>
                <a:rPr kumimoji="1" lang="en-US" altLang="ja-JP" sz="200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+mj-ea"/>
                </a:rPr>
              </a:br>
              <a:r>
                <a:rPr kumimoji="1" lang="en-US" altLang="ja-JP" sz="200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+mj-ea"/>
                </a:rPr>
                <a:t>Connector</a:t>
              </a:r>
            </a:p>
          </p:txBody>
        </p:sp>
        <p:sp>
          <p:nvSpPr>
            <p:cNvPr id="22" name="角丸四角形 24"/>
            <p:cNvSpPr/>
            <p:nvPr/>
          </p:nvSpPr>
          <p:spPr bwMode="auto">
            <a:xfrm>
              <a:off x="3320102" y="5283102"/>
              <a:ext cx="3079861" cy="576000"/>
            </a:xfrm>
            <a:prstGeom prst="roundRect">
              <a:avLst/>
            </a:prstGeom>
            <a:solidFill>
              <a:srgbClr val="92D050"/>
            </a:solidFill>
            <a:ln w="25400" cap="flat" cmpd="sng" algn="ctr">
              <a:solidFill>
                <a:srgbClr val="1BA12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200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+mj-ea"/>
                </a:rPr>
                <a:t>Protocol </a:t>
              </a:r>
              <a:r>
                <a:rPr lang="en-US" altLang="ja-JP" sz="2000" smtClean="0">
                  <a:solidFill>
                    <a:schemeClr val="tx1"/>
                  </a:solidFill>
                  <a:ea typeface="+mj-ea"/>
                </a:rPr>
                <a:t>Mapping(s)</a:t>
              </a:r>
              <a:endPara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3347864" y="4679943"/>
              <a:ext cx="3024336" cy="5760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ja-JP" sz="2000" smtClean="0">
                  <a:solidFill>
                    <a:schemeClr val="bg1"/>
                  </a:solidFill>
                </a:rPr>
                <a:t>Resource Model</a:t>
              </a:r>
              <a:endPara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endParaRPr>
            </a:p>
          </p:txBody>
        </p:sp>
        <p:sp>
          <p:nvSpPr>
            <p:cNvPr id="13" name="角丸四角形 21"/>
            <p:cNvSpPr/>
            <p:nvPr/>
          </p:nvSpPr>
          <p:spPr bwMode="auto">
            <a:xfrm>
              <a:off x="4448086" y="4356050"/>
              <a:ext cx="906306" cy="576064"/>
            </a:xfrm>
            <a:prstGeom prst="roundRect">
              <a:avLst>
                <a:gd name="adj" fmla="val 0"/>
              </a:avLst>
            </a:prstGeom>
            <a:solidFill>
              <a:srgbClr val="7030A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200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ea typeface="+mj-ea"/>
                </a:rPr>
                <a:t>Server</a:t>
              </a:r>
              <a:r>
                <a:rPr kumimoji="1" lang="en-US" altLang="ja-JP" sz="2000" smtClean="0">
                  <a:solidFill>
                    <a:schemeClr val="bg1"/>
                  </a:solidFill>
                  <a:ea typeface="+mj-ea"/>
                </a:rPr>
                <a:t/>
              </a:r>
              <a:br>
                <a:rPr kumimoji="1" lang="en-US" altLang="ja-JP" sz="2000" smtClean="0">
                  <a:solidFill>
                    <a:schemeClr val="bg1"/>
                  </a:solidFill>
                  <a:ea typeface="+mj-ea"/>
                </a:rPr>
              </a:br>
              <a:r>
                <a:rPr kumimoji="1" lang="en-US" altLang="ja-JP" sz="200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ea typeface="+mj-ea"/>
                </a:rPr>
                <a:t>API</a:t>
              </a:r>
            </a:p>
          </p:txBody>
        </p:sp>
        <p:sp>
          <p:nvSpPr>
            <p:cNvPr id="12" name="角丸四角形 21"/>
            <p:cNvSpPr/>
            <p:nvPr/>
          </p:nvSpPr>
          <p:spPr bwMode="auto">
            <a:xfrm>
              <a:off x="5420194" y="4365104"/>
              <a:ext cx="864096" cy="576064"/>
            </a:xfrm>
            <a:prstGeom prst="roundRect">
              <a:avLst>
                <a:gd name="adj" fmla="val 0"/>
              </a:avLst>
            </a:prstGeom>
            <a:solidFill>
              <a:srgbClr val="7030A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200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ea typeface="+mj-ea"/>
                </a:rPr>
                <a:t>Client</a:t>
              </a:r>
              <a:br>
                <a:rPr kumimoji="1" lang="en-US" altLang="ja-JP" sz="200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ea typeface="+mj-ea"/>
                </a:rPr>
              </a:br>
              <a:r>
                <a:rPr kumimoji="1" lang="en-US" altLang="ja-JP" sz="200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ea typeface="+mj-ea"/>
                </a:rPr>
                <a:t>API</a:t>
              </a:r>
            </a:p>
          </p:txBody>
        </p:sp>
        <p:sp>
          <p:nvSpPr>
            <p:cNvPr id="15" name="角丸四角形 21"/>
            <p:cNvSpPr/>
            <p:nvPr/>
          </p:nvSpPr>
          <p:spPr bwMode="auto">
            <a:xfrm>
              <a:off x="3475978" y="4365104"/>
              <a:ext cx="906306" cy="576064"/>
            </a:xfrm>
            <a:prstGeom prst="roundRect">
              <a:avLst>
                <a:gd name="adj" fmla="val 0"/>
              </a:avLst>
            </a:prstGeom>
            <a:solidFill>
              <a:srgbClr val="7030A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200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ea typeface="+mj-ea"/>
                </a:rPr>
                <a:t>Disc.</a:t>
              </a:r>
              <a:r>
                <a:rPr kumimoji="1" lang="en-US" altLang="ja-JP" sz="2000" dirty="0" smtClean="0">
                  <a:solidFill>
                    <a:schemeClr val="bg1"/>
                  </a:solidFill>
                  <a:ea typeface="+mj-ea"/>
                </a:rPr>
                <a:t/>
              </a:r>
              <a:br>
                <a:rPr kumimoji="1" lang="en-US" altLang="ja-JP" sz="2000" dirty="0" smtClean="0">
                  <a:solidFill>
                    <a:schemeClr val="bg1"/>
                  </a:solidFill>
                  <a:ea typeface="+mj-ea"/>
                </a:rPr>
              </a:br>
              <a:r>
                <a:rPr kumimoji="1" lang="en-US" altLang="ja-JP" sz="200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ea typeface="+mj-ea"/>
                </a:rPr>
                <a:t>API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Common runtime enables portable apps</a:t>
            </a:r>
          </a:p>
        </p:txBody>
      </p:sp>
      <p:sp>
        <p:nvSpPr>
          <p:cNvPr id="15" name="角丸四角形 6"/>
          <p:cNvSpPr/>
          <p:nvPr/>
        </p:nvSpPr>
        <p:spPr bwMode="auto">
          <a:xfrm>
            <a:off x="4932040" y="2564904"/>
            <a:ext cx="3456384" cy="3652449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</a:t>
            </a: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 </a:t>
            </a:r>
            <a:r>
              <a:rPr kumimoji="1" lang="en-US" altLang="ja-JP" sz="20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Servient</a:t>
            </a: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 Vendor B</a:t>
            </a:r>
          </a:p>
        </p:txBody>
      </p:sp>
      <p:sp>
        <p:nvSpPr>
          <p:cNvPr id="29" name="角丸四角形 24"/>
          <p:cNvSpPr/>
          <p:nvPr/>
        </p:nvSpPr>
        <p:spPr bwMode="auto">
          <a:xfrm>
            <a:off x="5148064" y="3140968"/>
            <a:ext cx="3079861" cy="1512168"/>
          </a:xfrm>
          <a:prstGeom prst="roundRect">
            <a:avLst>
              <a:gd name="adj" fmla="val 10381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effectLst/>
                <a:ea typeface="+mj-ea"/>
              </a:rPr>
              <a:t>Runtime Environment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ja-JP" sz="2000" i="0" u="none" strike="noStrike" cap="none" normalizeH="0" baseline="0" dirty="0" smtClean="0">
              <a:ln>
                <a:noFill/>
              </a:ln>
              <a:effectLst/>
              <a:ea typeface="+mj-ea"/>
            </a:endParaRPr>
          </a:p>
        </p:txBody>
      </p:sp>
      <p:sp>
        <p:nvSpPr>
          <p:cNvPr id="5" name="角丸四角形 6"/>
          <p:cNvSpPr/>
          <p:nvPr/>
        </p:nvSpPr>
        <p:spPr bwMode="auto">
          <a:xfrm>
            <a:off x="755576" y="2564903"/>
            <a:ext cx="3456384" cy="3652449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</a:t>
            </a: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 </a:t>
            </a:r>
            <a:r>
              <a:rPr kumimoji="1" lang="en-US" altLang="ja-JP" sz="20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Servient</a:t>
            </a: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 Vendor A</a:t>
            </a:r>
          </a:p>
        </p:txBody>
      </p:sp>
      <p:sp>
        <p:nvSpPr>
          <p:cNvPr id="28" name="角丸四角形 24"/>
          <p:cNvSpPr/>
          <p:nvPr/>
        </p:nvSpPr>
        <p:spPr bwMode="auto">
          <a:xfrm>
            <a:off x="971600" y="3140968"/>
            <a:ext cx="3079861" cy="1512168"/>
          </a:xfrm>
          <a:prstGeom prst="roundRect">
            <a:avLst>
              <a:gd name="adj" fmla="val 10381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effectLst/>
                <a:ea typeface="+mj-ea"/>
              </a:rPr>
              <a:t>Runtime Environment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ja-JP" sz="2000" i="0" u="none" strike="noStrike" cap="none" normalizeH="0" baseline="0" dirty="0" smtClean="0">
              <a:ln>
                <a:noFill/>
              </a:ln>
              <a:effectLst/>
              <a:ea typeface="+mj-ea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Scripting API</a:t>
            </a:r>
            <a:endParaRPr lang="en-US"/>
          </a:p>
        </p:txBody>
      </p:sp>
      <p:sp>
        <p:nvSpPr>
          <p:cNvPr id="20" name="角丸四角形 22"/>
          <p:cNvSpPr/>
          <p:nvPr/>
        </p:nvSpPr>
        <p:spPr bwMode="auto">
          <a:xfrm>
            <a:off x="2506950" y="5894613"/>
            <a:ext cx="1516749" cy="559207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Server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Connector</a:t>
            </a:r>
          </a:p>
        </p:txBody>
      </p:sp>
      <p:sp>
        <p:nvSpPr>
          <p:cNvPr id="21" name="角丸四角形 22"/>
          <p:cNvSpPr/>
          <p:nvPr/>
        </p:nvSpPr>
        <p:spPr bwMode="auto">
          <a:xfrm>
            <a:off x="971600" y="5894613"/>
            <a:ext cx="1516749" cy="559207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Client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Connector</a:t>
            </a:r>
          </a:p>
        </p:txBody>
      </p:sp>
      <p:sp>
        <p:nvSpPr>
          <p:cNvPr id="22" name="角丸四角形 24"/>
          <p:cNvSpPr/>
          <p:nvPr/>
        </p:nvSpPr>
        <p:spPr bwMode="auto">
          <a:xfrm>
            <a:off x="943838" y="5283102"/>
            <a:ext cx="3079861" cy="576000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1BA12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Protocol </a:t>
            </a:r>
            <a:r>
              <a:rPr lang="en-US" altLang="ja-JP" sz="2000" smtClean="0">
                <a:solidFill>
                  <a:schemeClr val="tx1"/>
                </a:solidFill>
                <a:ea typeface="+mj-ea"/>
              </a:rPr>
              <a:t>Mapping(s)</a:t>
            </a:r>
            <a:endParaRPr kumimoji="1" lang="en-US" altLang="ja-JP" sz="20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+mj-ea"/>
            </a:endParaRPr>
          </a:p>
        </p:txBody>
      </p:sp>
      <p:sp>
        <p:nvSpPr>
          <p:cNvPr id="23" name="角丸四角形 22"/>
          <p:cNvSpPr/>
          <p:nvPr/>
        </p:nvSpPr>
        <p:spPr bwMode="auto">
          <a:xfrm>
            <a:off x="971600" y="4679943"/>
            <a:ext cx="3024336" cy="576000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0" numCol="1" rtlCol="0" anchor="b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smtClean="0">
                <a:solidFill>
                  <a:schemeClr val="bg1"/>
                </a:solidFill>
              </a:rPr>
              <a:t>Resource Model</a:t>
            </a:r>
            <a:endParaRPr kumimoji="1" lang="en-US" altLang="ja-JP" sz="200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ea typeface="+mj-ea"/>
            </a:endParaRPr>
          </a:p>
        </p:txBody>
      </p:sp>
      <p:sp>
        <p:nvSpPr>
          <p:cNvPr id="18" name="角丸四角形 22"/>
          <p:cNvSpPr/>
          <p:nvPr/>
        </p:nvSpPr>
        <p:spPr bwMode="auto">
          <a:xfrm>
            <a:off x="6683414" y="5894614"/>
            <a:ext cx="1516749" cy="559207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Server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Connector</a:t>
            </a:r>
          </a:p>
        </p:txBody>
      </p:sp>
      <p:sp>
        <p:nvSpPr>
          <p:cNvPr id="19" name="角丸四角形 22"/>
          <p:cNvSpPr/>
          <p:nvPr/>
        </p:nvSpPr>
        <p:spPr bwMode="auto">
          <a:xfrm>
            <a:off x="5148064" y="5894614"/>
            <a:ext cx="1516749" cy="559207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Client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Connector</a:t>
            </a:r>
          </a:p>
        </p:txBody>
      </p:sp>
      <p:sp>
        <p:nvSpPr>
          <p:cNvPr id="24" name="角丸四角形 24"/>
          <p:cNvSpPr/>
          <p:nvPr/>
        </p:nvSpPr>
        <p:spPr bwMode="auto">
          <a:xfrm>
            <a:off x="5120302" y="5283103"/>
            <a:ext cx="3079861" cy="576000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1BA12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Protocol </a:t>
            </a:r>
            <a:r>
              <a:rPr lang="en-US" altLang="ja-JP" sz="2000" smtClean="0">
                <a:solidFill>
                  <a:schemeClr val="tx1"/>
                </a:solidFill>
                <a:ea typeface="+mj-ea"/>
              </a:rPr>
              <a:t>Mapping(s)</a:t>
            </a:r>
            <a:endParaRPr kumimoji="1" lang="en-US" altLang="ja-JP" sz="20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+mj-ea"/>
            </a:endParaRPr>
          </a:p>
        </p:txBody>
      </p:sp>
      <p:sp>
        <p:nvSpPr>
          <p:cNvPr id="25" name="角丸四角形 22"/>
          <p:cNvSpPr/>
          <p:nvPr/>
        </p:nvSpPr>
        <p:spPr bwMode="auto">
          <a:xfrm>
            <a:off x="5148064" y="4679944"/>
            <a:ext cx="3024336" cy="576000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0" numCol="1" rtlCol="0" anchor="b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smtClean="0">
                <a:solidFill>
                  <a:schemeClr val="bg1"/>
                </a:solidFill>
              </a:rPr>
              <a:t>Resource Model</a:t>
            </a:r>
            <a:endParaRPr kumimoji="1" lang="en-US" altLang="ja-JP" sz="200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ea typeface="+mj-ea"/>
            </a:endParaRPr>
          </a:p>
        </p:txBody>
      </p:sp>
      <p:sp>
        <p:nvSpPr>
          <p:cNvPr id="10" name="縦巻き 49"/>
          <p:cNvSpPr/>
          <p:nvPr/>
        </p:nvSpPr>
        <p:spPr bwMode="auto">
          <a:xfrm>
            <a:off x="1143378" y="3357635"/>
            <a:ext cx="2736304" cy="503413"/>
          </a:xfrm>
          <a:prstGeom prst="verticalScroll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App Script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2087724" y="4356050"/>
            <a:ext cx="906306" cy="576064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Server</a:t>
            </a:r>
            <a:r>
              <a:rPr kumimoji="1" lang="en-US" altLang="ja-JP" sz="2000" smtClean="0">
                <a:solidFill>
                  <a:schemeClr val="bg1"/>
                </a:solidFill>
                <a:ea typeface="+mj-ea"/>
              </a:rPr>
              <a:t/>
            </a:r>
            <a:br>
              <a:rPr kumimoji="1" lang="en-US" altLang="ja-JP" sz="2000" smtClean="0">
                <a:solidFill>
                  <a:schemeClr val="bg1"/>
                </a:solidFill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API</a:t>
            </a:r>
          </a:p>
        </p:txBody>
      </p:sp>
      <p:sp>
        <p:nvSpPr>
          <p:cNvPr id="31" name="角丸四角形 21"/>
          <p:cNvSpPr/>
          <p:nvPr/>
        </p:nvSpPr>
        <p:spPr bwMode="auto">
          <a:xfrm>
            <a:off x="3059832" y="4365104"/>
            <a:ext cx="864096" cy="576064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Client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API</a:t>
            </a:r>
          </a:p>
        </p:txBody>
      </p:sp>
      <p:sp>
        <p:nvSpPr>
          <p:cNvPr id="32" name="角丸四角形 21"/>
          <p:cNvSpPr/>
          <p:nvPr/>
        </p:nvSpPr>
        <p:spPr bwMode="auto">
          <a:xfrm>
            <a:off x="1115616" y="4365104"/>
            <a:ext cx="906306" cy="576064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Disc.</a:t>
            </a:r>
            <a:r>
              <a:rPr kumimoji="1" lang="en-US" altLang="ja-JP" sz="2000" dirty="0" smtClean="0">
                <a:solidFill>
                  <a:schemeClr val="bg1"/>
                </a:solidFill>
                <a:ea typeface="+mj-ea"/>
              </a:rPr>
              <a:t/>
            </a:r>
            <a:br>
              <a:rPr kumimoji="1" lang="en-US" altLang="ja-JP" sz="2000" dirty="0" smtClean="0">
                <a:solidFill>
                  <a:schemeClr val="bg1"/>
                </a:solidFill>
                <a:ea typeface="+mj-ea"/>
              </a:rPr>
            </a:b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API</a:t>
            </a:r>
          </a:p>
        </p:txBody>
      </p:sp>
      <p:sp>
        <p:nvSpPr>
          <p:cNvPr id="33" name="角丸四角形 21"/>
          <p:cNvSpPr/>
          <p:nvPr/>
        </p:nvSpPr>
        <p:spPr bwMode="auto">
          <a:xfrm>
            <a:off x="6228184" y="4356050"/>
            <a:ext cx="906306" cy="576064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Server</a:t>
            </a:r>
            <a:r>
              <a:rPr kumimoji="1" lang="en-US" altLang="ja-JP" sz="2000" smtClean="0">
                <a:solidFill>
                  <a:schemeClr val="bg1"/>
                </a:solidFill>
                <a:ea typeface="+mj-ea"/>
              </a:rPr>
              <a:t/>
            </a:r>
            <a:br>
              <a:rPr kumimoji="1" lang="en-US" altLang="ja-JP" sz="2000" smtClean="0">
                <a:solidFill>
                  <a:schemeClr val="bg1"/>
                </a:solidFill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API</a:t>
            </a:r>
          </a:p>
        </p:txBody>
      </p:sp>
      <p:sp>
        <p:nvSpPr>
          <p:cNvPr id="34" name="角丸四角形 21"/>
          <p:cNvSpPr/>
          <p:nvPr/>
        </p:nvSpPr>
        <p:spPr bwMode="auto">
          <a:xfrm>
            <a:off x="7200292" y="4365104"/>
            <a:ext cx="864096" cy="576064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Client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API</a:t>
            </a:r>
          </a:p>
        </p:txBody>
      </p:sp>
      <p:sp>
        <p:nvSpPr>
          <p:cNvPr id="35" name="角丸四角形 21"/>
          <p:cNvSpPr/>
          <p:nvPr/>
        </p:nvSpPr>
        <p:spPr bwMode="auto">
          <a:xfrm>
            <a:off x="5256076" y="4365104"/>
            <a:ext cx="906306" cy="576064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Disc.</a:t>
            </a:r>
            <a:r>
              <a:rPr kumimoji="1" lang="en-US" altLang="ja-JP" sz="2000" dirty="0" smtClean="0">
                <a:solidFill>
                  <a:schemeClr val="bg1"/>
                </a:solidFill>
                <a:ea typeface="+mj-ea"/>
              </a:rPr>
              <a:t/>
            </a:r>
            <a:br>
              <a:rPr kumimoji="1" lang="en-US" altLang="ja-JP" sz="2000" dirty="0" smtClean="0">
                <a:solidFill>
                  <a:schemeClr val="bg1"/>
                </a:solidFill>
                <a:ea typeface="+mj-ea"/>
              </a:rPr>
            </a:b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API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31182E-6 L 0.45313 -0.0004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Common runtime enables portable apps</a:t>
            </a:r>
          </a:p>
        </p:txBody>
      </p:sp>
      <p:sp>
        <p:nvSpPr>
          <p:cNvPr id="5" name="角丸四角形 6"/>
          <p:cNvSpPr/>
          <p:nvPr/>
        </p:nvSpPr>
        <p:spPr bwMode="auto">
          <a:xfrm>
            <a:off x="755576" y="2564903"/>
            <a:ext cx="3456384" cy="3652449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dirty="0" err="1" smtClean="0">
                <a:solidFill>
                  <a:srgbClr val="000000"/>
                </a:solidFill>
              </a:rPr>
              <a:t>WoT</a:t>
            </a:r>
            <a:r>
              <a:rPr kumimoji="1" lang="en-US" altLang="ja-JP" sz="2000" dirty="0" smtClean="0">
                <a:solidFill>
                  <a:srgbClr val="000000"/>
                </a:solidFill>
              </a:rPr>
              <a:t> </a:t>
            </a:r>
            <a:r>
              <a:rPr kumimoji="1" lang="en-US" altLang="ja-JP" sz="2000" dirty="0" err="1" smtClean="0">
                <a:solidFill>
                  <a:srgbClr val="000000"/>
                </a:solidFill>
              </a:rPr>
              <a:t>Servient</a:t>
            </a:r>
            <a:r>
              <a:rPr kumimoji="1" lang="en-US" altLang="ja-JP" sz="2000" dirty="0" smtClean="0">
                <a:solidFill>
                  <a:srgbClr val="000000"/>
                </a:solidFill>
              </a:rPr>
              <a:t> Vendor A</a:t>
            </a:r>
          </a:p>
        </p:txBody>
      </p:sp>
      <p:sp>
        <p:nvSpPr>
          <p:cNvPr id="15" name="角丸四角形 6"/>
          <p:cNvSpPr/>
          <p:nvPr/>
        </p:nvSpPr>
        <p:spPr bwMode="auto">
          <a:xfrm>
            <a:off x="4932040" y="2564904"/>
            <a:ext cx="3456384" cy="3652449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dirty="0" err="1" smtClean="0">
                <a:solidFill>
                  <a:srgbClr val="000000"/>
                </a:solidFill>
              </a:rPr>
              <a:t>WoT</a:t>
            </a:r>
            <a:r>
              <a:rPr kumimoji="1" lang="en-US" altLang="ja-JP" sz="2000" dirty="0" smtClean="0">
                <a:solidFill>
                  <a:srgbClr val="000000"/>
                </a:solidFill>
              </a:rPr>
              <a:t> </a:t>
            </a:r>
            <a:r>
              <a:rPr kumimoji="1" lang="en-US" altLang="ja-JP" sz="2000" dirty="0" err="1" smtClean="0">
                <a:solidFill>
                  <a:srgbClr val="000000"/>
                </a:solidFill>
              </a:rPr>
              <a:t>Servient</a:t>
            </a:r>
            <a:r>
              <a:rPr kumimoji="1" lang="en-US" altLang="ja-JP" sz="2000" dirty="0" smtClean="0">
                <a:solidFill>
                  <a:srgbClr val="000000"/>
                </a:solidFill>
              </a:rPr>
              <a:t> Vendor B</a:t>
            </a:r>
          </a:p>
        </p:txBody>
      </p:sp>
      <p:sp>
        <p:nvSpPr>
          <p:cNvPr id="28" name="角丸四角形 24"/>
          <p:cNvSpPr/>
          <p:nvPr/>
        </p:nvSpPr>
        <p:spPr bwMode="auto">
          <a:xfrm>
            <a:off x="5148064" y="3140968"/>
            <a:ext cx="3079861" cy="1512168"/>
          </a:xfrm>
          <a:prstGeom prst="roundRect">
            <a:avLst>
              <a:gd name="adj" fmla="val 10381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effectLst/>
                <a:ea typeface="+mj-ea"/>
              </a:rPr>
              <a:t>Runtime Environment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ja-JP" sz="2000" i="0" u="none" strike="noStrike" cap="none" normalizeH="0" baseline="0" dirty="0" smtClean="0">
              <a:ln>
                <a:noFill/>
              </a:ln>
              <a:effectLst/>
              <a:ea typeface="+mj-ea"/>
            </a:endParaRPr>
          </a:p>
        </p:txBody>
      </p:sp>
      <p:sp>
        <p:nvSpPr>
          <p:cNvPr id="29" name="角丸四角形 24"/>
          <p:cNvSpPr/>
          <p:nvPr/>
        </p:nvSpPr>
        <p:spPr bwMode="auto">
          <a:xfrm>
            <a:off x="971600" y="3140968"/>
            <a:ext cx="3079861" cy="1512168"/>
          </a:xfrm>
          <a:prstGeom prst="roundRect">
            <a:avLst>
              <a:gd name="adj" fmla="val 10381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effectLst/>
                <a:ea typeface="+mj-ea"/>
              </a:rPr>
              <a:t>Runtime Environment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ja-JP" sz="2000" i="0" u="none" strike="noStrike" cap="none" normalizeH="0" baseline="0" dirty="0" smtClean="0">
              <a:ln>
                <a:noFill/>
              </a:ln>
              <a:effectLst/>
              <a:ea typeface="+mj-ea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Scripting API</a:t>
            </a:r>
            <a:endParaRPr lang="en-US"/>
          </a:p>
        </p:txBody>
      </p:sp>
      <p:sp>
        <p:nvSpPr>
          <p:cNvPr id="20" name="角丸四角形 22"/>
          <p:cNvSpPr/>
          <p:nvPr/>
        </p:nvSpPr>
        <p:spPr bwMode="auto">
          <a:xfrm>
            <a:off x="2506950" y="5894613"/>
            <a:ext cx="1516749" cy="559207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Server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Connector</a:t>
            </a:r>
          </a:p>
        </p:txBody>
      </p:sp>
      <p:sp>
        <p:nvSpPr>
          <p:cNvPr id="21" name="角丸四角形 22"/>
          <p:cNvSpPr/>
          <p:nvPr/>
        </p:nvSpPr>
        <p:spPr bwMode="auto">
          <a:xfrm>
            <a:off x="971600" y="5894613"/>
            <a:ext cx="1516749" cy="559207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Client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Connector</a:t>
            </a:r>
          </a:p>
        </p:txBody>
      </p:sp>
      <p:sp>
        <p:nvSpPr>
          <p:cNvPr id="22" name="角丸四角形 24"/>
          <p:cNvSpPr/>
          <p:nvPr/>
        </p:nvSpPr>
        <p:spPr bwMode="auto">
          <a:xfrm>
            <a:off x="943838" y="5283102"/>
            <a:ext cx="3079861" cy="576000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1BA12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Protocol </a:t>
            </a:r>
            <a:r>
              <a:rPr lang="en-US" altLang="ja-JP" sz="2000" smtClean="0">
                <a:solidFill>
                  <a:schemeClr val="tx1"/>
                </a:solidFill>
                <a:ea typeface="+mj-ea"/>
              </a:rPr>
              <a:t>Mapping(s)</a:t>
            </a:r>
            <a:endParaRPr kumimoji="1" lang="en-US" altLang="ja-JP" sz="20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+mj-ea"/>
            </a:endParaRPr>
          </a:p>
        </p:txBody>
      </p:sp>
      <p:sp>
        <p:nvSpPr>
          <p:cNvPr id="23" name="角丸四角形 22"/>
          <p:cNvSpPr/>
          <p:nvPr/>
        </p:nvSpPr>
        <p:spPr bwMode="auto">
          <a:xfrm>
            <a:off x="971600" y="4679943"/>
            <a:ext cx="3024336" cy="576000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0" numCol="1" rtlCol="0" anchor="b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smtClean="0">
                <a:solidFill>
                  <a:schemeClr val="bg1"/>
                </a:solidFill>
              </a:rPr>
              <a:t>Resource Model</a:t>
            </a:r>
            <a:endParaRPr kumimoji="1" lang="en-US" altLang="ja-JP" sz="200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ea typeface="+mj-ea"/>
            </a:endParaRPr>
          </a:p>
        </p:txBody>
      </p:sp>
      <p:sp>
        <p:nvSpPr>
          <p:cNvPr id="18" name="角丸四角形 22"/>
          <p:cNvSpPr/>
          <p:nvPr/>
        </p:nvSpPr>
        <p:spPr bwMode="auto">
          <a:xfrm>
            <a:off x="6683414" y="5894614"/>
            <a:ext cx="1516749" cy="559207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Server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Connector</a:t>
            </a:r>
          </a:p>
        </p:txBody>
      </p:sp>
      <p:sp>
        <p:nvSpPr>
          <p:cNvPr id="19" name="角丸四角形 22"/>
          <p:cNvSpPr/>
          <p:nvPr/>
        </p:nvSpPr>
        <p:spPr bwMode="auto">
          <a:xfrm>
            <a:off x="5148064" y="5894614"/>
            <a:ext cx="1516749" cy="559207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Client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Connector</a:t>
            </a:r>
          </a:p>
        </p:txBody>
      </p:sp>
      <p:sp>
        <p:nvSpPr>
          <p:cNvPr id="24" name="角丸四角形 24"/>
          <p:cNvSpPr/>
          <p:nvPr/>
        </p:nvSpPr>
        <p:spPr bwMode="auto">
          <a:xfrm>
            <a:off x="5120302" y="5283103"/>
            <a:ext cx="3079861" cy="576000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1BA12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Protocol </a:t>
            </a:r>
            <a:r>
              <a:rPr lang="en-US" altLang="ja-JP" sz="2000" smtClean="0">
                <a:solidFill>
                  <a:schemeClr val="tx1"/>
                </a:solidFill>
                <a:ea typeface="+mj-ea"/>
              </a:rPr>
              <a:t>Mapping(s)</a:t>
            </a:r>
            <a:endParaRPr kumimoji="1" lang="en-US" altLang="ja-JP" sz="20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+mj-ea"/>
            </a:endParaRPr>
          </a:p>
        </p:txBody>
      </p:sp>
      <p:sp>
        <p:nvSpPr>
          <p:cNvPr id="25" name="角丸四角形 22"/>
          <p:cNvSpPr/>
          <p:nvPr/>
        </p:nvSpPr>
        <p:spPr bwMode="auto">
          <a:xfrm>
            <a:off x="5148064" y="4679944"/>
            <a:ext cx="3024336" cy="576000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0" numCol="1" rtlCol="0" anchor="b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smtClean="0">
                <a:solidFill>
                  <a:schemeClr val="bg1"/>
                </a:solidFill>
              </a:rPr>
              <a:t>Resource Model</a:t>
            </a:r>
            <a:endParaRPr kumimoji="1" lang="en-US" altLang="ja-JP" sz="200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ea typeface="+mj-ea"/>
            </a:endParaRPr>
          </a:p>
        </p:txBody>
      </p:sp>
      <p:sp>
        <p:nvSpPr>
          <p:cNvPr id="10" name="縦巻き 49"/>
          <p:cNvSpPr/>
          <p:nvPr/>
        </p:nvSpPr>
        <p:spPr bwMode="auto">
          <a:xfrm>
            <a:off x="5319842" y="3357635"/>
            <a:ext cx="2736304" cy="503413"/>
          </a:xfrm>
          <a:prstGeom prst="verticalScroll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App Script</a:t>
            </a:r>
          </a:p>
        </p:txBody>
      </p:sp>
      <p:sp>
        <p:nvSpPr>
          <p:cNvPr id="33" name="角丸四角形 21"/>
          <p:cNvSpPr/>
          <p:nvPr/>
        </p:nvSpPr>
        <p:spPr bwMode="auto">
          <a:xfrm>
            <a:off x="2087724" y="4356050"/>
            <a:ext cx="906306" cy="576064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Server</a:t>
            </a:r>
            <a:r>
              <a:rPr kumimoji="1" lang="en-US" altLang="ja-JP" sz="2000" smtClean="0">
                <a:solidFill>
                  <a:schemeClr val="bg1"/>
                </a:solidFill>
                <a:ea typeface="+mj-ea"/>
              </a:rPr>
              <a:t/>
            </a:r>
            <a:br>
              <a:rPr kumimoji="1" lang="en-US" altLang="ja-JP" sz="2000" smtClean="0">
                <a:solidFill>
                  <a:schemeClr val="bg1"/>
                </a:solidFill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API</a:t>
            </a:r>
          </a:p>
        </p:txBody>
      </p:sp>
      <p:sp>
        <p:nvSpPr>
          <p:cNvPr id="34" name="角丸四角形 21"/>
          <p:cNvSpPr/>
          <p:nvPr/>
        </p:nvSpPr>
        <p:spPr bwMode="auto">
          <a:xfrm>
            <a:off x="3059832" y="4365104"/>
            <a:ext cx="864096" cy="576064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Client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API</a:t>
            </a:r>
          </a:p>
        </p:txBody>
      </p:sp>
      <p:sp>
        <p:nvSpPr>
          <p:cNvPr id="35" name="角丸四角形 21"/>
          <p:cNvSpPr/>
          <p:nvPr/>
        </p:nvSpPr>
        <p:spPr bwMode="auto">
          <a:xfrm>
            <a:off x="1115616" y="4365104"/>
            <a:ext cx="906306" cy="576064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Disc.</a:t>
            </a:r>
            <a:r>
              <a:rPr kumimoji="1" lang="en-US" altLang="ja-JP" sz="2000" dirty="0" smtClean="0">
                <a:solidFill>
                  <a:schemeClr val="bg1"/>
                </a:solidFill>
                <a:ea typeface="+mj-ea"/>
              </a:rPr>
              <a:t/>
            </a:r>
            <a:br>
              <a:rPr kumimoji="1" lang="en-US" altLang="ja-JP" sz="2000" dirty="0" smtClean="0">
                <a:solidFill>
                  <a:schemeClr val="bg1"/>
                </a:solidFill>
                <a:ea typeface="+mj-ea"/>
              </a:rPr>
            </a:b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API</a:t>
            </a:r>
          </a:p>
        </p:txBody>
      </p:sp>
      <p:sp>
        <p:nvSpPr>
          <p:cNvPr id="36" name="角丸四角形 21"/>
          <p:cNvSpPr/>
          <p:nvPr/>
        </p:nvSpPr>
        <p:spPr bwMode="auto">
          <a:xfrm>
            <a:off x="6228184" y="4356050"/>
            <a:ext cx="906306" cy="576064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Server</a:t>
            </a:r>
            <a:r>
              <a:rPr kumimoji="1" lang="en-US" altLang="ja-JP" sz="2000" smtClean="0">
                <a:solidFill>
                  <a:schemeClr val="bg1"/>
                </a:solidFill>
                <a:ea typeface="+mj-ea"/>
              </a:rPr>
              <a:t/>
            </a:r>
            <a:br>
              <a:rPr kumimoji="1" lang="en-US" altLang="ja-JP" sz="2000" smtClean="0">
                <a:solidFill>
                  <a:schemeClr val="bg1"/>
                </a:solidFill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API</a:t>
            </a:r>
          </a:p>
        </p:txBody>
      </p:sp>
      <p:sp>
        <p:nvSpPr>
          <p:cNvPr id="37" name="角丸四角形 21"/>
          <p:cNvSpPr/>
          <p:nvPr/>
        </p:nvSpPr>
        <p:spPr bwMode="auto">
          <a:xfrm>
            <a:off x="7200292" y="4365104"/>
            <a:ext cx="864096" cy="576064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Client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API</a:t>
            </a:r>
          </a:p>
        </p:txBody>
      </p:sp>
      <p:sp>
        <p:nvSpPr>
          <p:cNvPr id="38" name="角丸四角形 21"/>
          <p:cNvSpPr/>
          <p:nvPr/>
        </p:nvSpPr>
        <p:spPr bwMode="auto">
          <a:xfrm>
            <a:off x="5256076" y="4365104"/>
            <a:ext cx="906306" cy="576064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Disc.</a:t>
            </a:r>
            <a:r>
              <a:rPr kumimoji="1" lang="en-US" altLang="ja-JP" sz="2000" dirty="0" smtClean="0">
                <a:solidFill>
                  <a:schemeClr val="bg1"/>
                </a:solidFill>
                <a:ea typeface="+mj-ea"/>
              </a:rPr>
              <a:t/>
            </a:r>
            <a:br>
              <a:rPr kumimoji="1" lang="en-US" altLang="ja-JP" sz="2000" dirty="0" smtClean="0">
                <a:solidFill>
                  <a:schemeClr val="bg1"/>
                </a:solidFill>
                <a:ea typeface="+mj-ea"/>
              </a:rPr>
            </a:b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API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How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4" name="縦巻き 49"/>
          <p:cNvSpPr/>
          <p:nvPr/>
        </p:nvSpPr>
        <p:spPr bwMode="auto">
          <a:xfrm>
            <a:off x="3203848" y="3717032"/>
            <a:ext cx="2736304" cy="503413"/>
          </a:xfrm>
          <a:prstGeom prst="verticalScroll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App Script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It‘s</a:t>
            </a:r>
            <a:r>
              <a:rPr lang="de-DE" dirty="0" smtClean="0"/>
              <a:t> the Web of „Things“</a:t>
            </a:r>
            <a:br>
              <a:rPr lang="de-DE" dirty="0" smtClean="0"/>
            </a:br>
            <a:r>
              <a:rPr lang="de-DE" dirty="0" smtClean="0"/>
              <a:t>so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took</a:t>
            </a:r>
            <a:r>
              <a:rPr lang="de-DE" dirty="0" smtClean="0"/>
              <a:t> a </a:t>
            </a:r>
            <a:r>
              <a:rPr lang="de-DE" dirty="0" err="1" smtClean="0"/>
              <a:t>look</a:t>
            </a:r>
            <a:r>
              <a:rPr lang="de-DE" dirty="0" smtClean="0"/>
              <a:t> </a:t>
            </a:r>
            <a:r>
              <a:rPr lang="de-DE" dirty="0" err="1" smtClean="0"/>
              <a:t>at</a:t>
            </a:r>
            <a:r>
              <a:rPr lang="de-DE" dirty="0" smtClean="0"/>
              <a:t> the </a:t>
            </a:r>
            <a:r>
              <a:rPr lang="de-DE" dirty="0" err="1" smtClean="0"/>
              <a:t>thing</a:t>
            </a:r>
            <a:endParaRPr lang="de-DE" dirty="0"/>
          </a:p>
        </p:txBody>
      </p:sp>
      <p:sp>
        <p:nvSpPr>
          <p:cNvPr id="4" name="Würfel 3"/>
          <p:cNvSpPr/>
          <p:nvPr/>
        </p:nvSpPr>
        <p:spPr>
          <a:xfrm>
            <a:off x="3923928" y="2708920"/>
            <a:ext cx="1152128" cy="129614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>
            <a:spAutoFit/>
          </a:bodyPr>
          <a:lstStyle/>
          <a:p>
            <a:pPr algn="ctr"/>
            <a:r>
              <a:rPr lang="de-DE" sz="1000" smtClean="0">
                <a:solidFill>
                  <a:srgbClr val="000000"/>
                </a:solidFill>
                <a:latin typeface="Arial"/>
              </a:rPr>
              <a:t>Unrestricted</a:t>
            </a:r>
            <a:endParaRPr lang="de-DE" sz="100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how</a:t>
            </a:r>
            <a:r>
              <a:rPr lang="de-DE" dirty="0" smtClean="0"/>
              <a:t> the web </a:t>
            </a:r>
            <a:r>
              <a:rPr lang="de-DE" dirty="0" err="1" smtClean="0"/>
              <a:t>interacts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endParaRPr lang="de-DE" dirty="0"/>
          </a:p>
        </p:txBody>
      </p:sp>
      <p:sp>
        <p:nvSpPr>
          <p:cNvPr id="4" name="Würfel 3"/>
          <p:cNvSpPr/>
          <p:nvPr/>
        </p:nvSpPr>
        <p:spPr>
          <a:xfrm>
            <a:off x="3995936" y="2420888"/>
            <a:ext cx="1152128" cy="129614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krümmte Verbindung 5"/>
          <p:cNvCxnSpPr/>
          <p:nvPr/>
        </p:nvCxnSpPr>
        <p:spPr>
          <a:xfrm rot="5400000" flipH="1" flipV="1">
            <a:off x="2329703" y="1408584"/>
            <a:ext cx="1224136" cy="3248744"/>
          </a:xfrm>
          <a:prstGeom prst="curvedConnector3">
            <a:avLst>
              <a:gd name="adj1" fmla="val 165888"/>
            </a:avLst>
          </a:prstGeom>
          <a:ln w="57150">
            <a:solidFill>
              <a:schemeClr val="tx1"/>
            </a:solidFill>
            <a:prstDash val="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 descr="ww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3861048"/>
            <a:ext cx="1374656" cy="137465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Architecture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Things, </a:t>
            </a:r>
            <a:r>
              <a:rPr lang="en-US" dirty="0" err="1" smtClean="0"/>
              <a:t>Servients</a:t>
            </a:r>
            <a:r>
              <a:rPr lang="en-US" dirty="0" smtClean="0"/>
              <a:t>, and Scenarios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Kazuo</a:t>
            </a:r>
            <a:r>
              <a:rPr lang="ja-JP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Kajimoto,</a:t>
            </a:r>
          </a:p>
          <a:p>
            <a:pPr marL="457200" lvl="1" indent="0">
              <a:buNone/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Senior Councilor of Group-wide Software Strategy 	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Group-wide CTO Office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Panasonic Corporation</a:t>
            </a:r>
          </a:p>
        </p:txBody>
      </p:sp>
    </p:spTree>
    <p:extLst>
      <p:ext uri="{BB962C8B-B14F-4D97-AF65-F5344CB8AC3E}">
        <p14:creationId xmlns="" xmlns:p14="http://schemas.microsoft.com/office/powerpoint/2010/main" val="417983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But also the </a:t>
            </a:r>
            <a:r>
              <a:rPr lang="de-DE" dirty="0" err="1" smtClean="0"/>
              <a:t>thing</a:t>
            </a:r>
            <a:r>
              <a:rPr lang="de-DE" dirty="0" smtClean="0"/>
              <a:t> </a:t>
            </a:r>
            <a:r>
              <a:rPr lang="de-DE" dirty="0" err="1" smtClean="0"/>
              <a:t>interacts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4" name="Würfel 3"/>
          <p:cNvSpPr/>
          <p:nvPr/>
        </p:nvSpPr>
        <p:spPr>
          <a:xfrm>
            <a:off x="3923928" y="2708920"/>
            <a:ext cx="1152128" cy="129614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krümmte Verbindung 5"/>
          <p:cNvCxnSpPr>
            <a:stCxn id="7" idx="0"/>
            <a:endCxn id="4" idx="5"/>
          </p:cNvCxnSpPr>
          <p:nvPr/>
        </p:nvCxnSpPr>
        <p:spPr>
          <a:xfrm rot="16200000" flipH="1" flipV="1">
            <a:off x="6048164" y="1736812"/>
            <a:ext cx="504056" cy="2448272"/>
          </a:xfrm>
          <a:prstGeom prst="curvedConnector4">
            <a:avLst>
              <a:gd name="adj1" fmla="val -45352"/>
              <a:gd name="adj2" fmla="val 64706"/>
            </a:avLst>
          </a:prstGeom>
          <a:ln w="571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Würfel 6"/>
          <p:cNvSpPr/>
          <p:nvPr/>
        </p:nvSpPr>
        <p:spPr>
          <a:xfrm>
            <a:off x="6804248" y="2708920"/>
            <a:ext cx="1152128" cy="129614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krümmte Verbindung 29"/>
          <p:cNvCxnSpPr>
            <a:stCxn id="10" idx="3"/>
            <a:endCxn id="4" idx="3"/>
          </p:cNvCxnSpPr>
          <p:nvPr/>
        </p:nvCxnSpPr>
        <p:spPr>
          <a:xfrm flipV="1">
            <a:off x="3210352" y="4005064"/>
            <a:ext cx="1145624" cy="1479416"/>
          </a:xfrm>
          <a:prstGeom prst="curvedConnector2">
            <a:avLst/>
          </a:prstGeom>
          <a:ln w="571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fik 9" descr="cpu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35696" y="4797152"/>
            <a:ext cx="1374656" cy="1374656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4970997" y="6525344"/>
            <a:ext cx="68738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Icons by </a:t>
            </a:r>
            <a:r>
              <a:rPr lang="en-US" sz="1100" dirty="0" err="1" smtClean="0"/>
              <a:t>Freepik</a:t>
            </a:r>
            <a:r>
              <a:rPr lang="en-US" sz="1100" dirty="0" smtClean="0"/>
              <a:t> from </a:t>
            </a:r>
            <a:r>
              <a:rPr lang="en-US" sz="1100" dirty="0" smtClean="0">
                <a:hlinkClick r:id="rId4"/>
              </a:rPr>
              <a:t>www.flaticon.com</a:t>
            </a:r>
            <a:r>
              <a:rPr lang="en-US" sz="1100" dirty="0" smtClean="0"/>
              <a:t>, licensed under CC BY 3.0</a:t>
            </a:r>
            <a:endParaRPr lang="de-DE" sz="1100" dirty="0"/>
          </a:p>
        </p:txBody>
      </p:sp>
      <p:pic>
        <p:nvPicPr>
          <p:cNvPr id="13" name="Grafik 12" descr="www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7544" y="3212976"/>
            <a:ext cx="1374656" cy="1374656"/>
          </a:xfrm>
          <a:prstGeom prst="rect">
            <a:avLst/>
          </a:prstGeom>
        </p:spPr>
      </p:pic>
      <p:cxnSp>
        <p:nvCxnSpPr>
          <p:cNvPr id="22" name="Gekrümmte Verbindung 21"/>
          <p:cNvCxnSpPr>
            <a:stCxn id="13" idx="0"/>
            <a:endCxn id="4" idx="0"/>
          </p:cNvCxnSpPr>
          <p:nvPr/>
        </p:nvCxnSpPr>
        <p:spPr>
          <a:xfrm rot="5400000" flipH="1" flipV="1">
            <a:off x="2647412" y="1216380"/>
            <a:ext cx="504056" cy="3489136"/>
          </a:xfrm>
          <a:prstGeom prst="curvedConnector3">
            <a:avLst>
              <a:gd name="adj1" fmla="val 309929"/>
            </a:avLst>
          </a:prstGeom>
          <a:ln w="571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so </a:t>
            </a:r>
            <a:r>
              <a:rPr lang="de-DE" dirty="0" err="1" smtClean="0"/>
              <a:t>lets</a:t>
            </a:r>
            <a:r>
              <a:rPr lang="de-DE" dirty="0" smtClean="0"/>
              <a:t> </a:t>
            </a:r>
            <a:r>
              <a:rPr lang="de-DE" dirty="0" err="1" smtClean="0"/>
              <a:t>take</a:t>
            </a:r>
            <a:r>
              <a:rPr lang="de-DE" dirty="0" smtClean="0"/>
              <a:t> a </a:t>
            </a:r>
            <a:r>
              <a:rPr lang="de-DE" dirty="0" err="1" smtClean="0"/>
              <a:t>look</a:t>
            </a:r>
            <a:r>
              <a:rPr lang="de-DE" dirty="0" smtClean="0"/>
              <a:t> </a:t>
            </a:r>
            <a:r>
              <a:rPr lang="de-DE" b="1" dirty="0" err="1" smtClean="0"/>
              <a:t>into</a:t>
            </a:r>
            <a:r>
              <a:rPr lang="de-DE" dirty="0" smtClean="0"/>
              <a:t> the </a:t>
            </a:r>
            <a:r>
              <a:rPr lang="de-DE" dirty="0" err="1" smtClean="0"/>
              <a:t>thing</a:t>
            </a:r>
            <a:endParaRPr lang="de-DE" dirty="0"/>
          </a:p>
        </p:txBody>
      </p:sp>
      <p:grpSp>
        <p:nvGrpSpPr>
          <p:cNvPr id="3" name="Gruppieren 10"/>
          <p:cNvGrpSpPr/>
          <p:nvPr/>
        </p:nvGrpSpPr>
        <p:grpSpPr>
          <a:xfrm>
            <a:off x="2987824" y="1988840"/>
            <a:ext cx="2808312" cy="2880320"/>
            <a:chOff x="2987824" y="1988840"/>
            <a:chExt cx="2808312" cy="2880320"/>
          </a:xfrm>
        </p:grpSpPr>
        <p:sp>
          <p:nvSpPr>
            <p:cNvPr id="7" name="Würfel 6"/>
            <p:cNvSpPr/>
            <p:nvPr/>
          </p:nvSpPr>
          <p:spPr>
            <a:xfrm>
              <a:off x="2987824" y="3861048"/>
              <a:ext cx="2808312" cy="1008112"/>
            </a:xfrm>
            <a:prstGeom prst="cube">
              <a:avLst>
                <a:gd name="adj" fmla="val 63037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Physical</a:t>
              </a:r>
              <a:r>
                <a:rPr lang="de-DE" dirty="0" smtClean="0"/>
                <a:t> API</a:t>
              </a:r>
              <a:endParaRPr lang="de-DE" dirty="0"/>
            </a:p>
          </p:txBody>
        </p:sp>
        <p:sp>
          <p:nvSpPr>
            <p:cNvPr id="10" name="Würfel 9"/>
            <p:cNvSpPr/>
            <p:nvPr/>
          </p:nvSpPr>
          <p:spPr>
            <a:xfrm>
              <a:off x="4874780" y="2348880"/>
              <a:ext cx="921356" cy="2160240"/>
            </a:xfrm>
            <a:prstGeom prst="cube">
              <a:avLst>
                <a:gd name="adj" fmla="val 63037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de-DE" dirty="0" smtClean="0"/>
                <a:t>Client  API</a:t>
              </a:r>
              <a:endParaRPr lang="de-DE" dirty="0"/>
            </a:p>
          </p:txBody>
        </p:sp>
        <p:sp>
          <p:nvSpPr>
            <p:cNvPr id="8" name="Würfel 7"/>
            <p:cNvSpPr/>
            <p:nvPr/>
          </p:nvSpPr>
          <p:spPr>
            <a:xfrm>
              <a:off x="2987824" y="1988840"/>
              <a:ext cx="2808312" cy="1008112"/>
            </a:xfrm>
            <a:prstGeom prst="cube">
              <a:avLst>
                <a:gd name="adj" fmla="val 63037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Server API</a:t>
              </a:r>
              <a:endParaRPr lang="de-DE" dirty="0"/>
            </a:p>
          </p:txBody>
        </p:sp>
        <p:sp>
          <p:nvSpPr>
            <p:cNvPr id="4" name="Würfel 3"/>
            <p:cNvSpPr/>
            <p:nvPr/>
          </p:nvSpPr>
          <p:spPr>
            <a:xfrm>
              <a:off x="2987824" y="1988840"/>
              <a:ext cx="2808312" cy="2880320"/>
            </a:xfrm>
            <a:prstGeom prst="cube">
              <a:avLst>
                <a:gd name="adj" fmla="val 21416"/>
              </a:avLst>
            </a:prstGeom>
            <a:solidFill>
              <a:srgbClr val="4F81BD">
                <a:alpha val="2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…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script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endParaRPr lang="de-DE" dirty="0"/>
          </a:p>
        </p:txBody>
      </p:sp>
      <p:grpSp>
        <p:nvGrpSpPr>
          <p:cNvPr id="3" name="Gruppieren 10"/>
          <p:cNvGrpSpPr/>
          <p:nvPr/>
        </p:nvGrpSpPr>
        <p:grpSpPr>
          <a:xfrm>
            <a:off x="5076056" y="1916832"/>
            <a:ext cx="2808312" cy="2880320"/>
            <a:chOff x="2987824" y="1988840"/>
            <a:chExt cx="2808312" cy="2880320"/>
          </a:xfrm>
        </p:grpSpPr>
        <p:sp>
          <p:nvSpPr>
            <p:cNvPr id="7" name="Würfel 6"/>
            <p:cNvSpPr/>
            <p:nvPr/>
          </p:nvSpPr>
          <p:spPr>
            <a:xfrm>
              <a:off x="2987824" y="3861048"/>
              <a:ext cx="2808312" cy="1008112"/>
            </a:xfrm>
            <a:prstGeom prst="cube">
              <a:avLst>
                <a:gd name="adj" fmla="val 63037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Physical</a:t>
              </a:r>
              <a:r>
                <a:rPr lang="de-DE" dirty="0" smtClean="0"/>
                <a:t> API</a:t>
              </a:r>
              <a:endParaRPr lang="de-DE" dirty="0"/>
            </a:p>
          </p:txBody>
        </p:sp>
        <p:sp>
          <p:nvSpPr>
            <p:cNvPr id="10" name="Würfel 9"/>
            <p:cNvSpPr/>
            <p:nvPr/>
          </p:nvSpPr>
          <p:spPr>
            <a:xfrm>
              <a:off x="4874780" y="2348880"/>
              <a:ext cx="921356" cy="2160240"/>
            </a:xfrm>
            <a:prstGeom prst="cube">
              <a:avLst>
                <a:gd name="adj" fmla="val 63037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de-DE" dirty="0" smtClean="0"/>
                <a:t>Client  API</a:t>
              </a:r>
              <a:endParaRPr lang="de-DE" dirty="0"/>
            </a:p>
          </p:txBody>
        </p:sp>
        <p:sp>
          <p:nvSpPr>
            <p:cNvPr id="8" name="Würfel 7"/>
            <p:cNvSpPr/>
            <p:nvPr/>
          </p:nvSpPr>
          <p:spPr>
            <a:xfrm>
              <a:off x="2987824" y="1988840"/>
              <a:ext cx="2808312" cy="1008112"/>
            </a:xfrm>
            <a:prstGeom prst="cube">
              <a:avLst>
                <a:gd name="adj" fmla="val 63037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Server API</a:t>
              </a:r>
              <a:endParaRPr lang="de-DE" dirty="0"/>
            </a:p>
          </p:txBody>
        </p:sp>
        <p:sp>
          <p:nvSpPr>
            <p:cNvPr id="4" name="Würfel 3"/>
            <p:cNvSpPr/>
            <p:nvPr/>
          </p:nvSpPr>
          <p:spPr>
            <a:xfrm>
              <a:off x="2987824" y="1988840"/>
              <a:ext cx="2808312" cy="2880320"/>
            </a:xfrm>
            <a:prstGeom prst="cube">
              <a:avLst>
                <a:gd name="adj" fmla="val 21416"/>
              </a:avLst>
            </a:prstGeom>
            <a:solidFill>
              <a:srgbClr val="4F81BD">
                <a:alpha val="2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" name="Vertikaler Bildlauf 8"/>
          <p:cNvSpPr/>
          <p:nvPr/>
        </p:nvSpPr>
        <p:spPr>
          <a:xfrm>
            <a:off x="395536" y="3068960"/>
            <a:ext cx="2232248" cy="936104"/>
          </a:xfrm>
          <a:prstGeom prst="verticalScrol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/>
              <a:t>Script</a:t>
            </a:r>
            <a:endParaRPr lang="de-DE" sz="3200" dirty="0"/>
          </a:p>
        </p:txBody>
      </p:sp>
      <p:cxnSp>
        <p:nvCxnSpPr>
          <p:cNvPr id="12" name="Gerade Verbindung mit Pfeil 11"/>
          <p:cNvCxnSpPr/>
          <p:nvPr/>
        </p:nvCxnSpPr>
        <p:spPr>
          <a:xfrm flipV="1">
            <a:off x="3059832" y="3501008"/>
            <a:ext cx="2520280" cy="72008"/>
          </a:xfrm>
          <a:prstGeom prst="straightConnector1">
            <a:avLst/>
          </a:prstGeom>
          <a:ln w="5715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Scripting API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Motivation &amp; Scenarios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Why</a:t>
            </a:r>
            <a:r>
              <a:rPr lang="de-DE" dirty="0" smtClean="0"/>
              <a:t>?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the </a:t>
            </a:r>
            <a:r>
              <a:rPr lang="de-DE" dirty="0" err="1" smtClean="0"/>
              <a:t>benefit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for application developers</a:t>
            </a:r>
          </a:p>
          <a:p>
            <a:pPr lvl="1"/>
            <a:r>
              <a:rPr lang="de-DE" dirty="0" err="1" smtClean="0"/>
              <a:t>Avoiding</a:t>
            </a:r>
            <a:r>
              <a:rPr lang="de-DE" dirty="0" smtClean="0"/>
              <a:t> </a:t>
            </a:r>
            <a:r>
              <a:rPr lang="de-DE" dirty="0" err="1" smtClean="0"/>
              <a:t>fragmentation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 lvl="1"/>
            <a:r>
              <a:rPr lang="en-US" dirty="0" smtClean="0"/>
              <a:t>Reactive code: </a:t>
            </a:r>
            <a:r>
              <a:rPr lang="en-US" dirty="0" err="1" smtClean="0"/>
              <a:t>statekeeping</a:t>
            </a:r>
            <a:r>
              <a:rPr lang="en-US" dirty="0" smtClean="0"/>
              <a:t> in the runtime</a:t>
            </a:r>
          </a:p>
          <a:p>
            <a:pPr lvl="1"/>
            <a:r>
              <a:rPr lang="en-US" dirty="0" smtClean="0"/>
              <a:t>focus on application work with no boilerplate</a:t>
            </a:r>
          </a:p>
          <a:p>
            <a:pPr lvl="1"/>
            <a:r>
              <a:rPr lang="en-US" dirty="0" smtClean="0"/>
              <a:t>uniform concept across domains and silos</a:t>
            </a:r>
          </a:p>
          <a:p>
            <a:endParaRPr lang="en-US" dirty="0" smtClean="0"/>
          </a:p>
          <a:p>
            <a:pPr lvl="1">
              <a:buNone/>
            </a:pP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pic>
        <p:nvPicPr>
          <p:cNvPr id="1026" name="Picture 2" descr="C:\Users\mchn1210\Desktop\montreal-f2f\pix\ers_best_viewed_with_explorer_icon_plus_downloa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6" y="2852936"/>
            <a:ext cx="2413000" cy="901700"/>
          </a:xfrm>
          <a:prstGeom prst="rect">
            <a:avLst/>
          </a:prstGeom>
          <a:noFill/>
        </p:spPr>
      </p:pic>
      <p:pic>
        <p:nvPicPr>
          <p:cNvPr id="1027" name="Picture 3" descr="C:\Users\mchn1210\Desktop\montreal-f2f\pix\firefox2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648" y="2996952"/>
            <a:ext cx="1819275" cy="55245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Scripting API: </a:t>
            </a:r>
            <a:r>
              <a:rPr lang="de-DE" dirty="0" err="1" smtClean="0"/>
              <a:t>App</a:t>
            </a:r>
            <a:r>
              <a:rPr lang="de-DE" dirty="0" smtClean="0"/>
              <a:t> </a:t>
            </a:r>
            <a:r>
              <a:rPr lang="de-DE" dirty="0" err="1" smtClean="0"/>
              <a:t>Dev</a:t>
            </a:r>
            <a:r>
              <a:rPr lang="de-DE" dirty="0" smtClean="0"/>
              <a:t> </a:t>
            </a:r>
            <a:r>
              <a:rPr lang="de-DE" dirty="0" err="1" smtClean="0"/>
              <a:t>viewpoint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Would Amazon need to write a new app for each fridge vendor?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Would a vendor of washing ingredients need to learn a different concept for each washing machine?</a:t>
            </a:r>
          </a:p>
          <a:p>
            <a:pPr>
              <a:buNone/>
            </a:pPr>
            <a:r>
              <a:rPr lang="en-US" b="1" dirty="0" smtClean="0"/>
              <a:t>But we do not want to standardize the</a:t>
            </a:r>
            <a:br>
              <a:rPr lang="en-US" b="1" dirty="0" smtClean="0"/>
            </a:br>
            <a:r>
              <a:rPr lang="en-US" b="1" dirty="0" smtClean="0"/>
              <a:t> „fridge API“ and the „washing machine API”.</a:t>
            </a:r>
          </a:p>
          <a:p>
            <a:pPr algn="ctr">
              <a:buNone/>
            </a:pPr>
            <a:endParaRPr lang="en-US" b="1" dirty="0" smtClean="0"/>
          </a:p>
          <a:p>
            <a:pPr algn="ctr">
              <a:buNone/>
            </a:pPr>
            <a:r>
              <a:rPr lang="en-US" b="1" dirty="0" smtClean="0"/>
              <a:t>We need cross-cutting building blocks</a:t>
            </a:r>
            <a:endParaRPr 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Why</a:t>
            </a:r>
            <a:r>
              <a:rPr lang="de-DE" dirty="0" smtClean="0"/>
              <a:t>?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the </a:t>
            </a:r>
            <a:r>
              <a:rPr lang="de-DE" dirty="0" err="1" smtClean="0"/>
              <a:t>benefit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For thing manufacturers</a:t>
            </a:r>
          </a:p>
          <a:p>
            <a:pPr lvl="1"/>
            <a:r>
              <a:rPr lang="en-US" dirty="0" smtClean="0"/>
              <a:t>Number of developers can program applications with your thing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Isolation/sandboxing of applications/scripts and core functionality</a:t>
            </a:r>
          </a:p>
          <a:p>
            <a:pPr lvl="1"/>
            <a:r>
              <a:rPr lang="en-US" dirty="0" smtClean="0"/>
              <a:t>no </a:t>
            </a:r>
            <a:r>
              <a:rPr lang="en-US" dirty="0" err="1" smtClean="0"/>
              <a:t>propietary</a:t>
            </a:r>
            <a:r>
              <a:rPr lang="en-US" dirty="0" smtClean="0"/>
              <a:t> API </a:t>
            </a:r>
            <a:br>
              <a:rPr lang="en-US" dirty="0" smtClean="0"/>
            </a:br>
            <a:r>
              <a:rPr lang="en-US" dirty="0" smtClean="0"/>
              <a:t>= synergies in dev support / tooling</a:t>
            </a:r>
          </a:p>
          <a:p>
            <a:pPr lvl="1">
              <a:buNone/>
            </a:pP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7" name="Textplatzhalter 4"/>
          <p:cNvSpPr txBox="1">
            <a:spLocks/>
          </p:cNvSpPr>
          <p:nvPr/>
        </p:nvSpPr>
        <p:spPr>
          <a:xfrm>
            <a:off x="3131840" y="2924944"/>
            <a:ext cx="4968552" cy="1258069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LinkedIn profiles: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3.811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Embedded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devs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feld 7"/>
          <p:cNvSpPr txBox="1"/>
          <p:nvPr/>
        </p:nvSpPr>
        <p:spPr bwMode="gray">
          <a:xfrm>
            <a:off x="6228184" y="2708920"/>
            <a:ext cx="205774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rtlCol="0" anchor="t">
            <a:spAutoFit/>
          </a:bodyPr>
          <a:lstStyle/>
          <a:p>
            <a:pPr marL="171450" indent="-171450">
              <a:buClr>
                <a:srgbClr val="879BAA"/>
              </a:buClr>
            </a:pPr>
            <a:r>
              <a:rPr lang="de-DE" sz="2800" b="1" dirty="0" smtClean="0">
                <a:solidFill>
                  <a:srgbClr val="000000"/>
                </a:solidFill>
                <a:cs typeface="Arial" charset="0"/>
              </a:rPr>
              <a:t>710.834 </a:t>
            </a:r>
            <a:r>
              <a:rPr lang="en-US" sz="1600" dirty="0" smtClean="0"/>
              <a:t>web </a:t>
            </a:r>
            <a:r>
              <a:rPr lang="en-US" sz="1600" dirty="0" err="1" smtClean="0"/>
              <a:t>devs</a:t>
            </a:r>
            <a:endParaRPr lang="de-DE" sz="2800" b="1" dirty="0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9" name="Pfeil nach rechts 8"/>
          <p:cNvSpPr/>
          <p:nvPr/>
        </p:nvSpPr>
        <p:spPr bwMode="auto">
          <a:xfrm rot="19945287">
            <a:off x="5485663" y="3290445"/>
            <a:ext cx="1074056" cy="477728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144018" tIns="72009" rIns="72009" bIns="72009" rtlCol="0" anchor="ctr">
            <a:noAutofit/>
          </a:bodyPr>
          <a:lstStyle/>
          <a:p>
            <a:pPr marL="171450" indent="-171450" algn="l">
              <a:lnSpc>
                <a:spcPct val="100000"/>
              </a:lnSpc>
              <a:buClr>
                <a:srgbClr val="879BAA"/>
              </a:buClr>
              <a:buFont typeface="Arial" pitchFamily="34" charset="0"/>
              <a:buChar char="•"/>
            </a:pPr>
            <a:endParaRPr lang="de-DE" sz="1400" dirty="0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194" name="AutoShape 2" descr="Bildergebnis für linked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8195" name="Picture 3" descr="C:\Users\mchn1210\Desktop\montreal-f2f\pix\linkedi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3212976"/>
            <a:ext cx="901874" cy="901874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Scripting API: Thing </a:t>
            </a:r>
            <a:r>
              <a:rPr lang="de-DE" dirty="0" err="1" smtClean="0"/>
              <a:t>vendor</a:t>
            </a:r>
            <a:r>
              <a:rPr lang="de-DE" dirty="0" smtClean="0"/>
              <a:t> </a:t>
            </a:r>
            <a:r>
              <a:rPr lang="de-DE" dirty="0" err="1" smtClean="0"/>
              <a:t>viewpoint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How can thing vendors make sure that application developers can use their „things“ to build  solutions?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Does every thing vendor need to build up their own dev relations department?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Evolution and maintenance of the scripting runtime can be shared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err="1" smtClean="0"/>
              <a:t>Interop</a:t>
            </a:r>
            <a:r>
              <a:rPr lang="en-US" b="1" dirty="0" smtClean="0"/>
              <a:t> on API concept level promises synergies and a broad developer base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Scripting API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Example</a:t>
            </a:r>
            <a:r>
              <a:rPr lang="de-DE" dirty="0" smtClean="0"/>
              <a:t> </a:t>
            </a:r>
            <a:r>
              <a:rPr lang="de-DE" dirty="0" err="1" smtClean="0"/>
              <a:t>scripts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Example</a:t>
            </a:r>
            <a:r>
              <a:rPr lang="de-DE" dirty="0" smtClean="0"/>
              <a:t>: </a:t>
            </a:r>
            <a:r>
              <a:rPr lang="de-DE" dirty="0" err="1" smtClean="0"/>
              <a:t>client</a:t>
            </a:r>
            <a:endParaRPr lang="de-DE" dirty="0"/>
          </a:p>
        </p:txBody>
      </p:sp>
      <p:sp>
        <p:nvSpPr>
          <p:cNvPr id="2049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7200" y="1743519"/>
            <a:ext cx="8291264" cy="3577842"/>
          </a:xfrm>
          <a:prstGeom prst="rect">
            <a:avLst/>
          </a:prstGeom>
          <a:solidFill>
            <a:srgbClr val="1D1F2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9522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rgbClr val="7C7C7C"/>
                </a:solidFill>
                <a:effectLst/>
                <a:latin typeface="Consolas" pitchFamily="49" charset="0"/>
                <a:cs typeface="Consolas" pitchFamily="49" charset="0"/>
              </a:rPr>
              <a:t>//</a:t>
            </a:r>
            <a:r>
              <a:rPr kumimoji="0" lang="de-DE" sz="2000" b="0" i="0" u="none" strike="noStrike" cap="none" normalizeH="0" baseline="0" dirty="0" err="1" smtClean="0">
                <a:ln>
                  <a:noFill/>
                </a:ln>
                <a:solidFill>
                  <a:srgbClr val="7C7C7C"/>
                </a:solidFill>
                <a:effectLst/>
                <a:latin typeface="Consolas" pitchFamily="49" charset="0"/>
                <a:cs typeface="Consolas" pitchFamily="49" charset="0"/>
              </a:rPr>
              <a:t>thing</a:t>
            </a: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rgbClr val="7C7C7C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de-DE" sz="2000" b="0" i="0" u="none" strike="noStrike" cap="none" normalizeH="0" baseline="0" dirty="0" err="1" smtClean="0">
                <a:ln>
                  <a:noFill/>
                </a:ln>
                <a:solidFill>
                  <a:srgbClr val="7C7C7C"/>
                </a:solidFill>
                <a:effectLst/>
                <a:latin typeface="Consolas" pitchFamily="49" charset="0"/>
                <a:cs typeface="Consolas" pitchFamily="49" charset="0"/>
              </a:rPr>
              <a:t>description</a:t>
            </a: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rgbClr val="7C7C7C"/>
                </a:solidFill>
                <a:effectLst/>
                <a:latin typeface="Consolas" pitchFamily="49" charset="0"/>
                <a:cs typeface="Consolas" pitchFamily="49" charset="0"/>
              </a:rPr>
              <a:t> (e.g. </a:t>
            </a:r>
            <a:r>
              <a:rPr kumimoji="0" lang="de-DE" sz="2000" b="0" i="0" u="none" strike="noStrike" cap="none" normalizeH="0" baseline="0" dirty="0" err="1" smtClean="0">
                <a:ln>
                  <a:noFill/>
                </a:ln>
                <a:solidFill>
                  <a:srgbClr val="7C7C7C"/>
                </a:solidFill>
                <a:effectLst/>
                <a:latin typeface="Consolas" pitchFamily="49" charset="0"/>
                <a:cs typeface="Consolas" pitchFamily="49" charset="0"/>
              </a:rPr>
              <a:t>loaded</a:t>
            </a: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rgbClr val="7C7C7C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de-DE" sz="2000" b="0" i="0" u="none" strike="noStrike" cap="none" normalizeH="0" baseline="0" dirty="0" err="1" smtClean="0">
                <a:ln>
                  <a:noFill/>
                </a:ln>
                <a:solidFill>
                  <a:srgbClr val="7C7C7C"/>
                </a:solidFill>
                <a:effectLst/>
                <a:latin typeface="Consolas" pitchFamily="49" charset="0"/>
                <a:cs typeface="Consolas" pitchFamily="49" charset="0"/>
              </a:rPr>
              <a:t>from</a:t>
            </a: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rgbClr val="7C7C7C"/>
                </a:solidFill>
                <a:effectLst/>
                <a:latin typeface="Consolas" pitchFamily="49" charset="0"/>
                <a:cs typeface="Consolas" pitchFamily="49" charset="0"/>
              </a:rPr>
              <a:t> URL) </a:t>
            </a:r>
            <a:endParaRPr kumimoji="0" lang="de-DE" sz="2000" b="0" i="0" u="none" strike="noStrike" cap="none" normalizeH="0" baseline="0" dirty="0" smtClean="0">
              <a:ln>
                <a:noFill/>
              </a:ln>
              <a:solidFill>
                <a:srgbClr val="C5C8C6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err="1" smtClean="0">
                <a:ln>
                  <a:noFill/>
                </a:ln>
                <a:solidFill>
                  <a:srgbClr val="96CBFE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de-DE" sz="2000" b="0" i="0" u="none" strike="noStrike" cap="none" normalizeH="0" baseline="0" dirty="0" err="1" smtClean="0">
                <a:ln>
                  <a:noFill/>
                </a:ln>
                <a:solidFill>
                  <a:srgbClr val="C5C8C6"/>
                </a:solidFill>
                <a:effectLst/>
                <a:latin typeface="Consolas" pitchFamily="49" charset="0"/>
                <a:cs typeface="Consolas" pitchFamily="49" charset="0"/>
              </a:rPr>
              <a:t>thingDescription</a:t>
            </a: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rgbClr val="EDEDED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Consolas" pitchFamily="49" charset="0"/>
                <a:cs typeface="Consolas" pitchFamily="49" charset="0"/>
              </a:rPr>
              <a:t> {...};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rgbClr val="7C7C7C"/>
                </a:solidFill>
                <a:effectLst/>
                <a:latin typeface="Consolas" pitchFamily="49" charset="0"/>
                <a:cs typeface="Consolas" pitchFamily="49" charset="0"/>
              </a:rPr>
              <a:t>// </a:t>
            </a:r>
            <a:r>
              <a:rPr kumimoji="0" lang="de-DE" sz="2000" b="0" i="0" u="none" strike="noStrike" cap="none" normalizeH="0" baseline="0" dirty="0" err="1" smtClean="0">
                <a:ln>
                  <a:noFill/>
                </a:ln>
                <a:solidFill>
                  <a:srgbClr val="7C7C7C"/>
                </a:solidFill>
                <a:effectLst/>
                <a:latin typeface="Consolas" pitchFamily="49" charset="0"/>
                <a:cs typeface="Consolas" pitchFamily="49" charset="0"/>
              </a:rPr>
              <a:t>get</a:t>
            </a: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rgbClr val="7C7C7C"/>
                </a:solidFill>
                <a:effectLst/>
                <a:latin typeface="Consolas" pitchFamily="49" charset="0"/>
                <a:cs typeface="Consolas" pitchFamily="49" charset="0"/>
              </a:rPr>
              <a:t> a </a:t>
            </a:r>
            <a:r>
              <a:rPr kumimoji="0" lang="de-DE" sz="2000" b="0" i="0" u="none" strike="noStrike" cap="none" normalizeH="0" baseline="0" dirty="0" err="1" smtClean="0">
                <a:ln>
                  <a:noFill/>
                </a:ln>
                <a:solidFill>
                  <a:srgbClr val="7C7C7C"/>
                </a:solidFill>
                <a:effectLst/>
                <a:latin typeface="Consolas" pitchFamily="49" charset="0"/>
                <a:cs typeface="Consolas" pitchFamily="49" charset="0"/>
              </a:rPr>
              <a:t>client</a:t>
            </a: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rgbClr val="7C7C7C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de-DE" sz="2000" b="0" i="0" u="none" strike="noStrike" cap="none" normalizeH="0" baseline="0" dirty="0" err="1" smtClean="0">
                <a:ln>
                  <a:noFill/>
                </a:ln>
                <a:solidFill>
                  <a:srgbClr val="7C7C7C"/>
                </a:solidFill>
                <a:effectLst/>
                <a:latin typeface="Consolas" pitchFamily="49" charset="0"/>
                <a:cs typeface="Consolas" pitchFamily="49" charset="0"/>
              </a:rPr>
              <a:t>interface</a:t>
            </a: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rgbClr val="7C7C7C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de-DE" sz="2000" b="0" i="0" u="none" strike="noStrike" cap="none" normalizeH="0" baseline="0" dirty="0" err="1" smtClean="0">
                <a:ln>
                  <a:noFill/>
                </a:ln>
                <a:solidFill>
                  <a:srgbClr val="7C7C7C"/>
                </a:solidFill>
                <a:effectLst/>
                <a:latin typeface="Consolas" pitchFamily="49" charset="0"/>
                <a:cs typeface="Consolas" pitchFamily="49" charset="0"/>
              </a:rPr>
              <a:t>to</a:t>
            </a: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rgbClr val="7C7C7C"/>
                </a:solidFill>
                <a:effectLst/>
                <a:latin typeface="Consolas" pitchFamily="49" charset="0"/>
                <a:cs typeface="Consolas" pitchFamily="49" charset="0"/>
              </a:rPr>
              <a:t> the </a:t>
            </a:r>
            <a:r>
              <a:rPr kumimoji="0" lang="de-DE" sz="2000" b="0" i="0" u="none" strike="noStrike" cap="none" normalizeH="0" baseline="0" dirty="0" err="1" smtClean="0">
                <a:ln>
                  <a:noFill/>
                </a:ln>
                <a:solidFill>
                  <a:srgbClr val="7C7C7C"/>
                </a:solidFill>
                <a:effectLst/>
                <a:latin typeface="Consolas" pitchFamily="49" charset="0"/>
                <a:cs typeface="Consolas" pitchFamily="49" charset="0"/>
              </a:rPr>
              <a:t>thing</a:t>
            </a: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rgbClr val="7C7C7C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endParaRPr kumimoji="0" lang="de-DE" sz="2000" b="0" i="0" u="none" strike="noStrike" cap="none" normalizeH="0" baseline="0" dirty="0" smtClean="0">
              <a:ln>
                <a:noFill/>
              </a:ln>
              <a:solidFill>
                <a:srgbClr val="C5C8C6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err="1" smtClean="0">
                <a:ln>
                  <a:noFill/>
                </a:ln>
                <a:solidFill>
                  <a:srgbClr val="96CBFE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de-DE" sz="2000" b="0" i="0" u="none" strike="noStrike" cap="none" normalizeH="0" baseline="0" dirty="0" err="1" smtClean="0">
                <a:ln>
                  <a:noFill/>
                </a:ln>
                <a:solidFill>
                  <a:srgbClr val="C5C8C6"/>
                </a:solidFill>
                <a:effectLst/>
                <a:latin typeface="Consolas" pitchFamily="49" charset="0"/>
                <a:cs typeface="Consolas" pitchFamily="49" charset="0"/>
              </a:rPr>
              <a:t>thing</a:t>
            </a: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rgbClr val="EDEDED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de-DE" sz="2000" b="0" i="0" u="none" strike="noStrike" cap="none" normalizeH="0" baseline="0" dirty="0" err="1" smtClean="0">
                <a:ln>
                  <a:noFill/>
                </a:ln>
                <a:solidFill>
                  <a:srgbClr val="C5C8C6"/>
                </a:solidFill>
                <a:effectLst/>
                <a:latin typeface="Consolas" pitchFamily="49" charset="0"/>
                <a:cs typeface="Consolas" pitchFamily="49" charset="0"/>
              </a:rPr>
              <a:t>WoT.getThingFromTd</a:t>
            </a: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de-DE" sz="2000" b="0" i="0" u="none" strike="noStrike" cap="none" normalizeH="0" baseline="0" dirty="0" err="1" smtClean="0">
                <a:ln>
                  <a:noFill/>
                </a:ln>
                <a:solidFill>
                  <a:srgbClr val="C5C8C6"/>
                </a:solidFill>
                <a:effectLst/>
                <a:latin typeface="Consolas" pitchFamily="49" charset="0"/>
                <a:cs typeface="Consolas" pitchFamily="49" charset="0"/>
              </a:rPr>
              <a:t>thingDescription</a:t>
            </a: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err="1" smtClean="0">
                <a:ln>
                  <a:noFill/>
                </a:ln>
                <a:solidFill>
                  <a:srgbClr val="C5C8C6"/>
                </a:solidFill>
                <a:effectLst/>
                <a:latin typeface="Consolas" pitchFamily="49" charset="0"/>
                <a:cs typeface="Consolas" pitchFamily="49" charset="0"/>
              </a:rPr>
              <a:t>thing.callAction</a:t>
            </a: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rgbClr val="A8FF6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de-DE" sz="2000" b="0" i="0" u="none" strike="noStrike" cap="none" normalizeH="0" baseline="0" dirty="0" err="1" smtClean="0">
                <a:ln>
                  <a:noFill/>
                </a:ln>
                <a:solidFill>
                  <a:srgbClr val="A8FF60"/>
                </a:solidFill>
                <a:effectLst/>
                <a:latin typeface="Consolas" pitchFamily="49" charset="0"/>
                <a:cs typeface="Consolas" pitchFamily="49" charset="0"/>
              </a:rPr>
              <a:t>myAction"</a:t>
            </a:r>
            <a:r>
              <a:rPr kumimoji="0" lang="de-DE" sz="2000" b="0" i="0" u="none" strike="noStrike" cap="none" normalizeH="0" baseline="0" dirty="0" err="1" smtClean="0">
                <a:ln>
                  <a:noFill/>
                </a:ln>
                <a:solidFill>
                  <a:srgbClr val="C5C8C6"/>
                </a:solidFill>
                <a:effectLst/>
                <a:latin typeface="Consolas" pitchFamily="49" charset="0"/>
                <a:cs typeface="Consolas" pitchFamily="49" charset="0"/>
              </a:rPr>
              <a:t>,input</a:t>
            </a: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Consolas" pitchFamily="49" charset="0"/>
                <a:cs typeface="Consolas" pitchFamily="49" charset="0"/>
              </a:rPr>
              <a:t>).</a:t>
            </a:r>
            <a:r>
              <a:rPr kumimoji="0" lang="de-DE" sz="2000" b="0" i="0" u="none" strike="noStrike" cap="none" normalizeH="0" baseline="0" dirty="0" err="1" smtClean="0">
                <a:ln>
                  <a:noFill/>
                </a:ln>
                <a:solidFill>
                  <a:srgbClr val="C5C8C6"/>
                </a:solidFill>
                <a:effectLst/>
                <a:latin typeface="Consolas" pitchFamily="49" charset="0"/>
                <a:cs typeface="Consolas" pitchFamily="49" charset="0"/>
              </a:rPr>
              <a:t>then</a:t>
            </a: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de-DE" sz="2000" b="0" i="0" u="none" strike="noStrike" cap="none" normalizeH="0" baseline="0" dirty="0" err="1" smtClean="0">
                <a:ln>
                  <a:noFill/>
                </a:ln>
                <a:solidFill>
                  <a:srgbClr val="CFCB90"/>
                </a:solidFill>
                <a:effectLst/>
                <a:latin typeface="Consolas" pitchFamily="49" charset="0"/>
                <a:cs typeface="Consolas" pitchFamily="49" charset="0"/>
              </a:rPr>
              <a:t>function</a:t>
            </a: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de-DE" sz="2000" b="0" i="0" u="none" strike="noStrike" cap="none" normalizeH="0" baseline="0" dirty="0" err="1" smtClean="0">
                <a:ln>
                  <a:noFill/>
                </a:ln>
                <a:solidFill>
                  <a:srgbClr val="C6C5FE"/>
                </a:solidFill>
                <a:effectLst/>
                <a:latin typeface="Consolas" pitchFamily="49" charset="0"/>
                <a:cs typeface="Consolas" pitchFamily="49" charset="0"/>
              </a:rPr>
              <a:t>output</a:t>
            </a: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Consolas" pitchFamily="49" charset="0"/>
                <a:cs typeface="Consolas" pitchFamily="49" charset="0"/>
              </a:rPr>
              <a:t>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Consolas" pitchFamily="49" charset="0"/>
                <a:cs typeface="Consolas" pitchFamily="49" charset="0"/>
              </a:rPr>
              <a:t>            </a:t>
            </a:r>
            <a:r>
              <a:rPr kumimoji="0" lang="de-DE" sz="2000" b="0" i="0" u="sng" strike="noStrike" cap="none" normalizeH="0" baseline="0" dirty="0" smtClean="0">
                <a:ln>
                  <a:noFill/>
                </a:ln>
                <a:solidFill>
                  <a:srgbClr val="FFFFB6"/>
                </a:solidFill>
                <a:effectLst/>
                <a:latin typeface="Consolas" pitchFamily="49" charset="0"/>
                <a:cs typeface="Consolas" pitchFamily="49" charset="0"/>
              </a:rPr>
              <a:t>console</a:t>
            </a: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rgbClr val="DAD085"/>
                </a:solidFill>
                <a:effectLst/>
                <a:latin typeface="Consolas" pitchFamily="49" charset="0"/>
                <a:cs typeface="Consolas" pitchFamily="49" charset="0"/>
              </a:rPr>
              <a:t>.log</a:t>
            </a: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rgbClr val="A8FF6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de-DE" sz="2000" b="0" i="0" u="none" strike="noStrike" cap="none" normalizeH="0" baseline="0" dirty="0" err="1" smtClean="0">
                <a:ln>
                  <a:noFill/>
                </a:ln>
                <a:solidFill>
                  <a:srgbClr val="A8FF60"/>
                </a:solidFill>
                <a:effectLst/>
                <a:latin typeface="Consolas" pitchFamily="49" charset="0"/>
                <a:cs typeface="Consolas" pitchFamily="49" charset="0"/>
              </a:rPr>
              <a:t>Result</a:t>
            </a: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rgbClr val="A8FF60"/>
                </a:solidFill>
                <a:effectLst/>
                <a:latin typeface="Consolas" pitchFamily="49" charset="0"/>
                <a:cs typeface="Consolas" pitchFamily="49" charset="0"/>
              </a:rPr>
              <a:t> of </a:t>
            </a:r>
            <a:r>
              <a:rPr kumimoji="0" lang="de-DE" sz="2000" b="0" i="0" u="none" strike="noStrike" cap="none" normalizeH="0" baseline="0" dirty="0" err="1" smtClean="0">
                <a:ln>
                  <a:noFill/>
                </a:ln>
                <a:solidFill>
                  <a:srgbClr val="A8FF60"/>
                </a:solidFill>
                <a:effectLst/>
                <a:latin typeface="Consolas" pitchFamily="49" charset="0"/>
                <a:cs typeface="Consolas" pitchFamily="49" charset="0"/>
              </a:rPr>
              <a:t>myAction</a:t>
            </a: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rgbClr val="A8FF60"/>
                </a:solidFill>
                <a:effectLst/>
                <a:latin typeface="Consolas" pitchFamily="49" charset="0"/>
                <a:cs typeface="Consolas" pitchFamily="49" charset="0"/>
              </a:rPr>
              <a:t>()"</a:t>
            </a: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de-DE" sz="2000" b="0" i="0" u="none" strike="noStrike" cap="none" normalizeH="0" baseline="0" dirty="0" err="1" smtClean="0">
                <a:ln>
                  <a:noFill/>
                </a:ln>
                <a:solidFill>
                  <a:srgbClr val="C5C8C6"/>
                </a:solidFill>
                <a:effectLst/>
                <a:latin typeface="Consolas" pitchFamily="49" charset="0"/>
                <a:cs typeface="Consolas" pitchFamily="49" charset="0"/>
              </a:rPr>
              <a:t>output</a:t>
            </a: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Consolas" pitchFamily="49" charset="0"/>
                <a:cs typeface="Consolas" pitchFamily="49" charset="0"/>
              </a:rPr>
              <a:t>        }).catch(</a:t>
            </a:r>
            <a:r>
              <a:rPr kumimoji="0" lang="de-DE" sz="2000" b="0" i="0" u="none" strike="noStrike" cap="none" normalizeH="0" baseline="0" dirty="0" err="1" smtClean="0">
                <a:ln>
                  <a:noFill/>
                </a:ln>
                <a:solidFill>
                  <a:srgbClr val="CFCB90"/>
                </a:solidFill>
                <a:effectLst/>
                <a:latin typeface="Consolas" pitchFamily="49" charset="0"/>
                <a:cs typeface="Consolas" pitchFamily="49" charset="0"/>
              </a:rPr>
              <a:t>function</a:t>
            </a: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de-DE" sz="2000" b="0" i="0" u="none" strike="noStrike" cap="none" normalizeH="0" baseline="0" dirty="0" err="1" smtClean="0">
                <a:ln>
                  <a:noFill/>
                </a:ln>
                <a:solidFill>
                  <a:srgbClr val="C6C5FE"/>
                </a:solidFill>
                <a:effectLst/>
                <a:latin typeface="Consolas" pitchFamily="49" charset="0"/>
                <a:cs typeface="Consolas" pitchFamily="49" charset="0"/>
              </a:rPr>
              <a:t>err</a:t>
            </a: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Consolas" pitchFamily="49" charset="0"/>
                <a:cs typeface="Consolas" pitchFamily="49" charset="0"/>
              </a:rPr>
              <a:t>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Consolas" pitchFamily="49" charset="0"/>
                <a:cs typeface="Consolas" pitchFamily="49" charset="0"/>
              </a:rPr>
              <a:t>            </a:t>
            </a:r>
            <a:r>
              <a:rPr kumimoji="0" lang="de-DE" sz="2000" b="0" i="0" u="sng" strike="noStrike" cap="none" normalizeH="0" baseline="0" dirty="0" err="1" smtClean="0">
                <a:ln>
                  <a:noFill/>
                </a:ln>
                <a:solidFill>
                  <a:srgbClr val="FFFFB6"/>
                </a:solidFill>
                <a:effectLst/>
                <a:latin typeface="Consolas" pitchFamily="49" charset="0"/>
                <a:cs typeface="Consolas" pitchFamily="49" charset="0"/>
              </a:rPr>
              <a:t>console</a:t>
            </a:r>
            <a:r>
              <a:rPr kumimoji="0" lang="de-DE" sz="2000" b="0" i="0" u="none" strike="noStrike" cap="none" normalizeH="0" baseline="0" dirty="0" err="1" smtClean="0">
                <a:ln>
                  <a:noFill/>
                </a:ln>
                <a:solidFill>
                  <a:srgbClr val="DAD085"/>
                </a:solidFill>
                <a:effectLst/>
                <a:latin typeface="Consolas" pitchFamily="49" charset="0"/>
                <a:cs typeface="Consolas" pitchFamily="49" charset="0"/>
              </a:rPr>
              <a:t>.error</a:t>
            </a: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rgbClr val="A8FF60"/>
                </a:solidFill>
                <a:effectLst/>
                <a:latin typeface="Consolas" pitchFamily="49" charset="0"/>
                <a:cs typeface="Consolas" pitchFamily="49" charset="0"/>
              </a:rPr>
              <a:t>"Error on </a:t>
            </a:r>
            <a:r>
              <a:rPr kumimoji="0" lang="de-DE" sz="2000" b="0" i="0" u="none" strike="noStrike" cap="none" normalizeH="0" baseline="0" dirty="0" err="1" smtClean="0">
                <a:ln>
                  <a:noFill/>
                </a:ln>
                <a:solidFill>
                  <a:srgbClr val="A8FF60"/>
                </a:solidFill>
                <a:effectLst/>
                <a:latin typeface="Consolas" pitchFamily="49" charset="0"/>
                <a:cs typeface="Consolas" pitchFamily="49" charset="0"/>
              </a:rPr>
              <a:t>call</a:t>
            </a: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rgbClr val="A8FF6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de-DE" sz="2000" b="0" i="0" u="none" strike="noStrike" cap="none" normalizeH="0" baseline="0" dirty="0" err="1" smtClean="0">
                <a:ln>
                  <a:noFill/>
                </a:ln>
                <a:solidFill>
                  <a:srgbClr val="A8FF60"/>
                </a:solidFill>
                <a:effectLst/>
                <a:latin typeface="Consolas" pitchFamily="49" charset="0"/>
                <a:cs typeface="Consolas" pitchFamily="49" charset="0"/>
              </a:rPr>
              <a:t>action"</a:t>
            </a:r>
            <a:r>
              <a:rPr kumimoji="0" lang="de-DE" sz="2000" b="0" i="0" u="none" strike="noStrike" cap="none" normalizeH="0" baseline="0" dirty="0" err="1" smtClean="0">
                <a:ln>
                  <a:noFill/>
                </a:ln>
                <a:solidFill>
                  <a:srgbClr val="C5C8C6"/>
                </a:solidFill>
                <a:effectLst/>
                <a:latin typeface="Consolas" pitchFamily="49" charset="0"/>
                <a:cs typeface="Consolas" pitchFamily="49" charset="0"/>
              </a:rPr>
              <a:t>,err</a:t>
            </a: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Consolas" pitchFamily="49" charset="0"/>
                <a:cs typeface="Consolas" pitchFamily="49" charset="0"/>
              </a:rPr>
              <a:t>        });</a:t>
            </a:r>
            <a:endParaRPr kumimoji="0" lang="de-DE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Overview Architecture of WoT Servient</a:t>
            </a:r>
            <a:endParaRPr lang="de-DE" dirty="0"/>
          </a:p>
        </p:txBody>
      </p:sp>
      <p:sp>
        <p:nvSpPr>
          <p:cNvPr id="4" name="角丸四角形 6"/>
          <p:cNvSpPr/>
          <p:nvPr/>
        </p:nvSpPr>
        <p:spPr bwMode="auto">
          <a:xfrm>
            <a:off x="368529" y="1716728"/>
            <a:ext cx="3623996" cy="3745590"/>
          </a:xfrm>
          <a:prstGeom prst="roundRect">
            <a:avLst>
              <a:gd name="adj" fmla="val 6113"/>
            </a:avLst>
          </a:prstGeom>
          <a:gradFill rotWithShape="1">
            <a:gsLst>
              <a:gs pos="0">
                <a:sysClr val="windowText" lastClr="000000">
                  <a:tint val="45000"/>
                  <a:satMod val="200000"/>
                </a:sysClr>
              </a:gs>
              <a:gs pos="30000">
                <a:sysClr val="windowText" lastClr="000000">
                  <a:tint val="61000"/>
                  <a:satMod val="200000"/>
                </a:sysClr>
              </a:gs>
              <a:gs pos="45000">
                <a:sysClr val="windowText" lastClr="000000">
                  <a:tint val="66000"/>
                  <a:satMod val="200000"/>
                </a:sysClr>
              </a:gs>
              <a:gs pos="55000">
                <a:sysClr val="windowText" lastClr="000000">
                  <a:tint val="66000"/>
                  <a:satMod val="200000"/>
                </a:sysClr>
              </a:gs>
              <a:gs pos="73000">
                <a:sysClr val="windowText" lastClr="000000">
                  <a:tint val="61000"/>
                  <a:satMod val="200000"/>
                </a:sysClr>
              </a:gs>
              <a:gs pos="100000">
                <a:sysClr val="windowText" lastClr="000000">
                  <a:tint val="45000"/>
                  <a:satMod val="200000"/>
                </a:sysClr>
              </a:gs>
            </a:gsLst>
            <a:lin ang="950000" scaled="1"/>
          </a:gradFill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  <a:cs typeface="+mn-cs"/>
              </a:rPr>
              <a:t>WoT</a:t>
            </a:r>
            <a:r>
              <a:rPr kumimoji="0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  <a:cs typeface="+mn-cs"/>
              </a:rPr>
              <a:t> Servient</a:t>
            </a:r>
            <a:endParaRPr kumimoji="0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  <a:cs typeface="+mn-cs"/>
            </a:endParaRPr>
          </a:p>
        </p:txBody>
      </p:sp>
      <p:sp>
        <p:nvSpPr>
          <p:cNvPr id="5" name="角丸四角形 22"/>
          <p:cNvSpPr/>
          <p:nvPr/>
        </p:nvSpPr>
        <p:spPr bwMode="auto">
          <a:xfrm>
            <a:off x="2631460" y="4754297"/>
            <a:ext cx="1302752" cy="579611"/>
          </a:xfrm>
          <a:prstGeom prst="roundRect">
            <a:avLst/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2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Client</a:t>
            </a:r>
            <a:r>
              <a:rPr lang="en-US" altLang="ja-JP" sz="12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/>
            </a:r>
            <a:br>
              <a:rPr lang="en-US" altLang="ja-JP" sz="12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</a:br>
            <a:r>
              <a:rPr lang="en-US" altLang="ja-JP" sz="12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Connector</a:t>
            </a:r>
          </a:p>
        </p:txBody>
      </p:sp>
      <p:sp>
        <p:nvSpPr>
          <p:cNvPr id="6" name="角丸四角形 31"/>
          <p:cNvSpPr/>
          <p:nvPr/>
        </p:nvSpPr>
        <p:spPr bwMode="auto">
          <a:xfrm>
            <a:off x="1331640" y="4754297"/>
            <a:ext cx="1300436" cy="579612"/>
          </a:xfrm>
          <a:prstGeom prst="roundRect">
            <a:avLst/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2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Server</a:t>
            </a:r>
            <a:r>
              <a:rPr lang="en-US" altLang="ja-JP" sz="12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/>
            </a:r>
            <a:br>
              <a:rPr lang="en-US" altLang="ja-JP" sz="12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</a:br>
            <a:r>
              <a:rPr lang="en-US" altLang="ja-JP" sz="12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Connector</a:t>
            </a:r>
          </a:p>
        </p:txBody>
      </p:sp>
      <p:sp>
        <p:nvSpPr>
          <p:cNvPr id="7" name="角丸四角形 24"/>
          <p:cNvSpPr/>
          <p:nvPr/>
        </p:nvSpPr>
        <p:spPr bwMode="auto">
          <a:xfrm>
            <a:off x="1331640" y="4172187"/>
            <a:ext cx="2592287" cy="527573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1BA12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2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Protocol Binding</a:t>
            </a:r>
            <a:endParaRPr lang="ja-JP" altLang="en-US" sz="120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8" name="角丸四角形 21"/>
          <p:cNvSpPr/>
          <p:nvPr/>
        </p:nvSpPr>
        <p:spPr bwMode="auto">
          <a:xfrm>
            <a:off x="1331641" y="3590078"/>
            <a:ext cx="2592287" cy="527573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20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Resource</a:t>
            </a:r>
            <a:r>
              <a:rPr lang="ja-JP" altLang="en-US" sz="120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 </a:t>
            </a:r>
            <a:r>
              <a:rPr lang="en-US" altLang="ja-JP" sz="120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Model</a:t>
            </a:r>
            <a:endParaRPr lang="ja-JP" altLang="en-US" sz="1200" dirty="0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9" name="縦巻き 49"/>
          <p:cNvSpPr/>
          <p:nvPr/>
        </p:nvSpPr>
        <p:spPr bwMode="auto">
          <a:xfrm>
            <a:off x="445629" y="2103128"/>
            <a:ext cx="3466495" cy="461776"/>
          </a:xfrm>
          <a:prstGeom prst="verticalScroll">
            <a:avLst/>
          </a:prstGeom>
          <a:solidFill>
            <a:srgbClr val="7030A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rPr>
              <a:t>App Script</a:t>
            </a:r>
            <a:endParaRPr kumimoji="0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0" name="角丸四角形 12"/>
          <p:cNvSpPr/>
          <p:nvPr/>
        </p:nvSpPr>
        <p:spPr bwMode="auto">
          <a:xfrm>
            <a:off x="445629" y="3594295"/>
            <a:ext cx="741995" cy="1739614"/>
          </a:xfrm>
          <a:prstGeom prst="roundRect">
            <a:avLst>
              <a:gd name="adj" fmla="val 9514"/>
            </a:avLst>
          </a:prstGeom>
          <a:solidFill>
            <a:schemeClr val="bg2">
              <a:lumMod val="25000"/>
            </a:schemeClr>
          </a:solidFill>
          <a:ln w="25400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200" dirty="0" smtClean="0">
                <a:solidFill>
                  <a:schemeClr val="bg1">
                    <a:lumMod val="85000"/>
                  </a:schemeClr>
                </a:solidFill>
                <a:latin typeface="Gill Sans MT"/>
                <a:ea typeface="HG明朝E" panose="02020909000000000000" pitchFamily="17" charset="-128"/>
              </a:rPr>
              <a:t>Legacy </a:t>
            </a:r>
            <a:r>
              <a:rPr lang="en-US" altLang="ja-JP" sz="1200" dirty="0" err="1" smtClean="0">
                <a:solidFill>
                  <a:schemeClr val="bg1">
                    <a:lumMod val="85000"/>
                  </a:schemeClr>
                </a:solidFill>
                <a:latin typeface="Gill Sans MT"/>
                <a:ea typeface="HG明朝E" panose="02020909000000000000" pitchFamily="17" charset="-128"/>
              </a:rPr>
              <a:t>comm-unication</a:t>
            </a:r>
            <a:endParaRPr lang="ja-JP" altLang="en-US" sz="1200" dirty="0" smtClean="0">
              <a:solidFill>
                <a:schemeClr val="bg1">
                  <a:lumMod val="85000"/>
                </a:schemeClr>
              </a:solidFill>
              <a:latin typeface="Gill Sans MT"/>
              <a:ea typeface="HG明朝E" panose="02020909000000000000" pitchFamily="17" charset="-128"/>
            </a:endParaRPr>
          </a:p>
        </p:txBody>
      </p:sp>
      <p:cxnSp>
        <p:nvCxnSpPr>
          <p:cNvPr id="13" name="直線矢印コネクタ 12"/>
          <p:cNvCxnSpPr/>
          <p:nvPr/>
        </p:nvCxnSpPr>
        <p:spPr bwMode="auto">
          <a:xfrm>
            <a:off x="2807726" y="2526066"/>
            <a:ext cx="0" cy="484315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sp>
        <p:nvSpPr>
          <p:cNvPr id="14" name="テキスト ボックス 13"/>
          <p:cNvSpPr txBox="1"/>
          <p:nvPr/>
        </p:nvSpPr>
        <p:spPr>
          <a:xfrm>
            <a:off x="1979712" y="2658946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2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Server API</a:t>
            </a:r>
            <a:endParaRPr lang="en-US" altLang="ja-JP" sz="120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cxnSp>
        <p:nvCxnSpPr>
          <p:cNvPr id="15" name="直線矢印コネクタ 14"/>
          <p:cNvCxnSpPr/>
          <p:nvPr/>
        </p:nvCxnSpPr>
        <p:spPr bwMode="auto">
          <a:xfrm>
            <a:off x="3724185" y="2526066"/>
            <a:ext cx="0" cy="484315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sp>
        <p:nvSpPr>
          <p:cNvPr id="16" name="テキスト ボックス 15"/>
          <p:cNvSpPr txBox="1"/>
          <p:nvPr/>
        </p:nvSpPr>
        <p:spPr>
          <a:xfrm>
            <a:off x="2915816" y="2658946"/>
            <a:ext cx="878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2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Client API</a:t>
            </a:r>
            <a:endParaRPr lang="en-US" altLang="ja-JP" sz="120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8" name="円柱 17"/>
          <p:cNvSpPr/>
          <p:nvPr/>
        </p:nvSpPr>
        <p:spPr bwMode="gray">
          <a:xfrm>
            <a:off x="4060910" y="3535034"/>
            <a:ext cx="936104" cy="626666"/>
          </a:xfrm>
          <a:prstGeom prst="can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en-US" altLang="ja-JP" sz="120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Thing</a:t>
            </a:r>
          </a:p>
          <a:p>
            <a:pPr algn="ctr" fontAlgn="ctr"/>
            <a:r>
              <a:rPr lang="en-US" altLang="ja-JP" sz="120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Description</a:t>
            </a:r>
            <a:endParaRPr lang="ja-JP" altLang="en-US" sz="1200" dirty="0" err="1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9" name="角丸四角形 18"/>
          <p:cNvSpPr/>
          <p:nvPr/>
        </p:nvSpPr>
        <p:spPr bwMode="gray">
          <a:xfrm>
            <a:off x="445630" y="5947501"/>
            <a:ext cx="741994" cy="457035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45000"/>
                  <a:satMod val="200000"/>
                </a:sysClr>
              </a:gs>
              <a:gs pos="30000">
                <a:sysClr val="windowText" lastClr="000000">
                  <a:tint val="61000"/>
                  <a:satMod val="200000"/>
                </a:sysClr>
              </a:gs>
              <a:gs pos="45000">
                <a:sysClr val="windowText" lastClr="000000">
                  <a:tint val="66000"/>
                  <a:satMod val="200000"/>
                </a:sysClr>
              </a:gs>
              <a:gs pos="55000">
                <a:sysClr val="windowText" lastClr="000000">
                  <a:tint val="66000"/>
                  <a:satMod val="200000"/>
                </a:sysClr>
              </a:gs>
              <a:gs pos="73000">
                <a:sysClr val="windowText" lastClr="000000">
                  <a:tint val="61000"/>
                  <a:satMod val="200000"/>
                </a:sysClr>
              </a:gs>
              <a:gs pos="100000">
                <a:sysClr val="windowText" lastClr="000000">
                  <a:tint val="45000"/>
                  <a:satMod val="200000"/>
                </a:sysClr>
              </a:gs>
            </a:gsLst>
            <a:lin ang="950000" scaled="1"/>
          </a:gradFill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  <a:cs typeface="+mn-cs"/>
              </a:rPr>
              <a:t>Legacy</a:t>
            </a:r>
          </a:p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  <a:cs typeface="+mn-cs"/>
              </a:rPr>
              <a:t>device</a:t>
            </a:r>
            <a:endParaRPr kumimoji="0" lang="ja-JP" altLang="en-US" sz="1200" b="0" i="0" u="none" strike="noStrike" kern="0" cap="none" spc="0" normalizeH="0" baseline="0" noProof="0" dirty="0" err="1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  <a:cs typeface="+mn-cs"/>
            </a:endParaRPr>
          </a:p>
        </p:txBody>
      </p:sp>
      <p:sp>
        <p:nvSpPr>
          <p:cNvPr id="20" name="角丸四角形 19"/>
          <p:cNvSpPr/>
          <p:nvPr/>
        </p:nvSpPr>
        <p:spPr bwMode="gray">
          <a:xfrm>
            <a:off x="1403648" y="5949280"/>
            <a:ext cx="1183813" cy="478193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45000"/>
                  <a:satMod val="200000"/>
                </a:sysClr>
              </a:gs>
              <a:gs pos="30000">
                <a:sysClr val="windowText" lastClr="000000">
                  <a:tint val="61000"/>
                  <a:satMod val="200000"/>
                </a:sysClr>
              </a:gs>
              <a:gs pos="45000">
                <a:sysClr val="windowText" lastClr="000000">
                  <a:tint val="66000"/>
                  <a:satMod val="200000"/>
                </a:sysClr>
              </a:gs>
              <a:gs pos="55000">
                <a:sysClr val="windowText" lastClr="000000">
                  <a:tint val="66000"/>
                  <a:satMod val="200000"/>
                </a:sysClr>
              </a:gs>
              <a:gs pos="73000">
                <a:sysClr val="windowText" lastClr="000000">
                  <a:tint val="61000"/>
                  <a:satMod val="200000"/>
                </a:sysClr>
              </a:gs>
              <a:gs pos="100000">
                <a:sysClr val="windowText" lastClr="000000">
                  <a:tint val="45000"/>
                  <a:satMod val="200000"/>
                </a:sysClr>
              </a:gs>
            </a:gsLst>
            <a:lin ang="950000" scaled="1"/>
          </a:gradFill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200" kern="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Web Server</a:t>
            </a:r>
            <a:endParaRPr lang="ja-JP" altLang="en-US" sz="1200" kern="0" dirty="0" err="1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21" name="角丸四角形 20"/>
          <p:cNvSpPr/>
          <p:nvPr/>
        </p:nvSpPr>
        <p:spPr bwMode="gray">
          <a:xfrm>
            <a:off x="2691408" y="5947501"/>
            <a:ext cx="1186769" cy="478193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45000"/>
                  <a:satMod val="200000"/>
                </a:sysClr>
              </a:gs>
              <a:gs pos="30000">
                <a:sysClr val="windowText" lastClr="000000">
                  <a:tint val="61000"/>
                  <a:satMod val="200000"/>
                </a:sysClr>
              </a:gs>
              <a:gs pos="45000">
                <a:sysClr val="windowText" lastClr="000000">
                  <a:tint val="66000"/>
                  <a:satMod val="200000"/>
                </a:sysClr>
              </a:gs>
              <a:gs pos="55000">
                <a:sysClr val="windowText" lastClr="000000">
                  <a:tint val="66000"/>
                  <a:satMod val="200000"/>
                </a:sysClr>
              </a:gs>
              <a:gs pos="73000">
                <a:sysClr val="windowText" lastClr="000000">
                  <a:tint val="61000"/>
                  <a:satMod val="200000"/>
                </a:sysClr>
              </a:gs>
              <a:gs pos="100000">
                <a:sysClr val="windowText" lastClr="000000">
                  <a:tint val="45000"/>
                  <a:satMod val="200000"/>
                </a:sysClr>
              </a:gs>
            </a:gsLst>
            <a:lin ang="950000" scaled="1"/>
          </a:gradFill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  <a:cs typeface="+mn-cs"/>
              </a:rPr>
              <a:t>Web Client</a:t>
            </a:r>
            <a:endParaRPr kumimoji="0" lang="en-US" altLang="ja-JP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  <a:cs typeface="+mn-cs"/>
            </a:endParaRPr>
          </a:p>
        </p:txBody>
      </p:sp>
      <p:cxnSp>
        <p:nvCxnSpPr>
          <p:cNvPr id="22" name="直線矢印コネクタ 21"/>
          <p:cNvCxnSpPr>
            <a:stCxn id="10" idx="2"/>
            <a:endCxn id="19" idx="0"/>
          </p:cNvCxnSpPr>
          <p:nvPr/>
        </p:nvCxnSpPr>
        <p:spPr bwMode="auto">
          <a:xfrm>
            <a:off x="816627" y="5333909"/>
            <a:ext cx="0" cy="613592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cxnSp>
        <p:nvCxnSpPr>
          <p:cNvPr id="23" name="直線矢印コネクタ 22"/>
          <p:cNvCxnSpPr>
            <a:stCxn id="6" idx="2"/>
            <a:endCxn id="20" idx="0"/>
          </p:cNvCxnSpPr>
          <p:nvPr/>
        </p:nvCxnSpPr>
        <p:spPr bwMode="auto">
          <a:xfrm>
            <a:off x="1981858" y="5333909"/>
            <a:ext cx="13697" cy="615371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cxnSp>
        <p:nvCxnSpPr>
          <p:cNvPr id="24" name="直線矢印コネクタ 23"/>
          <p:cNvCxnSpPr>
            <a:stCxn id="5" idx="2"/>
            <a:endCxn id="21" idx="0"/>
          </p:cNvCxnSpPr>
          <p:nvPr/>
        </p:nvCxnSpPr>
        <p:spPr bwMode="auto">
          <a:xfrm>
            <a:off x="3282836" y="5333908"/>
            <a:ext cx="1957" cy="613593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sp>
        <p:nvSpPr>
          <p:cNvPr id="26" name="角丸四角形吹き出し 25"/>
          <p:cNvSpPr/>
          <p:nvPr/>
        </p:nvSpPr>
        <p:spPr bwMode="gray">
          <a:xfrm>
            <a:off x="0" y="5557436"/>
            <a:ext cx="685109" cy="288032"/>
          </a:xfrm>
          <a:prstGeom prst="wedgeRoundRectCallout">
            <a:avLst>
              <a:gd name="adj1" fmla="val 64039"/>
              <a:gd name="adj2" fmla="val -19060"/>
              <a:gd name="adj3" fmla="val 16667"/>
            </a:avLst>
          </a:prstGeom>
          <a:gradFill rotWithShape="1">
            <a:gsLst>
              <a:gs pos="0">
                <a:srgbClr val="9FB8CD">
                  <a:tint val="45000"/>
                  <a:satMod val="200000"/>
                </a:srgbClr>
              </a:gs>
              <a:gs pos="30000">
                <a:srgbClr val="9FB8CD">
                  <a:tint val="61000"/>
                  <a:satMod val="200000"/>
                </a:srgbClr>
              </a:gs>
              <a:gs pos="45000">
                <a:srgbClr val="9FB8CD">
                  <a:tint val="66000"/>
                  <a:satMod val="200000"/>
                </a:srgbClr>
              </a:gs>
              <a:gs pos="55000">
                <a:srgbClr val="9FB8CD">
                  <a:tint val="66000"/>
                  <a:satMod val="200000"/>
                </a:srgbClr>
              </a:gs>
              <a:gs pos="73000">
                <a:srgbClr val="9FB8CD">
                  <a:tint val="61000"/>
                  <a:satMod val="200000"/>
                </a:srgbClr>
              </a:gs>
              <a:gs pos="100000">
                <a:srgbClr val="9FB8CD">
                  <a:tint val="45000"/>
                  <a:satMod val="200000"/>
                </a:srgbClr>
              </a:gs>
            </a:gsLst>
            <a:lin ang="950000" scaled="1"/>
          </a:gradFill>
          <a:ln w="9525" cap="flat" cmpd="sng" algn="ctr">
            <a:solidFill>
              <a:srgbClr val="9FB8CD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fontAlgn="ctr">
              <a:defRPr/>
            </a:pPr>
            <a:r>
              <a:rPr lang="en-US" altLang="ja-JP" sz="800" kern="0" dirty="0" smtClean="0">
                <a:solidFill>
                  <a:prstClr val="black"/>
                </a:solidFill>
                <a:latin typeface="Gill Sans MT"/>
                <a:ea typeface="ＭＳ Ｐゴシック" panose="020B0600070205080204" pitchFamily="50" charset="-128"/>
              </a:rPr>
              <a:t>Proprietary interface</a:t>
            </a:r>
            <a:endParaRPr kumimoji="0" lang="ja-JP" alt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ＭＳ Ｐゴシック" panose="020B0600070205080204" pitchFamily="50" charset="-128"/>
              <a:cs typeface="+mn-cs"/>
            </a:endParaRPr>
          </a:p>
        </p:txBody>
      </p:sp>
      <p:cxnSp>
        <p:nvCxnSpPr>
          <p:cNvPr id="27" name="直線コネクタ 26"/>
          <p:cNvCxnSpPr/>
          <p:nvPr/>
        </p:nvCxnSpPr>
        <p:spPr bwMode="auto">
          <a:xfrm flipV="1">
            <a:off x="1729576" y="5682864"/>
            <a:ext cx="1835853" cy="1"/>
          </a:xfrm>
          <a:prstGeom prst="line">
            <a:avLst/>
          </a:prstGeom>
          <a:noFill/>
          <a:ln w="25400" cap="flat" cmpd="sng" algn="ctr">
            <a:solidFill>
              <a:srgbClr val="9FB8CD"/>
            </a:solidFill>
            <a:prstDash val="sysDash"/>
            <a:headEnd type="none" w="med" len="med"/>
            <a:tailEnd type="none" w="med" len="med"/>
          </a:ln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rgbClr val="9FB8CD">
                <a:tint val="100000"/>
                <a:shade val="100000"/>
                <a:hueMod val="100000"/>
                <a:satMod val="100000"/>
              </a:srgbClr>
            </a:contourClr>
          </a:sp3d>
          <a:extLst/>
        </p:spPr>
      </p:cxnSp>
      <p:sp>
        <p:nvSpPr>
          <p:cNvPr id="29" name="角丸四角形 21"/>
          <p:cNvSpPr/>
          <p:nvPr/>
        </p:nvSpPr>
        <p:spPr bwMode="auto">
          <a:xfrm>
            <a:off x="445628" y="3007969"/>
            <a:ext cx="3458158" cy="527573"/>
          </a:xfrm>
          <a:prstGeom prst="roundRect">
            <a:avLst/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20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Runtime Environment</a:t>
            </a:r>
            <a:endParaRPr lang="ja-JP" altLang="en-US" sz="1200" dirty="0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cxnSp>
        <p:nvCxnSpPr>
          <p:cNvPr id="33" name="直線コネクタ 32"/>
          <p:cNvCxnSpPr/>
          <p:nvPr/>
        </p:nvCxnSpPr>
        <p:spPr bwMode="auto">
          <a:xfrm flipV="1">
            <a:off x="2103226" y="2874972"/>
            <a:ext cx="699578" cy="1"/>
          </a:xfrm>
          <a:prstGeom prst="line">
            <a:avLst/>
          </a:prstGeom>
          <a:noFill/>
          <a:ln w="25400" cap="flat" cmpd="sng" algn="ctr">
            <a:solidFill>
              <a:srgbClr val="9FB8CD"/>
            </a:solidFill>
            <a:prstDash val="sysDash"/>
            <a:headEnd type="none" w="med" len="med"/>
            <a:tailEnd type="none" w="med" len="med"/>
          </a:ln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rgbClr val="9FB8CD">
                <a:tint val="100000"/>
                <a:shade val="100000"/>
                <a:hueMod val="100000"/>
                <a:satMod val="100000"/>
              </a:srgbClr>
            </a:contourClr>
          </a:sp3d>
          <a:extLst/>
        </p:spPr>
      </p:cxnSp>
      <p:cxnSp>
        <p:nvCxnSpPr>
          <p:cNvPr id="34" name="直線コネクタ 33"/>
          <p:cNvCxnSpPr/>
          <p:nvPr/>
        </p:nvCxnSpPr>
        <p:spPr bwMode="auto">
          <a:xfrm flipV="1">
            <a:off x="3004105" y="2874970"/>
            <a:ext cx="720080" cy="1"/>
          </a:xfrm>
          <a:prstGeom prst="line">
            <a:avLst/>
          </a:prstGeom>
          <a:noFill/>
          <a:ln w="25400" cap="flat" cmpd="sng" algn="ctr">
            <a:solidFill>
              <a:srgbClr val="9FB8CD"/>
            </a:solidFill>
            <a:prstDash val="sysDash"/>
            <a:headEnd type="none" w="med" len="med"/>
            <a:tailEnd type="none" w="med" len="med"/>
          </a:ln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rgbClr val="9FB8CD">
                <a:tint val="100000"/>
                <a:shade val="100000"/>
                <a:hueMod val="100000"/>
                <a:satMod val="100000"/>
              </a:srgbClr>
            </a:contourClr>
          </a:sp3d>
          <a:extLst/>
        </p:spPr>
      </p:cxnSp>
      <p:sp>
        <p:nvSpPr>
          <p:cNvPr id="35" name="角丸四角形 34"/>
          <p:cNvSpPr/>
          <p:nvPr/>
        </p:nvSpPr>
        <p:spPr bwMode="gray">
          <a:xfrm>
            <a:off x="1556048" y="6192946"/>
            <a:ext cx="1183813" cy="478193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45000"/>
                  <a:satMod val="200000"/>
                </a:sysClr>
              </a:gs>
              <a:gs pos="30000">
                <a:sysClr val="windowText" lastClr="000000">
                  <a:tint val="61000"/>
                  <a:satMod val="200000"/>
                </a:sysClr>
              </a:gs>
              <a:gs pos="45000">
                <a:sysClr val="windowText" lastClr="000000">
                  <a:tint val="66000"/>
                  <a:satMod val="200000"/>
                </a:sysClr>
              </a:gs>
              <a:gs pos="55000">
                <a:sysClr val="windowText" lastClr="000000">
                  <a:tint val="66000"/>
                  <a:satMod val="200000"/>
                </a:sysClr>
              </a:gs>
              <a:gs pos="73000">
                <a:sysClr val="windowText" lastClr="000000">
                  <a:tint val="61000"/>
                  <a:satMod val="200000"/>
                </a:sysClr>
              </a:gs>
              <a:gs pos="100000">
                <a:sysClr val="windowText" lastClr="000000">
                  <a:tint val="45000"/>
                  <a:satMod val="200000"/>
                </a:sysClr>
              </a:gs>
            </a:gsLst>
            <a:lin ang="950000" scaled="1"/>
          </a:gradFill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200" kern="0" dirty="0" err="1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WoT</a:t>
            </a:r>
            <a:r>
              <a:rPr lang="en-US" altLang="ja-JP" sz="1200" kern="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 </a:t>
            </a:r>
            <a:r>
              <a:rPr lang="en-US" altLang="ja-JP" sz="1200" kern="0" dirty="0" err="1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Servient</a:t>
            </a:r>
            <a:endParaRPr lang="en-US" altLang="ja-JP" sz="1200" kern="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36" name="角丸四角形 35"/>
          <p:cNvSpPr/>
          <p:nvPr/>
        </p:nvSpPr>
        <p:spPr bwMode="gray">
          <a:xfrm>
            <a:off x="2843808" y="6191167"/>
            <a:ext cx="1186769" cy="478193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45000"/>
                  <a:satMod val="200000"/>
                </a:sysClr>
              </a:gs>
              <a:gs pos="30000">
                <a:sysClr val="windowText" lastClr="000000">
                  <a:tint val="61000"/>
                  <a:satMod val="200000"/>
                </a:sysClr>
              </a:gs>
              <a:gs pos="45000">
                <a:sysClr val="windowText" lastClr="000000">
                  <a:tint val="66000"/>
                  <a:satMod val="200000"/>
                </a:sysClr>
              </a:gs>
              <a:gs pos="55000">
                <a:sysClr val="windowText" lastClr="000000">
                  <a:tint val="66000"/>
                  <a:satMod val="200000"/>
                </a:sysClr>
              </a:gs>
              <a:gs pos="73000">
                <a:sysClr val="windowText" lastClr="000000">
                  <a:tint val="61000"/>
                  <a:satMod val="200000"/>
                </a:sysClr>
              </a:gs>
              <a:gs pos="100000">
                <a:sysClr val="windowText" lastClr="000000">
                  <a:tint val="45000"/>
                  <a:satMod val="200000"/>
                </a:sysClr>
              </a:gs>
            </a:gsLst>
            <a:lin ang="950000" scaled="1"/>
          </a:gradFill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200" kern="0" dirty="0" err="1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WoT</a:t>
            </a:r>
            <a:r>
              <a:rPr lang="en-US" altLang="ja-JP" sz="1200" kern="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 </a:t>
            </a:r>
            <a:r>
              <a:rPr lang="en-US" altLang="ja-JP" sz="1200" kern="0" dirty="0" err="1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Servient</a:t>
            </a:r>
            <a:endParaRPr lang="en-US" altLang="ja-JP" sz="1200" kern="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4961799" y="1384900"/>
            <a:ext cx="414670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2400" b="1" dirty="0" smtClean="0">
                <a:solidFill>
                  <a:prstClr val="black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App Script: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400" dirty="0" smtClean="0">
                <a:solidFill>
                  <a:prstClr val="black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Implements application logic in a modular and portable way. It can access local hardware, locally connected legacy devices, and remote things through the </a:t>
            </a:r>
            <a:r>
              <a:rPr lang="en-US" altLang="ja-JP" sz="1400" dirty="0" err="1" smtClean="0">
                <a:solidFill>
                  <a:prstClr val="black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WoT</a:t>
            </a:r>
            <a:r>
              <a:rPr lang="en-US" altLang="ja-JP" sz="1400" dirty="0" smtClean="0">
                <a:solidFill>
                  <a:prstClr val="black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 Interface. For this, the runtime environment must provide the Scripting API (Physical, Client, Server).</a:t>
            </a: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961799" y="4121205"/>
            <a:ext cx="41467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2400" b="1" dirty="0" smtClean="0">
                <a:solidFill>
                  <a:prstClr val="black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Resource Model: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400" dirty="0" smtClean="0">
                <a:solidFill>
                  <a:prstClr val="black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Provides a common abstraction across the different protocols. Just like the Web, it allows to identify and address interaction points with URIs.</a:t>
            </a: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961799" y="5273913"/>
            <a:ext cx="41467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2400" b="1" dirty="0" smtClean="0">
                <a:solidFill>
                  <a:prstClr val="black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Protocol Binding: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400" dirty="0">
                <a:solidFill>
                  <a:prstClr val="black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Converts interactions with devices </a:t>
            </a:r>
            <a:r>
              <a:rPr lang="en-US" altLang="ja-JP" sz="1400" dirty="0" smtClean="0">
                <a:solidFill>
                  <a:prstClr val="black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using </a:t>
            </a:r>
            <a:r>
              <a:rPr lang="en-US" altLang="ja-JP" sz="1400" dirty="0">
                <a:solidFill>
                  <a:prstClr val="black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information in TD in accordance with lower layer </a:t>
            </a:r>
            <a:r>
              <a:rPr lang="en-US" altLang="ja-JP" sz="1400" dirty="0" smtClean="0">
                <a:solidFill>
                  <a:prstClr val="black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protocols. For </a:t>
            </a:r>
            <a:r>
              <a:rPr lang="en-US" altLang="ja-JP" sz="1400" dirty="0">
                <a:solidFill>
                  <a:prstClr val="black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legacy devices, adapters available for those devices convert the protocol</a:t>
            </a:r>
            <a:r>
              <a:rPr lang="en-US" altLang="ja-JP" sz="1400" dirty="0" smtClean="0">
                <a:solidFill>
                  <a:prstClr val="black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.</a:t>
            </a: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4961799" y="2968496"/>
            <a:ext cx="41467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2400" b="1" dirty="0" smtClean="0">
                <a:solidFill>
                  <a:prstClr val="black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Thing Description: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400" dirty="0" smtClean="0">
                <a:solidFill>
                  <a:prstClr val="black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Declares providing API name, parameter type and so on. External client refers this description to call </a:t>
            </a:r>
            <a:r>
              <a:rPr lang="en-US" altLang="ja-JP" sz="1400" dirty="0" err="1" smtClean="0">
                <a:solidFill>
                  <a:prstClr val="black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WoT</a:t>
            </a:r>
            <a:r>
              <a:rPr lang="en-US" altLang="ja-JP" sz="1400" dirty="0" smtClean="0">
                <a:solidFill>
                  <a:prstClr val="black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 Interface.</a:t>
            </a:r>
          </a:p>
        </p:txBody>
      </p:sp>
      <p:sp>
        <p:nvSpPr>
          <p:cNvPr id="43" name="角丸四角形吹き出し 24"/>
          <p:cNvSpPr/>
          <p:nvPr/>
        </p:nvSpPr>
        <p:spPr bwMode="gray">
          <a:xfrm>
            <a:off x="3491880" y="5550789"/>
            <a:ext cx="980953" cy="344589"/>
          </a:xfrm>
          <a:prstGeom prst="wedgeRoundRectCallout">
            <a:avLst>
              <a:gd name="adj1" fmla="val -58004"/>
              <a:gd name="adj2" fmla="val -15397"/>
              <a:gd name="adj3" fmla="val 16667"/>
            </a:avLst>
          </a:prstGeom>
          <a:gradFill rotWithShape="1">
            <a:gsLst>
              <a:gs pos="0">
                <a:srgbClr val="9FB8CD">
                  <a:tint val="45000"/>
                  <a:satMod val="200000"/>
                </a:srgbClr>
              </a:gs>
              <a:gs pos="30000">
                <a:srgbClr val="9FB8CD">
                  <a:tint val="61000"/>
                  <a:satMod val="200000"/>
                </a:srgbClr>
              </a:gs>
              <a:gs pos="45000">
                <a:srgbClr val="9FB8CD">
                  <a:tint val="66000"/>
                  <a:satMod val="200000"/>
                </a:srgbClr>
              </a:gs>
              <a:gs pos="55000">
                <a:srgbClr val="9FB8CD">
                  <a:tint val="66000"/>
                  <a:satMod val="200000"/>
                </a:srgbClr>
              </a:gs>
              <a:gs pos="73000">
                <a:srgbClr val="9FB8CD">
                  <a:tint val="61000"/>
                  <a:satMod val="200000"/>
                </a:srgbClr>
              </a:gs>
              <a:gs pos="100000">
                <a:srgbClr val="9FB8CD">
                  <a:tint val="45000"/>
                  <a:satMod val="200000"/>
                </a:srgbClr>
              </a:gs>
            </a:gsLst>
            <a:lin ang="950000" scaled="1"/>
          </a:gradFill>
          <a:ln w="9525" cap="flat" cmpd="sng" algn="ctr">
            <a:solidFill>
              <a:srgbClr val="9FB8CD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rot="0" spcFirstLastPara="0" vertOverflow="overflow" horzOverflow="overflow" vert="horz" wrap="square" lIns="7200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5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ＭＳ Ｐゴシック" panose="020B0600070205080204" pitchFamily="50" charset="-128"/>
                <a:cs typeface="+mn-cs"/>
              </a:rPr>
              <a:t>WoT</a:t>
            </a:r>
            <a:r>
              <a:rPr kumimoji="0" lang="en-US" altLang="ja-JP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ＭＳ Ｐゴシック" panose="020B0600070205080204" pitchFamily="50" charset="-128"/>
                <a:cs typeface="+mn-cs"/>
              </a:rPr>
              <a:t> Interface</a:t>
            </a:r>
            <a:endParaRPr kumimoji="0" lang="ja-JP" altLang="en-US" sz="105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ＭＳ Ｐゴシック" panose="020B0600070205080204" pitchFamily="50" charset="-128"/>
              <a:cs typeface="+mn-cs"/>
            </a:endParaRPr>
          </a:p>
        </p:txBody>
      </p:sp>
      <p:cxnSp>
        <p:nvCxnSpPr>
          <p:cNvPr id="51" name="Form 50"/>
          <p:cNvCxnSpPr>
            <a:stCxn id="18" idx="3"/>
            <a:endCxn id="36" idx="3"/>
          </p:cNvCxnSpPr>
          <p:nvPr/>
        </p:nvCxnSpPr>
        <p:spPr>
          <a:xfrm rot="5400000">
            <a:off x="3145488" y="5046790"/>
            <a:ext cx="2268564" cy="498385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12"/>
          <p:cNvCxnSpPr/>
          <p:nvPr/>
        </p:nvCxnSpPr>
        <p:spPr bwMode="auto">
          <a:xfrm>
            <a:off x="1863261" y="2532168"/>
            <a:ext cx="0" cy="484315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sp>
        <p:nvSpPr>
          <p:cNvPr id="45" name="テキスト ボックス 13"/>
          <p:cNvSpPr txBox="1"/>
          <p:nvPr/>
        </p:nvSpPr>
        <p:spPr>
          <a:xfrm>
            <a:off x="827584" y="2665048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2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Discovery API</a:t>
            </a:r>
            <a:endParaRPr lang="en-US" altLang="ja-JP" sz="120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cxnSp>
        <p:nvCxnSpPr>
          <p:cNvPr id="46" name="直線コネクタ 32"/>
          <p:cNvCxnSpPr/>
          <p:nvPr/>
        </p:nvCxnSpPr>
        <p:spPr bwMode="auto">
          <a:xfrm flipV="1">
            <a:off x="927728" y="2881074"/>
            <a:ext cx="936104" cy="1"/>
          </a:xfrm>
          <a:prstGeom prst="line">
            <a:avLst/>
          </a:prstGeom>
          <a:noFill/>
          <a:ln w="25400" cap="flat" cmpd="sng" algn="ctr">
            <a:solidFill>
              <a:srgbClr val="9FB8CD"/>
            </a:solidFill>
            <a:prstDash val="sysDash"/>
            <a:headEnd type="none" w="med" len="med"/>
            <a:tailEnd type="none" w="med" len="med"/>
          </a:ln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rgbClr val="9FB8CD">
                <a:tint val="100000"/>
                <a:shade val="100000"/>
                <a:hueMod val="100000"/>
                <a:satMod val="100000"/>
              </a:srgbClr>
            </a:contourClr>
          </a:sp3d>
          <a:extLst/>
        </p:spPr>
      </p:cxnSp>
      <p:cxnSp>
        <p:nvCxnSpPr>
          <p:cNvPr id="61" name="直線矢印コネクタ 12"/>
          <p:cNvCxnSpPr/>
          <p:nvPr/>
        </p:nvCxnSpPr>
        <p:spPr bwMode="auto">
          <a:xfrm>
            <a:off x="783141" y="2524700"/>
            <a:ext cx="0" cy="484315"/>
          </a:xfrm>
          <a:prstGeom prst="straightConnector1">
            <a:avLst/>
          </a:prstGeom>
          <a:noFill/>
          <a:ln w="19050" cap="flat" cmpd="sng" algn="ctr">
            <a:solidFill>
              <a:schemeClr val="bg2">
                <a:lumMod val="25000"/>
              </a:schemeClr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sp>
        <p:nvSpPr>
          <p:cNvPr id="62" name="テキスト ボックス 13"/>
          <p:cNvSpPr txBox="1"/>
          <p:nvPr/>
        </p:nvSpPr>
        <p:spPr>
          <a:xfrm>
            <a:off x="-47708" y="2657580"/>
            <a:ext cx="9393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2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(Propr. API)</a:t>
            </a:r>
            <a:endParaRPr lang="en-US" altLang="ja-JP" sz="120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cxnSp>
        <p:nvCxnSpPr>
          <p:cNvPr id="63" name="直線コネクタ 32"/>
          <p:cNvCxnSpPr/>
          <p:nvPr/>
        </p:nvCxnSpPr>
        <p:spPr bwMode="auto">
          <a:xfrm>
            <a:off x="79368" y="2873606"/>
            <a:ext cx="676208" cy="1"/>
          </a:xfrm>
          <a:prstGeom prst="line">
            <a:avLst/>
          </a:prstGeom>
          <a:noFill/>
          <a:ln w="25400" cap="flat" cmpd="sng" algn="ctr">
            <a:solidFill>
              <a:schemeClr val="bg2">
                <a:lumMod val="25000"/>
              </a:schemeClr>
            </a:solidFill>
            <a:prstDash val="sysDash"/>
            <a:headEnd type="none" w="med" len="med"/>
            <a:tailEnd type="none" w="med" len="med"/>
          </a:ln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rgbClr val="9FB8CD">
                <a:tint val="100000"/>
                <a:shade val="100000"/>
                <a:hueMod val="100000"/>
                <a:satMod val="100000"/>
              </a:srgbClr>
            </a:contourClr>
          </a:sp3d>
          <a:extLst/>
        </p:spPr>
      </p:cxnSp>
    </p:spTree>
    <p:extLst>
      <p:ext uri="{BB962C8B-B14F-4D97-AF65-F5344CB8AC3E}">
        <p14:creationId xmlns="" xmlns:p14="http://schemas.microsoft.com/office/powerpoint/2010/main" val="106600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Example</a:t>
            </a:r>
            <a:r>
              <a:rPr lang="de-DE" dirty="0" smtClean="0"/>
              <a:t>: Server (in </a:t>
            </a:r>
            <a:r>
              <a:rPr lang="de-DE" dirty="0" err="1" smtClean="0"/>
              <a:t>Lua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de-DE" sz="900" dirty="0" smtClean="0"/>
              <a:t>-- LUA </a:t>
            </a:r>
            <a:r>
              <a:rPr lang="de-DE" sz="900" dirty="0" err="1" smtClean="0"/>
              <a:t>example</a:t>
            </a:r>
            <a:endParaRPr lang="de-DE" sz="900" dirty="0" smtClean="0"/>
          </a:p>
          <a:p>
            <a:pPr>
              <a:buNone/>
            </a:pPr>
            <a:endParaRPr lang="de-DE" sz="900" dirty="0" smtClean="0"/>
          </a:p>
          <a:p>
            <a:pPr>
              <a:buNone/>
            </a:pPr>
            <a:r>
              <a:rPr lang="de-DE" sz="900" dirty="0" smtClean="0"/>
              <a:t>-- </a:t>
            </a:r>
            <a:r>
              <a:rPr lang="de-DE" sz="900" dirty="0" err="1" smtClean="0"/>
              <a:t>define</a:t>
            </a:r>
            <a:r>
              <a:rPr lang="de-DE" sz="900" dirty="0" smtClean="0"/>
              <a:t> </a:t>
            </a:r>
            <a:r>
              <a:rPr lang="de-DE" sz="900" dirty="0" err="1" smtClean="0"/>
              <a:t>or</a:t>
            </a:r>
            <a:r>
              <a:rPr lang="de-DE" sz="900" dirty="0" smtClean="0"/>
              <a:t> </a:t>
            </a:r>
            <a:r>
              <a:rPr lang="de-DE" sz="900" dirty="0" err="1" smtClean="0"/>
              <a:t>load</a:t>
            </a:r>
            <a:r>
              <a:rPr lang="de-DE" sz="900" dirty="0" smtClean="0"/>
              <a:t> </a:t>
            </a:r>
            <a:r>
              <a:rPr lang="de-DE" sz="900" dirty="0" err="1" smtClean="0"/>
              <a:t>interactions</a:t>
            </a:r>
            <a:r>
              <a:rPr lang="de-DE" sz="900" dirty="0" smtClean="0"/>
              <a:t> </a:t>
            </a:r>
            <a:r>
              <a:rPr lang="de-DE" sz="900" dirty="0" err="1" smtClean="0"/>
              <a:t>and</a:t>
            </a:r>
            <a:r>
              <a:rPr lang="de-DE" sz="900" dirty="0" smtClean="0"/>
              <a:t> </a:t>
            </a:r>
            <a:r>
              <a:rPr lang="de-DE" sz="900" dirty="0" err="1" smtClean="0"/>
              <a:t>name</a:t>
            </a:r>
            <a:endParaRPr lang="de-DE" sz="900" dirty="0" smtClean="0"/>
          </a:p>
          <a:p>
            <a:pPr>
              <a:buNone/>
            </a:pPr>
            <a:r>
              <a:rPr lang="de-DE" sz="900" dirty="0" err="1" smtClean="0"/>
              <a:t>local</a:t>
            </a:r>
            <a:r>
              <a:rPr lang="de-DE" sz="900" dirty="0" smtClean="0"/>
              <a:t> </a:t>
            </a:r>
            <a:r>
              <a:rPr lang="de-DE" sz="900" dirty="0" err="1" smtClean="0"/>
              <a:t>td</a:t>
            </a:r>
            <a:r>
              <a:rPr lang="de-DE" sz="900" dirty="0" smtClean="0"/>
              <a:t> = {...}</a:t>
            </a:r>
          </a:p>
          <a:p>
            <a:pPr>
              <a:buNone/>
            </a:pPr>
            <a:endParaRPr lang="de-DE" sz="900" dirty="0" smtClean="0"/>
          </a:p>
          <a:p>
            <a:pPr>
              <a:buNone/>
            </a:pPr>
            <a:r>
              <a:rPr lang="de-DE" sz="900" dirty="0" smtClean="0"/>
              <a:t>-- </a:t>
            </a:r>
            <a:r>
              <a:rPr lang="de-DE" sz="900" dirty="0" err="1" smtClean="0"/>
              <a:t>create</a:t>
            </a:r>
            <a:r>
              <a:rPr lang="de-DE" sz="900" dirty="0" smtClean="0"/>
              <a:t> a </a:t>
            </a:r>
            <a:r>
              <a:rPr lang="de-DE" sz="900" dirty="0" err="1" smtClean="0"/>
              <a:t>thing</a:t>
            </a:r>
            <a:r>
              <a:rPr lang="de-DE" sz="900" dirty="0" smtClean="0"/>
              <a:t> </a:t>
            </a:r>
            <a:r>
              <a:rPr lang="de-DE" sz="900" dirty="0" err="1" smtClean="0"/>
              <a:t>object</a:t>
            </a:r>
            <a:endParaRPr lang="de-DE" sz="900" dirty="0" smtClean="0"/>
          </a:p>
          <a:p>
            <a:pPr>
              <a:buNone/>
            </a:pPr>
            <a:r>
              <a:rPr lang="de-DE" sz="900" dirty="0" err="1" smtClean="0"/>
              <a:t>local</a:t>
            </a:r>
            <a:r>
              <a:rPr lang="de-DE" sz="900" dirty="0" smtClean="0"/>
              <a:t> </a:t>
            </a:r>
            <a:r>
              <a:rPr lang="de-DE" sz="900" dirty="0" err="1" smtClean="0"/>
              <a:t>thing</a:t>
            </a:r>
            <a:r>
              <a:rPr lang="de-DE" sz="900" dirty="0" smtClean="0"/>
              <a:t> = </a:t>
            </a:r>
            <a:r>
              <a:rPr lang="de-DE" sz="900" dirty="0" err="1" smtClean="0"/>
              <a:t>WoT.createThingfromTd</a:t>
            </a:r>
            <a:r>
              <a:rPr lang="de-DE" sz="900" dirty="0" smtClean="0"/>
              <a:t>(</a:t>
            </a:r>
            <a:r>
              <a:rPr lang="de-DE" sz="900" dirty="0" err="1" smtClean="0"/>
              <a:t>td</a:t>
            </a:r>
            <a:r>
              <a:rPr lang="de-DE" sz="900" dirty="0" smtClean="0"/>
              <a:t>)</a:t>
            </a:r>
          </a:p>
          <a:p>
            <a:pPr>
              <a:buNone/>
            </a:pPr>
            <a:endParaRPr lang="de-DE" sz="900" dirty="0" smtClean="0"/>
          </a:p>
          <a:p>
            <a:pPr>
              <a:buNone/>
            </a:pPr>
            <a:r>
              <a:rPr lang="de-DE" sz="900" dirty="0" smtClean="0"/>
              <a:t>-- </a:t>
            </a:r>
            <a:r>
              <a:rPr lang="de-DE" sz="900" dirty="0" err="1" smtClean="0"/>
              <a:t>initialize</a:t>
            </a:r>
            <a:endParaRPr lang="de-DE" sz="900" dirty="0" smtClean="0"/>
          </a:p>
          <a:p>
            <a:pPr>
              <a:buNone/>
            </a:pPr>
            <a:r>
              <a:rPr lang="de-DE" sz="900" dirty="0" err="1" smtClean="0"/>
              <a:t>gpio.write</a:t>
            </a:r>
            <a:r>
              <a:rPr lang="de-DE" sz="900" dirty="0" smtClean="0"/>
              <a:t>(pin,0)</a:t>
            </a:r>
          </a:p>
          <a:p>
            <a:pPr>
              <a:buNone/>
            </a:pPr>
            <a:r>
              <a:rPr lang="de-DE" sz="900" dirty="0" err="1" smtClean="0"/>
              <a:t>thing:setProperty</a:t>
            </a:r>
            <a:r>
              <a:rPr lang="de-DE" sz="900" dirty="0" smtClean="0"/>
              <a:t>("</a:t>
            </a:r>
            <a:r>
              <a:rPr lang="de-DE" sz="900" dirty="0" err="1" smtClean="0"/>
              <a:t>state</a:t>
            </a:r>
            <a:r>
              <a:rPr lang="de-DE" sz="900" dirty="0" smtClean="0"/>
              <a:t>", </a:t>
            </a:r>
            <a:r>
              <a:rPr lang="de-DE" sz="900" dirty="0" err="1" smtClean="0"/>
              <a:t>false</a:t>
            </a:r>
            <a:r>
              <a:rPr lang="de-DE" sz="900" dirty="0" smtClean="0"/>
              <a:t>)</a:t>
            </a:r>
          </a:p>
          <a:p>
            <a:pPr>
              <a:buNone/>
            </a:pPr>
            <a:endParaRPr lang="de-DE" sz="900" dirty="0" smtClean="0"/>
          </a:p>
          <a:p>
            <a:pPr>
              <a:buNone/>
            </a:pPr>
            <a:r>
              <a:rPr lang="de-DE" sz="900" dirty="0" smtClean="0"/>
              <a:t>-- </a:t>
            </a:r>
            <a:r>
              <a:rPr lang="de-DE" sz="900" dirty="0" err="1" smtClean="0"/>
              <a:t>register</a:t>
            </a:r>
            <a:r>
              <a:rPr lang="de-DE" sz="900" dirty="0" smtClean="0"/>
              <a:t> </a:t>
            </a:r>
            <a:r>
              <a:rPr lang="de-DE" sz="900" dirty="0" err="1" smtClean="0"/>
              <a:t>action</a:t>
            </a:r>
            <a:r>
              <a:rPr lang="de-DE" sz="900" dirty="0" smtClean="0"/>
              <a:t> </a:t>
            </a:r>
            <a:r>
              <a:rPr lang="de-DE" sz="900" dirty="0" err="1" smtClean="0"/>
              <a:t>callback</a:t>
            </a:r>
            <a:endParaRPr lang="de-DE" sz="900" dirty="0" smtClean="0"/>
          </a:p>
          <a:p>
            <a:pPr>
              <a:buNone/>
            </a:pPr>
            <a:r>
              <a:rPr lang="de-DE" sz="900" dirty="0" err="1" smtClean="0"/>
              <a:t>thing:onActionInvoke</a:t>
            </a:r>
            <a:r>
              <a:rPr lang="de-DE" sz="900" dirty="0" smtClean="0"/>
              <a:t>(</a:t>
            </a:r>
          </a:p>
          <a:p>
            <a:pPr>
              <a:buNone/>
            </a:pPr>
            <a:r>
              <a:rPr lang="de-DE" sz="900" dirty="0" smtClean="0"/>
              <a:t>    "</a:t>
            </a:r>
            <a:r>
              <a:rPr lang="de-DE" sz="900" dirty="0" err="1" smtClean="0"/>
              <a:t>toggle</a:t>
            </a:r>
            <a:r>
              <a:rPr lang="de-DE" sz="900" dirty="0" smtClean="0"/>
              <a:t>",</a:t>
            </a:r>
          </a:p>
          <a:p>
            <a:pPr>
              <a:buNone/>
            </a:pPr>
            <a:r>
              <a:rPr lang="de-DE" sz="900" dirty="0" smtClean="0"/>
              <a:t>    </a:t>
            </a:r>
            <a:r>
              <a:rPr lang="de-DE" sz="900" dirty="0" err="1" smtClean="0"/>
              <a:t>function</a:t>
            </a:r>
            <a:r>
              <a:rPr lang="de-DE" sz="900" dirty="0" smtClean="0"/>
              <a:t> ()</a:t>
            </a:r>
          </a:p>
          <a:p>
            <a:pPr>
              <a:buNone/>
            </a:pPr>
            <a:r>
              <a:rPr lang="de-DE" sz="900" dirty="0" smtClean="0"/>
              <a:t>        </a:t>
            </a:r>
            <a:r>
              <a:rPr lang="de-DE" sz="900" dirty="0" err="1" smtClean="0"/>
              <a:t>local</a:t>
            </a:r>
            <a:r>
              <a:rPr lang="de-DE" sz="900" dirty="0" smtClean="0"/>
              <a:t> </a:t>
            </a:r>
            <a:r>
              <a:rPr lang="de-DE" sz="900" dirty="0" err="1" smtClean="0"/>
              <a:t>state</a:t>
            </a:r>
            <a:r>
              <a:rPr lang="de-DE" sz="900" dirty="0" smtClean="0"/>
              <a:t> = </a:t>
            </a:r>
            <a:r>
              <a:rPr lang="de-DE" sz="900" dirty="0" err="1" smtClean="0"/>
              <a:t>thing:getProperty</a:t>
            </a:r>
            <a:r>
              <a:rPr lang="de-DE" sz="900" dirty="0" smtClean="0"/>
              <a:t>("</a:t>
            </a:r>
            <a:r>
              <a:rPr lang="de-DE" sz="900" dirty="0" err="1" smtClean="0"/>
              <a:t>state</a:t>
            </a:r>
            <a:r>
              <a:rPr lang="de-DE" sz="900" dirty="0" smtClean="0"/>
              <a:t>")</a:t>
            </a:r>
          </a:p>
          <a:p>
            <a:pPr>
              <a:buNone/>
            </a:pPr>
            <a:r>
              <a:rPr lang="de-DE" sz="900" dirty="0" smtClean="0"/>
              <a:t>        </a:t>
            </a:r>
            <a:r>
              <a:rPr lang="de-DE" sz="900" dirty="0" err="1" smtClean="0"/>
              <a:t>if</a:t>
            </a:r>
            <a:r>
              <a:rPr lang="de-DE" sz="900" dirty="0" smtClean="0"/>
              <a:t>(</a:t>
            </a:r>
            <a:r>
              <a:rPr lang="de-DE" sz="900" dirty="0" err="1" smtClean="0"/>
              <a:t>state</a:t>
            </a:r>
            <a:r>
              <a:rPr lang="de-DE" sz="900" dirty="0" smtClean="0"/>
              <a:t>)</a:t>
            </a:r>
          </a:p>
          <a:p>
            <a:pPr>
              <a:buNone/>
            </a:pPr>
            <a:r>
              <a:rPr lang="de-DE" sz="900" dirty="0" smtClean="0"/>
              <a:t>             </a:t>
            </a:r>
            <a:r>
              <a:rPr lang="de-DE" sz="900" dirty="0" err="1" smtClean="0"/>
              <a:t>gpio.write</a:t>
            </a:r>
            <a:r>
              <a:rPr lang="de-DE" sz="900" dirty="0" smtClean="0"/>
              <a:t>(pin,0);</a:t>
            </a:r>
          </a:p>
          <a:p>
            <a:pPr>
              <a:buNone/>
            </a:pPr>
            <a:r>
              <a:rPr lang="de-DE" sz="900" dirty="0" smtClean="0"/>
              <a:t>             </a:t>
            </a:r>
            <a:r>
              <a:rPr lang="de-DE" sz="900" dirty="0" err="1" smtClean="0"/>
              <a:t>state</a:t>
            </a:r>
            <a:r>
              <a:rPr lang="de-DE" sz="900" dirty="0" smtClean="0"/>
              <a:t> = </a:t>
            </a:r>
            <a:r>
              <a:rPr lang="de-DE" sz="900" dirty="0" err="1" smtClean="0"/>
              <a:t>false</a:t>
            </a:r>
            <a:endParaRPr lang="de-DE" sz="900" dirty="0" smtClean="0"/>
          </a:p>
          <a:p>
            <a:pPr>
              <a:buNone/>
            </a:pPr>
            <a:r>
              <a:rPr lang="de-DE" sz="900" dirty="0" smtClean="0"/>
              <a:t>        </a:t>
            </a:r>
            <a:r>
              <a:rPr lang="de-DE" sz="900" dirty="0" err="1" smtClean="0"/>
              <a:t>else</a:t>
            </a:r>
            <a:endParaRPr lang="de-DE" sz="900" dirty="0" smtClean="0"/>
          </a:p>
          <a:p>
            <a:pPr>
              <a:buNone/>
            </a:pPr>
            <a:r>
              <a:rPr lang="de-DE" sz="900" dirty="0" smtClean="0"/>
              <a:t>            </a:t>
            </a:r>
            <a:r>
              <a:rPr lang="de-DE" sz="900" dirty="0" err="1" smtClean="0"/>
              <a:t>gpio.write</a:t>
            </a:r>
            <a:r>
              <a:rPr lang="de-DE" sz="900" dirty="0" smtClean="0"/>
              <a:t>(pin,1);</a:t>
            </a:r>
          </a:p>
          <a:p>
            <a:pPr>
              <a:buNone/>
            </a:pPr>
            <a:r>
              <a:rPr lang="de-DE" sz="900" dirty="0" smtClean="0"/>
              <a:t>            </a:t>
            </a:r>
            <a:r>
              <a:rPr lang="de-DE" sz="900" dirty="0" err="1" smtClean="0"/>
              <a:t>state</a:t>
            </a:r>
            <a:r>
              <a:rPr lang="de-DE" sz="900" dirty="0" smtClean="0"/>
              <a:t> = </a:t>
            </a:r>
            <a:r>
              <a:rPr lang="de-DE" sz="900" dirty="0" err="1" smtClean="0"/>
              <a:t>true</a:t>
            </a:r>
            <a:endParaRPr lang="de-DE" sz="900" dirty="0" smtClean="0"/>
          </a:p>
          <a:p>
            <a:pPr>
              <a:buNone/>
            </a:pPr>
            <a:r>
              <a:rPr lang="de-DE" sz="900" dirty="0" smtClean="0"/>
              <a:t>        end</a:t>
            </a:r>
          </a:p>
          <a:p>
            <a:pPr>
              <a:buNone/>
            </a:pPr>
            <a:r>
              <a:rPr lang="de-DE" sz="900" dirty="0" smtClean="0"/>
              <a:t>    end</a:t>
            </a:r>
          </a:p>
          <a:p>
            <a:pPr>
              <a:buNone/>
            </a:pPr>
            <a:r>
              <a:rPr lang="de-DE" sz="900" dirty="0" smtClean="0"/>
              <a:t>)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707904" y="1600200"/>
            <a:ext cx="4978896" cy="45259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endParaRPr lang="de-DE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DE" dirty="0" smtClean="0">
                <a:latin typeface="Courier New" pitchFamily="49" charset="0"/>
                <a:cs typeface="Courier New" pitchFamily="49" charset="0"/>
              </a:rPr>
              <a:t>--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register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callback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property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change</a:t>
            </a:r>
            <a:endParaRPr lang="de-DE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thing:onUpdateProperty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buNone/>
            </a:pPr>
            <a:r>
              <a:rPr lang="de-DE" dirty="0" smtClean="0">
                <a:latin typeface="Courier New" pitchFamily="49" charset="0"/>
                <a:cs typeface="Courier New" pitchFamily="49" charset="0"/>
              </a:rPr>
              <a:t>    "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state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",</a:t>
            </a:r>
          </a:p>
          <a:p>
            <a:pPr>
              <a:buNone/>
            </a:pPr>
            <a:r>
              <a:rPr lang="de-D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newstate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de-D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newstate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de-DE" dirty="0" smtClean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gpio.write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(pin,1);</a:t>
            </a:r>
          </a:p>
          <a:p>
            <a:pPr>
              <a:buNone/>
            </a:pPr>
            <a:r>
              <a:rPr lang="de-D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else</a:t>
            </a:r>
            <a:endParaRPr lang="de-DE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D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gpio.write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(pin,0);</a:t>
            </a:r>
          </a:p>
          <a:p>
            <a:pPr>
              <a:buNone/>
            </a:pPr>
            <a:r>
              <a:rPr lang="de-DE" dirty="0" smtClean="0">
                <a:latin typeface="Courier New" pitchFamily="49" charset="0"/>
                <a:cs typeface="Courier New" pitchFamily="49" charset="0"/>
              </a:rPr>
              <a:t>        end</a:t>
            </a:r>
          </a:p>
          <a:p>
            <a:pPr>
              <a:buNone/>
            </a:pPr>
            <a:r>
              <a:rPr lang="de-D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state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newstate</a:t>
            </a:r>
            <a:endParaRPr lang="de-DE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DE" dirty="0" smtClean="0">
                <a:latin typeface="Courier New" pitchFamily="49" charset="0"/>
                <a:cs typeface="Courier New" pitchFamily="49" charset="0"/>
              </a:rPr>
              <a:t>    end</a:t>
            </a:r>
          </a:p>
          <a:p>
            <a:pPr>
              <a:buNone/>
            </a:pPr>
            <a:r>
              <a:rPr lang="de-DE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Physical</a:t>
            </a:r>
            <a:r>
              <a:rPr lang="de-DE" dirty="0" smtClean="0"/>
              <a:t> </a:t>
            </a:r>
            <a:r>
              <a:rPr lang="de-DE" dirty="0" err="1" smtClean="0"/>
              <a:t>access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>
          <a:xfrm>
            <a:off x="1619672" y="1556792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de-DE" sz="1200" b="1" dirty="0" smtClean="0">
                <a:solidFill>
                  <a:srgbClr val="008000"/>
                </a:solidFill>
                <a:latin typeface="Courier New"/>
              </a:rPr>
              <a:t>// </a:t>
            </a:r>
            <a:r>
              <a:rPr lang="de-DE" sz="1200" b="1" dirty="0" err="1" smtClean="0">
                <a:solidFill>
                  <a:srgbClr val="008000"/>
                </a:solidFill>
                <a:latin typeface="Courier New"/>
              </a:rPr>
              <a:t>access</a:t>
            </a:r>
            <a:r>
              <a:rPr lang="de-DE" sz="1200" b="1" dirty="0" smtClean="0">
                <a:solidFill>
                  <a:srgbClr val="008000"/>
                </a:solidFill>
                <a:latin typeface="Courier New"/>
              </a:rPr>
              <a:t> a </a:t>
            </a:r>
            <a:r>
              <a:rPr lang="de-DE" sz="1200" b="1" dirty="0" err="1" smtClean="0">
                <a:solidFill>
                  <a:srgbClr val="008000"/>
                </a:solidFill>
                <a:latin typeface="Courier New"/>
              </a:rPr>
              <a:t>local</a:t>
            </a:r>
            <a:r>
              <a:rPr lang="de-DE" sz="1200" b="1" dirty="0" smtClean="0">
                <a:solidFill>
                  <a:srgbClr val="008000"/>
                </a:solidFill>
                <a:latin typeface="Courier New"/>
              </a:rPr>
              <a:t> </a:t>
            </a:r>
            <a:r>
              <a:rPr lang="de-DE" sz="1200" b="1" dirty="0" err="1" smtClean="0">
                <a:solidFill>
                  <a:srgbClr val="008000"/>
                </a:solidFill>
                <a:latin typeface="Courier New"/>
              </a:rPr>
              <a:t>thing</a:t>
            </a:r>
            <a:r>
              <a:rPr lang="de-DE" sz="1200" b="1" dirty="0" smtClean="0">
                <a:solidFill>
                  <a:srgbClr val="008000"/>
                </a:solidFill>
                <a:latin typeface="Courier New"/>
              </a:rPr>
              <a:t> </a:t>
            </a:r>
            <a:r>
              <a:rPr lang="de-DE" sz="1200" b="1" dirty="0" err="1" smtClean="0">
                <a:solidFill>
                  <a:srgbClr val="008000"/>
                </a:solidFill>
                <a:latin typeface="Courier New"/>
              </a:rPr>
              <a:t>by</a:t>
            </a:r>
            <a:r>
              <a:rPr lang="de-DE" sz="1200" b="1" dirty="0" smtClean="0">
                <a:solidFill>
                  <a:srgbClr val="008000"/>
                </a:solidFill>
                <a:latin typeface="Courier New"/>
              </a:rPr>
              <a:t> </a:t>
            </a:r>
            <a:r>
              <a:rPr lang="de-DE" sz="1200" b="1" dirty="0" err="1" smtClean="0">
                <a:solidFill>
                  <a:srgbClr val="008000"/>
                </a:solidFill>
                <a:latin typeface="Courier New"/>
              </a:rPr>
              <a:t>its</a:t>
            </a:r>
            <a:r>
              <a:rPr lang="de-DE" sz="1200" b="1" dirty="0" smtClean="0">
                <a:solidFill>
                  <a:srgbClr val="008000"/>
                </a:solidFill>
                <a:latin typeface="Courier New"/>
              </a:rPr>
              <a:t> </a:t>
            </a:r>
            <a:r>
              <a:rPr lang="de-DE" sz="1200" b="1" dirty="0" err="1" smtClean="0">
                <a:solidFill>
                  <a:srgbClr val="008000"/>
                </a:solidFill>
                <a:latin typeface="Courier New"/>
              </a:rPr>
              <a:t>name</a:t>
            </a:r>
            <a:endParaRPr lang="de-DE" sz="1200" b="1" dirty="0" smtClean="0">
              <a:solidFill>
                <a:srgbClr val="008000"/>
              </a:solidFill>
              <a:latin typeface="Courier New"/>
            </a:endParaRPr>
          </a:p>
          <a:p>
            <a:pPr>
              <a:buNone/>
            </a:pPr>
            <a:r>
              <a:rPr lang="de-DE" sz="1200" b="1" dirty="0" err="1" smtClean="0">
                <a:solidFill>
                  <a:srgbClr val="0000FF"/>
                </a:solidFill>
                <a:latin typeface="Courier New"/>
              </a:rPr>
              <a:t>var</a:t>
            </a:r>
            <a:r>
              <a:rPr lang="de-DE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200" b="1" dirty="0" err="1" smtClean="0">
                <a:solidFill>
                  <a:srgbClr val="000000"/>
                </a:solidFill>
                <a:latin typeface="Courier New"/>
              </a:rPr>
              <a:t>led</a:t>
            </a:r>
            <a:r>
              <a:rPr lang="de-DE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200" b="1" dirty="0" smtClean="0">
                <a:solidFill>
                  <a:srgbClr val="000080"/>
                </a:solidFill>
                <a:latin typeface="Courier New"/>
              </a:rPr>
              <a:t>=</a:t>
            </a:r>
            <a:r>
              <a:rPr lang="de-DE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200" b="1" dirty="0" err="1" smtClean="0">
                <a:solidFill>
                  <a:srgbClr val="000000"/>
                </a:solidFill>
                <a:latin typeface="Courier New"/>
              </a:rPr>
              <a:t>WoT</a:t>
            </a:r>
            <a:r>
              <a:rPr lang="de-DE" sz="12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de-DE" sz="1200" b="1" dirty="0" err="1" smtClean="0">
                <a:solidFill>
                  <a:srgbClr val="000000"/>
                </a:solidFill>
                <a:latin typeface="Courier New"/>
              </a:rPr>
              <a:t>getLocalThing</a:t>
            </a:r>
            <a:r>
              <a:rPr lang="de-DE" sz="12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de-DE" sz="1200" b="1" dirty="0" smtClean="0">
                <a:solidFill>
                  <a:srgbClr val="808080"/>
                </a:solidFill>
                <a:latin typeface="Courier New"/>
              </a:rPr>
              <a:t>'</a:t>
            </a:r>
            <a:r>
              <a:rPr lang="de-DE" sz="1200" b="1" dirty="0" err="1" smtClean="0">
                <a:solidFill>
                  <a:srgbClr val="808080"/>
                </a:solidFill>
                <a:latin typeface="Courier New"/>
              </a:rPr>
              <a:t>basicLed</a:t>
            </a:r>
            <a:r>
              <a:rPr lang="de-DE" sz="1200" b="1" dirty="0" smtClean="0">
                <a:solidFill>
                  <a:srgbClr val="808080"/>
                </a:solidFill>
                <a:latin typeface="Courier New"/>
              </a:rPr>
              <a:t>'</a:t>
            </a:r>
            <a:r>
              <a:rPr lang="de-DE" sz="1200" b="1" dirty="0" smtClean="0">
                <a:solidFill>
                  <a:srgbClr val="000080"/>
                </a:solidFill>
                <a:latin typeface="Courier New"/>
              </a:rPr>
              <a:t>);</a:t>
            </a:r>
          </a:p>
          <a:p>
            <a:pPr>
              <a:buNone/>
            </a:pPr>
            <a:endParaRPr lang="de-DE" sz="1200" b="1" dirty="0" smtClean="0">
              <a:solidFill>
                <a:srgbClr val="000080"/>
              </a:solidFill>
              <a:latin typeface="Courier New"/>
            </a:endParaRPr>
          </a:p>
          <a:p>
            <a:pPr>
              <a:buNone/>
            </a:pPr>
            <a:r>
              <a:rPr lang="de-DE" sz="1200" b="1" dirty="0" smtClean="0">
                <a:solidFill>
                  <a:srgbClr val="008000"/>
                </a:solidFill>
                <a:latin typeface="Courier New"/>
              </a:rPr>
              <a:t>//</a:t>
            </a:r>
            <a:r>
              <a:rPr lang="de-DE" sz="1200" b="1" dirty="0" err="1" smtClean="0">
                <a:solidFill>
                  <a:srgbClr val="008000"/>
                </a:solidFill>
                <a:latin typeface="Courier New"/>
              </a:rPr>
              <a:t>create</a:t>
            </a:r>
            <a:r>
              <a:rPr lang="de-DE" sz="1200" b="1" dirty="0" smtClean="0">
                <a:solidFill>
                  <a:srgbClr val="008000"/>
                </a:solidFill>
                <a:latin typeface="Courier New"/>
              </a:rPr>
              <a:t> a </a:t>
            </a:r>
            <a:r>
              <a:rPr lang="de-DE" sz="1200" b="1" dirty="0" err="1" smtClean="0">
                <a:solidFill>
                  <a:srgbClr val="008000"/>
                </a:solidFill>
                <a:latin typeface="Courier New"/>
              </a:rPr>
              <a:t>new</a:t>
            </a:r>
            <a:r>
              <a:rPr lang="de-DE" sz="1200" b="1" dirty="0" smtClean="0">
                <a:solidFill>
                  <a:srgbClr val="008000"/>
                </a:solidFill>
                <a:latin typeface="Courier New"/>
              </a:rPr>
              <a:t> </a:t>
            </a:r>
            <a:r>
              <a:rPr lang="de-DE" sz="1200" b="1" dirty="0" err="1" smtClean="0">
                <a:solidFill>
                  <a:srgbClr val="008000"/>
                </a:solidFill>
                <a:latin typeface="Courier New"/>
              </a:rPr>
              <a:t>thing</a:t>
            </a:r>
            <a:endParaRPr lang="de-DE" sz="1200" b="1" dirty="0" smtClean="0">
              <a:solidFill>
                <a:srgbClr val="008000"/>
              </a:solidFill>
              <a:latin typeface="Courier New"/>
            </a:endParaRPr>
          </a:p>
          <a:p>
            <a:pPr>
              <a:buNone/>
            </a:pPr>
            <a:r>
              <a:rPr lang="de-DE" sz="1200" b="1" dirty="0" err="1" smtClean="0">
                <a:solidFill>
                  <a:srgbClr val="0000FF"/>
                </a:solidFill>
                <a:latin typeface="Courier New"/>
              </a:rPr>
              <a:t>var</a:t>
            </a:r>
            <a:r>
              <a:rPr lang="de-DE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200" b="1" dirty="0" err="1" smtClean="0">
                <a:solidFill>
                  <a:srgbClr val="000000"/>
                </a:solidFill>
                <a:latin typeface="Courier New"/>
              </a:rPr>
              <a:t>fancy</a:t>
            </a:r>
            <a:r>
              <a:rPr lang="de-DE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200" b="1" dirty="0" smtClean="0">
                <a:solidFill>
                  <a:srgbClr val="000080"/>
                </a:solidFill>
                <a:latin typeface="Courier New"/>
              </a:rPr>
              <a:t>=</a:t>
            </a:r>
            <a:r>
              <a:rPr lang="de-DE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200" b="1" dirty="0" err="1" smtClean="0">
                <a:solidFill>
                  <a:srgbClr val="000000"/>
                </a:solidFill>
                <a:latin typeface="Courier New"/>
              </a:rPr>
              <a:t>WoT</a:t>
            </a:r>
            <a:r>
              <a:rPr lang="de-DE" sz="12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de-DE" sz="1200" b="1" dirty="0" err="1" smtClean="0">
                <a:solidFill>
                  <a:srgbClr val="000000"/>
                </a:solidFill>
                <a:latin typeface="Courier New"/>
              </a:rPr>
              <a:t>createLocalThing</a:t>
            </a:r>
            <a:r>
              <a:rPr lang="de-DE" sz="12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de-DE" sz="1200" b="1" dirty="0" smtClean="0">
                <a:solidFill>
                  <a:srgbClr val="808080"/>
                </a:solidFill>
                <a:latin typeface="Courier New"/>
              </a:rPr>
              <a:t>'</a:t>
            </a:r>
            <a:r>
              <a:rPr lang="de-DE" sz="1200" b="1" dirty="0" err="1" smtClean="0">
                <a:solidFill>
                  <a:srgbClr val="808080"/>
                </a:solidFill>
                <a:latin typeface="Courier New"/>
              </a:rPr>
              <a:t>fancyLed</a:t>
            </a:r>
            <a:r>
              <a:rPr lang="de-DE" sz="1200" b="1" dirty="0" smtClean="0">
                <a:solidFill>
                  <a:srgbClr val="808080"/>
                </a:solidFill>
                <a:latin typeface="Courier New"/>
              </a:rPr>
              <a:t>'</a:t>
            </a:r>
            <a:r>
              <a:rPr lang="de-DE" sz="1200" b="1" dirty="0" smtClean="0">
                <a:solidFill>
                  <a:srgbClr val="000080"/>
                </a:solidFill>
                <a:latin typeface="Courier New"/>
              </a:rPr>
              <a:t>);</a:t>
            </a:r>
          </a:p>
          <a:p>
            <a:pPr>
              <a:buNone/>
            </a:pPr>
            <a:endParaRPr lang="de-DE" sz="1200" b="1" dirty="0" smtClean="0">
              <a:solidFill>
                <a:srgbClr val="000080"/>
              </a:solidFill>
              <a:latin typeface="Courier New"/>
            </a:endParaRPr>
          </a:p>
          <a:p>
            <a:pPr>
              <a:buNone/>
            </a:pPr>
            <a:r>
              <a:rPr lang="de-DE" sz="1200" b="1" dirty="0" smtClean="0">
                <a:solidFill>
                  <a:srgbClr val="008000"/>
                </a:solidFill>
                <a:latin typeface="Courier New"/>
              </a:rPr>
              <a:t>// </a:t>
            </a:r>
            <a:r>
              <a:rPr lang="de-DE" sz="1200" b="1" dirty="0" err="1" smtClean="0">
                <a:solidFill>
                  <a:srgbClr val="008000"/>
                </a:solidFill>
                <a:latin typeface="Courier New"/>
              </a:rPr>
              <a:t>add</a:t>
            </a:r>
            <a:r>
              <a:rPr lang="de-DE" sz="1200" b="1" dirty="0" smtClean="0">
                <a:solidFill>
                  <a:srgbClr val="008000"/>
                </a:solidFill>
                <a:latin typeface="Courier New"/>
              </a:rPr>
              <a:t> an </a:t>
            </a:r>
            <a:r>
              <a:rPr lang="de-DE" sz="1200" b="1" dirty="0" err="1" smtClean="0">
                <a:solidFill>
                  <a:srgbClr val="008000"/>
                </a:solidFill>
                <a:latin typeface="Courier New"/>
              </a:rPr>
              <a:t>action</a:t>
            </a:r>
            <a:r>
              <a:rPr lang="de-DE" sz="1200" b="1" dirty="0" smtClean="0">
                <a:solidFill>
                  <a:srgbClr val="008000"/>
                </a:solidFill>
                <a:latin typeface="Courier New"/>
              </a:rPr>
              <a:t> </a:t>
            </a:r>
            <a:r>
              <a:rPr lang="de-DE" sz="1200" b="1" dirty="0" err="1" smtClean="0">
                <a:solidFill>
                  <a:srgbClr val="008000"/>
                </a:solidFill>
                <a:latin typeface="Courier New"/>
              </a:rPr>
              <a:t>with</a:t>
            </a:r>
            <a:r>
              <a:rPr lang="de-DE" sz="1200" b="1" dirty="0" smtClean="0">
                <a:solidFill>
                  <a:srgbClr val="008000"/>
                </a:solidFill>
                <a:latin typeface="Courier New"/>
              </a:rPr>
              <a:t> </a:t>
            </a:r>
            <a:r>
              <a:rPr lang="de-DE" sz="1200" b="1" dirty="0" err="1" smtClean="0">
                <a:solidFill>
                  <a:srgbClr val="008000"/>
                </a:solidFill>
                <a:latin typeface="Courier New"/>
              </a:rPr>
              <a:t>boolean</a:t>
            </a:r>
            <a:r>
              <a:rPr lang="de-DE" sz="1200" b="1" dirty="0" smtClean="0">
                <a:solidFill>
                  <a:srgbClr val="008000"/>
                </a:solidFill>
                <a:latin typeface="Courier New"/>
              </a:rPr>
              <a:t> </a:t>
            </a:r>
            <a:r>
              <a:rPr lang="de-DE" sz="1200" b="1" dirty="0" err="1" smtClean="0">
                <a:solidFill>
                  <a:srgbClr val="008000"/>
                </a:solidFill>
                <a:latin typeface="Courier New"/>
              </a:rPr>
              <a:t>parameter</a:t>
            </a:r>
            <a:r>
              <a:rPr lang="de-DE" sz="1200" b="1" dirty="0" smtClean="0">
                <a:solidFill>
                  <a:srgbClr val="008000"/>
                </a:solidFill>
                <a:latin typeface="Courier New"/>
              </a:rPr>
              <a:t> </a:t>
            </a:r>
            <a:r>
              <a:rPr lang="de-DE" sz="1200" b="1" dirty="0" err="1" smtClean="0">
                <a:solidFill>
                  <a:srgbClr val="008000"/>
                </a:solidFill>
                <a:latin typeface="Courier New"/>
              </a:rPr>
              <a:t>and</a:t>
            </a:r>
            <a:r>
              <a:rPr lang="de-DE" sz="1200" b="1" dirty="0" smtClean="0">
                <a:solidFill>
                  <a:srgbClr val="008000"/>
                </a:solidFill>
                <a:latin typeface="Courier New"/>
              </a:rPr>
              <a:t> </a:t>
            </a:r>
            <a:r>
              <a:rPr lang="de-DE" sz="1200" b="1" dirty="0" err="1" smtClean="0">
                <a:solidFill>
                  <a:srgbClr val="008000"/>
                </a:solidFill>
                <a:latin typeface="Courier New"/>
              </a:rPr>
              <a:t>void</a:t>
            </a:r>
            <a:r>
              <a:rPr lang="de-DE" sz="1200" b="1" dirty="0" smtClean="0">
                <a:solidFill>
                  <a:srgbClr val="008000"/>
                </a:solidFill>
                <a:latin typeface="Courier New"/>
              </a:rPr>
              <a:t> </a:t>
            </a:r>
            <a:r>
              <a:rPr lang="de-DE" sz="1200" b="1" dirty="0" err="1" smtClean="0">
                <a:solidFill>
                  <a:srgbClr val="008000"/>
                </a:solidFill>
                <a:latin typeface="Courier New"/>
              </a:rPr>
              <a:t>output</a:t>
            </a:r>
            <a:endParaRPr lang="de-DE" sz="1200" b="1" dirty="0" smtClean="0">
              <a:solidFill>
                <a:srgbClr val="008000"/>
              </a:solidFill>
              <a:latin typeface="Courier New"/>
            </a:endParaRPr>
          </a:p>
          <a:p>
            <a:pPr>
              <a:buNone/>
            </a:pPr>
            <a:r>
              <a:rPr lang="de-DE" sz="1200" b="1" dirty="0" err="1" smtClean="0">
                <a:solidFill>
                  <a:srgbClr val="000000"/>
                </a:solidFill>
                <a:latin typeface="Courier New"/>
              </a:rPr>
              <a:t>fancy</a:t>
            </a:r>
            <a:r>
              <a:rPr lang="de-DE" sz="12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de-DE" sz="1200" b="1" dirty="0" err="1" smtClean="0">
                <a:solidFill>
                  <a:srgbClr val="000000"/>
                </a:solidFill>
                <a:latin typeface="Courier New"/>
              </a:rPr>
              <a:t>addAction</a:t>
            </a:r>
            <a:r>
              <a:rPr lang="de-DE" sz="12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de-DE" sz="1200" b="1" dirty="0" smtClean="0">
                <a:solidFill>
                  <a:srgbClr val="808080"/>
                </a:solidFill>
                <a:latin typeface="Courier New"/>
              </a:rPr>
              <a:t>'</a:t>
            </a:r>
            <a:r>
              <a:rPr lang="de-DE" sz="1200" b="1" dirty="0" err="1" smtClean="0">
                <a:solidFill>
                  <a:srgbClr val="808080"/>
                </a:solidFill>
                <a:latin typeface="Courier New"/>
              </a:rPr>
              <a:t>trafficLight'</a:t>
            </a:r>
            <a:r>
              <a:rPr lang="de-DE" sz="1200" b="1" dirty="0" err="1" smtClean="0">
                <a:solidFill>
                  <a:srgbClr val="000080"/>
                </a:solidFill>
                <a:latin typeface="Courier New"/>
              </a:rPr>
              <a:t>,</a:t>
            </a:r>
            <a:r>
              <a:rPr lang="de-DE" sz="1200" b="1" dirty="0" err="1" smtClean="0">
                <a:solidFill>
                  <a:srgbClr val="808080"/>
                </a:solidFill>
                <a:latin typeface="Courier New"/>
              </a:rPr>
              <a:t>'xsd:boolean</a:t>
            </a:r>
            <a:r>
              <a:rPr lang="de-DE" sz="1200" b="1" dirty="0" smtClean="0">
                <a:solidFill>
                  <a:srgbClr val="808080"/>
                </a:solidFill>
                <a:latin typeface="Courier New"/>
              </a:rPr>
              <a:t>'</a:t>
            </a:r>
            <a:r>
              <a:rPr lang="de-DE" sz="1200" b="1" dirty="0" smtClean="0">
                <a:solidFill>
                  <a:srgbClr val="000080"/>
                </a:solidFill>
                <a:latin typeface="Courier New"/>
              </a:rPr>
              <a:t>);</a:t>
            </a:r>
            <a:r>
              <a:rPr lang="de-DE" sz="1200" b="1" dirty="0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>
              <a:buNone/>
            </a:pPr>
            <a:endParaRPr lang="de-DE" sz="1200" b="1" dirty="0" smtClean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r>
              <a:rPr lang="de-DE" sz="1200" b="1" dirty="0" smtClean="0">
                <a:solidFill>
                  <a:srgbClr val="008000"/>
                </a:solidFill>
                <a:latin typeface="Courier New"/>
              </a:rPr>
              <a:t>// </a:t>
            </a:r>
            <a:r>
              <a:rPr lang="de-DE" sz="1200" b="1" dirty="0" err="1" smtClean="0">
                <a:solidFill>
                  <a:srgbClr val="008000"/>
                </a:solidFill>
                <a:latin typeface="Courier New"/>
              </a:rPr>
              <a:t>add</a:t>
            </a:r>
            <a:r>
              <a:rPr lang="de-DE" sz="1200" b="1" dirty="0" smtClean="0">
                <a:solidFill>
                  <a:srgbClr val="008000"/>
                </a:solidFill>
                <a:latin typeface="Courier New"/>
              </a:rPr>
              <a:t> an </a:t>
            </a:r>
            <a:r>
              <a:rPr lang="de-DE" sz="1200" b="1" dirty="0" err="1" smtClean="0">
                <a:solidFill>
                  <a:srgbClr val="008000"/>
                </a:solidFill>
                <a:latin typeface="Courier New"/>
              </a:rPr>
              <a:t>handler</a:t>
            </a:r>
            <a:endParaRPr lang="de-DE" sz="1200" b="1" dirty="0" smtClean="0">
              <a:solidFill>
                <a:srgbClr val="008000"/>
              </a:solidFill>
              <a:latin typeface="Courier New"/>
            </a:endParaRPr>
          </a:p>
          <a:p>
            <a:pPr>
              <a:buNone/>
            </a:pPr>
            <a:r>
              <a:rPr lang="de-DE" sz="1200" b="1" dirty="0" err="1" smtClean="0">
                <a:solidFill>
                  <a:srgbClr val="000000"/>
                </a:solidFill>
                <a:latin typeface="Courier New"/>
              </a:rPr>
              <a:t>fancy</a:t>
            </a:r>
            <a:r>
              <a:rPr lang="de-DE" sz="12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de-DE" sz="1200" b="1" dirty="0" err="1" smtClean="0">
                <a:solidFill>
                  <a:srgbClr val="000000"/>
                </a:solidFill>
                <a:latin typeface="Courier New"/>
              </a:rPr>
              <a:t>onActionInvoke</a:t>
            </a:r>
            <a:r>
              <a:rPr lang="de-DE" sz="12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de-DE" sz="1200" b="1" dirty="0" smtClean="0">
                <a:solidFill>
                  <a:srgbClr val="808080"/>
                </a:solidFill>
                <a:latin typeface="Courier New"/>
              </a:rPr>
              <a:t>'</a:t>
            </a:r>
            <a:r>
              <a:rPr lang="de-DE" sz="1200" b="1" dirty="0" err="1" smtClean="0">
                <a:solidFill>
                  <a:srgbClr val="808080"/>
                </a:solidFill>
                <a:latin typeface="Courier New"/>
              </a:rPr>
              <a:t>trafficLight</a:t>
            </a:r>
            <a:r>
              <a:rPr lang="de-DE" sz="1200" b="1" dirty="0" smtClean="0">
                <a:solidFill>
                  <a:srgbClr val="808080"/>
                </a:solidFill>
                <a:latin typeface="Courier New"/>
              </a:rPr>
              <a:t>'</a:t>
            </a:r>
            <a:r>
              <a:rPr lang="de-DE" sz="1200" b="1" dirty="0" smtClean="0">
                <a:solidFill>
                  <a:srgbClr val="000080"/>
                </a:solidFill>
                <a:latin typeface="Courier New"/>
              </a:rPr>
              <a:t>,</a:t>
            </a:r>
            <a:r>
              <a:rPr lang="de-DE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200" b="1" dirty="0" err="1" smtClean="0">
                <a:solidFill>
                  <a:srgbClr val="0000FF"/>
                </a:solidFill>
                <a:latin typeface="Courier New"/>
              </a:rPr>
              <a:t>function</a:t>
            </a:r>
            <a:r>
              <a:rPr lang="de-DE" sz="12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de-DE" sz="1200" b="1" dirty="0" err="1" smtClean="0">
                <a:solidFill>
                  <a:srgbClr val="000000"/>
                </a:solidFill>
                <a:latin typeface="Courier New"/>
              </a:rPr>
              <a:t>mayDrive</a:t>
            </a:r>
            <a:r>
              <a:rPr lang="de-DE" sz="1200" b="1" dirty="0" smtClean="0">
                <a:solidFill>
                  <a:srgbClr val="000080"/>
                </a:solidFill>
                <a:latin typeface="Courier New"/>
              </a:rPr>
              <a:t>)</a:t>
            </a:r>
            <a:r>
              <a:rPr lang="de-DE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200" b="1" dirty="0" smtClean="0">
                <a:solidFill>
                  <a:srgbClr val="000080"/>
                </a:solidFill>
                <a:latin typeface="Courier New"/>
              </a:rPr>
              <a:t>{</a:t>
            </a:r>
            <a:r>
              <a:rPr lang="de-DE" sz="1200" b="1" dirty="0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>
              <a:buNone/>
            </a:pPr>
            <a:r>
              <a:rPr lang="de-DE" sz="12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de-DE" sz="1200" b="1" dirty="0" err="1" smtClean="0">
                <a:solidFill>
                  <a:srgbClr val="000000"/>
                </a:solidFill>
                <a:latin typeface="Courier New"/>
              </a:rPr>
              <a:t>print</a:t>
            </a:r>
            <a:r>
              <a:rPr lang="de-DE" sz="12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de-DE" sz="1200" b="1" dirty="0" smtClean="0">
                <a:solidFill>
                  <a:srgbClr val="808080"/>
                </a:solidFill>
                <a:latin typeface="Courier New"/>
              </a:rPr>
              <a:t>'</a:t>
            </a:r>
            <a:r>
              <a:rPr lang="de-DE" sz="1200" b="1" dirty="0" err="1" smtClean="0">
                <a:solidFill>
                  <a:srgbClr val="808080"/>
                </a:solidFill>
                <a:latin typeface="Courier New"/>
              </a:rPr>
              <a:t>changing</a:t>
            </a:r>
            <a:r>
              <a:rPr lang="de-DE" sz="1200" b="1" dirty="0" smtClean="0">
                <a:solidFill>
                  <a:srgbClr val="808080"/>
                </a:solidFill>
                <a:latin typeface="Courier New"/>
              </a:rPr>
              <a:t> </a:t>
            </a:r>
            <a:r>
              <a:rPr lang="de-DE" sz="1200" b="1" dirty="0" err="1" smtClean="0">
                <a:solidFill>
                  <a:srgbClr val="808080"/>
                </a:solidFill>
                <a:latin typeface="Courier New"/>
              </a:rPr>
              <a:t>light</a:t>
            </a:r>
            <a:r>
              <a:rPr lang="de-DE" sz="1200" b="1" dirty="0" smtClean="0">
                <a:solidFill>
                  <a:srgbClr val="808080"/>
                </a:solidFill>
                <a:latin typeface="Courier New"/>
              </a:rPr>
              <a:t> </a:t>
            </a:r>
            <a:r>
              <a:rPr lang="de-DE" sz="1200" b="1" dirty="0" err="1" smtClean="0">
                <a:solidFill>
                  <a:srgbClr val="808080"/>
                </a:solidFill>
                <a:latin typeface="Courier New"/>
              </a:rPr>
              <a:t>to</a:t>
            </a:r>
            <a:r>
              <a:rPr lang="de-DE" sz="1200" b="1" dirty="0" smtClean="0">
                <a:solidFill>
                  <a:srgbClr val="808080"/>
                </a:solidFill>
                <a:latin typeface="Courier New"/>
              </a:rPr>
              <a:t> '</a:t>
            </a:r>
            <a:r>
              <a:rPr lang="de-DE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200" b="1" dirty="0" smtClean="0">
                <a:solidFill>
                  <a:srgbClr val="000080"/>
                </a:solidFill>
                <a:latin typeface="Courier New"/>
              </a:rPr>
              <a:t>+</a:t>
            </a:r>
            <a:r>
              <a:rPr lang="de-DE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200" b="1" dirty="0" err="1" smtClean="0">
                <a:solidFill>
                  <a:srgbClr val="000000"/>
                </a:solidFill>
                <a:latin typeface="Courier New"/>
              </a:rPr>
              <a:t>mayDrive</a:t>
            </a:r>
            <a:r>
              <a:rPr lang="de-DE" sz="1200" b="1" dirty="0" smtClean="0">
                <a:solidFill>
                  <a:srgbClr val="000080"/>
                </a:solidFill>
                <a:latin typeface="Courier New"/>
              </a:rPr>
              <a:t>);</a:t>
            </a:r>
          </a:p>
          <a:p>
            <a:pPr>
              <a:buNone/>
            </a:pPr>
            <a:r>
              <a:rPr lang="de-DE" sz="1200" b="1" dirty="0" smtClean="0">
                <a:solidFill>
                  <a:srgbClr val="000080"/>
                </a:solidFill>
                <a:latin typeface="Courier New"/>
              </a:rPr>
              <a:t>	</a:t>
            </a:r>
            <a:r>
              <a:rPr lang="de-DE" sz="1200" b="1" dirty="0" smtClean="0">
                <a:solidFill>
                  <a:srgbClr val="008000"/>
                </a:solidFill>
                <a:latin typeface="Courier New"/>
              </a:rPr>
              <a:t>//</a:t>
            </a:r>
            <a:r>
              <a:rPr lang="de-DE" sz="1200" b="1" dirty="0" err="1" smtClean="0">
                <a:solidFill>
                  <a:srgbClr val="008000"/>
                </a:solidFill>
                <a:latin typeface="Courier New"/>
              </a:rPr>
              <a:t>use</a:t>
            </a:r>
            <a:r>
              <a:rPr lang="de-DE" sz="1200" b="1" dirty="0" smtClean="0">
                <a:solidFill>
                  <a:srgbClr val="008000"/>
                </a:solidFill>
                <a:latin typeface="Courier New"/>
              </a:rPr>
              <a:t> </a:t>
            </a:r>
            <a:r>
              <a:rPr lang="de-DE" sz="1200" b="1" dirty="0" err="1" smtClean="0">
                <a:solidFill>
                  <a:srgbClr val="008000"/>
                </a:solidFill>
                <a:latin typeface="Courier New"/>
              </a:rPr>
              <a:t>other</a:t>
            </a:r>
            <a:r>
              <a:rPr lang="de-DE" sz="1200" b="1" dirty="0" smtClean="0">
                <a:solidFill>
                  <a:srgbClr val="008000"/>
                </a:solidFill>
                <a:latin typeface="Courier New"/>
              </a:rPr>
              <a:t> </a:t>
            </a:r>
            <a:r>
              <a:rPr lang="de-DE" sz="1200" b="1" dirty="0" err="1" smtClean="0">
                <a:solidFill>
                  <a:srgbClr val="008000"/>
                </a:solidFill>
                <a:latin typeface="Courier New"/>
              </a:rPr>
              <a:t>thing</a:t>
            </a:r>
            <a:r>
              <a:rPr lang="de-DE" sz="1200" b="1" dirty="0" smtClean="0">
                <a:solidFill>
                  <a:srgbClr val="008000"/>
                </a:solidFill>
                <a:latin typeface="Courier New"/>
              </a:rPr>
              <a:t> </a:t>
            </a:r>
            <a:r>
              <a:rPr lang="de-DE" sz="1200" b="1" dirty="0" err="1" smtClean="0">
                <a:solidFill>
                  <a:srgbClr val="008000"/>
                </a:solidFill>
                <a:latin typeface="Courier New"/>
              </a:rPr>
              <a:t>to</a:t>
            </a:r>
            <a:r>
              <a:rPr lang="de-DE" sz="1200" b="1" dirty="0" smtClean="0">
                <a:solidFill>
                  <a:srgbClr val="008000"/>
                </a:solidFill>
                <a:latin typeface="Courier New"/>
              </a:rPr>
              <a:t> </a:t>
            </a:r>
            <a:r>
              <a:rPr lang="de-DE" sz="1200" b="1" dirty="0" err="1" smtClean="0">
                <a:solidFill>
                  <a:srgbClr val="008000"/>
                </a:solidFill>
                <a:latin typeface="Courier New"/>
              </a:rPr>
              <a:t>implement</a:t>
            </a:r>
            <a:r>
              <a:rPr lang="de-DE" sz="1200" b="1" dirty="0" smtClean="0">
                <a:solidFill>
                  <a:srgbClr val="008000"/>
                </a:solidFill>
                <a:latin typeface="Courier New"/>
              </a:rPr>
              <a:t> the </a:t>
            </a:r>
            <a:r>
              <a:rPr lang="de-DE" sz="1200" b="1" dirty="0" err="1" smtClean="0">
                <a:solidFill>
                  <a:srgbClr val="008000"/>
                </a:solidFill>
                <a:latin typeface="Courier New"/>
              </a:rPr>
              <a:t>intended</a:t>
            </a:r>
            <a:r>
              <a:rPr lang="de-DE" sz="1200" b="1" dirty="0" smtClean="0">
                <a:solidFill>
                  <a:srgbClr val="008000"/>
                </a:solidFill>
                <a:latin typeface="Courier New"/>
              </a:rPr>
              <a:t> </a:t>
            </a:r>
            <a:r>
              <a:rPr lang="de-DE" sz="1200" b="1" dirty="0" err="1" smtClean="0">
                <a:solidFill>
                  <a:srgbClr val="008000"/>
                </a:solidFill>
                <a:latin typeface="Courier New"/>
              </a:rPr>
              <a:t>logic</a:t>
            </a:r>
            <a:endParaRPr lang="de-DE" sz="1200" b="1" dirty="0" smtClean="0">
              <a:solidFill>
                <a:srgbClr val="008000"/>
              </a:solidFill>
              <a:latin typeface="Courier New"/>
            </a:endParaRPr>
          </a:p>
          <a:p>
            <a:pPr>
              <a:buNone/>
            </a:pPr>
            <a:r>
              <a:rPr lang="de-DE" sz="1200" b="1" dirty="0" smtClean="0">
                <a:solidFill>
                  <a:srgbClr val="008000"/>
                </a:solidFill>
                <a:latin typeface="Courier New"/>
              </a:rPr>
              <a:t>	</a:t>
            </a:r>
            <a:r>
              <a:rPr lang="de-DE" sz="1200" b="1" dirty="0" err="1" smtClean="0">
                <a:solidFill>
                  <a:srgbClr val="0000FF"/>
                </a:solidFill>
                <a:latin typeface="Courier New"/>
              </a:rPr>
              <a:t>if</a:t>
            </a:r>
            <a:r>
              <a:rPr lang="de-DE" sz="12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de-DE" sz="1200" b="1" dirty="0" err="1" smtClean="0">
                <a:solidFill>
                  <a:srgbClr val="000000"/>
                </a:solidFill>
                <a:latin typeface="Courier New"/>
              </a:rPr>
              <a:t>mayDrive</a:t>
            </a:r>
            <a:r>
              <a:rPr lang="de-DE" sz="1200" b="1" dirty="0" smtClean="0">
                <a:solidFill>
                  <a:srgbClr val="000080"/>
                </a:solidFill>
                <a:latin typeface="Courier New"/>
              </a:rPr>
              <a:t>)</a:t>
            </a:r>
            <a:r>
              <a:rPr lang="de-DE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200" b="1" dirty="0" smtClean="0">
                <a:solidFill>
                  <a:srgbClr val="000080"/>
                </a:solidFill>
                <a:latin typeface="Courier New"/>
              </a:rPr>
              <a:t>{</a:t>
            </a:r>
            <a:r>
              <a:rPr lang="de-DE" sz="1200" b="1" dirty="0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>
              <a:buNone/>
            </a:pPr>
            <a:r>
              <a:rPr lang="de-DE" sz="1200" b="1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de-DE" sz="1200" b="1" dirty="0" err="1" smtClean="0">
                <a:solidFill>
                  <a:srgbClr val="000000"/>
                </a:solidFill>
                <a:latin typeface="Courier New"/>
              </a:rPr>
              <a:t>led</a:t>
            </a:r>
            <a:r>
              <a:rPr lang="de-DE" sz="12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de-DE" sz="1200" b="1" dirty="0" err="1" smtClean="0">
                <a:solidFill>
                  <a:srgbClr val="000000"/>
                </a:solidFill>
                <a:latin typeface="Courier New"/>
              </a:rPr>
              <a:t>setProperty</a:t>
            </a:r>
            <a:r>
              <a:rPr lang="de-DE" sz="12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de-DE" sz="1200" b="1" dirty="0" smtClean="0">
                <a:solidFill>
                  <a:srgbClr val="808080"/>
                </a:solidFill>
                <a:latin typeface="Courier New"/>
              </a:rPr>
              <a:t>'rgbValueGreen'</a:t>
            </a:r>
            <a:r>
              <a:rPr lang="de-DE" sz="1200" b="1" dirty="0" smtClean="0">
                <a:solidFill>
                  <a:srgbClr val="000080"/>
                </a:solidFill>
                <a:latin typeface="Courier New"/>
              </a:rPr>
              <a:t>,</a:t>
            </a:r>
            <a:r>
              <a:rPr lang="de-DE" sz="1200" b="1" dirty="0" smtClean="0">
                <a:solidFill>
                  <a:srgbClr val="FF8000"/>
                </a:solidFill>
                <a:latin typeface="Courier New"/>
              </a:rPr>
              <a:t>255</a:t>
            </a:r>
            <a:r>
              <a:rPr lang="de-DE" sz="1200" b="1" dirty="0" smtClean="0">
                <a:solidFill>
                  <a:srgbClr val="000080"/>
                </a:solidFill>
                <a:latin typeface="Courier New"/>
              </a:rPr>
              <a:t>);</a:t>
            </a:r>
            <a:r>
              <a:rPr lang="de-DE" sz="1200" b="1" dirty="0" smtClean="0">
                <a:solidFill>
                  <a:srgbClr val="000000"/>
                </a:solidFill>
                <a:latin typeface="Courier New"/>
              </a:rPr>
              <a:t> 	</a:t>
            </a:r>
          </a:p>
          <a:p>
            <a:pPr>
              <a:buNone/>
            </a:pPr>
            <a:r>
              <a:rPr lang="de-DE" sz="1200" b="1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de-DE" sz="1200" b="1" dirty="0" err="1" smtClean="0">
                <a:solidFill>
                  <a:srgbClr val="000000"/>
                </a:solidFill>
                <a:latin typeface="Courier New"/>
              </a:rPr>
              <a:t>led</a:t>
            </a:r>
            <a:r>
              <a:rPr lang="de-DE" sz="12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de-DE" sz="1200" b="1" dirty="0" err="1" smtClean="0">
                <a:solidFill>
                  <a:srgbClr val="000000"/>
                </a:solidFill>
                <a:latin typeface="Courier New"/>
              </a:rPr>
              <a:t>setProperty</a:t>
            </a:r>
            <a:r>
              <a:rPr lang="de-DE" sz="12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de-DE" sz="1200" b="1" dirty="0" smtClean="0">
                <a:solidFill>
                  <a:srgbClr val="808080"/>
                </a:solidFill>
                <a:latin typeface="Courier New"/>
              </a:rPr>
              <a:t>'</a:t>
            </a:r>
            <a:r>
              <a:rPr lang="de-DE" sz="1200" b="1" dirty="0" err="1" smtClean="0">
                <a:solidFill>
                  <a:srgbClr val="808080"/>
                </a:solidFill>
                <a:latin typeface="Courier New"/>
              </a:rPr>
              <a:t>rgbValueRed</a:t>
            </a:r>
            <a:r>
              <a:rPr lang="de-DE" sz="1200" b="1" dirty="0" smtClean="0">
                <a:solidFill>
                  <a:srgbClr val="808080"/>
                </a:solidFill>
                <a:latin typeface="Courier New"/>
              </a:rPr>
              <a:t>'</a:t>
            </a:r>
            <a:r>
              <a:rPr lang="de-DE" sz="1200" b="1" dirty="0" smtClean="0">
                <a:solidFill>
                  <a:srgbClr val="000080"/>
                </a:solidFill>
                <a:latin typeface="Courier New"/>
              </a:rPr>
              <a:t>,</a:t>
            </a:r>
            <a:r>
              <a:rPr lang="de-DE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200" b="1" dirty="0" smtClean="0">
                <a:solidFill>
                  <a:srgbClr val="FF8000"/>
                </a:solidFill>
                <a:latin typeface="Courier New"/>
              </a:rPr>
              <a:t>0</a:t>
            </a:r>
            <a:r>
              <a:rPr lang="de-DE" sz="1200" b="1" dirty="0" smtClean="0">
                <a:solidFill>
                  <a:srgbClr val="000080"/>
                </a:solidFill>
                <a:latin typeface="Courier New"/>
              </a:rPr>
              <a:t>);</a:t>
            </a:r>
            <a:r>
              <a:rPr lang="de-DE" sz="1200" b="1" dirty="0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>
              <a:buNone/>
            </a:pPr>
            <a:r>
              <a:rPr lang="de-DE" sz="1200" b="1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de-DE" sz="1200" b="1" dirty="0" err="1" smtClean="0">
                <a:solidFill>
                  <a:srgbClr val="000000"/>
                </a:solidFill>
                <a:latin typeface="Courier New"/>
              </a:rPr>
              <a:t>led</a:t>
            </a:r>
            <a:r>
              <a:rPr lang="de-DE" sz="12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de-DE" sz="1200" b="1" dirty="0" err="1" smtClean="0">
                <a:solidFill>
                  <a:srgbClr val="000000"/>
                </a:solidFill>
                <a:latin typeface="Courier New"/>
              </a:rPr>
              <a:t>setProperty</a:t>
            </a:r>
            <a:r>
              <a:rPr lang="de-DE" sz="12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de-DE" sz="1200" b="1" dirty="0" smtClean="0">
                <a:solidFill>
                  <a:srgbClr val="808080"/>
                </a:solidFill>
                <a:latin typeface="Courier New"/>
              </a:rPr>
              <a:t>'</a:t>
            </a:r>
            <a:r>
              <a:rPr lang="de-DE" sz="1200" b="1" dirty="0" err="1" smtClean="0">
                <a:solidFill>
                  <a:srgbClr val="808080"/>
                </a:solidFill>
                <a:latin typeface="Courier New"/>
              </a:rPr>
              <a:t>rgbValueBlue</a:t>
            </a:r>
            <a:r>
              <a:rPr lang="de-DE" sz="1200" b="1" dirty="0" smtClean="0">
                <a:solidFill>
                  <a:srgbClr val="808080"/>
                </a:solidFill>
                <a:latin typeface="Courier New"/>
              </a:rPr>
              <a:t>'</a:t>
            </a:r>
            <a:r>
              <a:rPr lang="de-DE" sz="1200" b="1" dirty="0" smtClean="0">
                <a:solidFill>
                  <a:srgbClr val="000080"/>
                </a:solidFill>
                <a:latin typeface="Courier New"/>
              </a:rPr>
              <a:t>,</a:t>
            </a:r>
            <a:r>
              <a:rPr lang="de-DE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200" b="1" dirty="0" smtClean="0">
                <a:solidFill>
                  <a:srgbClr val="FF8000"/>
                </a:solidFill>
                <a:latin typeface="Courier New"/>
              </a:rPr>
              <a:t>0</a:t>
            </a:r>
            <a:r>
              <a:rPr lang="de-DE" sz="1200" b="1" dirty="0" smtClean="0">
                <a:solidFill>
                  <a:srgbClr val="000080"/>
                </a:solidFill>
                <a:latin typeface="Courier New"/>
              </a:rPr>
              <a:t>);</a:t>
            </a:r>
          </a:p>
          <a:p>
            <a:pPr>
              <a:buNone/>
            </a:pPr>
            <a:r>
              <a:rPr lang="de-DE" sz="1200" b="1" dirty="0" smtClean="0">
                <a:solidFill>
                  <a:srgbClr val="000080"/>
                </a:solidFill>
                <a:latin typeface="Courier New"/>
              </a:rPr>
              <a:t>	}</a:t>
            </a:r>
            <a:r>
              <a:rPr lang="de-DE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200" b="1" dirty="0" err="1" smtClean="0">
                <a:solidFill>
                  <a:srgbClr val="0000FF"/>
                </a:solidFill>
                <a:latin typeface="Courier New"/>
              </a:rPr>
              <a:t>else</a:t>
            </a:r>
            <a:r>
              <a:rPr lang="de-DE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200" b="1" dirty="0" smtClean="0">
                <a:solidFill>
                  <a:srgbClr val="000080"/>
                </a:solidFill>
                <a:latin typeface="Courier New"/>
              </a:rPr>
              <a:t>{</a:t>
            </a:r>
          </a:p>
          <a:p>
            <a:pPr>
              <a:buNone/>
            </a:pPr>
            <a:r>
              <a:rPr lang="de-DE" sz="1200" b="1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de-DE" sz="1200" b="1" dirty="0" err="1" smtClean="0">
                <a:solidFill>
                  <a:srgbClr val="000000"/>
                </a:solidFill>
                <a:latin typeface="Courier New"/>
              </a:rPr>
              <a:t>led</a:t>
            </a:r>
            <a:r>
              <a:rPr lang="de-DE" sz="12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de-DE" sz="1200" b="1" dirty="0" err="1" smtClean="0">
                <a:solidFill>
                  <a:srgbClr val="000000"/>
                </a:solidFill>
                <a:latin typeface="Courier New"/>
              </a:rPr>
              <a:t>setProperty</a:t>
            </a:r>
            <a:r>
              <a:rPr lang="de-DE" sz="12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de-DE" sz="1200" b="1" dirty="0" smtClean="0">
                <a:solidFill>
                  <a:srgbClr val="808080"/>
                </a:solidFill>
                <a:latin typeface="Courier New"/>
              </a:rPr>
              <a:t>'rgbValueGreen'</a:t>
            </a:r>
            <a:r>
              <a:rPr lang="de-DE" sz="1200" b="1" dirty="0" smtClean="0">
                <a:solidFill>
                  <a:srgbClr val="000080"/>
                </a:solidFill>
                <a:latin typeface="Courier New"/>
              </a:rPr>
              <a:t>,</a:t>
            </a:r>
            <a:r>
              <a:rPr lang="de-DE" sz="1200" b="1" dirty="0" smtClean="0">
                <a:solidFill>
                  <a:srgbClr val="FF8000"/>
                </a:solidFill>
                <a:latin typeface="Courier New"/>
              </a:rPr>
              <a:t>0</a:t>
            </a:r>
            <a:r>
              <a:rPr lang="de-DE" sz="1200" b="1" dirty="0" smtClean="0">
                <a:solidFill>
                  <a:srgbClr val="000080"/>
                </a:solidFill>
                <a:latin typeface="Courier New"/>
              </a:rPr>
              <a:t>);</a:t>
            </a:r>
          </a:p>
          <a:p>
            <a:pPr>
              <a:buNone/>
            </a:pPr>
            <a:r>
              <a:rPr lang="de-DE" sz="1200" b="1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de-DE" sz="1200" b="1" dirty="0" err="1" smtClean="0">
                <a:solidFill>
                  <a:srgbClr val="000000"/>
                </a:solidFill>
                <a:latin typeface="Courier New"/>
              </a:rPr>
              <a:t>led</a:t>
            </a:r>
            <a:r>
              <a:rPr lang="de-DE" sz="12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de-DE" sz="1200" b="1" dirty="0" err="1" smtClean="0">
                <a:solidFill>
                  <a:srgbClr val="000000"/>
                </a:solidFill>
                <a:latin typeface="Courier New"/>
              </a:rPr>
              <a:t>setProperty</a:t>
            </a:r>
            <a:r>
              <a:rPr lang="de-DE" sz="12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de-DE" sz="1200" b="1" dirty="0" smtClean="0">
                <a:solidFill>
                  <a:srgbClr val="808080"/>
                </a:solidFill>
                <a:latin typeface="Courier New"/>
              </a:rPr>
              <a:t>'rgbValueRed'</a:t>
            </a:r>
            <a:r>
              <a:rPr lang="de-DE" sz="1200" b="1" dirty="0" smtClean="0">
                <a:solidFill>
                  <a:srgbClr val="000080"/>
                </a:solidFill>
                <a:latin typeface="Courier New"/>
              </a:rPr>
              <a:t>,</a:t>
            </a:r>
            <a:r>
              <a:rPr lang="de-DE" sz="1200" b="1" dirty="0" smtClean="0">
                <a:solidFill>
                  <a:srgbClr val="FF8000"/>
                </a:solidFill>
                <a:latin typeface="Courier New"/>
              </a:rPr>
              <a:t>255</a:t>
            </a:r>
            <a:r>
              <a:rPr lang="de-DE" sz="1200" b="1" dirty="0" smtClean="0">
                <a:solidFill>
                  <a:srgbClr val="000080"/>
                </a:solidFill>
                <a:latin typeface="Courier New"/>
              </a:rPr>
              <a:t>);</a:t>
            </a:r>
          </a:p>
          <a:p>
            <a:pPr>
              <a:buNone/>
            </a:pPr>
            <a:r>
              <a:rPr lang="de-DE" sz="1200" b="1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de-DE" sz="1200" b="1" dirty="0" err="1" smtClean="0">
                <a:solidFill>
                  <a:srgbClr val="000000"/>
                </a:solidFill>
                <a:latin typeface="Courier New"/>
              </a:rPr>
              <a:t>led</a:t>
            </a:r>
            <a:r>
              <a:rPr lang="de-DE" sz="12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de-DE" sz="1200" b="1" dirty="0" err="1" smtClean="0">
                <a:solidFill>
                  <a:srgbClr val="000000"/>
                </a:solidFill>
                <a:latin typeface="Courier New"/>
              </a:rPr>
              <a:t>setProperty</a:t>
            </a:r>
            <a:r>
              <a:rPr lang="de-DE" sz="12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de-DE" sz="1200" b="1" dirty="0" smtClean="0">
                <a:solidFill>
                  <a:srgbClr val="808080"/>
                </a:solidFill>
                <a:latin typeface="Courier New"/>
              </a:rPr>
              <a:t>'</a:t>
            </a:r>
            <a:r>
              <a:rPr lang="de-DE" sz="1200" b="1" dirty="0" err="1" smtClean="0">
                <a:solidFill>
                  <a:srgbClr val="808080"/>
                </a:solidFill>
                <a:latin typeface="Courier New"/>
              </a:rPr>
              <a:t>rgbValueBlue</a:t>
            </a:r>
            <a:r>
              <a:rPr lang="de-DE" sz="1200" b="1" dirty="0" smtClean="0">
                <a:solidFill>
                  <a:srgbClr val="808080"/>
                </a:solidFill>
                <a:latin typeface="Courier New"/>
              </a:rPr>
              <a:t>'</a:t>
            </a:r>
            <a:r>
              <a:rPr lang="de-DE" sz="1200" b="1" dirty="0" smtClean="0">
                <a:solidFill>
                  <a:srgbClr val="000080"/>
                </a:solidFill>
                <a:latin typeface="Courier New"/>
              </a:rPr>
              <a:t>,</a:t>
            </a:r>
            <a:r>
              <a:rPr lang="de-DE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200" b="1" dirty="0" smtClean="0">
                <a:solidFill>
                  <a:srgbClr val="FF8000"/>
                </a:solidFill>
                <a:latin typeface="Courier New"/>
              </a:rPr>
              <a:t>0</a:t>
            </a:r>
            <a:r>
              <a:rPr lang="de-DE" sz="1200" b="1" dirty="0" smtClean="0">
                <a:solidFill>
                  <a:srgbClr val="000080"/>
                </a:solidFill>
                <a:latin typeface="Courier New"/>
              </a:rPr>
              <a:t>);</a:t>
            </a:r>
          </a:p>
          <a:p>
            <a:pPr>
              <a:buNone/>
            </a:pPr>
            <a:r>
              <a:rPr lang="de-DE" sz="1200" b="1" dirty="0" smtClean="0">
                <a:solidFill>
                  <a:srgbClr val="000080"/>
                </a:solidFill>
                <a:latin typeface="Courier New"/>
              </a:rPr>
              <a:t>	}</a:t>
            </a:r>
          </a:p>
          <a:p>
            <a:pPr>
              <a:buNone/>
            </a:pPr>
            <a:r>
              <a:rPr lang="de-DE" sz="1200" b="1" dirty="0" smtClean="0">
                <a:solidFill>
                  <a:srgbClr val="000080"/>
                </a:solidFill>
                <a:latin typeface="Courier New"/>
              </a:rPr>
              <a:t>});</a:t>
            </a:r>
            <a:endParaRPr lang="de-DE" sz="12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Discovery </a:t>
            </a:r>
            <a:r>
              <a:rPr lang="de-DE" dirty="0" err="1" smtClean="0"/>
              <a:t>example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de-DE" sz="24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de-DE" sz="2400" b="1" dirty="0" smtClean="0">
                <a:latin typeface="Courier New" pitchFamily="49" charset="0"/>
                <a:cs typeface="Courier New" pitchFamily="49" charset="0"/>
              </a:rPr>
              <a:t> filter = {</a:t>
            </a:r>
          </a:p>
          <a:p>
            <a:pPr>
              <a:buNone/>
            </a:pPr>
            <a:r>
              <a:rPr lang="de-DE" sz="2400" b="1" dirty="0" smtClean="0">
                <a:latin typeface="Courier New" pitchFamily="49" charset="0"/>
                <a:cs typeface="Courier New" pitchFamily="49" charset="0"/>
              </a:rPr>
              <a:t>  'filter-type' 	: '</a:t>
            </a:r>
            <a:r>
              <a:rPr lang="de-DE" sz="2400" b="1" dirty="0" err="1" smtClean="0">
                <a:latin typeface="Courier New" pitchFamily="49" charset="0"/>
                <a:cs typeface="Courier New" pitchFamily="49" charset="0"/>
              </a:rPr>
              <a:t>sparql</a:t>
            </a:r>
            <a:r>
              <a:rPr lang="de-DE" sz="2400" b="1" dirty="0" smtClean="0">
                <a:latin typeface="Courier New" pitchFamily="49" charset="0"/>
                <a:cs typeface="Courier New" pitchFamily="49" charset="0"/>
              </a:rPr>
              <a:t>',</a:t>
            </a:r>
            <a:br>
              <a:rPr lang="de-DE" sz="2400" b="1" dirty="0" smtClean="0">
                <a:latin typeface="Courier New" pitchFamily="49" charset="0"/>
                <a:cs typeface="Courier New" pitchFamily="49" charset="0"/>
              </a:rPr>
            </a:br>
            <a:r>
              <a:rPr lang="de-DE" sz="2400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de-DE" sz="2400" b="1" dirty="0" err="1" smtClean="0">
                <a:latin typeface="Courier New" pitchFamily="49" charset="0"/>
                <a:cs typeface="Courier New" pitchFamily="49" charset="0"/>
              </a:rPr>
              <a:t>target</a:t>
            </a:r>
            <a:r>
              <a:rPr lang="de-DE" sz="2400" b="1" dirty="0" smtClean="0">
                <a:latin typeface="Courier New" pitchFamily="49" charset="0"/>
                <a:cs typeface="Courier New" pitchFamily="49" charset="0"/>
              </a:rPr>
              <a:t>' 	: 'http://things-repo/td',</a:t>
            </a:r>
            <a:br>
              <a:rPr lang="de-DE" sz="2400" b="1" dirty="0" smtClean="0">
                <a:latin typeface="Courier New" pitchFamily="49" charset="0"/>
                <a:cs typeface="Courier New" pitchFamily="49" charset="0"/>
              </a:rPr>
            </a:br>
            <a:r>
              <a:rPr lang="de-DE" sz="2400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de-DE" sz="2400" b="1" dirty="0" err="1" smtClean="0">
                <a:latin typeface="Courier New" pitchFamily="49" charset="0"/>
                <a:cs typeface="Courier New" pitchFamily="49" charset="0"/>
              </a:rPr>
              <a:t>query</a:t>
            </a:r>
            <a:r>
              <a:rPr lang="de-DE" sz="2400" b="1" dirty="0" smtClean="0">
                <a:latin typeface="Courier New" pitchFamily="49" charset="0"/>
                <a:cs typeface="Courier New" pitchFamily="49" charset="0"/>
              </a:rPr>
              <a:t>' 		: '...'‚</a:t>
            </a:r>
          </a:p>
          <a:p>
            <a:pPr>
              <a:buNone/>
            </a:pPr>
            <a:r>
              <a:rPr lang="de-DE" sz="24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None/>
            </a:pPr>
            <a:endParaRPr lang="de-DE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DE" sz="24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de-DE" sz="2400" b="1" dirty="0" smtClean="0">
                <a:latin typeface="Courier New" pitchFamily="49" charset="0"/>
                <a:cs typeface="Courier New" pitchFamily="49" charset="0"/>
              </a:rPr>
              <a:t> </a:t>
            </a:r>
            <a:r>
              <a:rPr lang="de-DE" sz="2400" b="1" dirty="0" err="1" smtClean="0">
                <a:latin typeface="Courier New" pitchFamily="49" charset="0"/>
                <a:cs typeface="Courier New" pitchFamily="49" charset="0"/>
              </a:rPr>
              <a:t>request</a:t>
            </a:r>
            <a:r>
              <a:rPr lang="de-DE" sz="2400" b="1" dirty="0" smtClean="0">
                <a:latin typeface="Courier New" pitchFamily="49" charset="0"/>
                <a:cs typeface="Courier New" pitchFamily="49" charset="0"/>
              </a:rPr>
              <a:t> = </a:t>
            </a:r>
            <a:r>
              <a:rPr lang="de-DE" sz="2400" b="1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de-DE" sz="2400" b="1" dirty="0" smtClean="0">
                <a:latin typeface="Courier New" pitchFamily="49" charset="0"/>
                <a:cs typeface="Courier New" pitchFamily="49" charset="0"/>
              </a:rPr>
              <a:t> </a:t>
            </a:r>
            <a:r>
              <a:rPr lang="de-DE" sz="2400" b="1" u="sng" dirty="0" err="1" smtClean="0">
                <a:latin typeface="Courier New" pitchFamily="49" charset="0"/>
                <a:cs typeface="Courier New" pitchFamily="49" charset="0"/>
              </a:rPr>
              <a:t>ThingRequest</a:t>
            </a:r>
            <a:r>
              <a:rPr lang="de-DE" sz="2400" b="1" dirty="0" smtClean="0">
                <a:latin typeface="Courier New" pitchFamily="49" charset="0"/>
                <a:cs typeface="Courier New" pitchFamily="49" charset="0"/>
              </a:rPr>
              <a:t>(filter);</a:t>
            </a:r>
          </a:p>
          <a:p>
            <a:pPr>
              <a:buNone/>
            </a:pPr>
            <a:endParaRPr lang="de-DE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DE" sz="2400" b="1" dirty="0" err="1" smtClean="0">
                <a:latin typeface="Courier New" pitchFamily="49" charset="0"/>
                <a:cs typeface="Courier New" pitchFamily="49" charset="0"/>
              </a:rPr>
              <a:t>request.start</a:t>
            </a:r>
            <a:r>
              <a:rPr lang="de-DE" sz="2400" b="1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de-DE" sz="2400" b="1" dirty="0" err="1" smtClean="0">
                <a:latin typeface="Courier New" pitchFamily="49" charset="0"/>
                <a:cs typeface="Courier New" pitchFamily="49" charset="0"/>
              </a:rPr>
              <a:t>then</a:t>
            </a:r>
            <a:r>
              <a:rPr lang="de-DE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2400" b="1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de-DE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2400" b="1" dirty="0" err="1" smtClean="0">
                <a:latin typeface="Courier New" pitchFamily="49" charset="0"/>
                <a:cs typeface="Courier New" pitchFamily="49" charset="0"/>
              </a:rPr>
              <a:t>things</a:t>
            </a:r>
            <a:r>
              <a:rPr lang="de-DE" sz="2400" b="1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buNone/>
            </a:pPr>
            <a:r>
              <a:rPr lang="de-DE" sz="2400" b="1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de-DE" sz="2400" b="1" dirty="0" err="1" smtClean="0">
                <a:latin typeface="Courier New" pitchFamily="49" charset="0"/>
                <a:cs typeface="Courier New" pitchFamily="49" charset="0"/>
              </a:rPr>
              <a:t>things.for_each</a:t>
            </a:r>
            <a:r>
              <a:rPr lang="de-DE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2400" b="1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de-DE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2400" b="1" dirty="0" err="1" smtClean="0">
                <a:latin typeface="Courier New" pitchFamily="49" charset="0"/>
                <a:cs typeface="Courier New" pitchFamily="49" charset="0"/>
              </a:rPr>
              <a:t>thing</a:t>
            </a:r>
            <a:r>
              <a:rPr lang="de-DE" sz="2400" b="1" dirty="0" smtClean="0">
                <a:latin typeface="Courier New" pitchFamily="49" charset="0"/>
                <a:cs typeface="Courier New" pitchFamily="49" charset="0"/>
              </a:rPr>
              <a:t>) {</a:t>
            </a:r>
          </a:p>
          <a:p>
            <a:pPr>
              <a:buNone/>
            </a:pPr>
            <a:r>
              <a:rPr lang="de-DE" sz="2400" b="1" dirty="0" smtClean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de-DE" sz="2400" b="1" u="sng" dirty="0" err="1" smtClean="0">
                <a:latin typeface="Courier New" pitchFamily="49" charset="0"/>
                <a:cs typeface="Courier New" pitchFamily="49" charset="0"/>
              </a:rPr>
              <a:t>console</a:t>
            </a:r>
            <a:r>
              <a:rPr lang="de-DE" sz="2400" b="1" dirty="0" err="1" smtClean="0">
                <a:latin typeface="Courier New" pitchFamily="49" charset="0"/>
                <a:cs typeface="Courier New" pitchFamily="49" charset="0"/>
              </a:rPr>
              <a:t>.print</a:t>
            </a:r>
            <a:r>
              <a:rPr lang="de-DE" sz="2400" b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de-DE" sz="2400" b="1" dirty="0" err="1" smtClean="0">
                <a:latin typeface="Courier New" pitchFamily="49" charset="0"/>
                <a:cs typeface="Courier New" pitchFamily="49" charset="0"/>
              </a:rPr>
              <a:t>found</a:t>
            </a:r>
            <a:r>
              <a:rPr lang="de-DE" sz="2400" b="1" dirty="0" smtClean="0">
                <a:latin typeface="Courier New" pitchFamily="49" charset="0"/>
                <a:cs typeface="Courier New" pitchFamily="49" charset="0"/>
              </a:rPr>
              <a:t> </a:t>
            </a:r>
            <a:r>
              <a:rPr lang="de-DE" sz="2400" b="1" dirty="0" err="1" smtClean="0">
                <a:latin typeface="Courier New" pitchFamily="49" charset="0"/>
                <a:cs typeface="Courier New" pitchFamily="49" charset="0"/>
              </a:rPr>
              <a:t>thing</a:t>
            </a:r>
            <a:r>
              <a:rPr lang="de-DE" sz="2400" b="1" dirty="0" smtClean="0">
                <a:latin typeface="Courier New" pitchFamily="49" charset="0"/>
                <a:cs typeface="Courier New" pitchFamily="49" charset="0"/>
              </a:rPr>
              <a:t> " </a:t>
            </a:r>
            <a:br>
              <a:rPr lang="de-DE" sz="2400" b="1" dirty="0" smtClean="0">
                <a:latin typeface="Courier New" pitchFamily="49" charset="0"/>
                <a:cs typeface="Courier New" pitchFamily="49" charset="0"/>
              </a:rPr>
            </a:br>
            <a:r>
              <a:rPr lang="de-DE" sz="2400" b="1" dirty="0" smtClean="0">
                <a:latin typeface="Courier New" pitchFamily="49" charset="0"/>
                <a:cs typeface="Courier New" pitchFamily="49" charset="0"/>
              </a:rPr>
              <a:t>					+ thing.name);</a:t>
            </a:r>
          </a:p>
          <a:p>
            <a:pPr>
              <a:buNone/>
            </a:pPr>
            <a:r>
              <a:rPr lang="de-DE" sz="2400" b="1" dirty="0" smtClean="0">
                <a:latin typeface="Courier New" pitchFamily="49" charset="0"/>
                <a:cs typeface="Courier New" pitchFamily="49" charset="0"/>
              </a:rPr>
              <a:t>    });</a:t>
            </a:r>
          </a:p>
          <a:p>
            <a:pPr>
              <a:buNone/>
            </a:pPr>
            <a:r>
              <a:rPr lang="de-DE" sz="2400" b="1" dirty="0" smtClean="0">
                <a:latin typeface="Courier New" pitchFamily="49" charset="0"/>
                <a:cs typeface="Courier New" pitchFamily="49" charset="0"/>
              </a:rPr>
              <a:t>});</a:t>
            </a:r>
          </a:p>
          <a:p>
            <a:pPr>
              <a:buNone/>
            </a:pPr>
            <a:endParaRPr lang="de-DE" sz="2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Questions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Let‘s</a:t>
            </a:r>
            <a:r>
              <a:rPr lang="de-DE" dirty="0" smtClean="0"/>
              <a:t> </a:t>
            </a:r>
            <a:r>
              <a:rPr lang="de-DE" dirty="0" err="1" smtClean="0"/>
              <a:t>discuss</a:t>
            </a:r>
            <a:endParaRPr lang="de-DE" dirty="0" smtClean="0"/>
          </a:p>
          <a:p>
            <a:pPr lvl="1"/>
            <a:r>
              <a:rPr lang="de-DE" dirty="0" err="1" smtClean="0"/>
              <a:t>specification</a:t>
            </a:r>
            <a:r>
              <a:rPr lang="de-DE" dirty="0" smtClean="0"/>
              <a:t> </a:t>
            </a:r>
            <a:r>
              <a:rPr lang="de-DE" dirty="0" err="1" smtClean="0"/>
              <a:t>gaps</a:t>
            </a:r>
            <a:endParaRPr lang="de-DE" dirty="0" smtClean="0"/>
          </a:p>
          <a:p>
            <a:pPr lvl="1"/>
            <a:r>
              <a:rPr lang="de-DE" dirty="0" err="1" smtClean="0"/>
              <a:t>missing</a:t>
            </a:r>
            <a:r>
              <a:rPr lang="de-DE" dirty="0" smtClean="0"/>
              <a:t> </a:t>
            </a:r>
            <a:r>
              <a:rPr lang="de-DE" dirty="0" err="1" smtClean="0"/>
              <a:t>examples</a:t>
            </a:r>
            <a:endParaRPr lang="de-DE" dirty="0" smtClean="0"/>
          </a:p>
          <a:p>
            <a:pPr lvl="1"/>
            <a:r>
              <a:rPr lang="de-DE" dirty="0" err="1" smtClean="0"/>
              <a:t>terminology</a:t>
            </a:r>
            <a:endParaRPr lang="de-DE" dirty="0" smtClean="0"/>
          </a:p>
          <a:p>
            <a:pPr lvl="1"/>
            <a:r>
              <a:rPr lang="de-DE" dirty="0" err="1" smtClean="0"/>
              <a:t>proposals</a:t>
            </a:r>
            <a:endParaRPr lang="de-DE" dirty="0" smtClean="0"/>
          </a:p>
          <a:p>
            <a:pPr lvl="1"/>
            <a:r>
              <a:rPr lang="de-DE" dirty="0" smtClean="0"/>
              <a:t>open </a:t>
            </a:r>
            <a:r>
              <a:rPr lang="de-DE" dirty="0" err="1" smtClean="0"/>
              <a:t>questions</a:t>
            </a:r>
            <a:endParaRPr lang="de-DE" dirty="0" smtClean="0"/>
          </a:p>
          <a:p>
            <a:pPr lvl="1"/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How Browser </a:t>
            </a:r>
            <a:r>
              <a:rPr lang="de-DE" dirty="0" err="1" smtClean="0"/>
              <a:t>access</a:t>
            </a:r>
            <a:r>
              <a:rPr lang="de-DE" dirty="0" smtClean="0"/>
              <a:t> WoT Servient 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894730"/>
            <a:ext cx="9036496" cy="4525963"/>
          </a:xfrm>
        </p:spPr>
        <p:txBody>
          <a:bodyPr>
            <a:normAutofit/>
          </a:bodyPr>
          <a:lstStyle/>
          <a:p>
            <a:pPr fontAlgn="auto">
              <a:spcBef>
                <a:spcPts val="500"/>
              </a:spcBef>
              <a:spcAft>
                <a:spcPts val="0"/>
              </a:spcAft>
              <a:buClr>
                <a:srgbClr val="9FB8CD"/>
              </a:buClr>
            </a:pPr>
            <a:r>
              <a:rPr kumimoji="1" lang="en-US" altLang="ja-JP" sz="2200" dirty="0">
                <a:solidFill>
                  <a:srgbClr val="464653"/>
                </a:solidFill>
                <a:latin typeface="Gill Sans MT"/>
              </a:rPr>
              <a:t>Browser </a:t>
            </a:r>
            <a:r>
              <a:rPr kumimoji="1" lang="en-US" altLang="ja-JP" sz="2200" dirty="0" smtClean="0">
                <a:solidFill>
                  <a:srgbClr val="464653"/>
                </a:solidFill>
                <a:latin typeface="Gill Sans MT"/>
              </a:rPr>
              <a:t>learns </a:t>
            </a:r>
            <a:r>
              <a:rPr lang="en-US" altLang="ja-JP" sz="2200" dirty="0" smtClean="0">
                <a:solidFill>
                  <a:srgbClr val="464653"/>
                </a:solidFill>
                <a:latin typeface="Gill Sans MT"/>
              </a:rPr>
              <a:t>semantics </a:t>
            </a:r>
            <a:r>
              <a:rPr lang="en-US" altLang="ja-JP" sz="2200" dirty="0">
                <a:solidFill>
                  <a:srgbClr val="464653"/>
                </a:solidFill>
                <a:latin typeface="Gill Sans MT"/>
              </a:rPr>
              <a:t>of </a:t>
            </a:r>
            <a:r>
              <a:rPr lang="en-US" altLang="ja-JP" sz="2200" dirty="0" smtClean="0">
                <a:solidFill>
                  <a:srgbClr val="464653"/>
                </a:solidFill>
                <a:latin typeface="Gill Sans MT"/>
              </a:rPr>
              <a:t>the thing by retrieving the Things </a:t>
            </a:r>
            <a:r>
              <a:rPr lang="en-US" altLang="ja-JP" sz="2200" dirty="0">
                <a:solidFill>
                  <a:srgbClr val="464653"/>
                </a:solidFill>
                <a:latin typeface="Gill Sans MT"/>
              </a:rPr>
              <a:t>Description.</a:t>
            </a:r>
          </a:p>
          <a:p>
            <a:pPr fontAlgn="auto">
              <a:spcBef>
                <a:spcPts val="500"/>
              </a:spcBef>
              <a:spcAft>
                <a:spcPts val="0"/>
              </a:spcAft>
              <a:buClr>
                <a:srgbClr val="9FB8CD"/>
              </a:buClr>
            </a:pPr>
            <a:r>
              <a:rPr kumimoji="1" lang="en-US" altLang="ja-JP" sz="2200" dirty="0" smtClean="0">
                <a:solidFill>
                  <a:srgbClr val="464653"/>
                </a:solidFill>
                <a:latin typeface="Gill Sans MT"/>
              </a:rPr>
              <a:t>App uses Client API to issue requests to the </a:t>
            </a:r>
            <a:r>
              <a:rPr kumimoji="1" lang="en-US" altLang="ja-JP" sz="2200" dirty="0" err="1" smtClean="0">
                <a:solidFill>
                  <a:srgbClr val="464653"/>
                </a:solidFill>
                <a:latin typeface="Gill Sans MT"/>
              </a:rPr>
              <a:t>WoT</a:t>
            </a:r>
            <a:r>
              <a:rPr kumimoji="1" lang="en-US" altLang="ja-JP" sz="2200" dirty="0" smtClean="0">
                <a:solidFill>
                  <a:srgbClr val="464653"/>
                </a:solidFill>
                <a:latin typeface="Gill Sans MT"/>
              </a:rPr>
              <a:t> Device through the </a:t>
            </a:r>
            <a:r>
              <a:rPr kumimoji="1" lang="en-US" altLang="ja-JP" sz="2200" dirty="0" err="1" smtClean="0">
                <a:solidFill>
                  <a:srgbClr val="464653"/>
                </a:solidFill>
                <a:latin typeface="Gill Sans MT"/>
              </a:rPr>
              <a:t>WoT</a:t>
            </a:r>
            <a:r>
              <a:rPr kumimoji="1" lang="en-US" altLang="ja-JP" sz="2200" dirty="0" smtClean="0">
                <a:solidFill>
                  <a:srgbClr val="464653"/>
                </a:solidFill>
                <a:latin typeface="Gill Sans MT"/>
              </a:rPr>
              <a:t> Interface using the defined protocol binding.</a:t>
            </a:r>
            <a:endParaRPr kumimoji="1" lang="en-US" altLang="ja-JP" sz="2200" dirty="0">
              <a:solidFill>
                <a:srgbClr val="464653"/>
              </a:solidFill>
              <a:latin typeface="Gill Sans MT"/>
            </a:endParaRPr>
          </a:p>
          <a:p>
            <a:pPr fontAlgn="auto">
              <a:spcBef>
                <a:spcPts val="500"/>
              </a:spcBef>
              <a:spcAft>
                <a:spcPts val="0"/>
              </a:spcAft>
              <a:buClr>
                <a:srgbClr val="9FB8CD"/>
              </a:buClr>
            </a:pPr>
            <a:r>
              <a:rPr lang="en-US" altLang="ja-JP" sz="2200" dirty="0">
                <a:solidFill>
                  <a:srgbClr val="464653"/>
                </a:solidFill>
                <a:latin typeface="Gill Sans MT"/>
              </a:rPr>
              <a:t>In </a:t>
            </a:r>
            <a:r>
              <a:rPr lang="en-US" altLang="ja-JP" sz="2200" dirty="0" err="1">
                <a:solidFill>
                  <a:srgbClr val="464653"/>
                </a:solidFill>
                <a:latin typeface="Gill Sans MT"/>
              </a:rPr>
              <a:t>WoT</a:t>
            </a:r>
            <a:r>
              <a:rPr lang="en-US" altLang="ja-JP" sz="2200" dirty="0">
                <a:solidFill>
                  <a:srgbClr val="464653"/>
                </a:solidFill>
                <a:latin typeface="Gill Sans MT"/>
              </a:rPr>
              <a:t> </a:t>
            </a:r>
            <a:r>
              <a:rPr lang="en-US" altLang="ja-JP" sz="2200" dirty="0" smtClean="0">
                <a:solidFill>
                  <a:srgbClr val="464653"/>
                </a:solidFill>
                <a:latin typeface="Gill Sans MT"/>
              </a:rPr>
              <a:t>Device, requests are passed to the App Script through the Server API and the script can accesses </a:t>
            </a:r>
            <a:r>
              <a:rPr lang="en-US" altLang="ja-JP" sz="2200" dirty="0">
                <a:solidFill>
                  <a:srgbClr val="464653"/>
                </a:solidFill>
                <a:latin typeface="Gill Sans MT"/>
              </a:rPr>
              <a:t>and/or controls real devices according to the </a:t>
            </a:r>
            <a:r>
              <a:rPr lang="en-US" altLang="ja-JP" sz="2200" dirty="0" smtClean="0">
                <a:solidFill>
                  <a:srgbClr val="464653"/>
                </a:solidFill>
                <a:latin typeface="Gill Sans MT"/>
              </a:rPr>
              <a:t>request through the Physical API (which can include legacy comm.).</a:t>
            </a:r>
            <a:endParaRPr kumimoji="1" lang="ja-JP" altLang="en-US" sz="2200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44" name="角丸四角形 43"/>
          <p:cNvSpPr/>
          <p:nvPr/>
        </p:nvSpPr>
        <p:spPr bwMode="gray">
          <a:xfrm>
            <a:off x="4644008" y="6381328"/>
            <a:ext cx="731583" cy="375173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45000"/>
                  <a:satMod val="200000"/>
                </a:sysClr>
              </a:gs>
              <a:gs pos="30000">
                <a:sysClr val="windowText" lastClr="000000">
                  <a:tint val="61000"/>
                  <a:satMod val="200000"/>
                </a:sysClr>
              </a:gs>
              <a:gs pos="45000">
                <a:sysClr val="windowText" lastClr="000000">
                  <a:tint val="66000"/>
                  <a:satMod val="200000"/>
                </a:sysClr>
              </a:gs>
              <a:gs pos="55000">
                <a:sysClr val="windowText" lastClr="000000">
                  <a:tint val="66000"/>
                  <a:satMod val="200000"/>
                </a:sysClr>
              </a:gs>
              <a:gs pos="73000">
                <a:sysClr val="windowText" lastClr="000000">
                  <a:tint val="61000"/>
                  <a:satMod val="200000"/>
                </a:sysClr>
              </a:gs>
              <a:gs pos="100000">
                <a:sysClr val="windowText" lastClr="000000">
                  <a:tint val="45000"/>
                  <a:satMod val="200000"/>
                </a:sysClr>
              </a:gs>
            </a:gsLst>
            <a:lin ang="950000" scaled="1"/>
          </a:gradFill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>
              <a:defRPr/>
            </a:pPr>
            <a:r>
              <a:rPr lang="en-US" altLang="ja-JP" sz="1050" kern="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Legacy</a:t>
            </a:r>
          </a:p>
          <a:p>
            <a:pPr algn="ctr" fontAlgn="ctr">
              <a:defRPr/>
            </a:pPr>
            <a:r>
              <a:rPr lang="en-US" altLang="ja-JP" sz="1050" kern="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device</a:t>
            </a:r>
            <a:endParaRPr lang="ja-JP" altLang="en-US" sz="1050" kern="0" dirty="0" err="1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45" name="角丸四角形 44"/>
          <p:cNvSpPr/>
          <p:nvPr/>
        </p:nvSpPr>
        <p:spPr bwMode="auto">
          <a:xfrm>
            <a:off x="1570834" y="3279121"/>
            <a:ext cx="1622783" cy="2973268"/>
          </a:xfrm>
          <a:prstGeom prst="roundRect">
            <a:avLst>
              <a:gd name="adj" fmla="val 6113"/>
            </a:avLst>
          </a:prstGeom>
          <a:gradFill rotWithShape="1">
            <a:gsLst>
              <a:gs pos="0">
                <a:sysClr val="windowText" lastClr="000000">
                  <a:tint val="45000"/>
                  <a:satMod val="200000"/>
                </a:sysClr>
              </a:gs>
              <a:gs pos="30000">
                <a:sysClr val="windowText" lastClr="000000">
                  <a:tint val="61000"/>
                  <a:satMod val="200000"/>
                </a:sysClr>
              </a:gs>
              <a:gs pos="45000">
                <a:sysClr val="windowText" lastClr="000000">
                  <a:tint val="66000"/>
                  <a:satMod val="200000"/>
                </a:sysClr>
              </a:gs>
              <a:gs pos="55000">
                <a:sysClr val="windowText" lastClr="000000">
                  <a:tint val="66000"/>
                  <a:satMod val="200000"/>
                </a:sysClr>
              </a:gs>
              <a:gs pos="73000">
                <a:sysClr val="windowText" lastClr="000000">
                  <a:tint val="61000"/>
                  <a:satMod val="200000"/>
                </a:sysClr>
              </a:gs>
              <a:gs pos="100000">
                <a:sysClr val="windowText" lastClr="000000">
                  <a:tint val="45000"/>
                  <a:satMod val="200000"/>
                </a:sysClr>
              </a:gs>
            </a:gsLst>
            <a:lin ang="950000" scaled="1"/>
          </a:gradFill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ctr">
              <a:defRPr/>
            </a:pPr>
            <a:r>
              <a:rPr lang="en-US" altLang="ja-JP" sz="1400" kern="0" dirty="0" smtClean="0">
                <a:solidFill>
                  <a:srgbClr val="000000"/>
                </a:solidFill>
                <a:latin typeface="Gill Sans MT"/>
                <a:ea typeface="HG明朝E" panose="02020909000000000000" pitchFamily="17" charset="-128"/>
              </a:rPr>
              <a:t>Browser</a:t>
            </a:r>
            <a:endParaRPr lang="ja-JP" altLang="en-US" sz="1400" kern="0" dirty="0" smtClean="0">
              <a:solidFill>
                <a:srgbClr val="000000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46" name="縦巻き 49"/>
          <p:cNvSpPr/>
          <p:nvPr/>
        </p:nvSpPr>
        <p:spPr bwMode="auto">
          <a:xfrm>
            <a:off x="1631031" y="3747475"/>
            <a:ext cx="1462165" cy="329597"/>
          </a:xfrm>
          <a:prstGeom prst="verticalScroll">
            <a:avLst/>
          </a:prstGeom>
          <a:solidFill>
            <a:srgbClr val="7030A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defRPr/>
            </a:pPr>
            <a:r>
              <a:rPr lang="en-US" altLang="ja-JP" sz="1050" kern="0" dirty="0" smtClean="0">
                <a:solidFill>
                  <a:prstClr val="white"/>
                </a:solidFill>
                <a:latin typeface="Gill Sans MT"/>
                <a:ea typeface="HG明朝E" panose="02020909000000000000" pitchFamily="17" charset="-128"/>
              </a:rPr>
              <a:t>App Script</a:t>
            </a:r>
            <a:endParaRPr lang="ja-JP" altLang="en-US" sz="1050" kern="0" dirty="0" smtClean="0">
              <a:solidFill>
                <a:prstClr val="white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47" name="角丸四角形 31"/>
          <p:cNvSpPr/>
          <p:nvPr/>
        </p:nvSpPr>
        <p:spPr bwMode="auto">
          <a:xfrm>
            <a:off x="1736404" y="5764188"/>
            <a:ext cx="1251420" cy="356125"/>
          </a:xfrm>
          <a:prstGeom prst="roundRect">
            <a:avLst/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05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Client Connector</a:t>
            </a:r>
            <a:endParaRPr kumimoji="1" lang="ja-JP" altLang="en-US" sz="105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48" name="角丸四角形 6"/>
          <p:cNvSpPr/>
          <p:nvPr/>
        </p:nvSpPr>
        <p:spPr bwMode="auto">
          <a:xfrm>
            <a:off x="4627414" y="3279121"/>
            <a:ext cx="2876387" cy="2973268"/>
          </a:xfrm>
          <a:prstGeom prst="roundRect">
            <a:avLst>
              <a:gd name="adj" fmla="val 6113"/>
            </a:avLst>
          </a:prstGeom>
          <a:gradFill rotWithShape="1">
            <a:gsLst>
              <a:gs pos="0">
                <a:sysClr val="windowText" lastClr="000000">
                  <a:tint val="45000"/>
                  <a:satMod val="200000"/>
                </a:sysClr>
              </a:gs>
              <a:gs pos="30000">
                <a:sysClr val="windowText" lastClr="000000">
                  <a:tint val="61000"/>
                  <a:satMod val="200000"/>
                </a:sysClr>
              </a:gs>
              <a:gs pos="45000">
                <a:sysClr val="windowText" lastClr="000000">
                  <a:tint val="66000"/>
                  <a:satMod val="200000"/>
                </a:sysClr>
              </a:gs>
              <a:gs pos="55000">
                <a:sysClr val="windowText" lastClr="000000">
                  <a:tint val="66000"/>
                  <a:satMod val="200000"/>
                </a:sysClr>
              </a:gs>
              <a:gs pos="73000">
                <a:sysClr val="windowText" lastClr="000000">
                  <a:tint val="61000"/>
                  <a:satMod val="200000"/>
                </a:sysClr>
              </a:gs>
              <a:gs pos="100000">
                <a:sysClr val="windowText" lastClr="000000">
                  <a:tint val="45000"/>
                  <a:satMod val="200000"/>
                </a:sysClr>
              </a:gs>
            </a:gsLst>
            <a:lin ang="950000" scaled="1"/>
          </a:gradFill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ctr">
              <a:defRPr/>
            </a:pPr>
            <a:r>
              <a:rPr lang="en-US" altLang="ja-JP" sz="1400" kern="0" dirty="0" err="1" smtClean="0">
                <a:solidFill>
                  <a:srgbClr val="000000"/>
                </a:solidFill>
                <a:latin typeface="Gill Sans MT"/>
                <a:ea typeface="HG明朝E" panose="02020909000000000000" pitchFamily="17" charset="-128"/>
              </a:rPr>
              <a:t>WoT</a:t>
            </a:r>
            <a:r>
              <a:rPr lang="en-US" altLang="ja-JP" sz="1400" kern="0" dirty="0" smtClean="0">
                <a:solidFill>
                  <a:srgbClr val="000000"/>
                </a:solidFill>
                <a:latin typeface="Gill Sans MT"/>
                <a:ea typeface="HG明朝E" panose="02020909000000000000" pitchFamily="17" charset="-128"/>
              </a:rPr>
              <a:t> Device</a:t>
            </a:r>
            <a:endParaRPr lang="ja-JP" altLang="en-US" sz="1400" kern="0" dirty="0" smtClean="0">
              <a:solidFill>
                <a:srgbClr val="000000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49" name="角丸四角形 22"/>
          <p:cNvSpPr/>
          <p:nvPr/>
        </p:nvSpPr>
        <p:spPr bwMode="auto">
          <a:xfrm>
            <a:off x="6372200" y="5764188"/>
            <a:ext cx="1055862" cy="359791"/>
          </a:xfrm>
          <a:prstGeom prst="roundRect">
            <a:avLst/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05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Client Connector</a:t>
            </a:r>
            <a:endParaRPr kumimoji="1" lang="ja-JP" altLang="en-US" sz="105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50" name="角丸四角形 31"/>
          <p:cNvSpPr/>
          <p:nvPr/>
        </p:nvSpPr>
        <p:spPr bwMode="auto">
          <a:xfrm>
            <a:off x="5364088" y="5764188"/>
            <a:ext cx="1008112" cy="359792"/>
          </a:xfrm>
          <a:prstGeom prst="roundRect">
            <a:avLst/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05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Server Connector</a:t>
            </a:r>
            <a:endParaRPr kumimoji="1" lang="ja-JP" altLang="en-US" sz="105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51" name="角丸四角形 24"/>
          <p:cNvSpPr/>
          <p:nvPr/>
        </p:nvSpPr>
        <p:spPr bwMode="auto">
          <a:xfrm>
            <a:off x="5364088" y="5351655"/>
            <a:ext cx="2047952" cy="364002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1BA12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05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Protocol Binding</a:t>
            </a:r>
            <a:endParaRPr kumimoji="1" lang="ja-JP" altLang="en-US" sz="105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52" name="角丸四角形 21"/>
          <p:cNvSpPr/>
          <p:nvPr/>
        </p:nvSpPr>
        <p:spPr bwMode="auto">
          <a:xfrm>
            <a:off x="5364088" y="4915505"/>
            <a:ext cx="2047953" cy="375174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Resource</a:t>
            </a:r>
            <a:r>
              <a:rPr kumimoji="1" lang="ja-JP" altLang="en-US" sz="105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 </a:t>
            </a:r>
            <a:r>
              <a:rPr kumimoji="1"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Model</a:t>
            </a:r>
            <a:endParaRPr kumimoji="1" lang="ja-JP" altLang="en-US" sz="1050" dirty="0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53" name="縦巻き 49"/>
          <p:cNvSpPr/>
          <p:nvPr/>
        </p:nvSpPr>
        <p:spPr bwMode="auto">
          <a:xfrm>
            <a:off x="4704515" y="3717032"/>
            <a:ext cx="2743190" cy="372657"/>
          </a:xfrm>
          <a:prstGeom prst="verticalScroll">
            <a:avLst/>
          </a:prstGeom>
          <a:solidFill>
            <a:srgbClr val="7030A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defRPr/>
            </a:pPr>
            <a:r>
              <a:rPr lang="en-US" altLang="ja-JP" sz="1050" kern="0" dirty="0" smtClean="0">
                <a:solidFill>
                  <a:prstClr val="white"/>
                </a:solidFill>
                <a:latin typeface="Gill Sans MT"/>
                <a:ea typeface="HG明朝E" panose="02020909000000000000" pitchFamily="17" charset="-128"/>
              </a:rPr>
              <a:t>App Script</a:t>
            </a:r>
            <a:endParaRPr lang="ja-JP" altLang="en-US" sz="1050" kern="0" dirty="0" smtClean="0">
              <a:solidFill>
                <a:prstClr val="white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54" name="角丸四角形 12"/>
          <p:cNvSpPr/>
          <p:nvPr/>
        </p:nvSpPr>
        <p:spPr bwMode="auto">
          <a:xfrm>
            <a:off x="4704514" y="4930726"/>
            <a:ext cx="587566" cy="1193255"/>
          </a:xfrm>
          <a:prstGeom prst="roundRect">
            <a:avLst>
              <a:gd name="adj" fmla="val 9514"/>
            </a:avLst>
          </a:prstGeom>
          <a:solidFill>
            <a:schemeClr val="bg2">
              <a:lumMod val="25000"/>
            </a:schemeClr>
          </a:solidFill>
          <a:ln w="25400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050" dirty="0" smtClean="0">
                <a:solidFill>
                  <a:schemeClr val="bg1">
                    <a:lumMod val="85000"/>
                  </a:schemeClr>
                </a:solidFill>
                <a:latin typeface="Gill Sans MT"/>
                <a:ea typeface="HG明朝E" panose="02020909000000000000" pitchFamily="17" charset="-128"/>
              </a:rPr>
              <a:t>Legacy comm.</a:t>
            </a:r>
            <a:endParaRPr kumimoji="1" lang="ja-JP" altLang="en-US" sz="1050" dirty="0" smtClean="0">
              <a:solidFill>
                <a:schemeClr val="bg1">
                  <a:lumMod val="85000"/>
                </a:schemeClr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62" name="円柱 61"/>
          <p:cNvSpPr/>
          <p:nvPr/>
        </p:nvSpPr>
        <p:spPr bwMode="gray">
          <a:xfrm>
            <a:off x="3635896" y="4797152"/>
            <a:ext cx="936105" cy="596143"/>
          </a:xfrm>
          <a:prstGeom prst="can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20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Thing</a:t>
            </a: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20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Description</a:t>
            </a:r>
            <a:endParaRPr kumimoji="1" lang="ja-JP" altLang="en-US" sz="1200" dirty="0" err="1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63" name="角丸四角形 21"/>
          <p:cNvSpPr/>
          <p:nvPr/>
        </p:nvSpPr>
        <p:spPr bwMode="auto">
          <a:xfrm>
            <a:off x="4704513" y="4407348"/>
            <a:ext cx="2675799" cy="375173"/>
          </a:xfrm>
          <a:prstGeom prst="roundRect">
            <a:avLst/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Runtime Environment</a:t>
            </a:r>
            <a:endParaRPr lang="ja-JP" altLang="en-US" sz="1050" dirty="0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69" name="角丸四角形 24"/>
          <p:cNvSpPr/>
          <p:nvPr/>
        </p:nvSpPr>
        <p:spPr bwMode="auto">
          <a:xfrm>
            <a:off x="1736404" y="5351655"/>
            <a:ext cx="1251422" cy="353528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1BA12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05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Protocol Binding</a:t>
            </a:r>
            <a:endParaRPr kumimoji="1" lang="ja-JP" altLang="en-US" sz="105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70" name="角丸四角形 21"/>
          <p:cNvSpPr/>
          <p:nvPr/>
        </p:nvSpPr>
        <p:spPr bwMode="auto">
          <a:xfrm>
            <a:off x="1736404" y="4913413"/>
            <a:ext cx="1251420" cy="375173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Resource</a:t>
            </a:r>
            <a:r>
              <a:rPr kumimoji="1" lang="ja-JP" altLang="en-US" sz="105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 </a:t>
            </a:r>
            <a:r>
              <a:rPr kumimoji="1"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Model</a:t>
            </a:r>
            <a:endParaRPr kumimoji="1" lang="ja-JP" altLang="en-US" sz="1050" dirty="0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71" name="角丸四角形 21"/>
          <p:cNvSpPr/>
          <p:nvPr/>
        </p:nvSpPr>
        <p:spPr bwMode="auto">
          <a:xfrm>
            <a:off x="1736404" y="4437112"/>
            <a:ext cx="1251422" cy="375173"/>
          </a:xfrm>
          <a:prstGeom prst="roundRect">
            <a:avLst/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Runtime </a:t>
            </a:r>
            <a:r>
              <a:rPr lang="en-US" altLang="ja-JP" sz="1050" dirty="0" err="1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Env</a:t>
            </a:r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.</a:t>
            </a:r>
            <a:endParaRPr lang="ja-JP" altLang="en-US" sz="1050" dirty="0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cxnSp>
        <p:nvCxnSpPr>
          <p:cNvPr id="72" name="直線矢印コネクタ 71"/>
          <p:cNvCxnSpPr>
            <a:stCxn id="54" idx="2"/>
            <a:endCxn id="44" idx="0"/>
          </p:cNvCxnSpPr>
          <p:nvPr/>
        </p:nvCxnSpPr>
        <p:spPr bwMode="auto">
          <a:xfrm>
            <a:off x="4998297" y="6123981"/>
            <a:ext cx="11503" cy="257347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cxnSp>
        <p:nvCxnSpPr>
          <p:cNvPr id="75" name="直線矢印コネクタ 74"/>
          <p:cNvCxnSpPr>
            <a:stCxn id="46" idx="2"/>
            <a:endCxn id="71" idx="0"/>
          </p:cNvCxnSpPr>
          <p:nvPr/>
        </p:nvCxnSpPr>
        <p:spPr bwMode="auto">
          <a:xfrm>
            <a:off x="2362114" y="4077072"/>
            <a:ext cx="1" cy="36004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grpSp>
        <p:nvGrpSpPr>
          <p:cNvPr id="4" name="グループ化 75"/>
          <p:cNvGrpSpPr/>
          <p:nvPr/>
        </p:nvGrpSpPr>
        <p:grpSpPr>
          <a:xfrm>
            <a:off x="2362922" y="6118997"/>
            <a:ext cx="3721246" cy="694379"/>
            <a:chOff x="1049770" y="5740542"/>
            <a:chExt cx="4596188" cy="712793"/>
          </a:xfrm>
        </p:grpSpPr>
        <p:sp>
          <p:nvSpPr>
            <p:cNvPr id="77" name="円弧 76"/>
            <p:cNvSpPr/>
            <p:nvPr/>
          </p:nvSpPr>
          <p:spPr>
            <a:xfrm rot="10800000">
              <a:off x="1049770" y="6093296"/>
              <a:ext cx="353877" cy="359574"/>
            </a:xfrm>
            <a:prstGeom prst="arc">
              <a:avLst/>
            </a:prstGeom>
            <a:noFill/>
            <a:ln w="25400" cap="flat" cmpd="sng" algn="ctr">
              <a:solidFill>
                <a:srgbClr val="F00A0A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ja-JP" altLang="en-US" kern="0" smtClean="0">
                <a:solidFill>
                  <a:prstClr val="black"/>
                </a:solidFill>
                <a:latin typeface="Gill Sans MT"/>
              </a:endParaRPr>
            </a:p>
          </p:txBody>
        </p:sp>
        <p:cxnSp>
          <p:nvCxnSpPr>
            <p:cNvPr id="78" name="直線コネクタ 77"/>
            <p:cNvCxnSpPr>
              <a:endCxn id="77" idx="2"/>
            </p:cNvCxnSpPr>
            <p:nvPr/>
          </p:nvCxnSpPr>
          <p:spPr>
            <a:xfrm>
              <a:off x="1049770" y="5741858"/>
              <a:ext cx="0" cy="531225"/>
            </a:xfrm>
            <a:prstGeom prst="line">
              <a:avLst/>
            </a:prstGeom>
            <a:noFill/>
            <a:ln w="25400" cap="flat" cmpd="sng" algn="ctr">
              <a:solidFill>
                <a:srgbClr val="F00A0A"/>
              </a:solidFill>
              <a:prstDash val="solid"/>
            </a:ln>
            <a:effectLst/>
          </p:spPr>
        </p:cxnSp>
        <p:cxnSp>
          <p:nvCxnSpPr>
            <p:cNvPr id="79" name="直線コネクタ 78"/>
            <p:cNvCxnSpPr>
              <a:stCxn id="81" idx="0"/>
              <a:endCxn id="77" idx="0"/>
            </p:cNvCxnSpPr>
            <p:nvPr/>
          </p:nvCxnSpPr>
          <p:spPr>
            <a:xfrm flipH="1" flipV="1">
              <a:off x="1226709" y="6452870"/>
              <a:ext cx="4242310" cy="465"/>
            </a:xfrm>
            <a:prstGeom prst="line">
              <a:avLst/>
            </a:prstGeom>
            <a:noFill/>
            <a:ln w="25400" cap="flat" cmpd="sng" algn="ctr">
              <a:solidFill>
                <a:srgbClr val="F00A0A"/>
              </a:solidFill>
              <a:prstDash val="solid"/>
            </a:ln>
            <a:effectLst/>
          </p:spPr>
        </p:cxnSp>
        <p:cxnSp>
          <p:nvCxnSpPr>
            <p:cNvPr id="80" name="直線コネクタ 79"/>
            <p:cNvCxnSpPr>
              <a:endCxn id="81" idx="2"/>
            </p:cNvCxnSpPr>
            <p:nvPr/>
          </p:nvCxnSpPr>
          <p:spPr>
            <a:xfrm>
              <a:off x="5635677" y="5740542"/>
              <a:ext cx="10281" cy="533006"/>
            </a:xfrm>
            <a:prstGeom prst="line">
              <a:avLst/>
            </a:prstGeom>
            <a:noFill/>
            <a:ln w="25400" cap="flat" cmpd="sng" algn="ctr">
              <a:solidFill>
                <a:srgbClr val="F00A0A"/>
              </a:solidFill>
              <a:prstDash val="solid"/>
              <a:headEnd type="triangle" w="med" len="lg"/>
              <a:tailEnd type="none" w="med" len="lg"/>
            </a:ln>
            <a:effectLst/>
          </p:spPr>
        </p:cxnSp>
        <p:sp>
          <p:nvSpPr>
            <p:cNvPr id="81" name="円弧 80"/>
            <p:cNvSpPr/>
            <p:nvPr/>
          </p:nvSpPr>
          <p:spPr>
            <a:xfrm rot="10800000" flipH="1">
              <a:off x="5292081" y="6093761"/>
              <a:ext cx="353877" cy="359574"/>
            </a:xfrm>
            <a:prstGeom prst="arc">
              <a:avLst/>
            </a:prstGeom>
            <a:noFill/>
            <a:ln w="25400" cap="flat" cmpd="sng" algn="ctr">
              <a:solidFill>
                <a:srgbClr val="F00A0A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ja-JP" altLang="en-US" kern="0" smtClean="0">
                <a:solidFill>
                  <a:prstClr val="black"/>
                </a:solidFill>
                <a:latin typeface="Gill Sans MT"/>
              </a:endParaRPr>
            </a:p>
          </p:txBody>
        </p:sp>
      </p:grpSp>
      <p:cxnSp>
        <p:nvCxnSpPr>
          <p:cNvPr id="82" name="直線コネクタ 81"/>
          <p:cNvCxnSpPr/>
          <p:nvPr/>
        </p:nvCxnSpPr>
        <p:spPr bwMode="auto">
          <a:xfrm>
            <a:off x="5685576" y="6375464"/>
            <a:ext cx="1762128" cy="0"/>
          </a:xfrm>
          <a:prstGeom prst="line">
            <a:avLst/>
          </a:prstGeom>
          <a:noFill/>
          <a:ln w="25400" cap="flat" cmpd="sng" algn="ctr">
            <a:solidFill>
              <a:srgbClr val="9FB8CD"/>
            </a:solidFill>
            <a:prstDash val="sysDash"/>
            <a:headEnd type="none" w="med" len="med"/>
            <a:tailEnd type="none" w="med" len="med"/>
          </a:ln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rgbClr val="9FB8CD">
                <a:tint val="100000"/>
                <a:shade val="100000"/>
                <a:hueMod val="100000"/>
                <a:satMod val="100000"/>
              </a:srgbClr>
            </a:contourClr>
          </a:sp3d>
          <a:extLst/>
        </p:spPr>
      </p:cxnSp>
      <p:sp>
        <p:nvSpPr>
          <p:cNvPr id="83" name="テキスト ボックス 82"/>
          <p:cNvSpPr txBox="1"/>
          <p:nvPr/>
        </p:nvSpPr>
        <p:spPr>
          <a:xfrm>
            <a:off x="7020272" y="6392361"/>
            <a:ext cx="1194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WoT</a:t>
            </a:r>
            <a:r>
              <a:rPr kumimoji="1" lang="en-US" altLang="ja-JP" sz="12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 Interface</a:t>
            </a:r>
          </a:p>
        </p:txBody>
      </p:sp>
      <p:cxnSp>
        <p:nvCxnSpPr>
          <p:cNvPr id="57" name="直線矢印コネクタ 56"/>
          <p:cNvCxnSpPr/>
          <p:nvPr/>
        </p:nvCxnSpPr>
        <p:spPr bwMode="auto">
          <a:xfrm>
            <a:off x="5868144" y="4037422"/>
            <a:ext cx="0" cy="39969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cxnSp>
        <p:nvCxnSpPr>
          <p:cNvPr id="38" name="直線コネクタ 81"/>
          <p:cNvCxnSpPr/>
          <p:nvPr/>
        </p:nvCxnSpPr>
        <p:spPr bwMode="auto">
          <a:xfrm>
            <a:off x="1925810" y="6364431"/>
            <a:ext cx="924150" cy="0"/>
          </a:xfrm>
          <a:prstGeom prst="line">
            <a:avLst/>
          </a:prstGeom>
          <a:noFill/>
          <a:ln w="25400" cap="flat" cmpd="sng" algn="ctr">
            <a:solidFill>
              <a:srgbClr val="9FB8CD"/>
            </a:solidFill>
            <a:prstDash val="sysDash"/>
            <a:headEnd type="none" w="med" len="med"/>
            <a:tailEnd type="none" w="med" len="med"/>
          </a:ln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rgbClr val="9FB8CD">
                <a:tint val="100000"/>
                <a:shade val="100000"/>
                <a:hueMod val="100000"/>
                <a:satMod val="100000"/>
              </a:srgbClr>
            </a:contourClr>
          </a:sp3d>
          <a:extLst/>
        </p:spPr>
      </p:cxnSp>
      <p:sp>
        <p:nvSpPr>
          <p:cNvPr id="39" name="テキスト ボックス 82"/>
          <p:cNvSpPr txBox="1"/>
          <p:nvPr/>
        </p:nvSpPr>
        <p:spPr>
          <a:xfrm>
            <a:off x="1043608" y="6381328"/>
            <a:ext cx="1194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WoT</a:t>
            </a:r>
            <a:r>
              <a:rPr kumimoji="1" lang="en-US" altLang="ja-JP" sz="12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 Interface</a:t>
            </a:r>
          </a:p>
        </p:txBody>
      </p:sp>
      <p:cxnSp>
        <p:nvCxnSpPr>
          <p:cNvPr id="41" name="Form 40"/>
          <p:cNvCxnSpPr>
            <a:stCxn id="62" idx="1"/>
          </p:cNvCxnSpPr>
          <p:nvPr/>
        </p:nvCxnSpPr>
        <p:spPr>
          <a:xfrm rot="16200000" flipV="1">
            <a:off x="3149843" y="3843045"/>
            <a:ext cx="864096" cy="104411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4"/>
          <p:cNvCxnSpPr/>
          <p:nvPr/>
        </p:nvCxnSpPr>
        <p:spPr bwMode="auto">
          <a:xfrm>
            <a:off x="1979712" y="4077072"/>
            <a:ext cx="1" cy="36004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</p:spTree>
    <p:extLst>
      <p:ext uri="{BB962C8B-B14F-4D97-AF65-F5344CB8AC3E}">
        <p14:creationId xmlns="" xmlns:p14="http://schemas.microsoft.com/office/powerpoint/2010/main" val="98377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(Type A) </a:t>
            </a:r>
            <a:r>
              <a:rPr lang="en-US" dirty="0" err="1"/>
              <a:t>WoT</a:t>
            </a:r>
            <a:r>
              <a:rPr lang="en-US" dirty="0"/>
              <a:t> Servient on Device Itself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1052736"/>
            <a:ext cx="9036496" cy="4525963"/>
          </a:xfrm>
        </p:spPr>
        <p:txBody>
          <a:bodyPr>
            <a:normAutofit/>
          </a:bodyPr>
          <a:lstStyle/>
          <a:p>
            <a:pPr marL="274320" lvl="0" indent="-274320">
              <a:spcBef>
                <a:spcPts val="600"/>
              </a:spcBef>
              <a:buClr>
                <a:srgbClr val="727CA3"/>
              </a:buClr>
              <a:buSzPct val="76000"/>
              <a:buFont typeface="Wingdings 3"/>
              <a:buChar char=""/>
              <a:defRPr/>
            </a:pPr>
            <a:r>
              <a:rPr kumimoji="1" lang="en-US" altLang="ja-JP" sz="2400" dirty="0" err="1">
                <a:solidFill>
                  <a:sysClr val="windowText" lastClr="000000"/>
                </a:solidFill>
                <a:latin typeface="Gill Sans MT"/>
              </a:rPr>
              <a:t>WoT</a:t>
            </a:r>
            <a:r>
              <a:rPr kumimoji="1" lang="ja-JP" altLang="en-US" sz="2400" dirty="0">
                <a:solidFill>
                  <a:sysClr val="windowText" lastClr="000000"/>
                </a:solidFill>
                <a:latin typeface="Gill Sans MT"/>
              </a:rPr>
              <a:t> </a:t>
            </a:r>
            <a:r>
              <a:rPr kumimoji="1" lang="en-US" altLang="ja-JP" sz="2400" dirty="0">
                <a:solidFill>
                  <a:sysClr val="windowText" lastClr="000000"/>
                </a:solidFill>
                <a:latin typeface="Gill Sans MT"/>
              </a:rPr>
              <a:t>servient is implemented on device itself</a:t>
            </a:r>
            <a:r>
              <a:rPr lang="en-US" altLang="ja-JP" sz="2400" dirty="0">
                <a:solidFill>
                  <a:sysClr val="windowText" lastClr="000000"/>
                </a:solidFill>
                <a:latin typeface="Gill Sans MT"/>
              </a:rPr>
              <a:t>.</a:t>
            </a:r>
            <a:endParaRPr kumimoji="1" lang="en-US" altLang="ja-JP" sz="2400" dirty="0">
              <a:solidFill>
                <a:sysClr val="windowText" lastClr="000000"/>
              </a:solidFill>
              <a:latin typeface="Gill Sans MT"/>
            </a:endParaRPr>
          </a:p>
          <a:p>
            <a:pPr lvl="1" fontAlgn="auto"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</a:pPr>
            <a:r>
              <a:rPr lang="en-US" altLang="ja-JP" sz="1800" dirty="0">
                <a:solidFill>
                  <a:sysClr val="windowText" lastClr="000000"/>
                </a:solidFill>
                <a:latin typeface="Gill Sans MT"/>
              </a:rPr>
              <a:t>Device CPU </a:t>
            </a:r>
            <a:r>
              <a:rPr kumimoji="1" lang="en-US" altLang="ja-JP" sz="1800" dirty="0">
                <a:solidFill>
                  <a:sysClr val="windowText" lastClr="000000"/>
                </a:solidFill>
                <a:latin typeface="Gill Sans MT"/>
              </a:rPr>
              <a:t>directly interprets </a:t>
            </a:r>
            <a:r>
              <a:rPr kumimoji="1" lang="en-US" altLang="ja-JP" sz="1800" dirty="0" err="1">
                <a:solidFill>
                  <a:sysClr val="windowText" lastClr="000000"/>
                </a:solidFill>
                <a:latin typeface="Gill Sans MT"/>
              </a:rPr>
              <a:t>WoT</a:t>
            </a:r>
            <a:r>
              <a:rPr kumimoji="1" lang="en-US" altLang="ja-JP" sz="1800" dirty="0">
                <a:solidFill>
                  <a:sysClr val="windowText" lastClr="000000"/>
                </a:solidFill>
                <a:latin typeface="Gill Sans MT"/>
              </a:rPr>
              <a:t> </a:t>
            </a:r>
            <a:r>
              <a:rPr kumimoji="1" lang="en-US" altLang="ja-JP" sz="1800" dirty="0" smtClean="0">
                <a:solidFill>
                  <a:sysClr val="windowText" lastClr="000000"/>
                </a:solidFill>
                <a:latin typeface="Gill Sans MT"/>
              </a:rPr>
              <a:t>Interface.</a:t>
            </a:r>
            <a:endParaRPr kumimoji="1" lang="en-US" altLang="ja-JP" sz="1800" dirty="0">
              <a:solidFill>
                <a:sysClr val="windowText" lastClr="000000"/>
              </a:solidFill>
              <a:latin typeface="Gill Sans MT"/>
            </a:endParaRPr>
          </a:p>
        </p:txBody>
      </p:sp>
      <p:sp>
        <p:nvSpPr>
          <p:cNvPr id="110" name="角丸四角形 6"/>
          <p:cNvSpPr/>
          <p:nvPr/>
        </p:nvSpPr>
        <p:spPr bwMode="auto">
          <a:xfrm>
            <a:off x="4611048" y="3605974"/>
            <a:ext cx="3024884" cy="2319932"/>
          </a:xfrm>
          <a:prstGeom prst="roundRect">
            <a:avLst>
              <a:gd name="adj" fmla="val 6113"/>
            </a:avLst>
          </a:prstGeom>
          <a:gradFill rotWithShape="1">
            <a:gsLst>
              <a:gs pos="0">
                <a:sysClr val="windowText" lastClr="000000">
                  <a:tint val="45000"/>
                  <a:satMod val="200000"/>
                </a:sysClr>
              </a:gs>
              <a:gs pos="30000">
                <a:sysClr val="windowText" lastClr="000000">
                  <a:tint val="61000"/>
                  <a:satMod val="200000"/>
                </a:sysClr>
              </a:gs>
              <a:gs pos="45000">
                <a:sysClr val="windowText" lastClr="000000">
                  <a:tint val="66000"/>
                  <a:satMod val="200000"/>
                </a:sysClr>
              </a:gs>
              <a:gs pos="55000">
                <a:sysClr val="windowText" lastClr="000000">
                  <a:tint val="66000"/>
                  <a:satMod val="200000"/>
                </a:sysClr>
              </a:gs>
              <a:gs pos="73000">
                <a:sysClr val="windowText" lastClr="000000">
                  <a:tint val="61000"/>
                  <a:satMod val="200000"/>
                </a:sysClr>
              </a:gs>
              <a:gs pos="100000">
                <a:sysClr val="windowText" lastClr="000000">
                  <a:tint val="45000"/>
                  <a:satMod val="200000"/>
                </a:sysClr>
              </a:gs>
            </a:gsLst>
            <a:lin ang="950000" scaled="1"/>
          </a:gradFill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ctr">
              <a:defRPr/>
            </a:pPr>
            <a:r>
              <a:rPr lang="en-US" altLang="ja-JP" sz="1100" kern="0" dirty="0" err="1" smtClean="0">
                <a:solidFill>
                  <a:srgbClr val="000000"/>
                </a:solidFill>
                <a:latin typeface="Gill Sans MT"/>
                <a:ea typeface="HG明朝E" panose="02020909000000000000" pitchFamily="17" charset="-128"/>
              </a:rPr>
              <a:t>WoT</a:t>
            </a:r>
            <a:r>
              <a:rPr lang="en-US" altLang="ja-JP" sz="1100" kern="0" dirty="0" smtClean="0">
                <a:solidFill>
                  <a:srgbClr val="000000"/>
                </a:solidFill>
                <a:latin typeface="Gill Sans MT"/>
                <a:ea typeface="HG明朝E" panose="02020909000000000000" pitchFamily="17" charset="-128"/>
              </a:rPr>
              <a:t> </a:t>
            </a:r>
            <a:r>
              <a:rPr lang="en-US" altLang="ja-JP" sz="1100" kern="0" dirty="0" err="1" smtClean="0">
                <a:solidFill>
                  <a:srgbClr val="000000"/>
                </a:solidFill>
                <a:latin typeface="Gill Sans MT"/>
                <a:ea typeface="HG明朝E" panose="02020909000000000000" pitchFamily="17" charset="-128"/>
              </a:rPr>
              <a:t>Servient</a:t>
            </a:r>
            <a:r>
              <a:rPr lang="en-US" altLang="ja-JP" sz="1100" kern="0" dirty="0" smtClean="0">
                <a:solidFill>
                  <a:srgbClr val="000000"/>
                </a:solidFill>
                <a:latin typeface="Gill Sans MT"/>
                <a:ea typeface="HG明朝E" panose="02020909000000000000" pitchFamily="17" charset="-128"/>
              </a:rPr>
              <a:t> (</a:t>
            </a:r>
            <a:r>
              <a:rPr lang="en-US" altLang="ja-JP" sz="1100" kern="0" dirty="0" err="1" smtClean="0">
                <a:solidFill>
                  <a:srgbClr val="000000"/>
                </a:solidFill>
                <a:latin typeface="Gill Sans MT"/>
                <a:ea typeface="HG明朝E" panose="02020909000000000000" pitchFamily="17" charset="-128"/>
              </a:rPr>
              <a:t>Wot</a:t>
            </a:r>
            <a:r>
              <a:rPr lang="en-US" altLang="ja-JP" sz="1100" kern="0" dirty="0" smtClean="0">
                <a:solidFill>
                  <a:srgbClr val="000000"/>
                </a:solidFill>
                <a:latin typeface="Gill Sans MT"/>
                <a:ea typeface="HG明朝E" panose="02020909000000000000" pitchFamily="17" charset="-128"/>
              </a:rPr>
              <a:t> Device)</a:t>
            </a:r>
            <a:endParaRPr lang="ja-JP" altLang="en-US" sz="1100" kern="0" dirty="0" smtClean="0">
              <a:solidFill>
                <a:srgbClr val="000000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11" name="角丸四角形 22"/>
          <p:cNvSpPr/>
          <p:nvPr/>
        </p:nvSpPr>
        <p:spPr bwMode="auto">
          <a:xfrm>
            <a:off x="6156176" y="5482952"/>
            <a:ext cx="1344151" cy="360018"/>
          </a:xfrm>
          <a:prstGeom prst="roundRect">
            <a:avLst/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05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Client Connector</a:t>
            </a:r>
            <a:endParaRPr kumimoji="1" lang="ja-JP" altLang="en-US" sz="105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12" name="角丸四角形 31"/>
          <p:cNvSpPr/>
          <p:nvPr/>
        </p:nvSpPr>
        <p:spPr bwMode="auto">
          <a:xfrm>
            <a:off x="4788024" y="5488655"/>
            <a:ext cx="1368152" cy="348612"/>
          </a:xfrm>
          <a:prstGeom prst="roundRect">
            <a:avLst/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05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Server Connector</a:t>
            </a:r>
            <a:endParaRPr kumimoji="1" lang="ja-JP" altLang="en-US" sz="105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13" name="角丸四角形 24"/>
          <p:cNvSpPr/>
          <p:nvPr/>
        </p:nvSpPr>
        <p:spPr bwMode="auto">
          <a:xfrm>
            <a:off x="4780746" y="5147276"/>
            <a:ext cx="2732353" cy="317313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1BA12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05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Protocol Binding</a:t>
            </a:r>
            <a:endParaRPr kumimoji="1" lang="ja-JP" altLang="en-US" sz="105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14" name="角丸四角形 21"/>
          <p:cNvSpPr/>
          <p:nvPr/>
        </p:nvSpPr>
        <p:spPr bwMode="auto">
          <a:xfrm>
            <a:off x="4780746" y="4797647"/>
            <a:ext cx="2732354" cy="317313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Resource</a:t>
            </a:r>
            <a:r>
              <a:rPr kumimoji="1" lang="ja-JP" altLang="en-US" sz="105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 </a:t>
            </a:r>
            <a:r>
              <a:rPr kumimoji="1"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Model</a:t>
            </a:r>
            <a:endParaRPr kumimoji="1" lang="ja-JP" altLang="en-US" sz="1050" dirty="0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15" name="縦巻き 49"/>
          <p:cNvSpPr/>
          <p:nvPr/>
        </p:nvSpPr>
        <p:spPr bwMode="auto">
          <a:xfrm>
            <a:off x="4780746" y="4026897"/>
            <a:ext cx="2705574" cy="277739"/>
          </a:xfrm>
          <a:prstGeom prst="verticalScroll">
            <a:avLst/>
          </a:prstGeom>
          <a:solidFill>
            <a:srgbClr val="7030A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defRPr/>
            </a:pPr>
            <a:r>
              <a:rPr lang="en-US" altLang="ja-JP" sz="1050" kern="0" dirty="0" smtClean="0">
                <a:solidFill>
                  <a:prstClr val="white"/>
                </a:solidFill>
                <a:latin typeface="Gill Sans MT"/>
                <a:ea typeface="HG明朝E" panose="02020909000000000000" pitchFamily="17" charset="-128"/>
              </a:rPr>
              <a:t>Script</a:t>
            </a:r>
            <a:endParaRPr lang="ja-JP" altLang="en-US" sz="1050" kern="0" dirty="0" smtClean="0">
              <a:solidFill>
                <a:prstClr val="white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16" name="角丸四角形 6"/>
          <p:cNvSpPr/>
          <p:nvPr/>
        </p:nvSpPr>
        <p:spPr bwMode="auto">
          <a:xfrm>
            <a:off x="1979712" y="3798145"/>
            <a:ext cx="1296692" cy="2127760"/>
          </a:xfrm>
          <a:prstGeom prst="roundRect">
            <a:avLst>
              <a:gd name="adj" fmla="val 6113"/>
            </a:avLst>
          </a:prstGeom>
          <a:gradFill rotWithShape="1">
            <a:gsLst>
              <a:gs pos="0">
                <a:sysClr val="windowText" lastClr="000000">
                  <a:tint val="45000"/>
                  <a:satMod val="200000"/>
                </a:sysClr>
              </a:gs>
              <a:gs pos="30000">
                <a:sysClr val="windowText" lastClr="000000">
                  <a:tint val="61000"/>
                  <a:satMod val="200000"/>
                </a:sysClr>
              </a:gs>
              <a:gs pos="45000">
                <a:sysClr val="windowText" lastClr="000000">
                  <a:tint val="66000"/>
                  <a:satMod val="200000"/>
                </a:sysClr>
              </a:gs>
              <a:gs pos="55000">
                <a:sysClr val="windowText" lastClr="000000">
                  <a:tint val="66000"/>
                  <a:satMod val="200000"/>
                </a:sysClr>
              </a:gs>
              <a:gs pos="73000">
                <a:sysClr val="windowText" lastClr="000000">
                  <a:tint val="61000"/>
                  <a:satMod val="200000"/>
                </a:sysClr>
              </a:gs>
              <a:gs pos="100000">
                <a:sysClr val="windowText" lastClr="000000">
                  <a:tint val="45000"/>
                  <a:satMod val="200000"/>
                </a:sysClr>
              </a:gs>
            </a:gsLst>
            <a:lin ang="950000" scaled="1"/>
          </a:gradFill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ctr">
              <a:defRPr/>
            </a:pPr>
            <a:r>
              <a:rPr lang="en-US" altLang="ja-JP" sz="1100" kern="0" dirty="0" smtClean="0">
                <a:solidFill>
                  <a:srgbClr val="000000"/>
                </a:solidFill>
                <a:latin typeface="Gill Sans MT"/>
                <a:ea typeface="HG明朝E" panose="02020909000000000000" pitchFamily="17" charset="-128"/>
              </a:rPr>
              <a:t>Browser</a:t>
            </a:r>
            <a:endParaRPr lang="ja-JP" altLang="en-US" sz="1100" kern="0" dirty="0" smtClean="0">
              <a:solidFill>
                <a:srgbClr val="000000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17" name="角丸四角形 31"/>
          <p:cNvSpPr/>
          <p:nvPr/>
        </p:nvSpPr>
        <p:spPr bwMode="auto">
          <a:xfrm>
            <a:off x="2123728" y="5488654"/>
            <a:ext cx="991409" cy="348612"/>
          </a:xfrm>
          <a:prstGeom prst="roundRect">
            <a:avLst/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05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Client Connector</a:t>
            </a:r>
            <a:endParaRPr kumimoji="1" lang="ja-JP" altLang="en-US" sz="105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18" name="角丸四角形 24"/>
          <p:cNvSpPr/>
          <p:nvPr/>
        </p:nvSpPr>
        <p:spPr bwMode="auto">
          <a:xfrm>
            <a:off x="2124784" y="5126723"/>
            <a:ext cx="990353" cy="317313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1BA12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05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Protocol</a:t>
            </a: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05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Binding</a:t>
            </a:r>
            <a:endParaRPr kumimoji="1" lang="ja-JP" altLang="en-US" sz="105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19" name="角丸四角形 21"/>
          <p:cNvSpPr/>
          <p:nvPr/>
        </p:nvSpPr>
        <p:spPr bwMode="auto">
          <a:xfrm>
            <a:off x="2123728" y="4764791"/>
            <a:ext cx="991409" cy="317313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Resource Model</a:t>
            </a:r>
            <a:endParaRPr kumimoji="1" lang="ja-JP" altLang="en-US" sz="1050" dirty="0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20" name="縦巻き 49"/>
          <p:cNvSpPr/>
          <p:nvPr/>
        </p:nvSpPr>
        <p:spPr bwMode="auto">
          <a:xfrm>
            <a:off x="2124784" y="4026897"/>
            <a:ext cx="1002007" cy="277739"/>
          </a:xfrm>
          <a:prstGeom prst="verticalScroll">
            <a:avLst/>
          </a:prstGeom>
          <a:solidFill>
            <a:srgbClr val="7030A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defRPr/>
            </a:pPr>
            <a:r>
              <a:rPr lang="en-US" altLang="ja-JP" sz="1050" kern="0" dirty="0" smtClean="0">
                <a:solidFill>
                  <a:prstClr val="white"/>
                </a:solidFill>
                <a:latin typeface="Gill Sans MT"/>
                <a:ea typeface="HG明朝E" panose="02020909000000000000" pitchFamily="17" charset="-128"/>
              </a:rPr>
              <a:t>Script</a:t>
            </a:r>
            <a:endParaRPr lang="ja-JP" altLang="en-US" sz="1050" kern="0" dirty="0" smtClean="0">
              <a:solidFill>
                <a:prstClr val="white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21" name="フリーフォーム 120"/>
          <p:cNvSpPr/>
          <p:nvPr/>
        </p:nvSpPr>
        <p:spPr bwMode="gray">
          <a:xfrm rot="10800000">
            <a:off x="2611769" y="5827023"/>
            <a:ext cx="2890533" cy="770325"/>
          </a:xfrm>
          <a:custGeom>
            <a:avLst/>
            <a:gdLst>
              <a:gd name="connsiteX0" fmla="*/ 107338 w 2884930"/>
              <a:gd name="connsiteY0" fmla="*/ 3043120 h 3155791"/>
              <a:gd name="connsiteX1" fmla="*/ 79629 w 2884930"/>
              <a:gd name="connsiteY1" fmla="*/ 2904575 h 3155791"/>
              <a:gd name="connsiteX2" fmla="*/ 93483 w 2884930"/>
              <a:gd name="connsiteY2" fmla="*/ 826393 h 3155791"/>
              <a:gd name="connsiteX3" fmla="*/ 190465 w 2884930"/>
              <a:gd name="connsiteY3" fmla="*/ 105957 h 3155791"/>
              <a:gd name="connsiteX4" fmla="*/ 2337920 w 2884930"/>
              <a:gd name="connsiteY4" fmla="*/ 64393 h 3155791"/>
              <a:gd name="connsiteX5" fmla="*/ 2808974 w 2884930"/>
              <a:gd name="connsiteY5" fmla="*/ 687848 h 3155791"/>
              <a:gd name="connsiteX6" fmla="*/ 2878247 w 2884930"/>
              <a:gd name="connsiteY6" fmla="*/ 3056975 h 3155791"/>
              <a:gd name="connsiteX0" fmla="*/ 46188 w 2823780"/>
              <a:gd name="connsiteY0" fmla="*/ 3066718 h 3179389"/>
              <a:gd name="connsiteX1" fmla="*/ 18479 w 2823780"/>
              <a:gd name="connsiteY1" fmla="*/ 2928173 h 3179389"/>
              <a:gd name="connsiteX2" fmla="*/ 32333 w 2823780"/>
              <a:gd name="connsiteY2" fmla="*/ 849991 h 3179389"/>
              <a:gd name="connsiteX3" fmla="*/ 390572 w 2823780"/>
              <a:gd name="connsiteY3" fmla="*/ 86012 h 3179389"/>
              <a:gd name="connsiteX4" fmla="*/ 2276770 w 2823780"/>
              <a:gd name="connsiteY4" fmla="*/ 87991 h 3179389"/>
              <a:gd name="connsiteX5" fmla="*/ 2747824 w 2823780"/>
              <a:gd name="connsiteY5" fmla="*/ 711446 h 3179389"/>
              <a:gd name="connsiteX6" fmla="*/ 2817097 w 2823780"/>
              <a:gd name="connsiteY6" fmla="*/ 3080573 h 3179389"/>
              <a:gd name="connsiteX0" fmla="*/ 27868 w 2805460"/>
              <a:gd name="connsiteY0" fmla="*/ 3066718 h 3179389"/>
              <a:gd name="connsiteX1" fmla="*/ 159 w 2805460"/>
              <a:gd name="connsiteY1" fmla="*/ 2928173 h 3179389"/>
              <a:gd name="connsiteX2" fmla="*/ 14013 w 2805460"/>
              <a:gd name="connsiteY2" fmla="*/ 849991 h 3179389"/>
              <a:gd name="connsiteX3" fmla="*/ 372252 w 2805460"/>
              <a:gd name="connsiteY3" fmla="*/ 86012 h 3179389"/>
              <a:gd name="connsiteX4" fmla="*/ 2258450 w 2805460"/>
              <a:gd name="connsiteY4" fmla="*/ 87991 h 3179389"/>
              <a:gd name="connsiteX5" fmla="*/ 2729504 w 2805460"/>
              <a:gd name="connsiteY5" fmla="*/ 711446 h 3179389"/>
              <a:gd name="connsiteX6" fmla="*/ 2798777 w 2805460"/>
              <a:gd name="connsiteY6" fmla="*/ 3080573 h 3179389"/>
              <a:gd name="connsiteX0" fmla="*/ 27868 w 2799853"/>
              <a:gd name="connsiteY0" fmla="*/ 3066718 h 3179389"/>
              <a:gd name="connsiteX1" fmla="*/ 159 w 2799853"/>
              <a:gd name="connsiteY1" fmla="*/ 2928173 h 3179389"/>
              <a:gd name="connsiteX2" fmla="*/ 14013 w 2799853"/>
              <a:gd name="connsiteY2" fmla="*/ 849991 h 3179389"/>
              <a:gd name="connsiteX3" fmla="*/ 372252 w 2799853"/>
              <a:gd name="connsiteY3" fmla="*/ 86012 h 3179389"/>
              <a:gd name="connsiteX4" fmla="*/ 2258450 w 2799853"/>
              <a:gd name="connsiteY4" fmla="*/ 87991 h 3179389"/>
              <a:gd name="connsiteX5" fmla="*/ 2729504 w 2799853"/>
              <a:gd name="connsiteY5" fmla="*/ 711446 h 3179389"/>
              <a:gd name="connsiteX6" fmla="*/ 2798777 w 2799853"/>
              <a:gd name="connsiteY6" fmla="*/ 3080573 h 3179389"/>
              <a:gd name="connsiteX0" fmla="*/ 27868 w 2760946"/>
              <a:gd name="connsiteY0" fmla="*/ 3066718 h 3179389"/>
              <a:gd name="connsiteX1" fmla="*/ 159 w 2760946"/>
              <a:gd name="connsiteY1" fmla="*/ 2928173 h 3179389"/>
              <a:gd name="connsiteX2" fmla="*/ 14013 w 2760946"/>
              <a:gd name="connsiteY2" fmla="*/ 849991 h 3179389"/>
              <a:gd name="connsiteX3" fmla="*/ 372252 w 2760946"/>
              <a:gd name="connsiteY3" fmla="*/ 86012 h 3179389"/>
              <a:gd name="connsiteX4" fmla="*/ 2258450 w 2760946"/>
              <a:gd name="connsiteY4" fmla="*/ 87991 h 3179389"/>
              <a:gd name="connsiteX5" fmla="*/ 2729504 w 2760946"/>
              <a:gd name="connsiteY5" fmla="*/ 711446 h 3179389"/>
              <a:gd name="connsiteX6" fmla="*/ 2711692 w 2760946"/>
              <a:gd name="connsiteY6" fmla="*/ 3063156 h 3179389"/>
              <a:gd name="connsiteX0" fmla="*/ 27868 w 2734347"/>
              <a:gd name="connsiteY0" fmla="*/ 3066718 h 3179389"/>
              <a:gd name="connsiteX1" fmla="*/ 159 w 2734347"/>
              <a:gd name="connsiteY1" fmla="*/ 2928173 h 3179389"/>
              <a:gd name="connsiteX2" fmla="*/ 14013 w 2734347"/>
              <a:gd name="connsiteY2" fmla="*/ 849991 h 3179389"/>
              <a:gd name="connsiteX3" fmla="*/ 372252 w 2734347"/>
              <a:gd name="connsiteY3" fmla="*/ 86012 h 3179389"/>
              <a:gd name="connsiteX4" fmla="*/ 2258450 w 2734347"/>
              <a:gd name="connsiteY4" fmla="*/ 87991 h 3179389"/>
              <a:gd name="connsiteX5" fmla="*/ 2729504 w 2734347"/>
              <a:gd name="connsiteY5" fmla="*/ 711446 h 3179389"/>
              <a:gd name="connsiteX6" fmla="*/ 2711692 w 2734347"/>
              <a:gd name="connsiteY6" fmla="*/ 3063156 h 3179389"/>
              <a:gd name="connsiteX0" fmla="*/ 36727 w 2743206"/>
              <a:gd name="connsiteY0" fmla="*/ 3066718 h 3066718"/>
              <a:gd name="connsiteX1" fmla="*/ 22872 w 2743206"/>
              <a:gd name="connsiteY1" fmla="*/ 849991 h 3066718"/>
              <a:gd name="connsiteX2" fmla="*/ 381111 w 2743206"/>
              <a:gd name="connsiteY2" fmla="*/ 86012 h 3066718"/>
              <a:gd name="connsiteX3" fmla="*/ 2267309 w 2743206"/>
              <a:gd name="connsiteY3" fmla="*/ 87991 h 3066718"/>
              <a:gd name="connsiteX4" fmla="*/ 2738363 w 2743206"/>
              <a:gd name="connsiteY4" fmla="*/ 711446 h 3066718"/>
              <a:gd name="connsiteX5" fmla="*/ 2720551 w 2743206"/>
              <a:gd name="connsiteY5" fmla="*/ 3063156 h 3066718"/>
              <a:gd name="connsiteX0" fmla="*/ 6939 w 2765669"/>
              <a:gd name="connsiteY0" fmla="*/ 3092843 h 3092843"/>
              <a:gd name="connsiteX1" fmla="*/ 45335 w 2765669"/>
              <a:gd name="connsiteY1" fmla="*/ 849991 h 3092843"/>
              <a:gd name="connsiteX2" fmla="*/ 403574 w 2765669"/>
              <a:gd name="connsiteY2" fmla="*/ 86012 h 3092843"/>
              <a:gd name="connsiteX3" fmla="*/ 2289772 w 2765669"/>
              <a:gd name="connsiteY3" fmla="*/ 87991 h 3092843"/>
              <a:gd name="connsiteX4" fmla="*/ 2760826 w 2765669"/>
              <a:gd name="connsiteY4" fmla="*/ 711446 h 3092843"/>
              <a:gd name="connsiteX5" fmla="*/ 2743014 w 2765669"/>
              <a:gd name="connsiteY5" fmla="*/ 3063156 h 3092843"/>
              <a:gd name="connsiteX0" fmla="*/ 212 w 2758942"/>
              <a:gd name="connsiteY0" fmla="*/ 3092843 h 3092843"/>
              <a:gd name="connsiteX1" fmla="*/ 38608 w 2758942"/>
              <a:gd name="connsiteY1" fmla="*/ 849991 h 3092843"/>
              <a:gd name="connsiteX2" fmla="*/ 396847 w 2758942"/>
              <a:gd name="connsiteY2" fmla="*/ 86012 h 3092843"/>
              <a:gd name="connsiteX3" fmla="*/ 2283045 w 2758942"/>
              <a:gd name="connsiteY3" fmla="*/ 87991 h 3092843"/>
              <a:gd name="connsiteX4" fmla="*/ 2754099 w 2758942"/>
              <a:gd name="connsiteY4" fmla="*/ 711446 h 3092843"/>
              <a:gd name="connsiteX5" fmla="*/ 2736287 w 2758942"/>
              <a:gd name="connsiteY5" fmla="*/ 3063156 h 3092843"/>
              <a:gd name="connsiteX0" fmla="*/ 212 w 2743196"/>
              <a:gd name="connsiteY0" fmla="*/ 3088178 h 3088178"/>
              <a:gd name="connsiteX1" fmla="*/ 38608 w 2743196"/>
              <a:gd name="connsiteY1" fmla="*/ 845326 h 3088178"/>
              <a:gd name="connsiteX2" fmla="*/ 396847 w 2743196"/>
              <a:gd name="connsiteY2" fmla="*/ 81347 h 3088178"/>
              <a:gd name="connsiteX3" fmla="*/ 2283045 w 2743196"/>
              <a:gd name="connsiteY3" fmla="*/ 83326 h 3088178"/>
              <a:gd name="connsiteX4" fmla="*/ 2731087 w 2743196"/>
              <a:gd name="connsiteY4" fmla="*/ 625683 h 3088178"/>
              <a:gd name="connsiteX5" fmla="*/ 2736287 w 2743196"/>
              <a:gd name="connsiteY5" fmla="*/ 3058491 h 3088178"/>
              <a:gd name="connsiteX0" fmla="*/ 212 w 2747434"/>
              <a:gd name="connsiteY0" fmla="*/ 3088178 h 3088178"/>
              <a:gd name="connsiteX1" fmla="*/ 38608 w 2747434"/>
              <a:gd name="connsiteY1" fmla="*/ 845326 h 3088178"/>
              <a:gd name="connsiteX2" fmla="*/ 396847 w 2747434"/>
              <a:gd name="connsiteY2" fmla="*/ 81347 h 3088178"/>
              <a:gd name="connsiteX3" fmla="*/ 2283045 w 2747434"/>
              <a:gd name="connsiteY3" fmla="*/ 83326 h 3088178"/>
              <a:gd name="connsiteX4" fmla="*/ 2731087 w 2747434"/>
              <a:gd name="connsiteY4" fmla="*/ 625683 h 3088178"/>
              <a:gd name="connsiteX5" fmla="*/ 2736287 w 2747434"/>
              <a:gd name="connsiteY5" fmla="*/ 3058491 h 3088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47434" h="3088178">
                <a:moveTo>
                  <a:pt x="212" y="3088178"/>
                </a:moveTo>
                <a:cubicBezTo>
                  <a:pt x="-2674" y="2626360"/>
                  <a:pt x="24753" y="1355174"/>
                  <a:pt x="38608" y="845326"/>
                </a:cubicBezTo>
                <a:cubicBezTo>
                  <a:pt x="52463" y="335478"/>
                  <a:pt x="22774" y="208347"/>
                  <a:pt x="396847" y="81347"/>
                </a:cubicBezTo>
                <a:cubicBezTo>
                  <a:pt x="770920" y="-45653"/>
                  <a:pt x="1894005" y="-7397"/>
                  <a:pt x="2283045" y="83326"/>
                </a:cubicBezTo>
                <a:cubicBezTo>
                  <a:pt x="2672085" y="174049"/>
                  <a:pt x="2705001" y="-122175"/>
                  <a:pt x="2731087" y="625683"/>
                </a:cubicBezTo>
                <a:cubicBezTo>
                  <a:pt x="2757173" y="1373541"/>
                  <a:pt x="2746677" y="2123309"/>
                  <a:pt x="2736287" y="3058491"/>
                </a:cubicBezTo>
              </a:path>
            </a:pathLst>
          </a:custGeom>
          <a:noFill/>
          <a:ln w="25400" cap="flat" cmpd="sng" algn="ctr">
            <a:solidFill>
              <a:sysClr val="windowText" lastClr="000000"/>
            </a:solidFill>
            <a:prstDash val="solid"/>
            <a:headEnd type="triangle" w="med" len="med"/>
            <a:tailEnd type="triangle" w="med" len="med"/>
          </a:ln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ysClr val="windowText" lastClr="000000">
                <a:tint val="100000"/>
                <a:shade val="100000"/>
                <a:hueMod val="100000"/>
                <a:satMod val="100000"/>
              </a:sysClr>
            </a:contourClr>
          </a:sp3d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defRPr/>
            </a:pPr>
            <a:endParaRPr lang="ja-JP" altLang="en-US" kern="0" smtClean="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4" name="角丸四角形 21"/>
          <p:cNvSpPr/>
          <p:nvPr/>
        </p:nvSpPr>
        <p:spPr bwMode="auto">
          <a:xfrm>
            <a:off x="4782318" y="4432142"/>
            <a:ext cx="2742010" cy="317313"/>
          </a:xfrm>
          <a:prstGeom prst="roundRect">
            <a:avLst/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Runtime Environment</a:t>
            </a:r>
            <a:endParaRPr lang="ja-JP" altLang="en-US" sz="1050" dirty="0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29" name="角丸四角形 21"/>
          <p:cNvSpPr/>
          <p:nvPr/>
        </p:nvSpPr>
        <p:spPr bwMode="auto">
          <a:xfrm>
            <a:off x="2152215" y="4402859"/>
            <a:ext cx="907767" cy="317313"/>
          </a:xfrm>
          <a:prstGeom prst="roundRect">
            <a:avLst/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Runtime </a:t>
            </a:r>
            <a:r>
              <a:rPr lang="en-US" altLang="ja-JP" sz="1050" dirty="0" err="1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Env</a:t>
            </a:r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.</a:t>
            </a:r>
            <a:endParaRPr lang="ja-JP" altLang="en-US" sz="1050" dirty="0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cxnSp>
        <p:nvCxnSpPr>
          <p:cNvPr id="130" name="直線矢印コネクタ 129"/>
          <p:cNvCxnSpPr/>
          <p:nvPr/>
        </p:nvCxnSpPr>
        <p:spPr bwMode="auto">
          <a:xfrm>
            <a:off x="2627784" y="4243079"/>
            <a:ext cx="0" cy="266041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sp>
        <p:nvSpPr>
          <p:cNvPr id="131" name="円柱 130"/>
          <p:cNvSpPr/>
          <p:nvPr/>
        </p:nvSpPr>
        <p:spPr bwMode="gray">
          <a:xfrm>
            <a:off x="3851920" y="4647987"/>
            <a:ext cx="844637" cy="632119"/>
          </a:xfrm>
          <a:prstGeom prst="can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20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Thing</a:t>
            </a: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20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Description</a:t>
            </a:r>
            <a:endParaRPr kumimoji="1" lang="ja-JP" altLang="en-US" sz="1200" dirty="0" err="1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pic>
        <p:nvPicPr>
          <p:cNvPr id="132" name="図 1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954" y="3353258"/>
            <a:ext cx="650213" cy="540885"/>
          </a:xfrm>
          <a:prstGeom prst="rect">
            <a:avLst/>
          </a:prstGeom>
        </p:spPr>
      </p:pic>
      <p:pic>
        <p:nvPicPr>
          <p:cNvPr id="133" name="図 1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268" y="3348435"/>
            <a:ext cx="413874" cy="603217"/>
          </a:xfrm>
          <a:prstGeom prst="rect">
            <a:avLst/>
          </a:prstGeom>
        </p:spPr>
      </p:pic>
      <p:pic>
        <p:nvPicPr>
          <p:cNvPr id="135" name="図 13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2000" y="3140968"/>
            <a:ext cx="437489" cy="836602"/>
          </a:xfrm>
          <a:prstGeom prst="rect">
            <a:avLst/>
          </a:prstGeom>
        </p:spPr>
      </p:pic>
      <p:cxnSp>
        <p:nvCxnSpPr>
          <p:cNvPr id="28" name="Form 27"/>
          <p:cNvCxnSpPr>
            <a:stCxn id="131" idx="1"/>
          </p:cNvCxnSpPr>
          <p:nvPr/>
        </p:nvCxnSpPr>
        <p:spPr>
          <a:xfrm rot="16200000" flipV="1">
            <a:off x="3453587" y="3827334"/>
            <a:ext cx="498907" cy="1142399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矢印コネクタ 126"/>
          <p:cNvCxnSpPr/>
          <p:nvPr/>
        </p:nvCxnSpPr>
        <p:spPr bwMode="auto">
          <a:xfrm>
            <a:off x="5472100" y="4235128"/>
            <a:ext cx="0" cy="266041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</p:spTree>
    <p:extLst>
      <p:ext uri="{BB962C8B-B14F-4D97-AF65-F5344CB8AC3E}">
        <p14:creationId xmlns="" xmlns:p14="http://schemas.microsoft.com/office/powerpoint/2010/main" val="14227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(Type B) </a:t>
            </a:r>
            <a:r>
              <a:rPr lang="en-US" dirty="0" err="1"/>
              <a:t>WoT</a:t>
            </a:r>
            <a:r>
              <a:rPr lang="en-US" dirty="0"/>
              <a:t> Servient on Smartphone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822722"/>
            <a:ext cx="9036496" cy="4525963"/>
          </a:xfrm>
        </p:spPr>
        <p:txBody>
          <a:bodyPr>
            <a:normAutofit/>
          </a:bodyPr>
          <a:lstStyle/>
          <a:p>
            <a:pPr marL="274320" lvl="0" indent="-274320">
              <a:spcBef>
                <a:spcPts val="600"/>
              </a:spcBef>
              <a:buClr>
                <a:srgbClr val="727CA3"/>
              </a:buClr>
              <a:buSzPct val="76000"/>
              <a:buFont typeface="Wingdings 3"/>
              <a:buChar char=""/>
              <a:defRPr/>
            </a:pPr>
            <a:r>
              <a:rPr kumimoji="1" lang="en-US" altLang="ja-JP" sz="2400" dirty="0" err="1">
                <a:solidFill>
                  <a:sysClr val="windowText" lastClr="000000"/>
                </a:solidFill>
                <a:latin typeface="Gill Sans MT"/>
              </a:rPr>
              <a:t>WoT</a:t>
            </a:r>
            <a:r>
              <a:rPr kumimoji="1" lang="ja-JP" altLang="en-US" sz="2400" dirty="0">
                <a:solidFill>
                  <a:sysClr val="windowText" lastClr="000000"/>
                </a:solidFill>
                <a:latin typeface="Gill Sans MT"/>
              </a:rPr>
              <a:t> </a:t>
            </a:r>
            <a:r>
              <a:rPr kumimoji="1" lang="en-US" altLang="ja-JP" sz="2400" dirty="0">
                <a:solidFill>
                  <a:sysClr val="windowText" lastClr="000000"/>
                </a:solidFill>
                <a:latin typeface="Gill Sans MT"/>
              </a:rPr>
              <a:t>servient is implemented on Smartphone</a:t>
            </a:r>
          </a:p>
          <a:p>
            <a:pPr lvl="1" fontAlgn="auto"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</a:pPr>
            <a:r>
              <a:rPr lang="en-US" altLang="ja-JP" sz="1800" dirty="0">
                <a:solidFill>
                  <a:sysClr val="windowText" lastClr="000000"/>
                </a:solidFill>
                <a:latin typeface="Gill Sans MT"/>
              </a:rPr>
              <a:t>Left model, Smartphone has two processes, that is, UX App process and </a:t>
            </a:r>
            <a:r>
              <a:rPr lang="en-US" altLang="ja-JP" sz="1800" dirty="0" smtClean="0">
                <a:solidFill>
                  <a:sysClr val="windowText" lastClr="000000"/>
                </a:solidFill>
                <a:latin typeface="Gill Sans MT"/>
              </a:rPr>
              <a:t>Proxy process for the legacy comm.  Inter process </a:t>
            </a:r>
            <a:r>
              <a:rPr lang="en-US" altLang="ja-JP" sz="1800" dirty="0">
                <a:solidFill>
                  <a:sysClr val="windowText" lastClr="000000"/>
                </a:solidFill>
                <a:latin typeface="Gill Sans MT"/>
              </a:rPr>
              <a:t>communication is done </a:t>
            </a:r>
            <a:r>
              <a:rPr lang="en-US" altLang="ja-JP" sz="1800" dirty="0" smtClean="0">
                <a:solidFill>
                  <a:sysClr val="windowText" lastClr="000000"/>
                </a:solidFill>
                <a:latin typeface="Gill Sans MT"/>
              </a:rPr>
              <a:t>through </a:t>
            </a:r>
            <a:r>
              <a:rPr lang="en-US" altLang="ja-JP" sz="1800" dirty="0" err="1">
                <a:solidFill>
                  <a:sysClr val="windowText" lastClr="000000"/>
                </a:solidFill>
                <a:latin typeface="Gill Sans MT"/>
              </a:rPr>
              <a:t>WoT</a:t>
            </a:r>
            <a:r>
              <a:rPr lang="en-US" altLang="ja-JP" sz="1800" dirty="0">
                <a:solidFill>
                  <a:sysClr val="windowText" lastClr="000000"/>
                </a:solidFill>
                <a:latin typeface="Gill Sans MT"/>
              </a:rPr>
              <a:t> </a:t>
            </a:r>
            <a:r>
              <a:rPr lang="en-US" altLang="ja-JP" sz="1800" dirty="0" smtClean="0">
                <a:solidFill>
                  <a:sysClr val="windowText" lastClr="000000"/>
                </a:solidFill>
                <a:latin typeface="Gill Sans MT"/>
              </a:rPr>
              <a:t>Interface.</a:t>
            </a:r>
            <a:endParaRPr lang="en-US" altLang="ja-JP" sz="1800" dirty="0">
              <a:solidFill>
                <a:sysClr val="windowText" lastClr="000000"/>
              </a:solidFill>
              <a:latin typeface="Gill Sans MT"/>
            </a:endParaRPr>
          </a:p>
          <a:p>
            <a:pPr lvl="1" fontAlgn="auto"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</a:pPr>
            <a:r>
              <a:rPr kumimoji="1" lang="en-US" altLang="ja-JP" sz="1800" dirty="0">
                <a:solidFill>
                  <a:sysClr val="windowText" lastClr="000000"/>
                </a:solidFill>
                <a:latin typeface="Gill Sans MT"/>
              </a:rPr>
              <a:t>Right model. </a:t>
            </a:r>
            <a:r>
              <a:rPr kumimoji="1" lang="en-US" altLang="ja-JP" sz="1800" dirty="0" err="1">
                <a:solidFill>
                  <a:sysClr val="windowText" lastClr="000000"/>
                </a:solidFill>
                <a:latin typeface="Gill Sans MT"/>
              </a:rPr>
              <a:t>Ux</a:t>
            </a:r>
            <a:r>
              <a:rPr kumimoji="1" lang="en-US" altLang="ja-JP" sz="1800" dirty="0">
                <a:solidFill>
                  <a:sysClr val="windowText" lastClr="000000"/>
                </a:solidFill>
                <a:latin typeface="Gill Sans MT"/>
              </a:rPr>
              <a:t> App and </a:t>
            </a:r>
            <a:r>
              <a:rPr kumimoji="1" lang="en-US" altLang="ja-JP" sz="1800" dirty="0" err="1">
                <a:solidFill>
                  <a:sysClr val="windowText" lastClr="000000"/>
                </a:solidFill>
                <a:latin typeface="Gill Sans MT"/>
              </a:rPr>
              <a:t>WoT</a:t>
            </a:r>
            <a:r>
              <a:rPr kumimoji="1" lang="en-US" altLang="ja-JP" sz="1800" dirty="0">
                <a:solidFill>
                  <a:sysClr val="windowText" lastClr="000000"/>
                </a:solidFill>
                <a:latin typeface="Gill Sans MT"/>
              </a:rPr>
              <a:t> Servient is one process. UX App directly calls script APIs within the same process.</a:t>
            </a:r>
          </a:p>
        </p:txBody>
      </p:sp>
      <p:sp>
        <p:nvSpPr>
          <p:cNvPr id="30" name="角丸四角形 6"/>
          <p:cNvSpPr/>
          <p:nvPr/>
        </p:nvSpPr>
        <p:spPr bwMode="auto">
          <a:xfrm>
            <a:off x="2103861" y="3545751"/>
            <a:ext cx="3024884" cy="2143350"/>
          </a:xfrm>
          <a:prstGeom prst="roundRect">
            <a:avLst>
              <a:gd name="adj" fmla="val 6113"/>
            </a:avLst>
          </a:prstGeom>
          <a:gradFill rotWithShape="1">
            <a:gsLst>
              <a:gs pos="0">
                <a:sysClr val="windowText" lastClr="000000">
                  <a:tint val="45000"/>
                  <a:satMod val="200000"/>
                </a:sysClr>
              </a:gs>
              <a:gs pos="30000">
                <a:sysClr val="windowText" lastClr="000000">
                  <a:tint val="61000"/>
                  <a:satMod val="200000"/>
                </a:sysClr>
              </a:gs>
              <a:gs pos="45000">
                <a:sysClr val="windowText" lastClr="000000">
                  <a:tint val="66000"/>
                  <a:satMod val="200000"/>
                </a:sysClr>
              </a:gs>
              <a:gs pos="55000">
                <a:sysClr val="windowText" lastClr="000000">
                  <a:tint val="66000"/>
                  <a:satMod val="200000"/>
                </a:sysClr>
              </a:gs>
              <a:gs pos="73000">
                <a:sysClr val="windowText" lastClr="000000">
                  <a:tint val="61000"/>
                  <a:satMod val="200000"/>
                </a:sysClr>
              </a:gs>
              <a:gs pos="100000">
                <a:sysClr val="windowText" lastClr="000000">
                  <a:tint val="45000"/>
                  <a:satMod val="200000"/>
                </a:sysClr>
              </a:gs>
            </a:gsLst>
            <a:lin ang="950000" scaled="1"/>
          </a:gradFill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  <a:cs typeface="+mn-cs"/>
              </a:rPr>
              <a:t>WoT</a:t>
            </a:r>
            <a:r>
              <a:rPr kumimoji="0" lang="en-US" altLang="ja-JP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  <a:cs typeface="+mn-cs"/>
              </a:rPr>
              <a:t> Servient</a:t>
            </a:r>
            <a:endParaRPr kumimoji="0" lang="ja-JP" alt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  <a:cs typeface="+mn-cs"/>
            </a:endParaRPr>
          </a:p>
        </p:txBody>
      </p:sp>
      <p:sp>
        <p:nvSpPr>
          <p:cNvPr id="31" name="角丸四角形 22"/>
          <p:cNvSpPr/>
          <p:nvPr/>
        </p:nvSpPr>
        <p:spPr bwMode="auto">
          <a:xfrm>
            <a:off x="4016655" y="5246146"/>
            <a:ext cx="976485" cy="360018"/>
          </a:xfrm>
          <a:prstGeom prst="roundRect">
            <a:avLst/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5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Client </a:t>
            </a:r>
            <a:r>
              <a:rPr kumimoji="1" lang="en-US" altLang="ja-JP" sz="105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Connector</a:t>
            </a:r>
            <a:endParaRPr lang="ja-JP" altLang="en-US" sz="105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32" name="角丸四角形 31"/>
          <p:cNvSpPr/>
          <p:nvPr/>
        </p:nvSpPr>
        <p:spPr bwMode="auto">
          <a:xfrm>
            <a:off x="3023093" y="5251849"/>
            <a:ext cx="991409" cy="348612"/>
          </a:xfrm>
          <a:prstGeom prst="roundRect">
            <a:avLst/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5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Server </a:t>
            </a:r>
            <a:r>
              <a:rPr kumimoji="1" lang="en-US" altLang="ja-JP" sz="105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Connector</a:t>
            </a:r>
            <a:endParaRPr lang="ja-JP" altLang="en-US" sz="105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33" name="角丸四角形 24"/>
          <p:cNvSpPr/>
          <p:nvPr/>
        </p:nvSpPr>
        <p:spPr bwMode="auto">
          <a:xfrm>
            <a:off x="3023857" y="4910470"/>
            <a:ext cx="1982055" cy="317313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1BA12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5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Protocol Binding</a:t>
            </a:r>
            <a:endParaRPr lang="ja-JP" altLang="en-US" sz="105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34" name="角丸四角形 21"/>
          <p:cNvSpPr/>
          <p:nvPr/>
        </p:nvSpPr>
        <p:spPr bwMode="auto">
          <a:xfrm>
            <a:off x="3031587" y="4560841"/>
            <a:ext cx="1974325" cy="317313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Resource</a:t>
            </a:r>
            <a:r>
              <a:rPr lang="ja-JP" altLang="en-US" sz="105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 </a:t>
            </a:r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Model</a:t>
            </a:r>
            <a:endParaRPr lang="ja-JP" altLang="en-US" sz="1050" dirty="0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35" name="縦巻き 49"/>
          <p:cNvSpPr/>
          <p:nvPr/>
        </p:nvSpPr>
        <p:spPr bwMode="auto">
          <a:xfrm>
            <a:off x="2273559" y="3790091"/>
            <a:ext cx="2705574" cy="277739"/>
          </a:xfrm>
          <a:prstGeom prst="verticalScroll">
            <a:avLst/>
          </a:prstGeom>
          <a:solidFill>
            <a:srgbClr val="7030A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rPr>
              <a:t>Proxy App Script</a:t>
            </a:r>
            <a:endParaRPr kumimoji="0" lang="ja-JP" altLang="en-US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36" name="角丸四角形 12"/>
          <p:cNvSpPr/>
          <p:nvPr/>
        </p:nvSpPr>
        <p:spPr bwMode="auto">
          <a:xfrm>
            <a:off x="2275648" y="4564966"/>
            <a:ext cx="717885" cy="1035496"/>
          </a:xfrm>
          <a:prstGeom prst="roundRect">
            <a:avLst>
              <a:gd name="adj" fmla="val 9514"/>
            </a:avLst>
          </a:prstGeom>
          <a:solidFill>
            <a:schemeClr val="bg2">
              <a:lumMod val="25000"/>
            </a:schemeClr>
          </a:solidFill>
          <a:ln w="25400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50" dirty="0" smtClean="0">
                <a:solidFill>
                  <a:schemeClr val="bg1">
                    <a:lumMod val="85000"/>
                  </a:schemeClr>
                </a:solidFill>
                <a:latin typeface="Gill Sans MT"/>
                <a:ea typeface="HG明朝E" panose="02020909000000000000" pitchFamily="17" charset="-128"/>
              </a:rPr>
              <a:t>Legacy</a:t>
            </a:r>
            <a:r>
              <a:rPr lang="ja-JP" altLang="en-US" sz="1050" dirty="0" smtClean="0">
                <a:solidFill>
                  <a:schemeClr val="bg1">
                    <a:lumMod val="85000"/>
                  </a:schemeClr>
                </a:solidFill>
                <a:latin typeface="Gill Sans MT"/>
                <a:ea typeface="HG明朝E" panose="02020909000000000000" pitchFamily="17" charset="-128"/>
              </a:rPr>
              <a:t> </a:t>
            </a:r>
            <a:r>
              <a:rPr lang="en-US" altLang="ja-JP" sz="1050" dirty="0" smtClean="0">
                <a:solidFill>
                  <a:schemeClr val="bg1">
                    <a:lumMod val="85000"/>
                  </a:schemeClr>
                </a:solidFill>
                <a:latin typeface="Gill Sans MT"/>
                <a:ea typeface="HG明朝E" panose="02020909000000000000" pitchFamily="17" charset="-128"/>
              </a:rPr>
              <a:t>comm.</a:t>
            </a:r>
            <a:endParaRPr lang="ja-JP" altLang="en-US" sz="1050" dirty="0" smtClean="0">
              <a:solidFill>
                <a:schemeClr val="bg1">
                  <a:lumMod val="85000"/>
                </a:schemeClr>
              </a:solidFill>
              <a:latin typeface="Gill Sans MT"/>
              <a:ea typeface="HG明朝E" panose="02020909000000000000" pitchFamily="17" charset="-128"/>
            </a:endParaRPr>
          </a:p>
        </p:txBody>
      </p:sp>
      <p:cxnSp>
        <p:nvCxnSpPr>
          <p:cNvPr id="37" name="直線矢印コネクタ 36"/>
          <p:cNvCxnSpPr>
            <a:stCxn id="36" idx="2"/>
            <a:endCxn id="38" idx="0"/>
          </p:cNvCxnSpPr>
          <p:nvPr/>
        </p:nvCxnSpPr>
        <p:spPr bwMode="auto">
          <a:xfrm flipH="1">
            <a:off x="2618568" y="5600462"/>
            <a:ext cx="16023" cy="73128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ysClr val="windowText" lastClr="000000">
                <a:tint val="100000"/>
                <a:shade val="100000"/>
                <a:hueMod val="100000"/>
                <a:satMod val="100000"/>
              </a:sysClr>
            </a:contourClr>
          </a:sp3d>
          <a:extLst/>
        </p:spPr>
      </p:cxnSp>
      <p:sp>
        <p:nvSpPr>
          <p:cNvPr id="38" name="角丸四角形 37"/>
          <p:cNvSpPr/>
          <p:nvPr/>
        </p:nvSpPr>
        <p:spPr bwMode="gray">
          <a:xfrm>
            <a:off x="2249169" y="6331745"/>
            <a:ext cx="738797" cy="325311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45000"/>
                  <a:satMod val="200000"/>
                </a:sysClr>
              </a:gs>
              <a:gs pos="30000">
                <a:sysClr val="windowText" lastClr="000000">
                  <a:tint val="61000"/>
                  <a:satMod val="200000"/>
                </a:sysClr>
              </a:gs>
              <a:gs pos="45000">
                <a:sysClr val="windowText" lastClr="000000">
                  <a:tint val="66000"/>
                  <a:satMod val="200000"/>
                </a:sysClr>
              </a:gs>
              <a:gs pos="55000">
                <a:sysClr val="windowText" lastClr="000000">
                  <a:tint val="66000"/>
                  <a:satMod val="200000"/>
                </a:sysClr>
              </a:gs>
              <a:gs pos="73000">
                <a:sysClr val="windowText" lastClr="000000">
                  <a:tint val="61000"/>
                  <a:satMod val="200000"/>
                </a:sysClr>
              </a:gs>
              <a:gs pos="100000">
                <a:sysClr val="windowText" lastClr="000000">
                  <a:tint val="45000"/>
                  <a:satMod val="200000"/>
                </a:sysClr>
              </a:gs>
            </a:gsLst>
            <a:lin ang="950000" scaled="1"/>
          </a:gradFill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  <a:cs typeface="+mn-cs"/>
              </a:rPr>
              <a:t>Legacy</a:t>
            </a:r>
          </a:p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  <a:cs typeface="+mn-cs"/>
              </a:rPr>
              <a:t>device</a:t>
            </a:r>
            <a:endParaRPr kumimoji="0" lang="ja-JP" altLang="en-US" sz="1200" b="0" i="0" u="none" strike="noStrike" kern="0" cap="none" spc="0" normalizeH="0" baseline="0" noProof="0" dirty="0" err="1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  <a:cs typeface="+mn-cs"/>
            </a:endParaRPr>
          </a:p>
        </p:txBody>
      </p:sp>
      <p:sp>
        <p:nvSpPr>
          <p:cNvPr id="39" name="角丸四角形 6"/>
          <p:cNvSpPr/>
          <p:nvPr/>
        </p:nvSpPr>
        <p:spPr bwMode="auto">
          <a:xfrm>
            <a:off x="188191" y="3053999"/>
            <a:ext cx="1296692" cy="2127760"/>
          </a:xfrm>
          <a:prstGeom prst="roundRect">
            <a:avLst>
              <a:gd name="adj" fmla="val 6113"/>
            </a:avLst>
          </a:prstGeom>
          <a:gradFill rotWithShape="1">
            <a:gsLst>
              <a:gs pos="0">
                <a:sysClr val="windowText" lastClr="000000">
                  <a:tint val="45000"/>
                  <a:satMod val="200000"/>
                </a:sysClr>
              </a:gs>
              <a:gs pos="30000">
                <a:sysClr val="windowText" lastClr="000000">
                  <a:tint val="61000"/>
                  <a:satMod val="200000"/>
                </a:sysClr>
              </a:gs>
              <a:gs pos="45000">
                <a:sysClr val="windowText" lastClr="000000">
                  <a:tint val="66000"/>
                  <a:satMod val="200000"/>
                </a:sysClr>
              </a:gs>
              <a:gs pos="55000">
                <a:sysClr val="windowText" lastClr="000000">
                  <a:tint val="66000"/>
                  <a:satMod val="200000"/>
                </a:sysClr>
              </a:gs>
              <a:gs pos="73000">
                <a:sysClr val="windowText" lastClr="000000">
                  <a:tint val="61000"/>
                  <a:satMod val="200000"/>
                </a:sysClr>
              </a:gs>
              <a:gs pos="100000">
                <a:sysClr val="windowText" lastClr="000000">
                  <a:tint val="45000"/>
                  <a:satMod val="200000"/>
                </a:sysClr>
              </a:gs>
            </a:gsLst>
            <a:lin ang="950000" scaled="1"/>
          </a:gradFill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  <a:cs typeface="+mn-cs"/>
              </a:rPr>
              <a:t>Browser</a:t>
            </a:r>
            <a:endParaRPr kumimoji="0" lang="ja-JP" alt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  <a:cs typeface="+mn-cs"/>
            </a:endParaRPr>
          </a:p>
        </p:txBody>
      </p:sp>
      <p:sp>
        <p:nvSpPr>
          <p:cNvPr id="40" name="角丸四角形 31"/>
          <p:cNvSpPr/>
          <p:nvPr/>
        </p:nvSpPr>
        <p:spPr bwMode="auto">
          <a:xfrm>
            <a:off x="332207" y="4744508"/>
            <a:ext cx="991409" cy="348612"/>
          </a:xfrm>
          <a:prstGeom prst="roundRect">
            <a:avLst/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5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Client </a:t>
            </a:r>
            <a:r>
              <a:rPr kumimoji="1" lang="en-US" altLang="ja-JP" sz="105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Connector</a:t>
            </a:r>
            <a:endParaRPr lang="ja-JP" altLang="en-US" sz="105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41" name="角丸四角形 24"/>
          <p:cNvSpPr/>
          <p:nvPr/>
        </p:nvSpPr>
        <p:spPr bwMode="auto">
          <a:xfrm>
            <a:off x="333263" y="4403129"/>
            <a:ext cx="990353" cy="317313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1BA12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5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Protocol</a:t>
            </a:r>
          </a:p>
          <a:p>
            <a:pPr algn="ctr" fontAlgn="ctr"/>
            <a:r>
              <a:rPr lang="en-US" altLang="ja-JP" sz="105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Binding</a:t>
            </a:r>
            <a:endParaRPr lang="ja-JP" altLang="en-US" sz="105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42" name="角丸四角形 21"/>
          <p:cNvSpPr/>
          <p:nvPr/>
        </p:nvSpPr>
        <p:spPr bwMode="auto">
          <a:xfrm>
            <a:off x="332207" y="4053499"/>
            <a:ext cx="991409" cy="317313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Resource Model</a:t>
            </a:r>
            <a:endParaRPr lang="ja-JP" altLang="en-US" sz="1050" dirty="0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43" name="縦巻き 49"/>
          <p:cNvSpPr/>
          <p:nvPr/>
        </p:nvSpPr>
        <p:spPr bwMode="auto">
          <a:xfrm>
            <a:off x="333263" y="3282751"/>
            <a:ext cx="1002007" cy="277739"/>
          </a:xfrm>
          <a:prstGeom prst="verticalScroll">
            <a:avLst/>
          </a:prstGeom>
          <a:solidFill>
            <a:srgbClr val="7030A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rPr>
              <a:t>UX App Script</a:t>
            </a:r>
            <a:endParaRPr kumimoji="0" lang="ja-JP" altLang="en-US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44" name="角丸四角形 43"/>
          <p:cNvSpPr/>
          <p:nvPr/>
        </p:nvSpPr>
        <p:spPr bwMode="gray">
          <a:xfrm>
            <a:off x="107504" y="2764022"/>
            <a:ext cx="5083482" cy="3304248"/>
          </a:xfrm>
          <a:prstGeom prst="roundRect">
            <a:avLst>
              <a:gd name="adj" fmla="val 6589"/>
            </a:avLst>
          </a:prstGeom>
          <a:noFill/>
          <a:ln w="19050" cap="flat" cmpd="sng" algn="ctr">
            <a:solidFill>
              <a:srgbClr val="9FB8CD"/>
            </a:solidFill>
            <a:prstDash val="dash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2800" b="0" i="0" u="none" strike="noStrike" kern="0" cap="none" spc="0" normalizeH="0" baseline="0" noProof="0" dirty="0" err="1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3717671" y="2492896"/>
            <a:ext cx="1214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4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Smartphone</a:t>
            </a:r>
          </a:p>
        </p:txBody>
      </p:sp>
      <p:sp>
        <p:nvSpPr>
          <p:cNvPr id="46" name="角丸四角形 21"/>
          <p:cNvSpPr/>
          <p:nvPr/>
        </p:nvSpPr>
        <p:spPr bwMode="auto">
          <a:xfrm>
            <a:off x="360694" y="3689251"/>
            <a:ext cx="907767" cy="317313"/>
          </a:xfrm>
          <a:prstGeom prst="roundRect">
            <a:avLst/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Client API</a:t>
            </a:r>
          </a:p>
          <a:p>
            <a:pPr algn="ctr" fontAlgn="ctr"/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Provider</a:t>
            </a:r>
            <a:endParaRPr lang="ja-JP" altLang="en-US" sz="1050" dirty="0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cxnSp>
        <p:nvCxnSpPr>
          <p:cNvPr id="47" name="直線矢印コネクタ 46"/>
          <p:cNvCxnSpPr/>
          <p:nvPr/>
        </p:nvCxnSpPr>
        <p:spPr bwMode="auto">
          <a:xfrm>
            <a:off x="820251" y="3423209"/>
            <a:ext cx="0" cy="266041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sp>
        <p:nvSpPr>
          <p:cNvPr id="49" name="角丸四角形 21"/>
          <p:cNvSpPr/>
          <p:nvPr/>
        </p:nvSpPr>
        <p:spPr bwMode="auto">
          <a:xfrm>
            <a:off x="2269536" y="4196591"/>
            <a:ext cx="2734512" cy="317313"/>
          </a:xfrm>
          <a:prstGeom prst="roundRect">
            <a:avLst/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Runtime Environment</a:t>
            </a:r>
            <a:endParaRPr lang="ja-JP" altLang="en-US" sz="1050" dirty="0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cxnSp>
        <p:nvCxnSpPr>
          <p:cNvPr id="52" name="直線矢印コネクタ 51"/>
          <p:cNvCxnSpPr/>
          <p:nvPr/>
        </p:nvCxnSpPr>
        <p:spPr bwMode="auto">
          <a:xfrm>
            <a:off x="3563888" y="4005064"/>
            <a:ext cx="0" cy="266041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cxnSp>
        <p:nvCxnSpPr>
          <p:cNvPr id="53" name="直線矢印コネクタ 52"/>
          <p:cNvCxnSpPr/>
          <p:nvPr/>
        </p:nvCxnSpPr>
        <p:spPr bwMode="auto">
          <a:xfrm>
            <a:off x="2627784" y="4002556"/>
            <a:ext cx="0" cy="266041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sp>
        <p:nvSpPr>
          <p:cNvPr id="54" name="円柱 53"/>
          <p:cNvSpPr/>
          <p:nvPr/>
        </p:nvSpPr>
        <p:spPr bwMode="gray">
          <a:xfrm>
            <a:off x="1538647" y="4509120"/>
            <a:ext cx="706327" cy="396927"/>
          </a:xfrm>
          <a:prstGeom prst="can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Thing</a:t>
            </a:r>
          </a:p>
          <a:p>
            <a:pPr algn="ctr" fontAlgn="ctr"/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Description</a:t>
            </a:r>
            <a:endParaRPr lang="ja-JP" altLang="en-US" sz="1050" dirty="0" err="1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55" name="フリーフォーム 54"/>
          <p:cNvSpPr/>
          <p:nvPr/>
        </p:nvSpPr>
        <p:spPr bwMode="gray">
          <a:xfrm rot="10800000">
            <a:off x="820251" y="5080305"/>
            <a:ext cx="2743637" cy="888508"/>
          </a:xfrm>
          <a:custGeom>
            <a:avLst/>
            <a:gdLst>
              <a:gd name="connsiteX0" fmla="*/ 107338 w 2884930"/>
              <a:gd name="connsiteY0" fmla="*/ 3043120 h 3155791"/>
              <a:gd name="connsiteX1" fmla="*/ 79629 w 2884930"/>
              <a:gd name="connsiteY1" fmla="*/ 2904575 h 3155791"/>
              <a:gd name="connsiteX2" fmla="*/ 93483 w 2884930"/>
              <a:gd name="connsiteY2" fmla="*/ 826393 h 3155791"/>
              <a:gd name="connsiteX3" fmla="*/ 190465 w 2884930"/>
              <a:gd name="connsiteY3" fmla="*/ 105957 h 3155791"/>
              <a:gd name="connsiteX4" fmla="*/ 2337920 w 2884930"/>
              <a:gd name="connsiteY4" fmla="*/ 64393 h 3155791"/>
              <a:gd name="connsiteX5" fmla="*/ 2808974 w 2884930"/>
              <a:gd name="connsiteY5" fmla="*/ 687848 h 3155791"/>
              <a:gd name="connsiteX6" fmla="*/ 2878247 w 2884930"/>
              <a:gd name="connsiteY6" fmla="*/ 3056975 h 3155791"/>
              <a:gd name="connsiteX0" fmla="*/ 46188 w 2823780"/>
              <a:gd name="connsiteY0" fmla="*/ 3066718 h 3179389"/>
              <a:gd name="connsiteX1" fmla="*/ 18479 w 2823780"/>
              <a:gd name="connsiteY1" fmla="*/ 2928173 h 3179389"/>
              <a:gd name="connsiteX2" fmla="*/ 32333 w 2823780"/>
              <a:gd name="connsiteY2" fmla="*/ 849991 h 3179389"/>
              <a:gd name="connsiteX3" fmla="*/ 390572 w 2823780"/>
              <a:gd name="connsiteY3" fmla="*/ 86012 h 3179389"/>
              <a:gd name="connsiteX4" fmla="*/ 2276770 w 2823780"/>
              <a:gd name="connsiteY4" fmla="*/ 87991 h 3179389"/>
              <a:gd name="connsiteX5" fmla="*/ 2747824 w 2823780"/>
              <a:gd name="connsiteY5" fmla="*/ 711446 h 3179389"/>
              <a:gd name="connsiteX6" fmla="*/ 2817097 w 2823780"/>
              <a:gd name="connsiteY6" fmla="*/ 3080573 h 3179389"/>
              <a:gd name="connsiteX0" fmla="*/ 27868 w 2805460"/>
              <a:gd name="connsiteY0" fmla="*/ 3066718 h 3179389"/>
              <a:gd name="connsiteX1" fmla="*/ 159 w 2805460"/>
              <a:gd name="connsiteY1" fmla="*/ 2928173 h 3179389"/>
              <a:gd name="connsiteX2" fmla="*/ 14013 w 2805460"/>
              <a:gd name="connsiteY2" fmla="*/ 849991 h 3179389"/>
              <a:gd name="connsiteX3" fmla="*/ 372252 w 2805460"/>
              <a:gd name="connsiteY3" fmla="*/ 86012 h 3179389"/>
              <a:gd name="connsiteX4" fmla="*/ 2258450 w 2805460"/>
              <a:gd name="connsiteY4" fmla="*/ 87991 h 3179389"/>
              <a:gd name="connsiteX5" fmla="*/ 2729504 w 2805460"/>
              <a:gd name="connsiteY5" fmla="*/ 711446 h 3179389"/>
              <a:gd name="connsiteX6" fmla="*/ 2798777 w 2805460"/>
              <a:gd name="connsiteY6" fmla="*/ 3080573 h 3179389"/>
              <a:gd name="connsiteX0" fmla="*/ 27868 w 2799853"/>
              <a:gd name="connsiteY0" fmla="*/ 3066718 h 3179389"/>
              <a:gd name="connsiteX1" fmla="*/ 159 w 2799853"/>
              <a:gd name="connsiteY1" fmla="*/ 2928173 h 3179389"/>
              <a:gd name="connsiteX2" fmla="*/ 14013 w 2799853"/>
              <a:gd name="connsiteY2" fmla="*/ 849991 h 3179389"/>
              <a:gd name="connsiteX3" fmla="*/ 372252 w 2799853"/>
              <a:gd name="connsiteY3" fmla="*/ 86012 h 3179389"/>
              <a:gd name="connsiteX4" fmla="*/ 2258450 w 2799853"/>
              <a:gd name="connsiteY4" fmla="*/ 87991 h 3179389"/>
              <a:gd name="connsiteX5" fmla="*/ 2729504 w 2799853"/>
              <a:gd name="connsiteY5" fmla="*/ 711446 h 3179389"/>
              <a:gd name="connsiteX6" fmla="*/ 2798777 w 2799853"/>
              <a:gd name="connsiteY6" fmla="*/ 3080573 h 3179389"/>
              <a:gd name="connsiteX0" fmla="*/ 27868 w 2760946"/>
              <a:gd name="connsiteY0" fmla="*/ 3066718 h 3179389"/>
              <a:gd name="connsiteX1" fmla="*/ 159 w 2760946"/>
              <a:gd name="connsiteY1" fmla="*/ 2928173 h 3179389"/>
              <a:gd name="connsiteX2" fmla="*/ 14013 w 2760946"/>
              <a:gd name="connsiteY2" fmla="*/ 849991 h 3179389"/>
              <a:gd name="connsiteX3" fmla="*/ 372252 w 2760946"/>
              <a:gd name="connsiteY3" fmla="*/ 86012 h 3179389"/>
              <a:gd name="connsiteX4" fmla="*/ 2258450 w 2760946"/>
              <a:gd name="connsiteY4" fmla="*/ 87991 h 3179389"/>
              <a:gd name="connsiteX5" fmla="*/ 2729504 w 2760946"/>
              <a:gd name="connsiteY5" fmla="*/ 711446 h 3179389"/>
              <a:gd name="connsiteX6" fmla="*/ 2711692 w 2760946"/>
              <a:gd name="connsiteY6" fmla="*/ 3063156 h 3179389"/>
              <a:gd name="connsiteX0" fmla="*/ 27868 w 2734347"/>
              <a:gd name="connsiteY0" fmla="*/ 3066718 h 3179389"/>
              <a:gd name="connsiteX1" fmla="*/ 159 w 2734347"/>
              <a:gd name="connsiteY1" fmla="*/ 2928173 h 3179389"/>
              <a:gd name="connsiteX2" fmla="*/ 14013 w 2734347"/>
              <a:gd name="connsiteY2" fmla="*/ 849991 h 3179389"/>
              <a:gd name="connsiteX3" fmla="*/ 372252 w 2734347"/>
              <a:gd name="connsiteY3" fmla="*/ 86012 h 3179389"/>
              <a:gd name="connsiteX4" fmla="*/ 2258450 w 2734347"/>
              <a:gd name="connsiteY4" fmla="*/ 87991 h 3179389"/>
              <a:gd name="connsiteX5" fmla="*/ 2729504 w 2734347"/>
              <a:gd name="connsiteY5" fmla="*/ 711446 h 3179389"/>
              <a:gd name="connsiteX6" fmla="*/ 2711692 w 2734347"/>
              <a:gd name="connsiteY6" fmla="*/ 3063156 h 3179389"/>
              <a:gd name="connsiteX0" fmla="*/ 36727 w 2743206"/>
              <a:gd name="connsiteY0" fmla="*/ 3066718 h 3066718"/>
              <a:gd name="connsiteX1" fmla="*/ 22872 w 2743206"/>
              <a:gd name="connsiteY1" fmla="*/ 849991 h 3066718"/>
              <a:gd name="connsiteX2" fmla="*/ 381111 w 2743206"/>
              <a:gd name="connsiteY2" fmla="*/ 86012 h 3066718"/>
              <a:gd name="connsiteX3" fmla="*/ 2267309 w 2743206"/>
              <a:gd name="connsiteY3" fmla="*/ 87991 h 3066718"/>
              <a:gd name="connsiteX4" fmla="*/ 2738363 w 2743206"/>
              <a:gd name="connsiteY4" fmla="*/ 711446 h 3066718"/>
              <a:gd name="connsiteX5" fmla="*/ 2720551 w 2743206"/>
              <a:gd name="connsiteY5" fmla="*/ 3063156 h 3066718"/>
              <a:gd name="connsiteX0" fmla="*/ 6939 w 2765669"/>
              <a:gd name="connsiteY0" fmla="*/ 3092843 h 3092843"/>
              <a:gd name="connsiteX1" fmla="*/ 45335 w 2765669"/>
              <a:gd name="connsiteY1" fmla="*/ 849991 h 3092843"/>
              <a:gd name="connsiteX2" fmla="*/ 403574 w 2765669"/>
              <a:gd name="connsiteY2" fmla="*/ 86012 h 3092843"/>
              <a:gd name="connsiteX3" fmla="*/ 2289772 w 2765669"/>
              <a:gd name="connsiteY3" fmla="*/ 87991 h 3092843"/>
              <a:gd name="connsiteX4" fmla="*/ 2760826 w 2765669"/>
              <a:gd name="connsiteY4" fmla="*/ 711446 h 3092843"/>
              <a:gd name="connsiteX5" fmla="*/ 2743014 w 2765669"/>
              <a:gd name="connsiteY5" fmla="*/ 3063156 h 3092843"/>
              <a:gd name="connsiteX0" fmla="*/ 212 w 2758942"/>
              <a:gd name="connsiteY0" fmla="*/ 3092843 h 3092843"/>
              <a:gd name="connsiteX1" fmla="*/ 38608 w 2758942"/>
              <a:gd name="connsiteY1" fmla="*/ 849991 h 3092843"/>
              <a:gd name="connsiteX2" fmla="*/ 396847 w 2758942"/>
              <a:gd name="connsiteY2" fmla="*/ 86012 h 3092843"/>
              <a:gd name="connsiteX3" fmla="*/ 2283045 w 2758942"/>
              <a:gd name="connsiteY3" fmla="*/ 87991 h 3092843"/>
              <a:gd name="connsiteX4" fmla="*/ 2754099 w 2758942"/>
              <a:gd name="connsiteY4" fmla="*/ 711446 h 3092843"/>
              <a:gd name="connsiteX5" fmla="*/ 2736287 w 2758942"/>
              <a:gd name="connsiteY5" fmla="*/ 3063156 h 3092843"/>
              <a:gd name="connsiteX0" fmla="*/ 212 w 2743196"/>
              <a:gd name="connsiteY0" fmla="*/ 3088178 h 3088178"/>
              <a:gd name="connsiteX1" fmla="*/ 38608 w 2743196"/>
              <a:gd name="connsiteY1" fmla="*/ 845326 h 3088178"/>
              <a:gd name="connsiteX2" fmla="*/ 396847 w 2743196"/>
              <a:gd name="connsiteY2" fmla="*/ 81347 h 3088178"/>
              <a:gd name="connsiteX3" fmla="*/ 2283045 w 2743196"/>
              <a:gd name="connsiteY3" fmla="*/ 83326 h 3088178"/>
              <a:gd name="connsiteX4" fmla="*/ 2731087 w 2743196"/>
              <a:gd name="connsiteY4" fmla="*/ 625683 h 3088178"/>
              <a:gd name="connsiteX5" fmla="*/ 2736287 w 2743196"/>
              <a:gd name="connsiteY5" fmla="*/ 3058491 h 3088178"/>
              <a:gd name="connsiteX0" fmla="*/ 212 w 2747434"/>
              <a:gd name="connsiteY0" fmla="*/ 3088178 h 3088178"/>
              <a:gd name="connsiteX1" fmla="*/ 38608 w 2747434"/>
              <a:gd name="connsiteY1" fmla="*/ 845326 h 3088178"/>
              <a:gd name="connsiteX2" fmla="*/ 396847 w 2747434"/>
              <a:gd name="connsiteY2" fmla="*/ 81347 h 3088178"/>
              <a:gd name="connsiteX3" fmla="*/ 2283045 w 2747434"/>
              <a:gd name="connsiteY3" fmla="*/ 83326 h 3088178"/>
              <a:gd name="connsiteX4" fmla="*/ 2731087 w 2747434"/>
              <a:gd name="connsiteY4" fmla="*/ 625683 h 3088178"/>
              <a:gd name="connsiteX5" fmla="*/ 2736287 w 2747434"/>
              <a:gd name="connsiteY5" fmla="*/ 3058491 h 3088178"/>
              <a:gd name="connsiteX0" fmla="*/ 212 w 2751135"/>
              <a:gd name="connsiteY0" fmla="*/ 3088178 h 8047911"/>
              <a:gd name="connsiteX1" fmla="*/ 38608 w 2751135"/>
              <a:gd name="connsiteY1" fmla="*/ 845326 h 8047911"/>
              <a:gd name="connsiteX2" fmla="*/ 396847 w 2751135"/>
              <a:gd name="connsiteY2" fmla="*/ 81347 h 8047911"/>
              <a:gd name="connsiteX3" fmla="*/ 2283045 w 2751135"/>
              <a:gd name="connsiteY3" fmla="*/ 83326 h 8047911"/>
              <a:gd name="connsiteX4" fmla="*/ 2731087 w 2751135"/>
              <a:gd name="connsiteY4" fmla="*/ 625683 h 8047911"/>
              <a:gd name="connsiteX5" fmla="*/ 2743406 w 2751135"/>
              <a:gd name="connsiteY5" fmla="*/ 8047911 h 8047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51135" h="8047911">
                <a:moveTo>
                  <a:pt x="212" y="3088178"/>
                </a:moveTo>
                <a:cubicBezTo>
                  <a:pt x="-2674" y="2626360"/>
                  <a:pt x="24753" y="1355174"/>
                  <a:pt x="38608" y="845326"/>
                </a:cubicBezTo>
                <a:cubicBezTo>
                  <a:pt x="52463" y="335478"/>
                  <a:pt x="22774" y="208347"/>
                  <a:pt x="396847" y="81347"/>
                </a:cubicBezTo>
                <a:cubicBezTo>
                  <a:pt x="770920" y="-45653"/>
                  <a:pt x="1894005" y="-7397"/>
                  <a:pt x="2283045" y="83326"/>
                </a:cubicBezTo>
                <a:cubicBezTo>
                  <a:pt x="2672085" y="174049"/>
                  <a:pt x="2705001" y="-122175"/>
                  <a:pt x="2731087" y="625683"/>
                </a:cubicBezTo>
                <a:cubicBezTo>
                  <a:pt x="2757173" y="1373541"/>
                  <a:pt x="2753796" y="7112729"/>
                  <a:pt x="2743406" y="8047911"/>
                </a:cubicBezTo>
              </a:path>
            </a:pathLst>
          </a:custGeom>
          <a:noFill/>
          <a:ln w="25400" cap="flat" cmpd="sng" algn="ctr">
            <a:solidFill>
              <a:sysClr val="windowText" lastClr="000000"/>
            </a:solidFill>
            <a:prstDash val="solid"/>
            <a:headEnd type="triangle" w="med" len="med"/>
            <a:tailEnd type="triangle" w="med" len="med"/>
          </a:ln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ysClr val="windowText" lastClr="000000">
                <a:tint val="100000"/>
                <a:shade val="100000"/>
                <a:hueMod val="100000"/>
                <a:satMod val="100000"/>
              </a:sysClr>
            </a:contourClr>
          </a:sp3d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panose="020B0600070205080204" pitchFamily="50" charset="-128"/>
              <a:cs typeface="+mn-cs"/>
            </a:endParaRPr>
          </a:p>
        </p:txBody>
      </p:sp>
      <p:pic>
        <p:nvPicPr>
          <p:cNvPr id="56" name="図 17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2420888"/>
            <a:ext cx="413874" cy="603217"/>
          </a:xfrm>
          <a:prstGeom prst="rect">
            <a:avLst/>
          </a:prstGeom>
        </p:spPr>
      </p:pic>
      <p:pic>
        <p:nvPicPr>
          <p:cNvPr id="58" name="図 5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13265" y="6027721"/>
            <a:ext cx="437489" cy="836602"/>
          </a:xfrm>
          <a:prstGeom prst="rect">
            <a:avLst/>
          </a:prstGeom>
        </p:spPr>
      </p:pic>
      <p:sp>
        <p:nvSpPr>
          <p:cNvPr id="59" name="角丸四角形 6"/>
          <p:cNvSpPr/>
          <p:nvPr/>
        </p:nvSpPr>
        <p:spPr bwMode="auto">
          <a:xfrm>
            <a:off x="5808966" y="2917990"/>
            <a:ext cx="3158482" cy="2872313"/>
          </a:xfrm>
          <a:prstGeom prst="roundRect">
            <a:avLst>
              <a:gd name="adj" fmla="val 6113"/>
            </a:avLst>
          </a:prstGeom>
          <a:solidFill>
            <a:sysClr val="window" lastClr="FFFFFF">
              <a:lumMod val="85000"/>
            </a:sysClr>
          </a:solidFill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  <a:cs typeface="+mn-cs"/>
              </a:rPr>
              <a:t>WoT</a:t>
            </a:r>
            <a:r>
              <a:rPr kumimoji="0" lang="en-US" altLang="ja-JP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  <a:cs typeface="+mn-cs"/>
              </a:rPr>
              <a:t> Servient</a:t>
            </a:r>
            <a:endParaRPr kumimoji="0" lang="ja-JP" alt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  <a:cs typeface="+mn-cs"/>
            </a:endParaRPr>
          </a:p>
        </p:txBody>
      </p:sp>
      <p:sp>
        <p:nvSpPr>
          <p:cNvPr id="61" name="角丸四角形 22"/>
          <p:cNvSpPr/>
          <p:nvPr/>
        </p:nvSpPr>
        <p:spPr bwMode="auto">
          <a:xfrm>
            <a:off x="7790911" y="5258450"/>
            <a:ext cx="976485" cy="360018"/>
          </a:xfrm>
          <a:prstGeom prst="roundRect">
            <a:avLst/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5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Client </a:t>
            </a:r>
            <a:r>
              <a:rPr kumimoji="1" lang="en-US" altLang="ja-JP" sz="105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Connector</a:t>
            </a:r>
            <a:endParaRPr lang="ja-JP" altLang="en-US" sz="105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62" name="角丸四角形 31"/>
          <p:cNvSpPr/>
          <p:nvPr/>
        </p:nvSpPr>
        <p:spPr bwMode="auto">
          <a:xfrm>
            <a:off x="6797349" y="5264153"/>
            <a:ext cx="991409" cy="348612"/>
          </a:xfrm>
          <a:prstGeom prst="roundRect">
            <a:avLst/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5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Server </a:t>
            </a:r>
            <a:r>
              <a:rPr kumimoji="1" lang="en-US" altLang="ja-JP" sz="105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Connector</a:t>
            </a:r>
            <a:endParaRPr lang="ja-JP" altLang="en-US" sz="105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63" name="角丸四角形 24"/>
          <p:cNvSpPr/>
          <p:nvPr/>
        </p:nvSpPr>
        <p:spPr bwMode="auto">
          <a:xfrm>
            <a:off x="6808206" y="4922774"/>
            <a:ext cx="1971962" cy="317313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1BA12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5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Protocol Binding</a:t>
            </a:r>
            <a:endParaRPr lang="ja-JP" altLang="en-US" sz="105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64" name="角丸四角形 21"/>
          <p:cNvSpPr/>
          <p:nvPr/>
        </p:nvSpPr>
        <p:spPr bwMode="auto">
          <a:xfrm>
            <a:off x="6804247" y="4573145"/>
            <a:ext cx="1975921" cy="317313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Resource</a:t>
            </a:r>
            <a:r>
              <a:rPr lang="ja-JP" altLang="en-US" sz="105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 </a:t>
            </a:r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Model</a:t>
            </a:r>
            <a:endParaRPr lang="ja-JP" altLang="en-US" sz="1050" dirty="0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65" name="縦巻き 49"/>
          <p:cNvSpPr/>
          <p:nvPr/>
        </p:nvSpPr>
        <p:spPr bwMode="auto">
          <a:xfrm>
            <a:off x="6047815" y="3270023"/>
            <a:ext cx="2705574" cy="277739"/>
          </a:xfrm>
          <a:prstGeom prst="verticalScroll">
            <a:avLst/>
          </a:prstGeom>
          <a:solidFill>
            <a:srgbClr val="7030A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rPr>
              <a:t>UX App Script</a:t>
            </a:r>
            <a:endParaRPr kumimoji="0" lang="ja-JP" altLang="en-US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66" name="角丸四角形 12"/>
          <p:cNvSpPr/>
          <p:nvPr/>
        </p:nvSpPr>
        <p:spPr bwMode="auto">
          <a:xfrm>
            <a:off x="6049904" y="4581129"/>
            <a:ext cx="717885" cy="1031638"/>
          </a:xfrm>
          <a:prstGeom prst="roundRect">
            <a:avLst>
              <a:gd name="adj" fmla="val 9514"/>
            </a:avLst>
          </a:prstGeom>
          <a:solidFill>
            <a:schemeClr val="bg2">
              <a:lumMod val="25000"/>
            </a:schemeClr>
          </a:solidFill>
          <a:ln w="25400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50" dirty="0" smtClean="0">
                <a:solidFill>
                  <a:schemeClr val="bg1">
                    <a:lumMod val="85000"/>
                  </a:schemeClr>
                </a:solidFill>
                <a:latin typeface="Gill Sans MT"/>
                <a:ea typeface="HG明朝E" panose="02020909000000000000" pitchFamily="17" charset="-128"/>
              </a:rPr>
              <a:t>Legacy</a:t>
            </a:r>
            <a:r>
              <a:rPr lang="ja-JP" altLang="en-US" sz="1050" dirty="0" smtClean="0">
                <a:solidFill>
                  <a:schemeClr val="bg1">
                    <a:lumMod val="85000"/>
                  </a:schemeClr>
                </a:solidFill>
                <a:latin typeface="Gill Sans MT"/>
                <a:ea typeface="HG明朝E" panose="02020909000000000000" pitchFamily="17" charset="-128"/>
              </a:rPr>
              <a:t> </a:t>
            </a:r>
            <a:r>
              <a:rPr lang="en-US" altLang="ja-JP" sz="1050" dirty="0" smtClean="0">
                <a:solidFill>
                  <a:schemeClr val="bg1">
                    <a:lumMod val="85000"/>
                  </a:schemeClr>
                </a:solidFill>
                <a:latin typeface="Gill Sans MT"/>
                <a:ea typeface="HG明朝E" panose="02020909000000000000" pitchFamily="17" charset="-128"/>
              </a:rPr>
              <a:t>comm.</a:t>
            </a:r>
            <a:endParaRPr lang="ja-JP" altLang="en-US" sz="1050" dirty="0" smtClean="0">
              <a:solidFill>
                <a:schemeClr val="bg1">
                  <a:lumMod val="85000"/>
                </a:schemeClr>
              </a:solidFill>
              <a:latin typeface="Gill Sans MT"/>
              <a:ea typeface="HG明朝E" panose="02020909000000000000" pitchFamily="17" charset="-128"/>
            </a:endParaRPr>
          </a:p>
        </p:txBody>
      </p:sp>
      <p:cxnSp>
        <p:nvCxnSpPr>
          <p:cNvPr id="67" name="直線矢印コネクタ 66"/>
          <p:cNvCxnSpPr>
            <a:stCxn id="66" idx="2"/>
            <a:endCxn id="68" idx="0"/>
          </p:cNvCxnSpPr>
          <p:nvPr/>
        </p:nvCxnSpPr>
        <p:spPr bwMode="auto">
          <a:xfrm flipH="1">
            <a:off x="6392824" y="5612767"/>
            <a:ext cx="16023" cy="731282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ysClr val="windowText" lastClr="000000">
                <a:tint val="100000"/>
                <a:shade val="100000"/>
                <a:hueMod val="100000"/>
                <a:satMod val="100000"/>
              </a:sysClr>
            </a:contourClr>
          </a:sp3d>
          <a:extLst/>
        </p:spPr>
      </p:cxnSp>
      <p:sp>
        <p:nvSpPr>
          <p:cNvPr id="68" name="角丸四角形 67"/>
          <p:cNvSpPr/>
          <p:nvPr/>
        </p:nvSpPr>
        <p:spPr bwMode="gray">
          <a:xfrm>
            <a:off x="6023425" y="6344049"/>
            <a:ext cx="738797" cy="325311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45000"/>
                  <a:satMod val="200000"/>
                </a:sysClr>
              </a:gs>
              <a:gs pos="30000">
                <a:sysClr val="windowText" lastClr="000000">
                  <a:tint val="61000"/>
                  <a:satMod val="200000"/>
                </a:sysClr>
              </a:gs>
              <a:gs pos="45000">
                <a:sysClr val="windowText" lastClr="000000">
                  <a:tint val="66000"/>
                  <a:satMod val="200000"/>
                </a:sysClr>
              </a:gs>
              <a:gs pos="55000">
                <a:sysClr val="windowText" lastClr="000000">
                  <a:tint val="66000"/>
                  <a:satMod val="200000"/>
                </a:sysClr>
              </a:gs>
              <a:gs pos="73000">
                <a:sysClr val="windowText" lastClr="000000">
                  <a:tint val="61000"/>
                  <a:satMod val="200000"/>
                </a:sysClr>
              </a:gs>
              <a:gs pos="100000">
                <a:sysClr val="windowText" lastClr="000000">
                  <a:tint val="45000"/>
                  <a:satMod val="200000"/>
                </a:sysClr>
              </a:gs>
            </a:gsLst>
            <a:lin ang="950000" scaled="1"/>
          </a:gradFill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  <a:cs typeface="+mn-cs"/>
              </a:rPr>
              <a:t>Legacy</a:t>
            </a:r>
          </a:p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  <a:cs typeface="+mn-cs"/>
              </a:rPr>
              <a:t>device</a:t>
            </a:r>
            <a:endParaRPr kumimoji="0" lang="ja-JP" altLang="en-US" sz="1200" b="0" i="0" u="none" strike="noStrike" kern="0" cap="none" spc="0" normalizeH="0" baseline="0" noProof="0" dirty="0" err="1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  <a:cs typeface="+mn-cs"/>
            </a:endParaRPr>
          </a:p>
        </p:txBody>
      </p:sp>
      <p:sp>
        <p:nvSpPr>
          <p:cNvPr id="70" name="角丸四角形 21"/>
          <p:cNvSpPr/>
          <p:nvPr/>
        </p:nvSpPr>
        <p:spPr bwMode="auto">
          <a:xfrm>
            <a:off x="6043792" y="4208895"/>
            <a:ext cx="2704672" cy="317313"/>
          </a:xfrm>
          <a:prstGeom prst="roundRect">
            <a:avLst/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Runtime Environment</a:t>
            </a:r>
            <a:endParaRPr lang="ja-JP" altLang="en-US" sz="1050" dirty="0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cxnSp>
        <p:nvCxnSpPr>
          <p:cNvPr id="74" name="直線矢印コネクタ 73"/>
          <p:cNvCxnSpPr/>
          <p:nvPr/>
        </p:nvCxnSpPr>
        <p:spPr bwMode="auto">
          <a:xfrm>
            <a:off x="6423097" y="3560490"/>
            <a:ext cx="1557" cy="621896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sp>
        <p:nvSpPr>
          <p:cNvPr id="75" name="円柱 74"/>
          <p:cNvSpPr/>
          <p:nvPr/>
        </p:nvSpPr>
        <p:spPr bwMode="gray">
          <a:xfrm>
            <a:off x="5292080" y="4509120"/>
            <a:ext cx="720081" cy="396927"/>
          </a:xfrm>
          <a:prstGeom prst="can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Thing</a:t>
            </a:r>
          </a:p>
          <a:p>
            <a:pPr algn="ctr" fontAlgn="ctr"/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Description</a:t>
            </a:r>
            <a:endParaRPr lang="ja-JP" altLang="en-US" sz="1050" dirty="0" err="1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76" name="角丸四角形 75"/>
          <p:cNvSpPr/>
          <p:nvPr/>
        </p:nvSpPr>
        <p:spPr bwMode="gray">
          <a:xfrm>
            <a:off x="5292080" y="2763448"/>
            <a:ext cx="3754937" cy="3304822"/>
          </a:xfrm>
          <a:prstGeom prst="roundRect">
            <a:avLst>
              <a:gd name="adj" fmla="val 6589"/>
            </a:avLst>
          </a:prstGeom>
          <a:noFill/>
          <a:ln w="19050" cap="flat" cmpd="sng" algn="ctr">
            <a:solidFill>
              <a:srgbClr val="9FB8CD"/>
            </a:solidFill>
            <a:prstDash val="dash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2800" b="0" i="0" u="none" strike="noStrike" kern="0" cap="none" spc="0" normalizeH="0" baseline="0" noProof="0" dirty="0" err="1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ＭＳ Ｐゴシック" panose="020B0600070205080204" pitchFamily="50" charset="-128"/>
              <a:cs typeface="+mn-cs"/>
            </a:endParaRPr>
          </a:p>
        </p:txBody>
      </p:sp>
      <p:pic>
        <p:nvPicPr>
          <p:cNvPr id="77" name="図 17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641" y="2492896"/>
            <a:ext cx="413874" cy="603217"/>
          </a:xfrm>
          <a:prstGeom prst="rect">
            <a:avLst/>
          </a:prstGeom>
        </p:spPr>
      </p:pic>
      <p:sp>
        <p:nvSpPr>
          <p:cNvPr id="78" name="テキスト ボックス 77"/>
          <p:cNvSpPr txBox="1"/>
          <p:nvPr/>
        </p:nvSpPr>
        <p:spPr>
          <a:xfrm>
            <a:off x="7616132" y="2492896"/>
            <a:ext cx="1214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4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Smartphone</a:t>
            </a:r>
          </a:p>
        </p:txBody>
      </p:sp>
      <p:pic>
        <p:nvPicPr>
          <p:cNvPr id="80" name="図 7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83875" y="6041964"/>
            <a:ext cx="437489" cy="836602"/>
          </a:xfrm>
          <a:prstGeom prst="rect">
            <a:avLst/>
          </a:prstGeom>
        </p:spPr>
      </p:pic>
      <p:cxnSp>
        <p:nvCxnSpPr>
          <p:cNvPr id="79" name="Form 78"/>
          <p:cNvCxnSpPr>
            <a:stCxn id="54" idx="1"/>
          </p:cNvCxnSpPr>
          <p:nvPr/>
        </p:nvCxnSpPr>
        <p:spPr>
          <a:xfrm rot="16200000" flipV="1">
            <a:off x="1071666" y="3688974"/>
            <a:ext cx="1080118" cy="560173"/>
          </a:xfrm>
          <a:prstGeom prst="bentConnector3">
            <a:avLst>
              <a:gd name="adj1" fmla="val 99492"/>
            </a:avLst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84525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108520" y="-99392"/>
            <a:ext cx="925252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(Type C) </a:t>
            </a:r>
            <a:r>
              <a:rPr lang="en-US" dirty="0" err="1"/>
              <a:t>WoT</a:t>
            </a:r>
            <a:r>
              <a:rPr lang="en-US" dirty="0"/>
              <a:t> Servient on </a:t>
            </a:r>
            <a:r>
              <a:rPr lang="en-US" dirty="0" smtClean="0"/>
              <a:t>Smart </a:t>
            </a:r>
            <a:r>
              <a:rPr lang="en-US" dirty="0" err="1" smtClean="0"/>
              <a:t>HomeHub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822722"/>
            <a:ext cx="9036496" cy="4525963"/>
          </a:xfrm>
        </p:spPr>
        <p:txBody>
          <a:bodyPr>
            <a:normAutofit/>
          </a:bodyPr>
          <a:lstStyle/>
          <a:p>
            <a:pPr marL="274320" lvl="0" indent="-274320">
              <a:spcBef>
                <a:spcPts val="600"/>
              </a:spcBef>
              <a:buClr>
                <a:srgbClr val="727CA3"/>
              </a:buClr>
              <a:buSzPct val="76000"/>
              <a:buFont typeface="Wingdings 3"/>
              <a:buChar char=""/>
              <a:defRPr/>
            </a:pPr>
            <a:r>
              <a:rPr kumimoji="1" lang="en-US" altLang="ja-JP" sz="2400" dirty="0" err="1">
                <a:solidFill>
                  <a:sysClr val="windowText" lastClr="000000"/>
                </a:solidFill>
                <a:latin typeface="Gill Sans MT"/>
              </a:rPr>
              <a:t>WoT</a:t>
            </a:r>
            <a:r>
              <a:rPr kumimoji="1" lang="ja-JP" altLang="en-US" sz="2400" dirty="0">
                <a:solidFill>
                  <a:sysClr val="windowText" lastClr="000000"/>
                </a:solidFill>
                <a:latin typeface="Gill Sans MT"/>
              </a:rPr>
              <a:t> </a:t>
            </a:r>
            <a:r>
              <a:rPr kumimoji="1" lang="en-US" altLang="ja-JP" sz="2400" dirty="0">
                <a:solidFill>
                  <a:sysClr val="windowText" lastClr="000000"/>
                </a:solidFill>
                <a:latin typeface="Gill Sans MT"/>
              </a:rPr>
              <a:t>servient is implemented on </a:t>
            </a:r>
            <a:r>
              <a:rPr lang="en-US" altLang="ja-JP" sz="2400" dirty="0">
                <a:solidFill>
                  <a:sysClr val="windowText" lastClr="000000"/>
                </a:solidFill>
                <a:latin typeface="Gill Sans MT"/>
              </a:rPr>
              <a:t>GW such as </a:t>
            </a:r>
            <a:r>
              <a:rPr kumimoji="1" lang="en-US" altLang="ja-JP" sz="2400" dirty="0">
                <a:solidFill>
                  <a:sysClr val="windowText" lastClr="000000"/>
                </a:solidFill>
                <a:latin typeface="Gill Sans MT"/>
              </a:rPr>
              <a:t>Smart Home Hub</a:t>
            </a:r>
          </a:p>
          <a:p>
            <a:pPr lvl="1" fontAlgn="auto"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</a:pPr>
            <a:r>
              <a:rPr lang="en-US" altLang="ja-JP" sz="1800" dirty="0">
                <a:solidFill>
                  <a:sysClr val="windowText" lastClr="000000"/>
                </a:solidFill>
                <a:latin typeface="Gill Sans MT"/>
              </a:rPr>
              <a:t>Smart Home Hub plays a role of Agent of real device.</a:t>
            </a:r>
          </a:p>
          <a:p>
            <a:pPr lvl="1" fontAlgn="auto"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</a:pPr>
            <a:r>
              <a:rPr kumimoji="1" lang="en-US" altLang="ja-JP" sz="1800" dirty="0">
                <a:solidFill>
                  <a:sysClr val="windowText" lastClr="000000"/>
                </a:solidFill>
                <a:latin typeface="Gill Sans MT"/>
              </a:rPr>
              <a:t>Smart Home Hub interprets the client request, converts to legacy protocols and controls devices.</a:t>
            </a:r>
          </a:p>
          <a:p>
            <a:pPr lvl="1" fontAlgn="auto"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</a:pPr>
            <a:r>
              <a:rPr lang="en-US" altLang="ja-JP" sz="1800" dirty="0">
                <a:solidFill>
                  <a:sysClr val="windowText" lastClr="000000"/>
                </a:solidFill>
                <a:latin typeface="Gill Sans MT"/>
              </a:rPr>
              <a:t>From the implementation point of view, Smartphone or Tablet can be used on behalf of Smart Home Hub as GW.</a:t>
            </a:r>
            <a:endParaRPr kumimoji="1" lang="en-US" altLang="ja-JP" sz="1800" dirty="0">
              <a:solidFill>
                <a:sysClr val="windowText" lastClr="000000"/>
              </a:solidFill>
              <a:latin typeface="Gill Sans MT"/>
            </a:endParaRPr>
          </a:p>
        </p:txBody>
      </p:sp>
      <p:sp>
        <p:nvSpPr>
          <p:cNvPr id="81" name="角丸四角形 6"/>
          <p:cNvSpPr/>
          <p:nvPr/>
        </p:nvSpPr>
        <p:spPr bwMode="auto">
          <a:xfrm>
            <a:off x="4542591" y="3632720"/>
            <a:ext cx="3024884" cy="2143350"/>
          </a:xfrm>
          <a:prstGeom prst="roundRect">
            <a:avLst>
              <a:gd name="adj" fmla="val 6113"/>
            </a:avLst>
          </a:prstGeom>
          <a:gradFill rotWithShape="1">
            <a:gsLst>
              <a:gs pos="0">
                <a:sysClr val="windowText" lastClr="000000">
                  <a:tint val="45000"/>
                  <a:satMod val="200000"/>
                </a:sysClr>
              </a:gs>
              <a:gs pos="30000">
                <a:sysClr val="windowText" lastClr="000000">
                  <a:tint val="61000"/>
                  <a:satMod val="200000"/>
                </a:sysClr>
              </a:gs>
              <a:gs pos="45000">
                <a:sysClr val="windowText" lastClr="000000">
                  <a:tint val="66000"/>
                  <a:satMod val="200000"/>
                </a:sysClr>
              </a:gs>
              <a:gs pos="55000">
                <a:sysClr val="windowText" lastClr="000000">
                  <a:tint val="66000"/>
                  <a:satMod val="200000"/>
                </a:sysClr>
              </a:gs>
              <a:gs pos="73000">
                <a:sysClr val="windowText" lastClr="000000">
                  <a:tint val="61000"/>
                  <a:satMod val="200000"/>
                </a:sysClr>
              </a:gs>
              <a:gs pos="100000">
                <a:sysClr val="windowText" lastClr="000000">
                  <a:tint val="45000"/>
                  <a:satMod val="200000"/>
                </a:sysClr>
              </a:gs>
            </a:gsLst>
            <a:lin ang="950000" scaled="1"/>
          </a:gradFill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  <a:cs typeface="+mn-cs"/>
              </a:rPr>
              <a:t>WoT</a:t>
            </a:r>
            <a:r>
              <a:rPr kumimoji="0" lang="en-US" altLang="ja-JP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  <a:cs typeface="+mn-cs"/>
              </a:rPr>
              <a:t> Servient</a:t>
            </a:r>
            <a:endParaRPr kumimoji="0" lang="ja-JP" alt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  <a:cs typeface="+mn-cs"/>
            </a:endParaRPr>
          </a:p>
        </p:txBody>
      </p:sp>
      <p:sp>
        <p:nvSpPr>
          <p:cNvPr id="82" name="角丸四角形 22"/>
          <p:cNvSpPr/>
          <p:nvPr/>
        </p:nvSpPr>
        <p:spPr bwMode="auto">
          <a:xfrm>
            <a:off x="6455385" y="5333115"/>
            <a:ext cx="976485" cy="360018"/>
          </a:xfrm>
          <a:prstGeom prst="roundRect">
            <a:avLst/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de-DE" altLang="ja-JP" sz="105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Client </a:t>
            </a:r>
            <a:r>
              <a:rPr kumimoji="1" lang="en-US" altLang="ja-JP" sz="105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Connector</a:t>
            </a:r>
            <a:endParaRPr lang="ja-JP" altLang="en-US" sz="105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83" name="角丸四角形 31"/>
          <p:cNvSpPr/>
          <p:nvPr/>
        </p:nvSpPr>
        <p:spPr bwMode="auto">
          <a:xfrm>
            <a:off x="5461823" y="5338818"/>
            <a:ext cx="991409" cy="348612"/>
          </a:xfrm>
          <a:prstGeom prst="roundRect">
            <a:avLst/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5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Server </a:t>
            </a:r>
            <a:r>
              <a:rPr kumimoji="1" lang="en-US" altLang="ja-JP" sz="105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Connector</a:t>
            </a:r>
            <a:endParaRPr lang="ja-JP" altLang="en-US" sz="105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84" name="角丸四角形 24"/>
          <p:cNvSpPr/>
          <p:nvPr/>
        </p:nvSpPr>
        <p:spPr bwMode="auto">
          <a:xfrm>
            <a:off x="5468293" y="4997439"/>
            <a:ext cx="1976349" cy="317313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1BA12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5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Protocol Binding</a:t>
            </a:r>
            <a:endParaRPr lang="ja-JP" altLang="en-US" sz="105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85" name="角丸四角形 21"/>
          <p:cNvSpPr/>
          <p:nvPr/>
        </p:nvSpPr>
        <p:spPr bwMode="auto">
          <a:xfrm>
            <a:off x="5479365" y="4647810"/>
            <a:ext cx="1965277" cy="317313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Resource</a:t>
            </a:r>
            <a:r>
              <a:rPr lang="ja-JP" altLang="en-US" sz="105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 </a:t>
            </a:r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Model</a:t>
            </a:r>
            <a:endParaRPr lang="ja-JP" altLang="en-US" sz="1050" dirty="0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86" name="縦巻き 49"/>
          <p:cNvSpPr/>
          <p:nvPr/>
        </p:nvSpPr>
        <p:spPr bwMode="auto">
          <a:xfrm>
            <a:off x="4712289" y="3877060"/>
            <a:ext cx="2705574" cy="277739"/>
          </a:xfrm>
          <a:prstGeom prst="verticalScroll">
            <a:avLst/>
          </a:prstGeom>
          <a:solidFill>
            <a:srgbClr val="7030A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rPr>
              <a:t>App Script</a:t>
            </a:r>
            <a:endParaRPr kumimoji="0" lang="ja-JP" altLang="en-US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87" name="角丸四角形 12"/>
          <p:cNvSpPr/>
          <p:nvPr/>
        </p:nvSpPr>
        <p:spPr bwMode="auto">
          <a:xfrm>
            <a:off x="4714378" y="4653136"/>
            <a:ext cx="717885" cy="1034295"/>
          </a:xfrm>
          <a:prstGeom prst="roundRect">
            <a:avLst>
              <a:gd name="adj" fmla="val 9514"/>
            </a:avLst>
          </a:prstGeom>
          <a:solidFill>
            <a:schemeClr val="bg2">
              <a:lumMod val="25000"/>
            </a:schemeClr>
          </a:solidFill>
          <a:ln w="25400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50" dirty="0" smtClean="0">
                <a:solidFill>
                  <a:schemeClr val="bg1">
                    <a:lumMod val="85000"/>
                  </a:schemeClr>
                </a:solidFill>
                <a:latin typeface="Gill Sans MT"/>
                <a:ea typeface="HG明朝E" panose="02020909000000000000" pitchFamily="17" charset="-128"/>
              </a:rPr>
              <a:t>Legacy</a:t>
            </a:r>
            <a:r>
              <a:rPr lang="ja-JP" altLang="en-US" sz="1050" dirty="0" smtClean="0">
                <a:solidFill>
                  <a:schemeClr val="bg1">
                    <a:lumMod val="85000"/>
                  </a:schemeClr>
                </a:solidFill>
                <a:latin typeface="Gill Sans MT"/>
                <a:ea typeface="HG明朝E" panose="02020909000000000000" pitchFamily="17" charset="-128"/>
              </a:rPr>
              <a:t> </a:t>
            </a:r>
            <a:r>
              <a:rPr lang="en-US" altLang="ja-JP" sz="1050" dirty="0" smtClean="0">
                <a:solidFill>
                  <a:schemeClr val="bg1">
                    <a:lumMod val="85000"/>
                  </a:schemeClr>
                </a:solidFill>
                <a:latin typeface="Gill Sans MT"/>
                <a:ea typeface="HG明朝E" panose="02020909000000000000" pitchFamily="17" charset="-128"/>
              </a:rPr>
              <a:t>comm.</a:t>
            </a:r>
            <a:endParaRPr lang="ja-JP" altLang="en-US" sz="1050" dirty="0" smtClean="0">
              <a:solidFill>
                <a:schemeClr val="bg1">
                  <a:lumMod val="85000"/>
                </a:schemeClr>
              </a:solidFill>
              <a:latin typeface="Gill Sans MT"/>
              <a:ea typeface="HG明朝E" panose="02020909000000000000" pitchFamily="17" charset="-128"/>
            </a:endParaRPr>
          </a:p>
        </p:txBody>
      </p:sp>
      <p:cxnSp>
        <p:nvCxnSpPr>
          <p:cNvPr id="88" name="直線矢印コネクタ 87"/>
          <p:cNvCxnSpPr>
            <a:stCxn id="87" idx="2"/>
            <a:endCxn id="89" idx="0"/>
          </p:cNvCxnSpPr>
          <p:nvPr/>
        </p:nvCxnSpPr>
        <p:spPr bwMode="auto">
          <a:xfrm flipH="1">
            <a:off x="5057298" y="5687431"/>
            <a:ext cx="16023" cy="37124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ysClr val="windowText" lastClr="000000">
                <a:tint val="100000"/>
                <a:shade val="100000"/>
                <a:hueMod val="100000"/>
                <a:satMod val="100000"/>
              </a:sysClr>
            </a:contourClr>
          </a:sp3d>
          <a:extLst/>
        </p:spPr>
      </p:cxnSp>
      <p:sp>
        <p:nvSpPr>
          <p:cNvPr id="89" name="角丸四角形 88"/>
          <p:cNvSpPr/>
          <p:nvPr/>
        </p:nvSpPr>
        <p:spPr bwMode="gray">
          <a:xfrm>
            <a:off x="4687899" y="6058674"/>
            <a:ext cx="738797" cy="325311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45000"/>
                  <a:satMod val="200000"/>
                </a:sysClr>
              </a:gs>
              <a:gs pos="30000">
                <a:sysClr val="windowText" lastClr="000000">
                  <a:tint val="61000"/>
                  <a:satMod val="200000"/>
                </a:sysClr>
              </a:gs>
              <a:gs pos="45000">
                <a:sysClr val="windowText" lastClr="000000">
                  <a:tint val="66000"/>
                  <a:satMod val="200000"/>
                </a:sysClr>
              </a:gs>
              <a:gs pos="55000">
                <a:sysClr val="windowText" lastClr="000000">
                  <a:tint val="66000"/>
                  <a:satMod val="200000"/>
                </a:sysClr>
              </a:gs>
              <a:gs pos="73000">
                <a:sysClr val="windowText" lastClr="000000">
                  <a:tint val="61000"/>
                  <a:satMod val="200000"/>
                </a:sysClr>
              </a:gs>
              <a:gs pos="100000">
                <a:sysClr val="windowText" lastClr="000000">
                  <a:tint val="45000"/>
                  <a:satMod val="200000"/>
                </a:sysClr>
              </a:gs>
            </a:gsLst>
            <a:lin ang="950000" scaled="1"/>
          </a:gradFill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  <a:cs typeface="+mn-cs"/>
              </a:rPr>
              <a:t>Legacy</a:t>
            </a:r>
          </a:p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  <a:cs typeface="+mn-cs"/>
              </a:rPr>
              <a:t>device</a:t>
            </a:r>
            <a:endParaRPr kumimoji="0" lang="ja-JP" altLang="en-US" sz="1200" b="0" i="0" u="none" strike="noStrike" kern="0" cap="none" spc="0" normalizeH="0" baseline="0" noProof="0" dirty="0" err="1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  <a:cs typeface="+mn-cs"/>
            </a:endParaRPr>
          </a:p>
        </p:txBody>
      </p:sp>
      <p:sp>
        <p:nvSpPr>
          <p:cNvPr id="90" name="角丸四角形 6"/>
          <p:cNvSpPr/>
          <p:nvPr/>
        </p:nvSpPr>
        <p:spPr bwMode="auto">
          <a:xfrm>
            <a:off x="1979712" y="3648308"/>
            <a:ext cx="1296692" cy="2127760"/>
          </a:xfrm>
          <a:prstGeom prst="roundRect">
            <a:avLst>
              <a:gd name="adj" fmla="val 6113"/>
            </a:avLst>
          </a:prstGeom>
          <a:gradFill rotWithShape="1">
            <a:gsLst>
              <a:gs pos="0">
                <a:sysClr val="windowText" lastClr="000000">
                  <a:tint val="45000"/>
                  <a:satMod val="200000"/>
                </a:sysClr>
              </a:gs>
              <a:gs pos="30000">
                <a:sysClr val="windowText" lastClr="000000">
                  <a:tint val="61000"/>
                  <a:satMod val="200000"/>
                </a:sysClr>
              </a:gs>
              <a:gs pos="45000">
                <a:sysClr val="windowText" lastClr="000000">
                  <a:tint val="66000"/>
                  <a:satMod val="200000"/>
                </a:sysClr>
              </a:gs>
              <a:gs pos="55000">
                <a:sysClr val="windowText" lastClr="000000">
                  <a:tint val="66000"/>
                  <a:satMod val="200000"/>
                </a:sysClr>
              </a:gs>
              <a:gs pos="73000">
                <a:sysClr val="windowText" lastClr="000000">
                  <a:tint val="61000"/>
                  <a:satMod val="200000"/>
                </a:sysClr>
              </a:gs>
              <a:gs pos="100000">
                <a:sysClr val="windowText" lastClr="000000">
                  <a:tint val="45000"/>
                  <a:satMod val="200000"/>
                </a:sysClr>
              </a:gs>
            </a:gsLst>
            <a:lin ang="950000" scaled="1"/>
          </a:gradFill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  <a:cs typeface="+mn-cs"/>
              </a:rPr>
              <a:t>Browser</a:t>
            </a:r>
            <a:endParaRPr kumimoji="0" lang="ja-JP" alt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  <a:cs typeface="+mn-cs"/>
            </a:endParaRPr>
          </a:p>
        </p:txBody>
      </p:sp>
      <p:sp>
        <p:nvSpPr>
          <p:cNvPr id="91" name="角丸四角形 31"/>
          <p:cNvSpPr/>
          <p:nvPr/>
        </p:nvSpPr>
        <p:spPr bwMode="auto">
          <a:xfrm>
            <a:off x="2123728" y="5338817"/>
            <a:ext cx="991409" cy="348612"/>
          </a:xfrm>
          <a:prstGeom prst="roundRect">
            <a:avLst/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5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Client </a:t>
            </a:r>
            <a:r>
              <a:rPr kumimoji="1" lang="en-US" altLang="ja-JP" sz="105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Connector</a:t>
            </a:r>
            <a:endParaRPr lang="ja-JP" altLang="en-US" sz="105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92" name="角丸四角形 24"/>
          <p:cNvSpPr/>
          <p:nvPr/>
        </p:nvSpPr>
        <p:spPr bwMode="auto">
          <a:xfrm>
            <a:off x="2124784" y="4997438"/>
            <a:ext cx="990353" cy="317313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1BA12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5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Protocol</a:t>
            </a:r>
          </a:p>
          <a:p>
            <a:pPr algn="ctr" fontAlgn="ctr"/>
            <a:r>
              <a:rPr lang="en-US" altLang="ja-JP" sz="105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Binding</a:t>
            </a:r>
            <a:endParaRPr lang="ja-JP" altLang="en-US" sz="105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93" name="角丸四角形 21"/>
          <p:cNvSpPr/>
          <p:nvPr/>
        </p:nvSpPr>
        <p:spPr bwMode="auto">
          <a:xfrm>
            <a:off x="2123728" y="4647808"/>
            <a:ext cx="991409" cy="317313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Resource Model</a:t>
            </a:r>
            <a:endParaRPr lang="ja-JP" altLang="en-US" sz="1050" dirty="0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94" name="縦巻き 49"/>
          <p:cNvSpPr/>
          <p:nvPr/>
        </p:nvSpPr>
        <p:spPr bwMode="auto">
          <a:xfrm>
            <a:off x="2124784" y="3877060"/>
            <a:ext cx="1002007" cy="277739"/>
          </a:xfrm>
          <a:prstGeom prst="verticalScroll">
            <a:avLst/>
          </a:prstGeom>
          <a:solidFill>
            <a:srgbClr val="7030A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rPr>
              <a:t>App Script</a:t>
            </a:r>
            <a:endParaRPr kumimoji="0" lang="ja-JP" altLang="en-US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95" name="角丸四角形 94"/>
          <p:cNvSpPr/>
          <p:nvPr/>
        </p:nvSpPr>
        <p:spPr bwMode="gray">
          <a:xfrm>
            <a:off x="4471131" y="3520753"/>
            <a:ext cx="3168352" cy="2368118"/>
          </a:xfrm>
          <a:prstGeom prst="roundRect">
            <a:avLst>
              <a:gd name="adj" fmla="val 6589"/>
            </a:avLst>
          </a:prstGeom>
          <a:noFill/>
          <a:ln w="19050" cap="flat" cmpd="sng" algn="ctr">
            <a:solidFill>
              <a:srgbClr val="9FB8CD"/>
            </a:solidFill>
            <a:prstDash val="dash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2800" b="0" i="0" u="none" strike="noStrike" kern="0" cap="none" spc="0" normalizeH="0" baseline="0" noProof="0" dirty="0" err="1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7078654" y="2852936"/>
            <a:ext cx="6608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4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Smart </a:t>
            </a:r>
            <a:r>
              <a:rPr lang="en-US" altLang="ja-JP" sz="1400" dirty="0" err="1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HomeHub</a:t>
            </a:r>
            <a:endParaRPr lang="en-US" altLang="ja-JP" sz="140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97" name="角丸四角形 21"/>
          <p:cNvSpPr/>
          <p:nvPr/>
        </p:nvSpPr>
        <p:spPr bwMode="auto">
          <a:xfrm>
            <a:off x="2152215" y="4283560"/>
            <a:ext cx="907767" cy="317313"/>
          </a:xfrm>
          <a:prstGeom prst="roundRect">
            <a:avLst/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Runtime </a:t>
            </a:r>
            <a:r>
              <a:rPr lang="en-US" altLang="ja-JP" sz="1050" dirty="0" err="1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Env</a:t>
            </a:r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.</a:t>
            </a:r>
            <a:endParaRPr lang="ja-JP" altLang="en-US" sz="1050" dirty="0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cxnSp>
        <p:nvCxnSpPr>
          <p:cNvPr id="98" name="直線矢印コネクタ 97"/>
          <p:cNvCxnSpPr/>
          <p:nvPr/>
        </p:nvCxnSpPr>
        <p:spPr bwMode="auto">
          <a:xfrm>
            <a:off x="2611772" y="4077072"/>
            <a:ext cx="0" cy="266041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sp>
        <p:nvSpPr>
          <p:cNvPr id="100" name="角丸四角形 21"/>
          <p:cNvSpPr/>
          <p:nvPr/>
        </p:nvSpPr>
        <p:spPr bwMode="auto">
          <a:xfrm>
            <a:off x="4708266" y="4283560"/>
            <a:ext cx="2744054" cy="317313"/>
          </a:xfrm>
          <a:prstGeom prst="roundRect">
            <a:avLst/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Runtime Environment</a:t>
            </a:r>
            <a:endParaRPr lang="ja-JP" altLang="en-US" sz="1050" dirty="0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cxnSp>
        <p:nvCxnSpPr>
          <p:cNvPr id="103" name="直線矢印コネクタ 102"/>
          <p:cNvCxnSpPr/>
          <p:nvPr/>
        </p:nvCxnSpPr>
        <p:spPr bwMode="auto">
          <a:xfrm>
            <a:off x="5971956" y="4091112"/>
            <a:ext cx="0" cy="266041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cxnSp>
        <p:nvCxnSpPr>
          <p:cNvPr id="104" name="直線矢印コネクタ 103"/>
          <p:cNvCxnSpPr/>
          <p:nvPr/>
        </p:nvCxnSpPr>
        <p:spPr bwMode="auto">
          <a:xfrm>
            <a:off x="5076056" y="4089525"/>
            <a:ext cx="0" cy="266041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sp>
        <p:nvSpPr>
          <p:cNvPr id="105" name="円柱 104"/>
          <p:cNvSpPr/>
          <p:nvPr/>
        </p:nvSpPr>
        <p:spPr bwMode="gray">
          <a:xfrm>
            <a:off x="3844170" y="4616249"/>
            <a:ext cx="778335" cy="396927"/>
          </a:xfrm>
          <a:prstGeom prst="can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en-US" altLang="ja-JP" sz="120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Things</a:t>
            </a:r>
          </a:p>
          <a:p>
            <a:pPr algn="ctr" fontAlgn="ctr"/>
            <a:r>
              <a:rPr lang="en-US" altLang="ja-JP" sz="120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Description</a:t>
            </a:r>
            <a:endParaRPr lang="ja-JP" altLang="en-US" sz="1200" dirty="0" err="1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pic>
        <p:nvPicPr>
          <p:cNvPr id="106" name="図 10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449" y="3228414"/>
            <a:ext cx="1193968" cy="477587"/>
          </a:xfrm>
          <a:prstGeom prst="rect">
            <a:avLst/>
          </a:prstGeom>
        </p:spPr>
      </p:pic>
      <p:pic>
        <p:nvPicPr>
          <p:cNvPr id="107" name="図 10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769" y="3258308"/>
            <a:ext cx="650213" cy="540885"/>
          </a:xfrm>
          <a:prstGeom prst="rect">
            <a:avLst/>
          </a:prstGeom>
        </p:spPr>
      </p:pic>
      <p:pic>
        <p:nvPicPr>
          <p:cNvPr id="108" name="図 10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35" y="3324136"/>
            <a:ext cx="413874" cy="603217"/>
          </a:xfrm>
          <a:prstGeom prst="rect">
            <a:avLst/>
          </a:prstGeom>
        </p:spPr>
      </p:pic>
      <p:sp>
        <p:nvSpPr>
          <p:cNvPr id="109" name="フリーフォーム 108"/>
          <p:cNvSpPr/>
          <p:nvPr/>
        </p:nvSpPr>
        <p:spPr bwMode="gray">
          <a:xfrm rot="10800000">
            <a:off x="2611770" y="5687428"/>
            <a:ext cx="3400390" cy="869259"/>
          </a:xfrm>
          <a:custGeom>
            <a:avLst/>
            <a:gdLst>
              <a:gd name="connsiteX0" fmla="*/ 107338 w 2884930"/>
              <a:gd name="connsiteY0" fmla="*/ 3043120 h 3155791"/>
              <a:gd name="connsiteX1" fmla="*/ 79629 w 2884930"/>
              <a:gd name="connsiteY1" fmla="*/ 2904575 h 3155791"/>
              <a:gd name="connsiteX2" fmla="*/ 93483 w 2884930"/>
              <a:gd name="connsiteY2" fmla="*/ 826393 h 3155791"/>
              <a:gd name="connsiteX3" fmla="*/ 190465 w 2884930"/>
              <a:gd name="connsiteY3" fmla="*/ 105957 h 3155791"/>
              <a:gd name="connsiteX4" fmla="*/ 2337920 w 2884930"/>
              <a:gd name="connsiteY4" fmla="*/ 64393 h 3155791"/>
              <a:gd name="connsiteX5" fmla="*/ 2808974 w 2884930"/>
              <a:gd name="connsiteY5" fmla="*/ 687848 h 3155791"/>
              <a:gd name="connsiteX6" fmla="*/ 2878247 w 2884930"/>
              <a:gd name="connsiteY6" fmla="*/ 3056975 h 3155791"/>
              <a:gd name="connsiteX0" fmla="*/ 46188 w 2823780"/>
              <a:gd name="connsiteY0" fmla="*/ 3066718 h 3179389"/>
              <a:gd name="connsiteX1" fmla="*/ 18479 w 2823780"/>
              <a:gd name="connsiteY1" fmla="*/ 2928173 h 3179389"/>
              <a:gd name="connsiteX2" fmla="*/ 32333 w 2823780"/>
              <a:gd name="connsiteY2" fmla="*/ 849991 h 3179389"/>
              <a:gd name="connsiteX3" fmla="*/ 390572 w 2823780"/>
              <a:gd name="connsiteY3" fmla="*/ 86012 h 3179389"/>
              <a:gd name="connsiteX4" fmla="*/ 2276770 w 2823780"/>
              <a:gd name="connsiteY4" fmla="*/ 87991 h 3179389"/>
              <a:gd name="connsiteX5" fmla="*/ 2747824 w 2823780"/>
              <a:gd name="connsiteY5" fmla="*/ 711446 h 3179389"/>
              <a:gd name="connsiteX6" fmla="*/ 2817097 w 2823780"/>
              <a:gd name="connsiteY6" fmla="*/ 3080573 h 3179389"/>
              <a:gd name="connsiteX0" fmla="*/ 27868 w 2805460"/>
              <a:gd name="connsiteY0" fmla="*/ 3066718 h 3179389"/>
              <a:gd name="connsiteX1" fmla="*/ 159 w 2805460"/>
              <a:gd name="connsiteY1" fmla="*/ 2928173 h 3179389"/>
              <a:gd name="connsiteX2" fmla="*/ 14013 w 2805460"/>
              <a:gd name="connsiteY2" fmla="*/ 849991 h 3179389"/>
              <a:gd name="connsiteX3" fmla="*/ 372252 w 2805460"/>
              <a:gd name="connsiteY3" fmla="*/ 86012 h 3179389"/>
              <a:gd name="connsiteX4" fmla="*/ 2258450 w 2805460"/>
              <a:gd name="connsiteY4" fmla="*/ 87991 h 3179389"/>
              <a:gd name="connsiteX5" fmla="*/ 2729504 w 2805460"/>
              <a:gd name="connsiteY5" fmla="*/ 711446 h 3179389"/>
              <a:gd name="connsiteX6" fmla="*/ 2798777 w 2805460"/>
              <a:gd name="connsiteY6" fmla="*/ 3080573 h 3179389"/>
              <a:gd name="connsiteX0" fmla="*/ 27868 w 2799853"/>
              <a:gd name="connsiteY0" fmla="*/ 3066718 h 3179389"/>
              <a:gd name="connsiteX1" fmla="*/ 159 w 2799853"/>
              <a:gd name="connsiteY1" fmla="*/ 2928173 h 3179389"/>
              <a:gd name="connsiteX2" fmla="*/ 14013 w 2799853"/>
              <a:gd name="connsiteY2" fmla="*/ 849991 h 3179389"/>
              <a:gd name="connsiteX3" fmla="*/ 372252 w 2799853"/>
              <a:gd name="connsiteY3" fmla="*/ 86012 h 3179389"/>
              <a:gd name="connsiteX4" fmla="*/ 2258450 w 2799853"/>
              <a:gd name="connsiteY4" fmla="*/ 87991 h 3179389"/>
              <a:gd name="connsiteX5" fmla="*/ 2729504 w 2799853"/>
              <a:gd name="connsiteY5" fmla="*/ 711446 h 3179389"/>
              <a:gd name="connsiteX6" fmla="*/ 2798777 w 2799853"/>
              <a:gd name="connsiteY6" fmla="*/ 3080573 h 3179389"/>
              <a:gd name="connsiteX0" fmla="*/ 27868 w 2760946"/>
              <a:gd name="connsiteY0" fmla="*/ 3066718 h 3179389"/>
              <a:gd name="connsiteX1" fmla="*/ 159 w 2760946"/>
              <a:gd name="connsiteY1" fmla="*/ 2928173 h 3179389"/>
              <a:gd name="connsiteX2" fmla="*/ 14013 w 2760946"/>
              <a:gd name="connsiteY2" fmla="*/ 849991 h 3179389"/>
              <a:gd name="connsiteX3" fmla="*/ 372252 w 2760946"/>
              <a:gd name="connsiteY3" fmla="*/ 86012 h 3179389"/>
              <a:gd name="connsiteX4" fmla="*/ 2258450 w 2760946"/>
              <a:gd name="connsiteY4" fmla="*/ 87991 h 3179389"/>
              <a:gd name="connsiteX5" fmla="*/ 2729504 w 2760946"/>
              <a:gd name="connsiteY5" fmla="*/ 711446 h 3179389"/>
              <a:gd name="connsiteX6" fmla="*/ 2711692 w 2760946"/>
              <a:gd name="connsiteY6" fmla="*/ 3063156 h 3179389"/>
              <a:gd name="connsiteX0" fmla="*/ 27868 w 2734347"/>
              <a:gd name="connsiteY0" fmla="*/ 3066718 h 3179389"/>
              <a:gd name="connsiteX1" fmla="*/ 159 w 2734347"/>
              <a:gd name="connsiteY1" fmla="*/ 2928173 h 3179389"/>
              <a:gd name="connsiteX2" fmla="*/ 14013 w 2734347"/>
              <a:gd name="connsiteY2" fmla="*/ 849991 h 3179389"/>
              <a:gd name="connsiteX3" fmla="*/ 372252 w 2734347"/>
              <a:gd name="connsiteY3" fmla="*/ 86012 h 3179389"/>
              <a:gd name="connsiteX4" fmla="*/ 2258450 w 2734347"/>
              <a:gd name="connsiteY4" fmla="*/ 87991 h 3179389"/>
              <a:gd name="connsiteX5" fmla="*/ 2729504 w 2734347"/>
              <a:gd name="connsiteY5" fmla="*/ 711446 h 3179389"/>
              <a:gd name="connsiteX6" fmla="*/ 2711692 w 2734347"/>
              <a:gd name="connsiteY6" fmla="*/ 3063156 h 3179389"/>
              <a:gd name="connsiteX0" fmla="*/ 36727 w 2743206"/>
              <a:gd name="connsiteY0" fmla="*/ 3066718 h 3066718"/>
              <a:gd name="connsiteX1" fmla="*/ 22872 w 2743206"/>
              <a:gd name="connsiteY1" fmla="*/ 849991 h 3066718"/>
              <a:gd name="connsiteX2" fmla="*/ 381111 w 2743206"/>
              <a:gd name="connsiteY2" fmla="*/ 86012 h 3066718"/>
              <a:gd name="connsiteX3" fmla="*/ 2267309 w 2743206"/>
              <a:gd name="connsiteY3" fmla="*/ 87991 h 3066718"/>
              <a:gd name="connsiteX4" fmla="*/ 2738363 w 2743206"/>
              <a:gd name="connsiteY4" fmla="*/ 711446 h 3066718"/>
              <a:gd name="connsiteX5" fmla="*/ 2720551 w 2743206"/>
              <a:gd name="connsiteY5" fmla="*/ 3063156 h 3066718"/>
              <a:gd name="connsiteX0" fmla="*/ 6939 w 2765669"/>
              <a:gd name="connsiteY0" fmla="*/ 3092843 h 3092843"/>
              <a:gd name="connsiteX1" fmla="*/ 45335 w 2765669"/>
              <a:gd name="connsiteY1" fmla="*/ 849991 h 3092843"/>
              <a:gd name="connsiteX2" fmla="*/ 403574 w 2765669"/>
              <a:gd name="connsiteY2" fmla="*/ 86012 h 3092843"/>
              <a:gd name="connsiteX3" fmla="*/ 2289772 w 2765669"/>
              <a:gd name="connsiteY3" fmla="*/ 87991 h 3092843"/>
              <a:gd name="connsiteX4" fmla="*/ 2760826 w 2765669"/>
              <a:gd name="connsiteY4" fmla="*/ 711446 h 3092843"/>
              <a:gd name="connsiteX5" fmla="*/ 2743014 w 2765669"/>
              <a:gd name="connsiteY5" fmla="*/ 3063156 h 3092843"/>
              <a:gd name="connsiteX0" fmla="*/ 212 w 2758942"/>
              <a:gd name="connsiteY0" fmla="*/ 3092843 h 3092843"/>
              <a:gd name="connsiteX1" fmla="*/ 38608 w 2758942"/>
              <a:gd name="connsiteY1" fmla="*/ 849991 h 3092843"/>
              <a:gd name="connsiteX2" fmla="*/ 396847 w 2758942"/>
              <a:gd name="connsiteY2" fmla="*/ 86012 h 3092843"/>
              <a:gd name="connsiteX3" fmla="*/ 2283045 w 2758942"/>
              <a:gd name="connsiteY3" fmla="*/ 87991 h 3092843"/>
              <a:gd name="connsiteX4" fmla="*/ 2754099 w 2758942"/>
              <a:gd name="connsiteY4" fmla="*/ 711446 h 3092843"/>
              <a:gd name="connsiteX5" fmla="*/ 2736287 w 2758942"/>
              <a:gd name="connsiteY5" fmla="*/ 3063156 h 3092843"/>
              <a:gd name="connsiteX0" fmla="*/ 212 w 2743196"/>
              <a:gd name="connsiteY0" fmla="*/ 3088178 h 3088178"/>
              <a:gd name="connsiteX1" fmla="*/ 38608 w 2743196"/>
              <a:gd name="connsiteY1" fmla="*/ 845326 h 3088178"/>
              <a:gd name="connsiteX2" fmla="*/ 396847 w 2743196"/>
              <a:gd name="connsiteY2" fmla="*/ 81347 h 3088178"/>
              <a:gd name="connsiteX3" fmla="*/ 2283045 w 2743196"/>
              <a:gd name="connsiteY3" fmla="*/ 83326 h 3088178"/>
              <a:gd name="connsiteX4" fmla="*/ 2731087 w 2743196"/>
              <a:gd name="connsiteY4" fmla="*/ 625683 h 3088178"/>
              <a:gd name="connsiteX5" fmla="*/ 2736287 w 2743196"/>
              <a:gd name="connsiteY5" fmla="*/ 3058491 h 3088178"/>
              <a:gd name="connsiteX0" fmla="*/ 212 w 2747434"/>
              <a:gd name="connsiteY0" fmla="*/ 3088178 h 3088178"/>
              <a:gd name="connsiteX1" fmla="*/ 38608 w 2747434"/>
              <a:gd name="connsiteY1" fmla="*/ 845326 h 3088178"/>
              <a:gd name="connsiteX2" fmla="*/ 396847 w 2747434"/>
              <a:gd name="connsiteY2" fmla="*/ 81347 h 3088178"/>
              <a:gd name="connsiteX3" fmla="*/ 2283045 w 2747434"/>
              <a:gd name="connsiteY3" fmla="*/ 83326 h 3088178"/>
              <a:gd name="connsiteX4" fmla="*/ 2731087 w 2747434"/>
              <a:gd name="connsiteY4" fmla="*/ 625683 h 3088178"/>
              <a:gd name="connsiteX5" fmla="*/ 2736287 w 2747434"/>
              <a:gd name="connsiteY5" fmla="*/ 3058491 h 3088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47434" h="3088178">
                <a:moveTo>
                  <a:pt x="212" y="3088178"/>
                </a:moveTo>
                <a:cubicBezTo>
                  <a:pt x="-2674" y="2626360"/>
                  <a:pt x="24753" y="1355174"/>
                  <a:pt x="38608" y="845326"/>
                </a:cubicBezTo>
                <a:cubicBezTo>
                  <a:pt x="52463" y="335478"/>
                  <a:pt x="22774" y="208347"/>
                  <a:pt x="396847" y="81347"/>
                </a:cubicBezTo>
                <a:cubicBezTo>
                  <a:pt x="770920" y="-45653"/>
                  <a:pt x="1894005" y="-7397"/>
                  <a:pt x="2283045" y="83326"/>
                </a:cubicBezTo>
                <a:cubicBezTo>
                  <a:pt x="2672085" y="174049"/>
                  <a:pt x="2705001" y="-122175"/>
                  <a:pt x="2731087" y="625683"/>
                </a:cubicBezTo>
                <a:cubicBezTo>
                  <a:pt x="2757173" y="1373541"/>
                  <a:pt x="2746677" y="2123309"/>
                  <a:pt x="2736287" y="3058491"/>
                </a:cubicBezTo>
              </a:path>
            </a:pathLst>
          </a:custGeom>
          <a:noFill/>
          <a:ln w="25400" cap="flat" cmpd="sng" algn="ctr">
            <a:solidFill>
              <a:sysClr val="windowText" lastClr="000000"/>
            </a:solidFill>
            <a:prstDash val="solid"/>
            <a:headEnd type="triangle" w="med" len="med"/>
            <a:tailEnd type="triangle" w="med" len="med"/>
          </a:ln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ysClr val="windowText" lastClr="000000">
                <a:tint val="100000"/>
                <a:shade val="100000"/>
                <a:hueMod val="100000"/>
                <a:satMod val="100000"/>
              </a:sysClr>
            </a:contourClr>
          </a:sp3d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panose="020B0600070205080204" pitchFamily="50" charset="-128"/>
              <a:cs typeface="+mn-cs"/>
            </a:endParaRPr>
          </a:p>
        </p:txBody>
      </p:sp>
      <p:pic>
        <p:nvPicPr>
          <p:cNvPr id="111" name="図 1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35109" y="5737082"/>
            <a:ext cx="437489" cy="83660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8315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1976</Words>
  <Application>Microsoft Office PowerPoint</Application>
  <PresentationFormat>Bildschirmpräsentation (4:3)</PresentationFormat>
  <Paragraphs>621</Paragraphs>
  <Slides>53</Slides>
  <Notes>7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53</vt:i4>
      </vt:variant>
    </vt:vector>
  </HeadingPairs>
  <TitlesOfParts>
    <vt:vector size="54" baseType="lpstr">
      <vt:lpstr>Larissa-Design</vt:lpstr>
      <vt:lpstr>Getting Started with a WoT Project</vt:lpstr>
      <vt:lpstr>Online Resources</vt:lpstr>
      <vt:lpstr>Outline</vt:lpstr>
      <vt:lpstr>Architecture</vt:lpstr>
      <vt:lpstr>Overview Architecture of WoT Servient</vt:lpstr>
      <vt:lpstr>How Browser access WoT Servient ?</vt:lpstr>
      <vt:lpstr>(Type A) WoT Servient on Device Itself</vt:lpstr>
      <vt:lpstr>(Type B) WoT Servient on Smartphone</vt:lpstr>
      <vt:lpstr>(Type C) WoT Servient on Smart HomeHub</vt:lpstr>
      <vt:lpstr>(Type D) WoT Servient on Cloud</vt:lpstr>
      <vt:lpstr>WoT Interface</vt:lpstr>
      <vt:lpstr>WoT Interface</vt:lpstr>
      <vt:lpstr>WoT Interface</vt:lpstr>
      <vt:lpstr>Protocol Bindings</vt:lpstr>
      <vt:lpstr>Protocol Bindings</vt:lpstr>
      <vt:lpstr>Protocol Bindings</vt:lpstr>
      <vt:lpstr>Resource Model</vt:lpstr>
      <vt:lpstr>Servient Role</vt:lpstr>
      <vt:lpstr>Servient Role</vt:lpstr>
      <vt:lpstr>Pick Your Servient Role</vt:lpstr>
      <vt:lpstr>Pick Your Platform</vt:lpstr>
      <vt:lpstr>Pick Your Protocol(s)</vt:lpstr>
      <vt:lpstr>Thing Description (TD)</vt:lpstr>
      <vt:lpstr>I Want to Use a WoT Servient</vt:lpstr>
      <vt:lpstr>Thing Description</vt:lpstr>
      <vt:lpstr>Thing Description</vt:lpstr>
      <vt:lpstr>Thing Description</vt:lpstr>
      <vt:lpstr>Thing Description</vt:lpstr>
      <vt:lpstr>Describe your Thing based on JSON-LD</vt:lpstr>
      <vt:lpstr>TD Sample</vt:lpstr>
      <vt:lpstr>How to Create a TD?</vt:lpstr>
      <vt:lpstr>Scripting API</vt:lpstr>
      <vt:lpstr>Without Scripting API</vt:lpstr>
      <vt:lpstr>Scripting API</vt:lpstr>
      <vt:lpstr>Scripting API</vt:lpstr>
      <vt:lpstr>Scripting API</vt:lpstr>
      <vt:lpstr>How?</vt:lpstr>
      <vt:lpstr>It‘s the Web of „Things“ so we took a look at the thing</vt:lpstr>
      <vt:lpstr>and how the web interacts with it</vt:lpstr>
      <vt:lpstr>But also the thing interacts </vt:lpstr>
      <vt:lpstr>so lets take a look into the thing</vt:lpstr>
      <vt:lpstr>… and how to script it</vt:lpstr>
      <vt:lpstr>Scripting API</vt:lpstr>
      <vt:lpstr>Why? What is the benefit?</vt:lpstr>
      <vt:lpstr>Scripting API: App Dev viewpoint</vt:lpstr>
      <vt:lpstr>Why? What is the benefit?</vt:lpstr>
      <vt:lpstr>Scripting API: Thing vendor viewpoint</vt:lpstr>
      <vt:lpstr>Scripting API</vt:lpstr>
      <vt:lpstr>Example: client</vt:lpstr>
      <vt:lpstr>Example: Server (in Lua)</vt:lpstr>
      <vt:lpstr>Physical access Example</vt:lpstr>
      <vt:lpstr>Discovery example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a WoT Project</dc:title>
  <dc:creator>Kovatsch, Matthias</dc:creator>
  <cp:lastModifiedBy>z0010w1v</cp:lastModifiedBy>
  <cp:revision>92</cp:revision>
  <dcterms:created xsi:type="dcterms:W3CDTF">2016-04-10T22:30:33Z</dcterms:created>
  <dcterms:modified xsi:type="dcterms:W3CDTF">2016-04-20T12:05:23Z</dcterms:modified>
</cp:coreProperties>
</file>