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86" r:id="rId2"/>
    <p:sldId id="387" r:id="rId3"/>
    <p:sldId id="390" r:id="rId4"/>
    <p:sldId id="256" r:id="rId5"/>
    <p:sldId id="324" r:id="rId6"/>
    <p:sldId id="325" r:id="rId7"/>
    <p:sldId id="326" r:id="rId8"/>
    <p:sldId id="327" r:id="rId9"/>
    <p:sldId id="365" r:id="rId10"/>
    <p:sldId id="369" r:id="rId11"/>
    <p:sldId id="370" r:id="rId12"/>
    <p:sldId id="372" r:id="rId13"/>
    <p:sldId id="371" r:id="rId14"/>
    <p:sldId id="400" r:id="rId15"/>
    <p:sldId id="373" r:id="rId16"/>
    <p:sldId id="374" r:id="rId17"/>
    <p:sldId id="375" r:id="rId18"/>
    <p:sldId id="392" r:id="rId19"/>
    <p:sldId id="393" r:id="rId20"/>
    <p:sldId id="376" r:id="rId21"/>
    <p:sldId id="377" r:id="rId22"/>
    <p:sldId id="378" r:id="rId23"/>
    <p:sldId id="388" r:id="rId24"/>
    <p:sldId id="381" r:id="rId25"/>
    <p:sldId id="384" r:id="rId26"/>
    <p:sldId id="382" r:id="rId27"/>
    <p:sldId id="391" r:id="rId28"/>
    <p:sldId id="401" r:id="rId29"/>
    <p:sldId id="389" r:id="rId30"/>
    <p:sldId id="403" r:id="rId31"/>
    <p:sldId id="364" r:id="rId32"/>
    <p:sldId id="404" r:id="rId33"/>
    <p:sldId id="394" r:id="rId34"/>
    <p:sldId id="395" r:id="rId35"/>
    <p:sldId id="396" r:id="rId36"/>
    <p:sldId id="397" r:id="rId37"/>
    <p:sldId id="398" r:id="rId38"/>
    <p:sldId id="399" r:id="rId3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7B7C"/>
    <a:srgbClr val="7F7F7F"/>
    <a:srgbClr val="8EB4E3"/>
    <a:srgbClr val="005A9C"/>
    <a:srgbClr val="FF9900"/>
    <a:srgbClr val="00B050"/>
    <a:srgbClr val="0000FF"/>
    <a:srgbClr val="FF0066"/>
    <a:srgbClr val="92D05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51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6C9F5-32D2-42B5-96C6-A2155698F10A}" type="datetimeFigureOut">
              <a:rPr lang="de-DE" smtClean="0"/>
              <a:pPr/>
              <a:t>06.11.2016</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DF3CC-1C16-44C5-879B-389FF4F4502F}"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Ericsson</a:t>
            </a:r>
          </a:p>
          <a:p>
            <a:r>
              <a:rPr lang="de-DE" dirty="0" smtClean="0"/>
              <a:t>Intel</a:t>
            </a:r>
          </a:p>
          <a:p>
            <a:r>
              <a:rPr lang="de-DE" dirty="0" smtClean="0"/>
              <a:t>Arm</a:t>
            </a:r>
          </a:p>
          <a:p>
            <a:r>
              <a:rPr lang="de-DE" dirty="0" smtClean="0"/>
              <a:t>Google</a:t>
            </a:r>
          </a:p>
          <a:p>
            <a:r>
              <a:rPr lang="de-DE" dirty="0" smtClean="0"/>
              <a:t>Microsoft</a:t>
            </a:r>
          </a:p>
          <a:p>
            <a:r>
              <a:rPr lang="en-US" dirty="0" smtClean="0"/>
              <a:t>Oracle</a:t>
            </a:r>
          </a:p>
          <a:p>
            <a:r>
              <a:rPr lang="en-US" dirty="0" smtClean="0"/>
              <a:t>Qualcomm</a:t>
            </a:r>
          </a:p>
          <a:p>
            <a:r>
              <a:rPr lang="de-DE" dirty="0" smtClean="0"/>
              <a:t>Verizon</a:t>
            </a:r>
          </a:p>
          <a:p>
            <a:r>
              <a:rPr lang="en-US" dirty="0" smtClean="0"/>
              <a:t>Huawei</a:t>
            </a:r>
          </a:p>
          <a:p>
            <a:r>
              <a:rPr lang="en-US" dirty="0" smtClean="0"/>
              <a:t>Siemens</a:t>
            </a:r>
            <a:endParaRPr lang="en-US" dirty="0"/>
          </a:p>
        </p:txBody>
      </p:sp>
      <p:sp>
        <p:nvSpPr>
          <p:cNvPr id="4" name="Slide Number Placeholder 3"/>
          <p:cNvSpPr>
            <a:spLocks noGrp="1"/>
          </p:cNvSpPr>
          <p:nvPr>
            <p:ph type="sldNum" sz="quarter" idx="10"/>
          </p:nvPr>
        </p:nvSpPr>
        <p:spPr/>
        <p:txBody>
          <a:bodyPr/>
          <a:lstStyle/>
          <a:p>
            <a:fld id="{F7FDF3CC-1C16-44C5-879B-389FF4F4502F}" type="slidenum">
              <a:rPr lang="de-DE" smtClean="0"/>
              <a:pPr/>
              <a:t>2</a:t>
            </a:fld>
            <a:endParaRPr lang="de-DE"/>
          </a:p>
        </p:txBody>
      </p:sp>
    </p:spTree>
    <p:extLst>
      <p:ext uri="{BB962C8B-B14F-4D97-AF65-F5344CB8AC3E}">
        <p14:creationId xmlns:p14="http://schemas.microsoft.com/office/powerpoint/2010/main" val="11756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fld id="{F7FDF3CC-1C16-44C5-879B-389FF4F4502F}" type="slidenum">
              <a:rPr lang="de-DE" smtClean="0"/>
              <a:pPr/>
              <a:t>7</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p:nvPr>
        </p:nvSpPr>
        <p:spPr>
          <a:xfrm>
            <a:off x="323850" y="2024064"/>
            <a:ext cx="8496300" cy="42100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7" name="Titel 6"/>
          <p:cNvSpPr>
            <a:spLocks noGrp="1"/>
          </p:cNvSpPr>
          <p:nvPr>
            <p:ph type="title"/>
          </p:nvPr>
        </p:nvSpPr>
        <p:spPr>
          <a:solidFill>
            <a:schemeClr val="bg1"/>
          </a:solidFill>
        </p:spPr>
        <p:txBody>
          <a:bodyPr/>
          <a:lstStyle/>
          <a:p>
            <a:r>
              <a:rPr lang="en-US" smtClean="0"/>
              <a:t>Click to edit Master title style</a:t>
            </a:r>
            <a:endParaRPr lang="de-CH"/>
          </a:p>
        </p:txBody>
      </p:sp>
    </p:spTree>
    <p:extLst>
      <p:ext uri="{BB962C8B-B14F-4D97-AF65-F5344CB8AC3E}">
        <p14:creationId xmlns:p14="http://schemas.microsoft.com/office/powerpoint/2010/main" val="296175389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halt Vollbild">
    <p:spTree>
      <p:nvGrpSpPr>
        <p:cNvPr id="1" name=""/>
        <p:cNvGrpSpPr/>
        <p:nvPr/>
      </p:nvGrpSpPr>
      <p:grpSpPr>
        <a:xfrm>
          <a:off x="0" y="0"/>
          <a:ext cx="0" cy="0"/>
          <a:chOff x="0" y="0"/>
          <a:chExt cx="0" cy="0"/>
        </a:xfrm>
      </p:grpSpPr>
      <p:sp>
        <p:nvSpPr>
          <p:cNvPr id="10" name="Bildplatzhalter 9"/>
          <p:cNvSpPr>
            <a:spLocks noGrp="1"/>
          </p:cNvSpPr>
          <p:nvPr>
            <p:ph type="pic" sz="quarter" idx="13"/>
          </p:nvPr>
        </p:nvSpPr>
        <p:spPr>
          <a:xfrm>
            <a:off x="323850" y="620713"/>
            <a:ext cx="8496300" cy="5607860"/>
          </a:xfrm>
          <a:noFill/>
        </p:spPr>
        <p:txBody>
          <a:bodyPr/>
          <a:lstStyle>
            <a:lvl1pPr marL="0" indent="0">
              <a:buNone/>
              <a:defRPr/>
            </a:lvl1pPr>
          </a:lstStyle>
          <a:p>
            <a:r>
              <a:rPr lang="en-US" smtClean="0"/>
              <a:t>Click icon to add picture</a:t>
            </a:r>
            <a:endParaRPr lang="de-CH" dirty="0"/>
          </a:p>
        </p:txBody>
      </p:sp>
    </p:spTree>
    <p:extLst>
      <p:ext uri="{BB962C8B-B14F-4D97-AF65-F5344CB8AC3E}">
        <p14:creationId xmlns:p14="http://schemas.microsoft.com/office/powerpoint/2010/main" val="238579030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pPr/>
              <a:t>06.11.2016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pPr/>
              <a:t>06.11.2016</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ools.ietf.org/html/draft-iab-iotsi-worksho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tools.ietf.org/html/draft-koster-t2trg-hsml-00" TargetMode="External"/><Relationship Id="rId2" Type="http://schemas.openxmlformats.org/officeDocument/2006/relationships/hyperlink" Target="https://tools.ietf.org/html/draft-hartke-t2trg-coral-01" TargetMode="External"/><Relationship Id="rId1" Type="http://schemas.openxmlformats.org/officeDocument/2006/relationships/slideLayout" Target="../slideLayouts/slideLayout12.xml"/><Relationship Id="rId4" Type="http://schemas.openxmlformats.org/officeDocument/2006/relationships/hyperlink" Target="https://w3c.github.io/wot/current-practices/wot-practices.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sifi-workshop.github.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mkovatsc.github.io/core-hal-explorer/" TargetMode="External"/><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hyperlink" Target="https://github.com/t2trg/" TargetMode="External"/><Relationship Id="rId3" Type="http://schemas.openxmlformats.org/officeDocument/2006/relationships/hyperlink" Target="https://lists.w3.org/Archives/Public/public-wot-ig/" TargetMode="External"/><Relationship Id="rId7" Type="http://schemas.openxmlformats.org/officeDocument/2006/relationships/hyperlink" Target="https://www.w3.org/WoT/IG/wiki/Main_Page" TargetMode="External"/><Relationship Id="rId2" Type="http://schemas.openxmlformats.org/officeDocument/2006/relationships/hyperlink" Target="https://www.w3.org/WoT/IG/" TargetMode="External"/><Relationship Id="rId1" Type="http://schemas.openxmlformats.org/officeDocument/2006/relationships/slideLayout" Target="../slideLayouts/slideLayout2.xml"/><Relationship Id="rId6" Type="http://schemas.openxmlformats.org/officeDocument/2006/relationships/hyperlink" Target="https://github.com/w3c/wot" TargetMode="External"/><Relationship Id="rId5" Type="http://schemas.openxmlformats.org/officeDocument/2006/relationships/hyperlink" Target="http://w3c.github.io/wot/current-practices/wot-practices.html" TargetMode="External"/><Relationship Id="rId4" Type="http://schemas.openxmlformats.org/officeDocument/2006/relationships/hyperlink" Target="http://w3c.github.io/wot/architecture/wot-architecture.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w3c.github.io/wot/current-practices/wot-practices.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3c.github.io/wot/current-practices/wot-practices.html"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hyperlink" Target="http://w3c.github.io/wot/current-practices/wot-practices.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 y="1412776"/>
            <a:ext cx="8549640" cy="1470025"/>
          </a:xfrm>
        </p:spPr>
        <p:txBody>
          <a:bodyPr>
            <a:normAutofit fontScale="90000"/>
          </a:bodyPr>
          <a:lstStyle/>
          <a:p>
            <a:r>
              <a:rPr lang="en-US" b="1" dirty="0"/>
              <a:t>1st International Workshop on Semantic Interoperability for the </a:t>
            </a:r>
            <a:r>
              <a:rPr lang="en-US" b="1" dirty="0" smtClean="0"/>
              <a:t>IoT</a:t>
            </a:r>
            <a:endParaRPr lang="en-US" dirty="0"/>
          </a:p>
        </p:txBody>
      </p:sp>
      <p:sp>
        <p:nvSpPr>
          <p:cNvPr id="3" name="Subtitle 2"/>
          <p:cNvSpPr>
            <a:spLocks noGrp="1"/>
          </p:cNvSpPr>
          <p:nvPr>
            <p:ph type="subTitle" idx="1"/>
          </p:nvPr>
        </p:nvSpPr>
        <p:spPr>
          <a:xfrm>
            <a:off x="1371600" y="3356992"/>
            <a:ext cx="6400800" cy="1752600"/>
          </a:xfrm>
        </p:spPr>
        <p:txBody>
          <a:bodyPr/>
          <a:lstStyle/>
          <a:p>
            <a:r>
              <a:rPr lang="en-US" dirty="0" smtClean="0"/>
              <a:t>Joint Workshop with WoT 2016</a:t>
            </a:r>
            <a:br>
              <a:rPr lang="en-US" dirty="0" smtClean="0"/>
            </a:br>
            <a:r>
              <a:rPr lang="en-US" dirty="0" smtClean="0"/>
              <a:t>Stuttgart</a:t>
            </a:r>
            <a:r>
              <a:rPr lang="en-US" dirty="0"/>
              <a:t>, </a:t>
            </a:r>
            <a:r>
              <a:rPr lang="en-US" dirty="0" smtClean="0"/>
              <a:t>Germany, 2016</a:t>
            </a:r>
            <a:endParaRPr lang="en-US" dirty="0"/>
          </a:p>
        </p:txBody>
      </p:sp>
      <p:pic>
        <p:nvPicPr>
          <p:cNvPr id="1026" name="Picture 2" descr="https://trac.ietf.org/trac/irtf/raw-attachment/wiki/IRTFLogoFiles/irtf-logo-16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0280" y="4962121"/>
            <a:ext cx="1982120" cy="14202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upload.wikimedia.org/wikipedia/commons/thumb/e/ed/W3C%C2%AE_Icon.svg/2000px-W3C%C2%AE_Icon.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4891110"/>
            <a:ext cx="2293401" cy="1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49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Semantic Metadata for Interoperability</a:t>
            </a:r>
            <a:endParaRPr lang="en-US" dirty="0"/>
          </a:p>
        </p:txBody>
      </p:sp>
      <p:sp>
        <p:nvSpPr>
          <p:cNvPr id="5" name="角丸四角形 6"/>
          <p:cNvSpPr/>
          <p:nvPr/>
        </p:nvSpPr>
        <p:spPr bwMode="auto">
          <a:xfrm>
            <a:off x="179512" y="2627837"/>
            <a:ext cx="2587746" cy="1602327"/>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A</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680368"/>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A</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7" name="縦巻き 49"/>
          <p:cNvSpPr/>
          <p:nvPr/>
        </p:nvSpPr>
        <p:spPr bwMode="auto">
          <a:xfrm>
            <a:off x="299159" y="3140968"/>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627837"/>
            <a:ext cx="2587746" cy="1602327"/>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B</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680368"/>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B</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496389" y="3140968"/>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11" name="Left-Right Arrow 10"/>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14" name="Down Arrow 13"/>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1" name="Group 20"/>
          <p:cNvGrpSpPr/>
          <p:nvPr/>
        </p:nvGrpSpPr>
        <p:grpSpPr>
          <a:xfrm>
            <a:off x="3397774" y="2417611"/>
            <a:ext cx="2348452" cy="939381"/>
            <a:chOff x="3397774" y="2417611"/>
            <a:chExt cx="2348452" cy="939381"/>
          </a:xfrm>
        </p:grpSpPr>
        <p:sp>
          <p:nvSpPr>
            <p:cNvPr id="15"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12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Semantic</a:t>
              </a:r>
              <a:endPar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Metadata</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16" name="Group 15"/>
            <p:cNvGrpSpPr/>
            <p:nvPr/>
          </p:nvGrpSpPr>
          <p:grpSpPr>
            <a:xfrm>
              <a:off x="3555853" y="2574192"/>
              <a:ext cx="605287" cy="625127"/>
              <a:chOff x="3591656" y="993559"/>
              <a:chExt cx="548296" cy="566272"/>
            </a:xfrm>
            <a:solidFill>
              <a:schemeClr val="bg1"/>
            </a:solidFill>
          </p:grpSpPr>
          <p:sp>
            <p:nvSpPr>
              <p:cNvPr id="17" name="Isosceles Triangle 16"/>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18" name="Oval 17"/>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19" name="Oval 18"/>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20" name="Oval 19"/>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val="14680476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Simple, Common Interaction Model</a:t>
            </a:r>
            <a:endParaRPr lang="en-US" dirty="0"/>
          </a:p>
        </p:txBody>
      </p:sp>
      <p:sp>
        <p:nvSpPr>
          <p:cNvPr id="5" name="角丸四角形 6"/>
          <p:cNvSpPr/>
          <p:nvPr/>
        </p:nvSpPr>
        <p:spPr bwMode="auto">
          <a:xfrm>
            <a:off x="179512" y="2060848"/>
            <a:ext cx="2587746" cy="2169315"/>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A</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A</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169315"/>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Platform B</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B</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6" name="Group 45"/>
          <p:cNvGrpSpPr/>
          <p:nvPr/>
        </p:nvGrpSpPr>
        <p:grpSpPr>
          <a:xfrm>
            <a:off x="3397774" y="2417611"/>
            <a:ext cx="2348452" cy="939381"/>
            <a:chOff x="3397774" y="2417611"/>
            <a:chExt cx="2348452" cy="939381"/>
          </a:xfrm>
        </p:grpSpPr>
        <p:sp>
          <p:nvSpPr>
            <p:cNvPr id="47"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12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Semantic</a:t>
              </a:r>
              <a:endPar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err="1" smtClean="0">
                  <a:ln>
                    <a:noFill/>
                  </a:ln>
                  <a:solidFill>
                    <a:schemeClr val="bg1"/>
                  </a:solidFill>
                  <a:effectLst/>
                  <a:uLnTx/>
                  <a:uFillTx/>
                  <a:latin typeface="Arial" pitchFamily="34" charset="0"/>
                  <a:ea typeface="HG明朝E" panose="02020909000000000000" pitchFamily="17" charset="-128"/>
                  <a:cs typeface="Arial" pitchFamily="34" charset="0"/>
                </a:rPr>
                <a:t>Metadata</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8" name="Group 47"/>
            <p:cNvGrpSpPr/>
            <p:nvPr/>
          </p:nvGrpSpPr>
          <p:grpSpPr>
            <a:xfrm>
              <a:off x="3555853" y="2574192"/>
              <a:ext cx="605287" cy="625127"/>
              <a:chOff x="3591656" y="993559"/>
              <a:chExt cx="548296" cy="566272"/>
            </a:xfrm>
            <a:solidFill>
              <a:schemeClr val="bg1"/>
            </a:solidFill>
          </p:grpSpPr>
          <p:sp>
            <p:nvSpPr>
              <p:cNvPr id="49" name="Isosceles Triangle 48"/>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0" name="Oval 49"/>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1" name="Oval 50"/>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2" name="Oval 51"/>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val="39256064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HTML for Things:</a:t>
            </a:r>
            <a:br>
              <a:rPr lang="de-DE" dirty="0" smtClean="0"/>
            </a:br>
            <a:r>
              <a:rPr lang="de-DE" b="1" dirty="0" smtClean="0">
                <a:solidFill>
                  <a:srgbClr val="4A7B7C"/>
                </a:solidFill>
              </a:rPr>
              <a:t>Thing Description (TD)</a:t>
            </a:r>
            <a:endParaRPr lang="en-US" b="1" dirty="0">
              <a:solidFill>
                <a:srgbClr val="4A7B7C"/>
              </a:solidFill>
            </a:endParaRPr>
          </a:p>
        </p:txBody>
      </p:sp>
      <p:sp>
        <p:nvSpPr>
          <p:cNvPr id="5" name="角丸四角形 6"/>
          <p:cNvSpPr/>
          <p:nvPr/>
        </p:nvSpPr>
        <p:spPr bwMode="auto">
          <a:xfrm>
            <a:off x="179512" y="2060848"/>
            <a:ext cx="2587746" cy="2169315"/>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A</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169315"/>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B</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 name="Group 1"/>
          <p:cNvGrpSpPr/>
          <p:nvPr/>
        </p:nvGrpSpPr>
        <p:grpSpPr>
          <a:xfrm>
            <a:off x="3397774" y="2417611"/>
            <a:ext cx="2348452" cy="939381"/>
            <a:chOff x="3397774" y="2417611"/>
            <a:chExt cx="2348452" cy="939381"/>
          </a:xfrm>
        </p:grpSpPr>
        <p:sp>
          <p:nvSpPr>
            <p:cNvPr id="40"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41" name="Group 40"/>
            <p:cNvGrpSpPr/>
            <p:nvPr/>
          </p:nvGrpSpPr>
          <p:grpSpPr>
            <a:xfrm>
              <a:off x="3555853" y="2574192"/>
              <a:ext cx="605287" cy="625127"/>
              <a:chOff x="3591656" y="993559"/>
              <a:chExt cx="548296" cy="566272"/>
            </a:xfrm>
            <a:solidFill>
              <a:schemeClr val="bg1"/>
            </a:solidFill>
          </p:grpSpPr>
          <p:sp>
            <p:nvSpPr>
              <p:cNvPr id="42" name="Isosceles Triangle 41"/>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4" name="Oval 43"/>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5" name="Oval 44"/>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val="41012343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Description of IoT Protocols:</a:t>
            </a:r>
            <a:br>
              <a:rPr lang="de-DE" dirty="0" smtClean="0"/>
            </a:br>
            <a:r>
              <a:rPr lang="de-DE" b="1" dirty="0">
                <a:solidFill>
                  <a:srgbClr val="4A7B7C"/>
                </a:solidFill>
              </a:rPr>
              <a:t>Protocol Mappings</a:t>
            </a:r>
            <a:r>
              <a:rPr lang="de-DE" dirty="0" smtClean="0"/>
              <a:t> (a.k.a. Bindings)</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A</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B</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a:t>
            </a:r>
            <a:r>
              <a:rPr lang="en-US" altLang="ja-JP" sz="2000" kern="0" dirty="0" smtClean="0">
                <a:solidFill>
                  <a:schemeClr val="bg1"/>
                </a:solidFill>
                <a:latin typeface="Arial" pitchFamily="34" charset="0"/>
                <a:ea typeface="HG明朝E" panose="02020909000000000000" pitchFamily="17" charset="-128"/>
                <a:cs typeface="Arial" pitchFamily="34" charset="0"/>
              </a:rPr>
              <a:t>Mappings</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2" name="Cloud 1"/>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35" name="Cloud 34"/>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36" name="Cloud 35"/>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8" name="Group 47"/>
          <p:cNvGrpSpPr/>
          <p:nvPr/>
        </p:nvGrpSpPr>
        <p:grpSpPr>
          <a:xfrm>
            <a:off x="3397774" y="2417611"/>
            <a:ext cx="2348452" cy="939381"/>
            <a:chOff x="3397774" y="2417611"/>
            <a:chExt cx="2348452" cy="939381"/>
          </a:xfrm>
        </p:grpSpPr>
        <p:sp>
          <p:nvSpPr>
            <p:cNvPr id="49"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0" name="Group 49"/>
            <p:cNvGrpSpPr/>
            <p:nvPr/>
          </p:nvGrpSpPr>
          <p:grpSpPr>
            <a:xfrm>
              <a:off x="3555853" y="2574192"/>
              <a:ext cx="605287" cy="625127"/>
              <a:chOff x="3591656" y="993559"/>
              <a:chExt cx="548296" cy="566272"/>
            </a:xfrm>
            <a:solidFill>
              <a:schemeClr val="bg1"/>
            </a:solidFill>
          </p:grpSpPr>
          <p:sp>
            <p:nvSpPr>
              <p:cNvPr id="51" name="Isosceles Triangle 50"/>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2" name="Oval 51"/>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3" name="Oval 52"/>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4" name="Oval 53"/>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5" name="Cloud 54"/>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Tree>
    <p:extLst>
      <p:ext uri="{BB962C8B-B14F-4D97-AF65-F5344CB8AC3E}">
        <p14:creationId xmlns:p14="http://schemas.microsoft.com/office/powerpoint/2010/main" val="2864450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25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25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animBg="1"/>
      <p:bldP spid="36"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Harmonize Gateway Implementation</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A</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B</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2" name="Cloud 1"/>
          <p:cNvSpPr/>
          <p:nvPr/>
        </p:nvSpPr>
        <p:spPr>
          <a:xfrm>
            <a:off x="1403493" y="4935461"/>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CoAP</a:t>
            </a:r>
            <a:endParaRPr lang="en-US" dirty="0"/>
          </a:p>
        </p:txBody>
      </p:sp>
      <p:sp>
        <p:nvSpPr>
          <p:cNvPr id="35" name="Cloud 34"/>
          <p:cNvSpPr/>
          <p:nvPr/>
        </p:nvSpPr>
        <p:spPr>
          <a:xfrm>
            <a:off x="7253824" y="494546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OneM2M</a:t>
            </a:r>
            <a:br>
              <a:rPr lang="de-DE" dirty="0" smtClean="0"/>
            </a:br>
            <a:r>
              <a:rPr lang="de-DE" dirty="0" smtClean="0"/>
              <a:t>CoAP</a:t>
            </a:r>
            <a:endParaRPr lang="en-US" dirty="0"/>
          </a:p>
        </p:txBody>
      </p:sp>
      <p:sp>
        <p:nvSpPr>
          <p:cNvPr id="36" name="Cloud 35"/>
          <p:cNvSpPr/>
          <p:nvPr/>
        </p:nvSpPr>
        <p:spPr>
          <a:xfrm>
            <a:off x="971600"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DE" dirty="0" smtClean="0"/>
              <a:t>OCF</a:t>
            </a:r>
            <a:br>
              <a:rPr lang="de-DE" dirty="0" smtClean="0"/>
            </a:br>
            <a:r>
              <a:rPr lang="de-DE" dirty="0" smtClean="0"/>
              <a:t>CoAP</a:t>
            </a:r>
            <a:endParaRPr lang="en-US" dirty="0"/>
          </a:p>
        </p:txBody>
      </p:sp>
      <p:sp>
        <p:nvSpPr>
          <p:cNvPr id="37" name="Cloud 36"/>
          <p:cNvSpPr/>
          <p:nvPr/>
        </p:nvSpPr>
        <p:spPr>
          <a:xfrm>
            <a:off x="6300192" y="5517232"/>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BACnet</a:t>
            </a:r>
            <a:endParaRPr lang="en-US" dirty="0"/>
          </a:p>
        </p:txBody>
      </p:sp>
      <p:grpSp>
        <p:nvGrpSpPr>
          <p:cNvPr id="3" name="Group 2"/>
          <p:cNvGrpSpPr/>
          <p:nvPr/>
        </p:nvGrpSpPr>
        <p:grpSpPr>
          <a:xfrm>
            <a:off x="2935823" y="3329157"/>
            <a:ext cx="3272352" cy="2888363"/>
            <a:chOff x="2935823" y="3329157"/>
            <a:chExt cx="3272352" cy="2888363"/>
          </a:xfrm>
        </p:grpSpPr>
        <p:sp>
          <p:nvSpPr>
            <p:cNvPr id="46" name="Left-Right Arrow 45"/>
            <p:cNvSpPr/>
            <p:nvPr/>
          </p:nvSpPr>
          <p:spPr>
            <a:xfrm>
              <a:off x="2935823" y="5591197"/>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de-CH" dirty="0" smtClean="0">
                  <a:solidFill>
                    <a:schemeClr val="tx1"/>
                  </a:solidFill>
                </a:rPr>
                <a:t>Bridging Gateway</a:t>
              </a:r>
              <a:endParaRPr lang="de-CH" sz="1600" dirty="0">
                <a:solidFill>
                  <a:schemeClr val="tx1"/>
                </a:solidFill>
              </a:endParaRPr>
            </a:p>
          </p:txBody>
        </p:sp>
        <p:sp>
          <p:nvSpPr>
            <p:cNvPr id="47" name="Down Arrow 46"/>
            <p:cNvSpPr/>
            <p:nvPr/>
          </p:nvSpPr>
          <p:spPr>
            <a:xfrm>
              <a:off x="4283967" y="3329157"/>
              <a:ext cx="576064" cy="2537098"/>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8" name="Group 47"/>
          <p:cNvGrpSpPr/>
          <p:nvPr/>
        </p:nvGrpSpPr>
        <p:grpSpPr>
          <a:xfrm>
            <a:off x="3397774" y="2417611"/>
            <a:ext cx="2348452" cy="939381"/>
            <a:chOff x="3397774" y="2417611"/>
            <a:chExt cx="2348452" cy="939381"/>
          </a:xfrm>
        </p:grpSpPr>
        <p:sp>
          <p:nvSpPr>
            <p:cNvPr id="49"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50" name="Group 49"/>
            <p:cNvGrpSpPr/>
            <p:nvPr/>
          </p:nvGrpSpPr>
          <p:grpSpPr>
            <a:xfrm>
              <a:off x="3555853" y="2574192"/>
              <a:ext cx="605287" cy="625127"/>
              <a:chOff x="3591656" y="993559"/>
              <a:chExt cx="548296" cy="566272"/>
            </a:xfrm>
            <a:solidFill>
              <a:schemeClr val="bg1"/>
            </a:solidFill>
          </p:grpSpPr>
          <p:sp>
            <p:nvSpPr>
              <p:cNvPr id="51" name="Isosceles Triangle 50"/>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2" name="Oval 51"/>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3" name="Oval 52"/>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54" name="Oval 53"/>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55" name="Cloud 54"/>
          <p:cNvSpPr/>
          <p:nvPr/>
        </p:nvSpPr>
        <p:spPr>
          <a:xfrm>
            <a:off x="179512" y="4921677"/>
            <a:ext cx="1584176" cy="936104"/>
          </a:xfrm>
          <a:prstGeom prst="cloud">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HTTP</a:t>
            </a:r>
            <a:endParaRPr lang="en-US" dirty="0"/>
          </a:p>
        </p:txBody>
      </p:sp>
    </p:spTree>
    <p:extLst>
      <p:ext uri="{BB962C8B-B14F-4D97-AF65-F5344CB8AC3E}">
        <p14:creationId xmlns:p14="http://schemas.microsoft.com/office/powerpoint/2010/main" val="34726769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Simplify Application Development</a:t>
            </a:r>
            <a:endParaRPr lang="en-US" dirty="0"/>
          </a:p>
        </p:txBody>
      </p:sp>
      <p:sp>
        <p:nvSpPr>
          <p:cNvPr id="5" name="角丸四角形 6"/>
          <p:cNvSpPr/>
          <p:nvPr/>
        </p:nvSpPr>
        <p:spPr bwMode="auto">
          <a:xfrm>
            <a:off x="17951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API A</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7" name="縦巻き 49"/>
          <p:cNvSpPr/>
          <p:nvPr/>
        </p:nvSpPr>
        <p:spPr bwMode="auto">
          <a:xfrm>
            <a:off x="29915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2060848"/>
            <a:ext cx="2587746" cy="2709456"/>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smtClean="0">
                <a:solidFill>
                  <a:schemeClr val="bg1"/>
                </a:solidFill>
                <a:latin typeface="Arial" pitchFamily="34" charset="0"/>
                <a:ea typeface="HG明朝E" panose="02020909000000000000" pitchFamily="17" charset="-128"/>
                <a:cs typeface="Arial" pitchFamily="34" charset="0"/>
              </a:rPr>
              <a:t>API B</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496389" y="2573979"/>
            <a:ext cx="2348452"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Applications</a:t>
            </a:r>
            <a:endParaRPr lang="ja-JP" altLang="en-US" sz="1600" kern="0" dirty="0" smtClean="0">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27" name="Group 26"/>
          <p:cNvGrpSpPr/>
          <p:nvPr/>
        </p:nvGrpSpPr>
        <p:grpSpPr>
          <a:xfrm>
            <a:off x="3397774" y="2417611"/>
            <a:ext cx="2348452" cy="939381"/>
            <a:chOff x="3397774" y="2417611"/>
            <a:chExt cx="2348452" cy="939381"/>
          </a:xfrm>
        </p:grpSpPr>
        <p:sp>
          <p:nvSpPr>
            <p:cNvPr id="28"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29" name="Group 28"/>
            <p:cNvGrpSpPr/>
            <p:nvPr/>
          </p:nvGrpSpPr>
          <p:grpSpPr>
            <a:xfrm>
              <a:off x="3555853" y="2574192"/>
              <a:ext cx="605287" cy="625127"/>
              <a:chOff x="3591656" y="993559"/>
              <a:chExt cx="548296" cy="566272"/>
            </a:xfrm>
            <a:solidFill>
              <a:schemeClr val="bg1"/>
            </a:solidFill>
          </p:grpSpPr>
          <p:sp>
            <p:nvSpPr>
              <p:cNvPr id="30" name="Isosceles Triangle 29"/>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1" name="Oval 30"/>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2" name="Oval 31"/>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val="13532752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de-DE" dirty="0" smtClean="0"/>
              <a:t>Browser-like Runtime for IoT Apps:</a:t>
            </a:r>
            <a:br>
              <a:rPr lang="de-DE" dirty="0" smtClean="0"/>
            </a:br>
            <a:r>
              <a:rPr lang="de-DE" b="1" dirty="0" smtClean="0">
                <a:solidFill>
                  <a:srgbClr val="4A7B7C"/>
                </a:solidFill>
              </a:rPr>
              <a:t>Scripting API</a:t>
            </a:r>
            <a:endParaRPr lang="en-US" b="1" dirty="0">
              <a:solidFill>
                <a:srgbClr val="4A7B7C"/>
              </a:solidFill>
            </a:endParaRPr>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1600" b="0" i="0" u="none" strike="noStrike" kern="0" cap="none" spc="0" normalizeH="0" baseline="0" noProof="0" dirty="0" smtClean="0">
                <a:ln>
                  <a:noFill/>
                </a:ln>
                <a:effectLst/>
                <a:uLnTx/>
                <a:uFillTx/>
                <a:latin typeface="Arial" pitchFamily="34" charset="0"/>
                <a:ea typeface="HG明朝E" panose="02020909000000000000" pitchFamily="17" charset="-128"/>
                <a:cs typeface="Arial" pitchFamily="34" charset="0"/>
              </a:rPr>
              <a:t>Runtime Environment</a:t>
            </a:r>
            <a:endParaRPr kumimoji="0" lang="ja-JP" altLang="en-US" sz="1600" b="0" i="0" u="none" strike="noStrike" kern="0" cap="none" spc="0" normalizeH="0" baseline="0" noProof="0" dirty="0" smtClean="0">
              <a:ln>
                <a:noFill/>
              </a:ln>
              <a:effectLst/>
              <a:uLnTx/>
              <a:uFillTx/>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Scripts</a:t>
            </a:r>
            <a:endParaRPr lang="ja-JP" altLang="en-US" sz="1600" kern="0" dirty="0" smtClean="0">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Scripts</a:t>
            </a:r>
            <a:endParaRPr lang="ja-JP" altLang="en-US" sz="1600" kern="0" dirty="0" smtClean="0">
              <a:latin typeface="Arial" pitchFamily="34" charset="0"/>
              <a:ea typeface="HG明朝E" panose="02020909000000000000" pitchFamily="17" charset="-128"/>
              <a:cs typeface="Arial" pitchFamily="34" charset="0"/>
            </a:endParaRPr>
          </a:p>
        </p:txBody>
      </p:sp>
      <p:grpSp>
        <p:nvGrpSpPr>
          <p:cNvPr id="29" name="Group 28"/>
          <p:cNvGrpSpPr/>
          <p:nvPr/>
        </p:nvGrpSpPr>
        <p:grpSpPr>
          <a:xfrm>
            <a:off x="3397774" y="2417611"/>
            <a:ext cx="2348452" cy="939381"/>
            <a:chOff x="3397774" y="2417611"/>
            <a:chExt cx="2348452" cy="939381"/>
          </a:xfrm>
        </p:grpSpPr>
        <p:sp>
          <p:nvSpPr>
            <p:cNvPr id="30"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1" name="Group 30"/>
            <p:cNvGrpSpPr/>
            <p:nvPr/>
          </p:nvGrpSpPr>
          <p:grpSpPr>
            <a:xfrm>
              <a:off x="3555853" y="2574192"/>
              <a:ext cx="605287" cy="625127"/>
              <a:chOff x="3591656" y="993559"/>
              <a:chExt cx="548296" cy="566272"/>
            </a:xfrm>
            <a:solidFill>
              <a:schemeClr val="bg1"/>
            </a:solidFill>
          </p:grpSpPr>
          <p:sp>
            <p:nvSpPr>
              <p:cNvPr id="32" name="Isosceles Triangle 31"/>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4" name="Oval 33"/>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8" name="Oval 47"/>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val="6477010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Portable Apps Across Vendors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grpSp>
        <p:nvGrpSpPr>
          <p:cNvPr id="29" name="Group 28"/>
          <p:cNvGrpSpPr/>
          <p:nvPr/>
        </p:nvGrpSpPr>
        <p:grpSpPr>
          <a:xfrm>
            <a:off x="3397774" y="2417611"/>
            <a:ext cx="2348452" cy="939381"/>
            <a:chOff x="3397774" y="2417611"/>
            <a:chExt cx="2348452" cy="939381"/>
          </a:xfrm>
        </p:grpSpPr>
        <p:sp>
          <p:nvSpPr>
            <p:cNvPr id="30"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1" name="Group 30"/>
            <p:cNvGrpSpPr/>
            <p:nvPr/>
          </p:nvGrpSpPr>
          <p:grpSpPr>
            <a:xfrm>
              <a:off x="3555853" y="2574192"/>
              <a:ext cx="605287" cy="625127"/>
              <a:chOff x="3591656" y="993559"/>
              <a:chExt cx="548296" cy="566272"/>
            </a:xfrm>
            <a:solidFill>
              <a:schemeClr val="bg1"/>
            </a:solidFill>
          </p:grpSpPr>
          <p:sp>
            <p:nvSpPr>
              <p:cNvPr id="32" name="Isosceles Triangle 31"/>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4" name="Oval 33"/>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8" name="Oval 47"/>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Tree>
    <p:extLst>
      <p:ext uri="{BB962C8B-B14F-4D97-AF65-F5344CB8AC3E}">
        <p14:creationId xmlns:p14="http://schemas.microsoft.com/office/powerpoint/2010/main" val="8714851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1.11111E-6 0.00046 L 0.18142 -0.04005 C 0.21962 -0.04908 0.27656 -0.05394 0.33577 -0.05394 C 0.40347 -0.05394 0.45764 -0.04908 0.49583 -0.04005 L 0.67743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Portable Apps Across Components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Gateway</a:t>
            </a:r>
            <a:endParaRPr kumimoji="0" lang="ja-JP" altLang="en-US" sz="2000" b="1"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grpSp>
        <p:nvGrpSpPr>
          <p:cNvPr id="29" name="Group 28"/>
          <p:cNvGrpSpPr/>
          <p:nvPr/>
        </p:nvGrpSpPr>
        <p:grpSpPr>
          <a:xfrm>
            <a:off x="3397774" y="2417611"/>
            <a:ext cx="2348452" cy="939381"/>
            <a:chOff x="3397774" y="2417611"/>
            <a:chExt cx="2348452" cy="939381"/>
          </a:xfrm>
        </p:grpSpPr>
        <p:sp>
          <p:nvSpPr>
            <p:cNvPr id="30"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1" name="Group 30"/>
            <p:cNvGrpSpPr/>
            <p:nvPr/>
          </p:nvGrpSpPr>
          <p:grpSpPr>
            <a:xfrm>
              <a:off x="3555853" y="2574192"/>
              <a:ext cx="605287" cy="625127"/>
              <a:chOff x="3591656" y="993559"/>
              <a:chExt cx="548296" cy="566272"/>
            </a:xfrm>
            <a:solidFill>
              <a:schemeClr val="bg1"/>
            </a:solidFill>
          </p:grpSpPr>
          <p:sp>
            <p:nvSpPr>
              <p:cNvPr id="32" name="Isosceles Triangle 31"/>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4" name="Oval 33"/>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8" name="Oval 47"/>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7"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Tree>
    <p:extLst>
      <p:ext uri="{BB962C8B-B14F-4D97-AF65-F5344CB8AC3E}">
        <p14:creationId xmlns:p14="http://schemas.microsoft.com/office/powerpoint/2010/main" val="39036384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4.72222E-6 0.00046 L -0.18143 -0.04005 C -0.21962 -0.04908 -0.27657 -0.05394 -0.33577 -0.05394 C -0.40348 -0.05394 -0.45764 -0.04908 -0.49584 -0.04005 L -0.67726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Portable Apps Across Components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Gateway</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Cloud</a:t>
            </a:r>
            <a:endParaRPr kumimoji="0" lang="ja-JP" altLang="en-US" sz="2000" b="1"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角丸四角形 21"/>
          <p:cNvSpPr/>
          <p:nvPr/>
        </p:nvSpPr>
        <p:spPr bwMode="auto">
          <a:xfrm>
            <a:off x="29915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Scripting API</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grpSp>
        <p:nvGrpSpPr>
          <p:cNvPr id="29" name="Group 28"/>
          <p:cNvGrpSpPr/>
          <p:nvPr/>
        </p:nvGrpSpPr>
        <p:grpSpPr>
          <a:xfrm>
            <a:off x="3397774" y="2417611"/>
            <a:ext cx="2348452" cy="939381"/>
            <a:chOff x="3397774" y="2417611"/>
            <a:chExt cx="2348452" cy="939381"/>
          </a:xfrm>
        </p:grpSpPr>
        <p:sp>
          <p:nvSpPr>
            <p:cNvPr id="30"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1" name="Group 30"/>
            <p:cNvGrpSpPr/>
            <p:nvPr/>
          </p:nvGrpSpPr>
          <p:grpSpPr>
            <a:xfrm>
              <a:off x="3555853" y="2574192"/>
              <a:ext cx="605287" cy="625127"/>
              <a:chOff x="3591656" y="993559"/>
              <a:chExt cx="548296" cy="566272"/>
            </a:xfrm>
            <a:solidFill>
              <a:schemeClr val="bg1"/>
            </a:solidFill>
          </p:grpSpPr>
          <p:sp>
            <p:nvSpPr>
              <p:cNvPr id="32" name="Isosceles Triangle 31"/>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4" name="Oval 33"/>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8" name="Oval 47"/>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7" name="縦巻き 49"/>
          <p:cNvSpPr/>
          <p:nvPr/>
        </p:nvSpPr>
        <p:spPr bwMode="auto">
          <a:xfrm>
            <a:off x="40590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Tree>
    <p:extLst>
      <p:ext uri="{BB962C8B-B14F-4D97-AF65-F5344CB8AC3E}">
        <p14:creationId xmlns:p14="http://schemas.microsoft.com/office/powerpoint/2010/main" val="33278445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1.11111E-6 0.00046 L 0.18142 -0.04005 C 0.21962 -0.04908 0.27656 -0.05394 0.33577 -0.05394 C 0.40347 -0.05394 0.45764 -0.04908 0.49583 -0.04005 L 0.67743 0.00046 " pathEditMode="relative" rAng="0" ptsTypes="AAAAA">
                                      <p:cBhvr>
                                        <p:cTn id="6" dur="2000" fill="hold"/>
                                        <p:tgtEl>
                                          <p:spTgt spid="7"/>
                                        </p:tgtEl>
                                        <p:attrNameLst>
                                          <p:attrName>ppt_x</p:attrName>
                                          <p:attrName>ppt_y</p:attrName>
                                        </p:attrNameLst>
                                      </p:cBhvr>
                                      <p:rCtr x="33872" y="-27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Semantic Interoperability</a:t>
            </a:r>
            <a:endParaRPr lang="en-US" dirty="0"/>
          </a:p>
        </p:txBody>
      </p:sp>
      <p:sp>
        <p:nvSpPr>
          <p:cNvPr id="3" name="Content Placeholder 2"/>
          <p:cNvSpPr>
            <a:spLocks noGrp="1"/>
          </p:cNvSpPr>
          <p:nvPr>
            <p:ph idx="1"/>
          </p:nvPr>
        </p:nvSpPr>
        <p:spPr>
          <a:xfrm>
            <a:off x="457200" y="1600200"/>
            <a:ext cx="8229600" cy="5069160"/>
          </a:xfrm>
        </p:spPr>
        <p:txBody>
          <a:bodyPr>
            <a:normAutofit/>
          </a:bodyPr>
          <a:lstStyle/>
          <a:p>
            <a:pPr>
              <a:spcBef>
                <a:spcPts val="600"/>
              </a:spcBef>
            </a:pPr>
            <a:r>
              <a:rPr lang="de-DE" dirty="0" smtClean="0"/>
              <a:t>IAB Workshop, Santa Clara, March 2016</a:t>
            </a:r>
          </a:p>
          <a:p>
            <a:pPr lvl="1">
              <a:spcBef>
                <a:spcPts val="600"/>
              </a:spcBef>
            </a:pPr>
            <a:r>
              <a:rPr lang="de-DE" sz="2400" dirty="0">
                <a:hlinkClick r:id="rId3"/>
              </a:rPr>
              <a:t>https://</a:t>
            </a:r>
            <a:r>
              <a:rPr lang="de-DE" sz="2400" dirty="0" smtClean="0">
                <a:hlinkClick r:id="rId3"/>
              </a:rPr>
              <a:t>tools.ietf.org/html/draft-iab-iotsi-workshop</a:t>
            </a:r>
            <a:r>
              <a:rPr lang="de-DE" sz="2400" dirty="0" smtClean="0"/>
              <a:t> </a:t>
            </a:r>
          </a:p>
          <a:p>
            <a:pPr>
              <a:spcBef>
                <a:spcPts val="600"/>
              </a:spcBef>
            </a:pPr>
            <a:r>
              <a:rPr lang="de-DE" dirty="0" smtClean="0"/>
              <a:t>Problems to solve (based on position papers)</a:t>
            </a:r>
          </a:p>
          <a:p>
            <a:pPr lvl="1">
              <a:spcBef>
                <a:spcPts val="600"/>
              </a:spcBef>
            </a:pPr>
            <a:r>
              <a:rPr lang="en-US" dirty="0"/>
              <a:t>Formal </a:t>
            </a:r>
            <a:r>
              <a:rPr lang="en-US" dirty="0" smtClean="0"/>
              <a:t>languages </a:t>
            </a:r>
            <a:r>
              <a:rPr lang="en-US" dirty="0"/>
              <a:t>for </a:t>
            </a:r>
            <a:r>
              <a:rPr lang="en-US" dirty="0" smtClean="0"/>
              <a:t>documentation purposes</a:t>
            </a:r>
            <a:endParaRPr lang="en-US" dirty="0"/>
          </a:p>
          <a:p>
            <a:pPr lvl="1">
              <a:spcBef>
                <a:spcPts val="600"/>
              </a:spcBef>
            </a:pPr>
            <a:r>
              <a:rPr lang="en-US" dirty="0" smtClean="0"/>
              <a:t>Formal languages for code generation</a:t>
            </a:r>
          </a:p>
          <a:p>
            <a:pPr lvl="1">
              <a:spcBef>
                <a:spcPts val="600"/>
              </a:spcBef>
            </a:pPr>
            <a:r>
              <a:rPr lang="en-US" dirty="0"/>
              <a:t>Debugging support</a:t>
            </a:r>
          </a:p>
          <a:p>
            <a:pPr lvl="1">
              <a:spcBef>
                <a:spcPts val="600"/>
              </a:spcBef>
            </a:pPr>
            <a:r>
              <a:rPr lang="en-US" dirty="0" smtClean="0"/>
              <a:t>Runtime </a:t>
            </a:r>
            <a:r>
              <a:rPr lang="en-US" dirty="0"/>
              <a:t>discovery</a:t>
            </a:r>
          </a:p>
          <a:p>
            <a:pPr lvl="1">
              <a:spcBef>
                <a:spcPts val="600"/>
              </a:spcBef>
            </a:pPr>
            <a:r>
              <a:rPr lang="en-US" dirty="0"/>
              <a:t>Translation between </a:t>
            </a:r>
            <a:r>
              <a:rPr lang="en-US" dirty="0" smtClean="0"/>
              <a:t>models</a:t>
            </a:r>
            <a:endParaRPr lang="en-US" dirty="0"/>
          </a:p>
        </p:txBody>
      </p:sp>
      <p:sp>
        <p:nvSpPr>
          <p:cNvPr id="8" name="TextBox 7"/>
          <p:cNvSpPr txBox="1"/>
          <p:nvPr/>
        </p:nvSpPr>
        <p:spPr>
          <a:xfrm rot="21154272">
            <a:off x="983858" y="1302167"/>
            <a:ext cx="2768450" cy="369332"/>
          </a:xfrm>
          <a:prstGeom prst="rect">
            <a:avLst/>
          </a:prstGeom>
          <a:noFill/>
        </p:spPr>
        <p:txBody>
          <a:bodyPr wrap="none" rtlCol="0">
            <a:spAutoFit/>
          </a:bodyPr>
          <a:lstStyle/>
          <a:p>
            <a:r>
              <a:rPr lang="de-DE" dirty="0" smtClean="0">
                <a:solidFill>
                  <a:schemeClr val="bg1">
                    <a:lumMod val="50000"/>
                  </a:schemeClr>
                </a:solidFill>
              </a:rPr>
              <a:t>Internet Architecture Board</a:t>
            </a:r>
            <a:endParaRPr lang="en-US" dirty="0">
              <a:solidFill>
                <a:schemeClr val="bg1">
                  <a:lumMod val="50000"/>
                </a:schemeClr>
              </a:solidFill>
            </a:endParaRPr>
          </a:p>
        </p:txBody>
      </p:sp>
    </p:spTree>
    <p:extLst>
      <p:ext uri="{BB962C8B-B14F-4D97-AF65-F5344CB8AC3E}">
        <p14:creationId xmlns:p14="http://schemas.microsoft.com/office/powerpoint/2010/main" val="40038194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5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25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5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5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TD to Augment Existing Things</a:t>
            </a:r>
            <a:endParaRPr lang="en-US" dirty="0"/>
          </a:p>
        </p:txBody>
      </p:sp>
      <p:sp>
        <p:nvSpPr>
          <p:cNvPr id="5" name="角丸四角形 6"/>
          <p:cNvSpPr/>
          <p:nvPr/>
        </p:nvSpPr>
        <p:spPr bwMode="auto">
          <a:xfrm>
            <a:off x="17951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Thing</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8" name="角丸四角形 6"/>
          <p:cNvSpPr/>
          <p:nvPr/>
        </p:nvSpPr>
        <p:spPr bwMode="auto">
          <a:xfrm>
            <a:off x="6376742" y="1628800"/>
            <a:ext cx="2587746" cy="3141504"/>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Cloud</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1" name="角丸四角形 21"/>
          <p:cNvSpPr/>
          <p:nvPr/>
        </p:nvSpPr>
        <p:spPr bwMode="auto">
          <a:xfrm>
            <a:off x="292318" y="3661655"/>
            <a:ext cx="2348452" cy="430549"/>
          </a:xfrm>
          <a:prstGeom prst="roundRect">
            <a:avLst/>
          </a:prstGeom>
          <a:noFill/>
          <a:ln w="57150" cap="flat" cmpd="sng" algn="ctr">
            <a:solidFill>
              <a:srgbClr val="4A7B7C"/>
            </a:solidFill>
            <a:prstDash val="sysDash"/>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3" name="角丸四角形 21"/>
          <p:cNvSpPr/>
          <p:nvPr/>
        </p:nvSpPr>
        <p:spPr bwMode="auto">
          <a:xfrm>
            <a:off x="29231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solidFill>
                  <a:schemeClr val="bg1"/>
                </a:solidFill>
                <a:latin typeface="Arial" pitchFamily="34" charset="0"/>
                <a:ea typeface="HG明朝E" panose="02020909000000000000" pitchFamily="17" charset="-128"/>
                <a:cs typeface="Arial" pitchFamily="34" charset="0"/>
              </a:rPr>
              <a:t>Custom HTTP</a:t>
            </a:r>
            <a:endParaRPr lang="en-US" altLang="ja-JP" sz="2000" kern="0" dirty="0">
              <a:solidFill>
                <a:schemeClr val="bg1"/>
              </a:solidFill>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38" name="Left-Right Arrow 37"/>
          <p:cNvSpPr/>
          <p:nvPr/>
        </p:nvSpPr>
        <p:spPr>
          <a:xfrm>
            <a:off x="2935823" y="3594765"/>
            <a:ext cx="3272352" cy="626323"/>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9" name="Down Arrow 38"/>
          <p:cNvSpPr/>
          <p:nvPr/>
        </p:nvSpPr>
        <p:spPr>
          <a:xfrm>
            <a:off x="4283968" y="2943994"/>
            <a:ext cx="576064" cy="994624"/>
          </a:xfrm>
          <a:prstGeom prst="downArrow">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6" name="角丸四角形 21"/>
          <p:cNvSpPr/>
          <p:nvPr/>
        </p:nvSpPr>
        <p:spPr bwMode="auto">
          <a:xfrm>
            <a:off x="299159" y="2132011"/>
            <a:ext cx="2348452" cy="1411917"/>
          </a:xfrm>
          <a:prstGeom prst="roundRect">
            <a:avLst>
              <a:gd name="adj" fmla="val 14208"/>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Custom</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Firmware</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grpSp>
        <p:nvGrpSpPr>
          <p:cNvPr id="29" name="Group 28"/>
          <p:cNvGrpSpPr/>
          <p:nvPr/>
        </p:nvGrpSpPr>
        <p:grpSpPr>
          <a:xfrm>
            <a:off x="3397774" y="2417611"/>
            <a:ext cx="2348452" cy="939381"/>
            <a:chOff x="3397774" y="2417611"/>
            <a:chExt cx="2348452" cy="939381"/>
          </a:xfrm>
        </p:grpSpPr>
        <p:sp>
          <p:nvSpPr>
            <p:cNvPr id="30"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1" name="Group 30"/>
            <p:cNvGrpSpPr/>
            <p:nvPr/>
          </p:nvGrpSpPr>
          <p:grpSpPr>
            <a:xfrm>
              <a:off x="3555853" y="2574192"/>
              <a:ext cx="605287" cy="625127"/>
              <a:chOff x="3591656" y="993559"/>
              <a:chExt cx="548296" cy="566272"/>
            </a:xfrm>
            <a:solidFill>
              <a:schemeClr val="bg1"/>
            </a:solidFill>
          </p:grpSpPr>
          <p:sp>
            <p:nvSpPr>
              <p:cNvPr id="32" name="Isosceles Triangle 31"/>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4" name="Oval 33"/>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8" name="Oval 47"/>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val="28981533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de-DE" dirty="0" smtClean="0"/>
              <a:t>Servient </a:t>
            </a:r>
            <a:r>
              <a:rPr lang="de-DE" dirty="0"/>
              <a:t>Reference Architecture</a:t>
            </a:r>
            <a:endParaRPr lang="en-US" dirty="0"/>
          </a:p>
        </p:txBody>
      </p:sp>
      <p:sp>
        <p:nvSpPr>
          <p:cNvPr id="8" name="角丸四角形 6"/>
          <p:cNvSpPr/>
          <p:nvPr/>
        </p:nvSpPr>
        <p:spPr bwMode="auto">
          <a:xfrm>
            <a:off x="6376742" y="1628799"/>
            <a:ext cx="2587746" cy="3680359"/>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WoT Servient</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sp>
        <p:nvSpPr>
          <p:cNvPr id="26" name="角丸四角形 21"/>
          <p:cNvSpPr/>
          <p:nvPr/>
        </p:nvSpPr>
        <p:spPr bwMode="auto">
          <a:xfrm>
            <a:off x="6496389" y="4758207"/>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Server</a:t>
            </a:r>
            <a:endParaRPr lang="en-US" altLang="ja-JP" sz="2000" kern="0" dirty="0">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7748238" y="4759545"/>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Client</a:t>
            </a:r>
            <a:endParaRPr lang="en-US" altLang="ja-JP" sz="2000" kern="0" dirty="0">
              <a:latin typeface="Arial" pitchFamily="34" charset="0"/>
              <a:ea typeface="HG明朝E" panose="02020909000000000000" pitchFamily="17" charset="-128"/>
              <a:cs typeface="Arial" pitchFamily="34" charset="0"/>
            </a:endParaRPr>
          </a:p>
        </p:txBody>
      </p:sp>
      <p:grpSp>
        <p:nvGrpSpPr>
          <p:cNvPr id="35" name="Group 34"/>
          <p:cNvGrpSpPr/>
          <p:nvPr/>
        </p:nvGrpSpPr>
        <p:grpSpPr>
          <a:xfrm>
            <a:off x="5453826" y="3638947"/>
            <a:ext cx="823118" cy="482051"/>
            <a:chOff x="5453826" y="3638947"/>
            <a:chExt cx="823118" cy="482051"/>
          </a:xfrm>
        </p:grpSpPr>
        <p:sp>
          <p:nvSpPr>
            <p:cNvPr id="36" name="角丸四角形 21"/>
            <p:cNvSpPr/>
            <p:nvPr/>
          </p:nvSpPr>
          <p:spPr bwMode="auto">
            <a:xfrm>
              <a:off x="5453826" y="3638947"/>
              <a:ext cx="823118" cy="48205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44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7" name="Group 36"/>
            <p:cNvGrpSpPr/>
            <p:nvPr/>
          </p:nvGrpSpPr>
          <p:grpSpPr>
            <a:xfrm>
              <a:off x="5514367" y="3734159"/>
              <a:ext cx="282369" cy="291626"/>
              <a:chOff x="4042160" y="993559"/>
              <a:chExt cx="548293" cy="566272"/>
            </a:xfrm>
            <a:solidFill>
              <a:schemeClr val="bg1"/>
            </a:solidFill>
          </p:grpSpPr>
          <p:sp>
            <p:nvSpPr>
              <p:cNvPr id="40" name="Isosceles Triangle 39"/>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1" name="Oval 40"/>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2" name="Oval 41"/>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3" name="Oval 42"/>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val="16427254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de-DE" dirty="0" smtClean="0"/>
              <a:t>W3C WoT Building Blocks</a:t>
            </a:r>
            <a:endParaRPr lang="en-US" dirty="0"/>
          </a:p>
        </p:txBody>
      </p:sp>
      <p:sp>
        <p:nvSpPr>
          <p:cNvPr id="8" name="角丸四角形 6"/>
          <p:cNvSpPr/>
          <p:nvPr/>
        </p:nvSpPr>
        <p:spPr bwMode="auto">
          <a:xfrm>
            <a:off x="6376742" y="1628799"/>
            <a:ext cx="2587746" cy="3680359"/>
          </a:xfrm>
          <a:prstGeom prst="roundRect">
            <a:avLst>
              <a:gd name="adj" fmla="val 6113"/>
            </a:avLst>
          </a:prstGeom>
          <a:solidFill>
            <a:schemeClr val="bg1">
              <a:lumMod val="50000"/>
            </a:schemeClr>
          </a:solidFill>
          <a:ln w="9525" cap="flat" cmpd="sng" algn="ctr">
            <a:noFill/>
            <a:prstDash val="solid"/>
            <a:headEnd type="none" w="med" len="med"/>
            <a:tailEnd type="none" w="med" len="med"/>
          </a:ln>
          <a:effectLst>
            <a:outerShdw blurRad="76200" dist="50800" dir="2700000" rotWithShape="0">
              <a:srgbClr val="000000">
                <a:alpha val="30000"/>
              </a:srgbClr>
            </a:outerShdw>
          </a:effectLst>
          <a:extLst/>
        </p:spPr>
        <p:txBody>
          <a:bodyPr vert="horz" wrap="none" lIns="91440" tIns="36000" rIns="91440" bIns="72000" numCol="1" rtlCol="0" anchor="t"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rPr>
              <a:t>WoT Servient</a:t>
            </a:r>
            <a:endParaRPr kumimoji="0" lang="ja-JP" altLang="en-US" sz="2000" b="1" i="0" u="none" strike="noStrike" kern="0" cap="none" spc="0" normalizeH="0" baseline="0" noProof="0" dirty="0" smtClean="0">
              <a:ln>
                <a:noFill/>
              </a:ln>
              <a:solidFill>
                <a:srgbClr val="000000"/>
              </a:solidFill>
              <a:effectLst/>
              <a:uLnTx/>
              <a:uFillTx/>
              <a:latin typeface="Arial" pitchFamily="34" charset="0"/>
              <a:ea typeface="HG明朝E" panose="02020909000000000000" pitchFamily="17" charset="-128"/>
              <a:cs typeface="Arial" pitchFamily="34" charset="0"/>
            </a:endParaRPr>
          </a:p>
        </p:txBody>
      </p:sp>
      <p:sp>
        <p:nvSpPr>
          <p:cNvPr id="22" name="角丸四角形 21"/>
          <p:cNvSpPr/>
          <p:nvPr/>
        </p:nvSpPr>
        <p:spPr bwMode="auto">
          <a:xfrm>
            <a:off x="6489548" y="3661655"/>
            <a:ext cx="2348452" cy="430549"/>
          </a:xfrm>
          <a:prstGeom prst="roundRect">
            <a:avLst/>
          </a:prstGeom>
          <a:solidFill>
            <a:srgbClr val="4A7B7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Interaction Model</a:t>
            </a:r>
            <a:endParaRPr kumimoji="0" lang="ja-JP" altLang="en-US"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sp>
        <p:nvSpPr>
          <p:cNvPr id="24" name="角丸四角形 21"/>
          <p:cNvSpPr/>
          <p:nvPr/>
        </p:nvSpPr>
        <p:spPr bwMode="auto">
          <a:xfrm>
            <a:off x="6489548" y="4209931"/>
            <a:ext cx="2348452" cy="430549"/>
          </a:xfrm>
          <a:prstGeom prst="roundRect">
            <a:avLst/>
          </a:prstGeom>
          <a:solidFill>
            <a:srgbClr val="00B05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a:solidFill>
                  <a:schemeClr val="bg1"/>
                </a:solidFill>
                <a:latin typeface="Arial" pitchFamily="34" charset="0"/>
                <a:ea typeface="HG明朝E" panose="02020909000000000000" pitchFamily="17" charset="-128"/>
                <a:cs typeface="Arial" pitchFamily="34" charset="0"/>
              </a:rPr>
              <a:t>Protocol Mappings</a:t>
            </a:r>
          </a:p>
        </p:txBody>
      </p:sp>
      <p:sp>
        <p:nvSpPr>
          <p:cNvPr id="28" name="角丸四角形 21"/>
          <p:cNvSpPr/>
          <p:nvPr/>
        </p:nvSpPr>
        <p:spPr bwMode="auto">
          <a:xfrm>
            <a:off x="6496389" y="2132856"/>
            <a:ext cx="2348452" cy="1203577"/>
          </a:xfrm>
          <a:prstGeom prst="roundRect">
            <a:avLst/>
          </a:prstGeom>
          <a:solidFill>
            <a:srgbClr val="8EB4E3"/>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noAutofit/>
          </a:bodyPr>
          <a:lstStyle/>
          <a:p>
            <a:pPr lvl="0" algn="ctr" fontAlgn="ctr">
              <a:defRPr/>
            </a:pPr>
            <a:r>
              <a:rPr lang="de-DE" altLang="ja-JP" sz="1600" kern="0" dirty="0">
                <a:latin typeface="Arial" pitchFamily="34" charset="0"/>
                <a:ea typeface="HG明朝E" panose="02020909000000000000" pitchFamily="17" charset="-128"/>
                <a:cs typeface="Arial" pitchFamily="34" charset="0"/>
              </a:rPr>
              <a:t>Runtime Environment</a:t>
            </a:r>
            <a:endParaRPr lang="ja-JP" altLang="en-US" sz="1600" kern="0" dirty="0">
              <a:latin typeface="Arial" pitchFamily="34" charset="0"/>
              <a:ea typeface="HG明朝E" panose="02020909000000000000" pitchFamily="17" charset="-128"/>
              <a:cs typeface="Arial" pitchFamily="34" charset="0"/>
            </a:endParaRPr>
          </a:p>
        </p:txBody>
      </p:sp>
      <p:sp>
        <p:nvSpPr>
          <p:cNvPr id="9" name="角丸四角形 21"/>
          <p:cNvSpPr/>
          <p:nvPr/>
        </p:nvSpPr>
        <p:spPr bwMode="auto">
          <a:xfrm>
            <a:off x="6496389" y="3113379"/>
            <a:ext cx="2348452" cy="430549"/>
          </a:xfrm>
          <a:prstGeom prst="roundRect">
            <a:avLst/>
          </a:prstGeom>
          <a:solidFill>
            <a:srgbClr val="005A9C"/>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de-DE" altLang="ja-JP" sz="2000" kern="0" dirty="0">
                <a:solidFill>
                  <a:schemeClr val="bg1"/>
                </a:solidFill>
                <a:latin typeface="Arial" pitchFamily="34" charset="0"/>
                <a:ea typeface="HG明朝E" panose="02020909000000000000" pitchFamily="17" charset="-128"/>
                <a:cs typeface="Arial" pitchFamily="34" charset="0"/>
              </a:rPr>
              <a:t>Scripting API</a:t>
            </a:r>
            <a:endParaRPr lang="ja-JP" altLang="en-US" sz="2000" kern="0" dirty="0">
              <a:solidFill>
                <a:schemeClr val="bg1"/>
              </a:solidFill>
              <a:latin typeface="Arial" pitchFamily="34" charset="0"/>
              <a:ea typeface="HG明朝E" panose="02020909000000000000" pitchFamily="17" charset="-128"/>
              <a:cs typeface="Arial" pitchFamily="34" charset="0"/>
            </a:endParaRPr>
          </a:p>
        </p:txBody>
      </p:sp>
      <p:sp>
        <p:nvSpPr>
          <p:cNvPr id="10" name="縦巻き 49"/>
          <p:cNvSpPr/>
          <p:nvPr/>
        </p:nvSpPr>
        <p:spPr bwMode="auto">
          <a:xfrm>
            <a:off x="6603137" y="2573979"/>
            <a:ext cx="2134956" cy="421673"/>
          </a:xfrm>
          <a:prstGeom prst="verticalScroll">
            <a:avLst/>
          </a:prstGeom>
          <a:solidFill>
            <a:schemeClr val="bg1"/>
          </a:solidFill>
          <a:ln w="635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1600" kern="0" dirty="0" smtClean="0">
                <a:latin typeface="Arial" pitchFamily="34" charset="0"/>
                <a:ea typeface="HG明朝E" panose="02020909000000000000" pitchFamily="17" charset="-128"/>
                <a:cs typeface="Arial" pitchFamily="34" charset="0"/>
              </a:rPr>
              <a:t>App Script</a:t>
            </a:r>
            <a:endParaRPr lang="ja-JP" altLang="en-US" sz="1600" kern="0" dirty="0" smtClean="0">
              <a:latin typeface="Arial" pitchFamily="34" charset="0"/>
              <a:ea typeface="HG明朝E" panose="02020909000000000000" pitchFamily="17" charset="-128"/>
              <a:cs typeface="Arial" pitchFamily="34" charset="0"/>
            </a:endParaRPr>
          </a:p>
        </p:txBody>
      </p:sp>
      <p:grpSp>
        <p:nvGrpSpPr>
          <p:cNvPr id="3" name="Group 2"/>
          <p:cNvGrpSpPr/>
          <p:nvPr/>
        </p:nvGrpSpPr>
        <p:grpSpPr>
          <a:xfrm>
            <a:off x="5453826" y="3638947"/>
            <a:ext cx="823118" cy="482051"/>
            <a:chOff x="5453826" y="3638947"/>
            <a:chExt cx="823118" cy="482051"/>
          </a:xfrm>
        </p:grpSpPr>
        <p:sp>
          <p:nvSpPr>
            <p:cNvPr id="30" name="角丸四角形 21"/>
            <p:cNvSpPr/>
            <p:nvPr/>
          </p:nvSpPr>
          <p:spPr bwMode="auto">
            <a:xfrm>
              <a:off x="5453826" y="3638947"/>
              <a:ext cx="823118" cy="48205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288000" tIns="144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TD</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31" name="Group 30"/>
            <p:cNvGrpSpPr/>
            <p:nvPr/>
          </p:nvGrpSpPr>
          <p:grpSpPr>
            <a:xfrm>
              <a:off x="5514367" y="3734159"/>
              <a:ext cx="282369" cy="291626"/>
              <a:chOff x="4042160" y="993559"/>
              <a:chExt cx="548293" cy="566272"/>
            </a:xfrm>
            <a:solidFill>
              <a:schemeClr val="bg1"/>
            </a:solidFill>
          </p:grpSpPr>
          <p:sp>
            <p:nvSpPr>
              <p:cNvPr id="32" name="Isosceles Triangle 31"/>
              <p:cNvSpPr/>
              <p:nvPr/>
            </p:nvSpPr>
            <p:spPr>
              <a:xfrm rot="1800000">
                <a:off x="4184483" y="1052736"/>
                <a:ext cx="405970"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3" name="Oval 32"/>
              <p:cNvSpPr/>
              <p:nvPr/>
            </p:nvSpPr>
            <p:spPr>
              <a:xfrm rot="19800000">
                <a:off x="43946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34" name="Oval 33"/>
              <p:cNvSpPr/>
              <p:nvPr/>
            </p:nvSpPr>
            <p:spPr>
              <a:xfrm rot="19800000">
                <a:off x="4042160"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48" name="Oval 47"/>
              <p:cNvSpPr/>
              <p:nvPr/>
            </p:nvSpPr>
            <p:spPr>
              <a:xfrm rot="1800000">
                <a:off x="4394610"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
        <p:nvSpPr>
          <p:cNvPr id="26" name="角丸四角形 21"/>
          <p:cNvSpPr/>
          <p:nvPr/>
        </p:nvSpPr>
        <p:spPr bwMode="auto">
          <a:xfrm>
            <a:off x="6496389" y="4758207"/>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Server</a:t>
            </a:r>
            <a:endParaRPr lang="en-US" altLang="ja-JP" sz="2000" kern="0" dirty="0">
              <a:latin typeface="Arial" pitchFamily="34" charset="0"/>
              <a:ea typeface="HG明朝E" panose="02020909000000000000" pitchFamily="17" charset="-128"/>
              <a:cs typeface="Arial" pitchFamily="34" charset="0"/>
            </a:endParaRPr>
          </a:p>
        </p:txBody>
      </p:sp>
      <p:sp>
        <p:nvSpPr>
          <p:cNvPr id="27" name="角丸四角形 21"/>
          <p:cNvSpPr/>
          <p:nvPr/>
        </p:nvSpPr>
        <p:spPr bwMode="auto">
          <a:xfrm>
            <a:off x="7748238" y="4759545"/>
            <a:ext cx="1099947" cy="430549"/>
          </a:xfrm>
          <a:prstGeom prst="roundRect">
            <a:avLst/>
          </a:prstGeom>
          <a:solidFill>
            <a:srgbClr val="FF9900"/>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noAutofit/>
          </a:bodyPr>
          <a:lstStyle/>
          <a:p>
            <a:pPr lvl="0" algn="ctr" fontAlgn="ctr">
              <a:defRPr/>
            </a:pPr>
            <a:r>
              <a:rPr lang="en-US" altLang="ja-JP" sz="2000" kern="0" dirty="0" smtClean="0">
                <a:latin typeface="Arial" pitchFamily="34" charset="0"/>
                <a:ea typeface="HG明朝E" panose="02020909000000000000" pitchFamily="17" charset="-128"/>
                <a:cs typeface="Arial" pitchFamily="34" charset="0"/>
              </a:rPr>
              <a:t>Client</a:t>
            </a:r>
            <a:endParaRPr lang="en-US" altLang="ja-JP" sz="2000" kern="0" dirty="0">
              <a:latin typeface="Arial" pitchFamily="34" charset="0"/>
              <a:ea typeface="HG明朝E" panose="02020909000000000000" pitchFamily="17" charset="-128"/>
              <a:cs typeface="Arial" pitchFamily="34" charset="0"/>
            </a:endParaRPr>
          </a:p>
        </p:txBody>
      </p:sp>
      <p:sp>
        <p:nvSpPr>
          <p:cNvPr id="25" name="テキスト ボックス 39"/>
          <p:cNvSpPr txBox="1"/>
          <p:nvPr/>
        </p:nvSpPr>
        <p:spPr>
          <a:xfrm>
            <a:off x="247320" y="1673513"/>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005A9C"/>
                </a:solidFill>
                <a:latin typeface="Calibri" panose="020F0502020204030204" pitchFamily="34" charset="0"/>
                <a:ea typeface="HG明朝E" panose="02020909000000000000" pitchFamily="17" charset="-128"/>
              </a:rPr>
              <a:t>WoT Scripting API</a:t>
            </a:r>
            <a:r>
              <a:rPr lang="en-US" altLang="ja-JP" sz="2400" b="1" dirty="0" smtClean="0">
                <a:solidFill>
                  <a:prstClr val="black"/>
                </a:solidFill>
                <a:latin typeface="Calibri" panose="020F0502020204030204" pitchFamily="34" charset="0"/>
                <a:ea typeface="HG明朝E" panose="02020909000000000000" pitchFamily="17" charset="-128"/>
              </a:rPr>
              <a:t>:</a:t>
            </a:r>
            <a:endParaRPr lang="en-US" altLang="ja-JP" sz="2400" b="1" dirty="0" smtClean="0">
              <a:solidFill>
                <a:prstClr val="black"/>
              </a:solidFill>
              <a:latin typeface="Calibri" panose="020F0502020204030204" pitchFamily="34" charset="0"/>
              <a:ea typeface="HG明朝E" panose="02020909000000000000" pitchFamily="17" charset="-128"/>
            </a:endParaRP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A standardized API to simplify IoT application development and enable portable scripts across vendors and device, gateway, and cloud platforms. </a:t>
            </a:r>
            <a:r>
              <a:rPr lang="de-DE" altLang="ja-JP" sz="1400" dirty="0" smtClean="0">
                <a:solidFill>
                  <a:prstClr val="black"/>
                </a:solidFill>
                <a:latin typeface="Calibri" panose="020F0502020204030204" pitchFamily="34" charset="0"/>
                <a:ea typeface="HG明朝E" panose="02020909000000000000" pitchFamily="17" charset="-128"/>
              </a:rPr>
              <a:t>The API allows to expose and consume Things according to the TD Interaction Model.</a:t>
            </a:r>
            <a:endParaRPr lang="en-US" altLang="ja-JP" sz="1400" dirty="0" smtClean="0">
              <a:solidFill>
                <a:prstClr val="black"/>
              </a:solidFill>
              <a:latin typeface="Calibri" panose="020F0502020204030204" pitchFamily="34" charset="0"/>
              <a:ea typeface="HG明朝E" panose="02020909000000000000" pitchFamily="17" charset="-128"/>
            </a:endParaRPr>
          </a:p>
        </p:txBody>
      </p:sp>
      <p:sp>
        <p:nvSpPr>
          <p:cNvPr id="36" name="テキスト ボックス 41"/>
          <p:cNvSpPr txBox="1"/>
          <p:nvPr/>
        </p:nvSpPr>
        <p:spPr>
          <a:xfrm>
            <a:off x="247320" y="4217795"/>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00B050"/>
                </a:solidFill>
                <a:latin typeface="Calibri" panose="020F0502020204030204" pitchFamily="34" charset="0"/>
                <a:ea typeface="HG明朝E" panose="02020909000000000000" pitchFamily="17" charset="-128"/>
              </a:rPr>
              <a:t>WoT </a:t>
            </a:r>
            <a:r>
              <a:rPr lang="en-US" altLang="ja-JP" sz="2400" b="1" dirty="0">
                <a:solidFill>
                  <a:srgbClr val="00B050"/>
                </a:solidFill>
                <a:latin typeface="Calibri" panose="020F0502020204030204" pitchFamily="34" charset="0"/>
                <a:ea typeface="HG明朝E" panose="02020909000000000000" pitchFamily="17" charset="-128"/>
              </a:rPr>
              <a:t>Protocol Mappings</a:t>
            </a:r>
            <a:r>
              <a:rPr lang="en-US" altLang="ja-JP" sz="2400" b="1" dirty="0" smtClean="0">
                <a:solidFill>
                  <a:prstClr val="black"/>
                </a:solidFill>
                <a:latin typeface="Calibri" panose="020F0502020204030204" pitchFamily="34" charset="0"/>
                <a:ea typeface="HG明朝E" panose="02020909000000000000" pitchFamily="17" charset="-128"/>
              </a:rPr>
              <a:t>:</a:t>
            </a:r>
            <a:endParaRPr lang="en-US" altLang="ja-JP" sz="2400" b="1" dirty="0" smtClean="0">
              <a:solidFill>
                <a:prstClr val="black"/>
              </a:solidFill>
              <a:latin typeface="Calibri" panose="020F0502020204030204" pitchFamily="34" charset="0"/>
              <a:ea typeface="HG明朝E" panose="02020909000000000000" pitchFamily="17" charset="-128"/>
            </a:endParaRP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The TD also describes the usage of protocols. A vanilla protocol stack can be configured at runtime to produce message that will be understood by the targeted Thing (cf. different HTTP APIs or OCF, oneM2M, and LWM2M dialects of CoAP).</a:t>
            </a:r>
            <a:endParaRPr lang="en-US" altLang="ja-JP" sz="1400" dirty="0" smtClean="0">
              <a:solidFill>
                <a:prstClr val="black"/>
              </a:solidFill>
              <a:latin typeface="Calibri" panose="020F0502020204030204" pitchFamily="34" charset="0"/>
              <a:ea typeface="HG明朝E" panose="02020909000000000000" pitchFamily="17" charset="-128"/>
            </a:endParaRPr>
          </a:p>
        </p:txBody>
      </p:sp>
      <p:sp>
        <p:nvSpPr>
          <p:cNvPr id="37" name="テキスト ボックス 43"/>
          <p:cNvSpPr txBox="1"/>
          <p:nvPr/>
        </p:nvSpPr>
        <p:spPr>
          <a:xfrm>
            <a:off x="247320" y="2945654"/>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4A7B7C"/>
                </a:solidFill>
                <a:latin typeface="Calibri" panose="020F0502020204030204" pitchFamily="34" charset="0"/>
                <a:ea typeface="HG明朝E" panose="02020909000000000000" pitchFamily="17" charset="-128"/>
              </a:rPr>
              <a:t>WoT Thing </a:t>
            </a:r>
            <a:r>
              <a:rPr lang="en-US" altLang="ja-JP" sz="2400" b="1" dirty="0" smtClean="0">
                <a:solidFill>
                  <a:srgbClr val="4A7B7C"/>
                </a:solidFill>
                <a:latin typeface="Calibri" panose="020F0502020204030204" pitchFamily="34" charset="0"/>
                <a:ea typeface="HG明朝E" panose="02020909000000000000" pitchFamily="17" charset="-128"/>
              </a:rPr>
              <a:t>Description (TD)</a:t>
            </a:r>
            <a:r>
              <a:rPr lang="en-US" altLang="ja-JP" sz="2400" b="1" dirty="0" smtClean="0">
                <a:solidFill>
                  <a:prstClr val="black"/>
                </a:solidFill>
                <a:latin typeface="Calibri" panose="020F0502020204030204" pitchFamily="34" charset="0"/>
                <a:ea typeface="HG明朝E" panose="02020909000000000000" pitchFamily="17" charset="-128"/>
              </a:rPr>
              <a:t>:</a:t>
            </a:r>
          </a:p>
          <a:p>
            <a:pPr fontAlgn="auto">
              <a:spcBef>
                <a:spcPts val="0"/>
              </a:spcBef>
              <a:spcAft>
                <a:spcPts val="0"/>
              </a:spcAft>
            </a:pPr>
            <a:r>
              <a:rPr lang="en-US" altLang="ja-JP" sz="1400" dirty="0" smtClean="0">
                <a:solidFill>
                  <a:prstClr val="black"/>
                </a:solidFill>
                <a:latin typeface="Calibri" panose="020F0502020204030204" pitchFamily="34" charset="0"/>
                <a:ea typeface="HG明朝E" panose="02020909000000000000" pitchFamily="17" charset="-128"/>
              </a:rPr>
              <a:t>Provides metadata of the interactions, data model, communication, as well as security mechanisms of the Thing. Using JSON-LD, the TD can be consumed by classic JSON parsers, but provides extension points for optional rich semantic tooling.</a:t>
            </a:r>
            <a:endParaRPr lang="en-US" altLang="ja-JP" sz="1400" dirty="0" smtClean="0">
              <a:solidFill>
                <a:prstClr val="black"/>
              </a:solidFill>
              <a:latin typeface="Calibri" panose="020F0502020204030204" pitchFamily="34" charset="0"/>
              <a:ea typeface="HG明朝E" panose="02020909000000000000" pitchFamily="17" charset="-128"/>
            </a:endParaRPr>
          </a:p>
        </p:txBody>
      </p:sp>
      <p:sp>
        <p:nvSpPr>
          <p:cNvPr id="40" name="テキスト ボックス 41"/>
          <p:cNvSpPr txBox="1"/>
          <p:nvPr/>
        </p:nvSpPr>
        <p:spPr>
          <a:xfrm>
            <a:off x="247319" y="5489937"/>
            <a:ext cx="5086859" cy="1323439"/>
          </a:xfrm>
          <a:prstGeom prst="rect">
            <a:avLst/>
          </a:prstGeom>
          <a:noFill/>
        </p:spPr>
        <p:txBody>
          <a:bodyPr wrap="square" rtlCol="0">
            <a:spAutoFit/>
          </a:bodyPr>
          <a:lstStyle/>
          <a:p>
            <a:pPr fontAlgn="auto">
              <a:spcBef>
                <a:spcPts val="0"/>
              </a:spcBef>
              <a:spcAft>
                <a:spcPts val="0"/>
              </a:spcAft>
            </a:pPr>
            <a:r>
              <a:rPr lang="en-US" altLang="ja-JP" sz="2400" b="1" dirty="0" smtClean="0">
                <a:solidFill>
                  <a:srgbClr val="C00000"/>
                </a:solidFill>
                <a:latin typeface="Calibri" panose="020F0502020204030204" pitchFamily="34" charset="0"/>
                <a:ea typeface="HG明朝E" panose="02020909000000000000" pitchFamily="17" charset="-128"/>
              </a:rPr>
              <a:t>Security &amp; Privacy</a:t>
            </a:r>
            <a:r>
              <a:rPr lang="en-US" altLang="ja-JP" sz="2400" b="1" dirty="0" smtClean="0">
                <a:solidFill>
                  <a:prstClr val="black"/>
                </a:solidFill>
                <a:latin typeface="Calibri" panose="020F0502020204030204" pitchFamily="34" charset="0"/>
                <a:ea typeface="HG明朝E" panose="02020909000000000000" pitchFamily="17" charset="-128"/>
              </a:rPr>
              <a:t>:</a:t>
            </a:r>
            <a:endParaRPr lang="en-US" altLang="ja-JP" sz="2400" b="1" dirty="0" smtClean="0">
              <a:solidFill>
                <a:prstClr val="black"/>
              </a:solidFill>
              <a:latin typeface="Calibri" panose="020F0502020204030204" pitchFamily="34" charset="0"/>
              <a:ea typeface="HG明朝E" panose="02020909000000000000" pitchFamily="17" charset="-128"/>
            </a:endParaRPr>
          </a:p>
          <a:p>
            <a:r>
              <a:rPr lang="en-US" altLang="ja-JP" sz="1400" dirty="0">
                <a:solidFill>
                  <a:prstClr val="black"/>
                </a:solidFill>
                <a:latin typeface="Calibri" panose="020F0502020204030204" pitchFamily="34" charset="0"/>
                <a:ea typeface="HG明朝E" panose="02020909000000000000" pitchFamily="17" charset="-128"/>
              </a:rPr>
              <a:t>W3C WoT does not invent new </a:t>
            </a:r>
            <a:r>
              <a:rPr lang="en-US" altLang="ja-JP" sz="1400" dirty="0" smtClean="0">
                <a:solidFill>
                  <a:prstClr val="black"/>
                </a:solidFill>
                <a:latin typeface="Calibri" panose="020F0502020204030204" pitchFamily="34" charset="0"/>
                <a:ea typeface="HG明朝E" panose="02020909000000000000" pitchFamily="17" charset="-128"/>
              </a:rPr>
              <a:t>mechanisms, but ensures that a</a:t>
            </a:r>
            <a:r>
              <a:rPr lang="en-US" altLang="ja-JP" sz="1400" dirty="0" smtClean="0">
                <a:solidFill>
                  <a:prstClr val="black"/>
                </a:solidFill>
                <a:latin typeface="Calibri" panose="020F0502020204030204" pitchFamily="34" charset="0"/>
                <a:ea typeface="HG明朝E" panose="02020909000000000000" pitchFamily="17" charset="-128"/>
              </a:rPr>
              <a:t>ll building blocks provide means to describe the security and privacy mechanisms used in a specific platform and provides adversary testing of Things.</a:t>
            </a:r>
            <a:endParaRPr lang="en-US" altLang="ja-JP" sz="1400" dirty="0" smtClean="0">
              <a:solidFill>
                <a:prstClr val="black"/>
              </a:solidFill>
              <a:latin typeface="Calibri" panose="020F0502020204030204" pitchFamily="34" charset="0"/>
              <a:ea typeface="HG明朝E" panose="02020909000000000000" pitchFamily="17" charset="-128"/>
            </a:endParaRPr>
          </a:p>
        </p:txBody>
      </p:sp>
    </p:spTree>
    <p:extLst>
      <p:ext uri="{BB962C8B-B14F-4D97-AF65-F5344CB8AC3E}">
        <p14:creationId xmlns:p14="http://schemas.microsoft.com/office/powerpoint/2010/main" val="38291479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avatars0.githubusercontent.com/u/11183548?v=3&amp;s=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989" y="975281"/>
            <a:ext cx="3068022" cy="30680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rac.ietf.org/trac/irtf/raw-attachment/wiki/IRTFLogoFiles/irtf-logo-16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280" y="4962121"/>
            <a:ext cx="1982120" cy="142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1305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Handle Change in the IoT</a:t>
            </a:r>
            <a:endParaRPr lang="de-CH" dirty="0"/>
          </a:p>
        </p:txBody>
      </p:sp>
      <p:pic>
        <p:nvPicPr>
          <p:cNvPr id="18"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034" y="1381413"/>
            <a:ext cx="1290412" cy="2185169"/>
          </a:xfrm>
          <a:prstGeom prst="rect">
            <a:avLst/>
          </a:prstGeom>
        </p:spPr>
      </p:pic>
      <p:grpSp>
        <p:nvGrpSpPr>
          <p:cNvPr id="20" name="Group 25"/>
          <p:cNvGrpSpPr/>
          <p:nvPr/>
        </p:nvGrpSpPr>
        <p:grpSpPr>
          <a:xfrm>
            <a:off x="-359474" y="3158524"/>
            <a:ext cx="6918291" cy="3252956"/>
            <a:chOff x="1362075" y="3158524"/>
            <a:chExt cx="6918291" cy="3252956"/>
          </a:xfrm>
        </p:grpSpPr>
        <p:pic>
          <p:nvPicPr>
            <p:cNvPr id="21" name="Picture 2" descr="Afficher l'image d'orig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9499" y="3470902"/>
              <a:ext cx="4410867" cy="294057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13"/>
            <p:cNvCxnSpPr/>
            <p:nvPr/>
          </p:nvCxnSpPr>
          <p:spPr>
            <a:xfrm flipH="1">
              <a:off x="3455099" y="4779194"/>
              <a:ext cx="1968672" cy="0"/>
            </a:xfrm>
            <a:prstGeom prst="straightConnector1">
              <a:avLst/>
            </a:prstGeom>
            <a:ln w="38100">
              <a:solidFill>
                <a:srgbClr val="4A7B7C"/>
              </a:solidFill>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4" descr="http://cdn.shopify.com/s/files/1/0866/0696/products/LiFx_White_2_b.png?v=143237508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62075" y="3158524"/>
              <a:ext cx="2768238" cy="3241340"/>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7229" y="1424310"/>
            <a:ext cx="3027814" cy="2018542"/>
          </a:xfrm>
          <a:prstGeom prst="rect">
            <a:avLst/>
          </a:prstGeom>
        </p:spPr>
      </p:pic>
      <p:pic>
        <p:nvPicPr>
          <p:cNvPr id="26"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83650" y="1690688"/>
            <a:ext cx="1581602" cy="1566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Straight Arrow Connector 11"/>
          <p:cNvCxnSpPr>
            <a:stCxn id="26" idx="3"/>
            <a:endCxn id="18" idx="1"/>
          </p:cNvCxnSpPr>
          <p:nvPr/>
        </p:nvCxnSpPr>
        <p:spPr>
          <a:xfrm flipV="1">
            <a:off x="5165252" y="2473998"/>
            <a:ext cx="2530782" cy="1"/>
          </a:xfrm>
          <a:prstGeom prst="straightConnector1">
            <a:avLst/>
          </a:prstGeom>
          <a:ln w="38100">
            <a:solidFill>
              <a:srgbClr val="4A7B7C"/>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7"/>
          <p:cNvCxnSpPr/>
          <p:nvPr/>
        </p:nvCxnSpPr>
        <p:spPr>
          <a:xfrm flipV="1">
            <a:off x="4992402" y="2747415"/>
            <a:ext cx="2880986" cy="1987425"/>
          </a:xfrm>
          <a:prstGeom prst="straightConnector1">
            <a:avLst/>
          </a:prstGeom>
          <a:ln w="38100">
            <a:solidFill>
              <a:srgbClr val="4A7B7C"/>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30"/>
          <p:cNvCxnSpPr>
            <a:stCxn id="26" idx="1"/>
          </p:cNvCxnSpPr>
          <p:nvPr/>
        </p:nvCxnSpPr>
        <p:spPr>
          <a:xfrm flipH="1">
            <a:off x="1733550" y="2473999"/>
            <a:ext cx="1850100" cy="1083393"/>
          </a:xfrm>
          <a:prstGeom prst="straightConnector1">
            <a:avLst/>
          </a:prstGeom>
          <a:ln w="38100">
            <a:solidFill>
              <a:srgbClr val="4A7B7C"/>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2"/>
          <p:cNvSpPr txBox="1"/>
          <p:nvPr/>
        </p:nvSpPr>
        <p:spPr>
          <a:xfrm>
            <a:off x="6138643" y="4021167"/>
            <a:ext cx="2445926" cy="400110"/>
          </a:xfrm>
          <a:prstGeom prst="rect">
            <a:avLst/>
          </a:prstGeom>
          <a:noFill/>
        </p:spPr>
        <p:txBody>
          <a:bodyPr wrap="none" rtlCol="0">
            <a:spAutoFit/>
          </a:bodyPr>
          <a:lstStyle/>
          <a:p>
            <a:r>
              <a:rPr lang="de-DE" sz="2000" dirty="0" smtClean="0"/>
              <a:t>Still control old things</a:t>
            </a:r>
            <a:endParaRPr lang="de-CH" sz="2000" dirty="0"/>
          </a:p>
        </p:txBody>
      </p:sp>
      <p:sp>
        <p:nvSpPr>
          <p:cNvPr id="36" name="TextBox 34"/>
          <p:cNvSpPr txBox="1"/>
          <p:nvPr/>
        </p:nvSpPr>
        <p:spPr>
          <a:xfrm>
            <a:off x="102511" y="2442760"/>
            <a:ext cx="2827249" cy="400110"/>
          </a:xfrm>
          <a:prstGeom prst="rect">
            <a:avLst/>
          </a:prstGeom>
          <a:noFill/>
        </p:spPr>
        <p:txBody>
          <a:bodyPr wrap="none" rtlCol="0">
            <a:spAutoFit/>
          </a:bodyPr>
          <a:lstStyle/>
          <a:p>
            <a:r>
              <a:rPr lang="de-DE" sz="2000" dirty="0" smtClean="0"/>
              <a:t>Also control future things</a:t>
            </a:r>
            <a:endParaRPr lang="de-CH" sz="2000" dirty="0"/>
          </a:p>
        </p:txBody>
      </p:sp>
      <p:sp>
        <p:nvSpPr>
          <p:cNvPr id="37" name="TextBox 33"/>
          <p:cNvSpPr txBox="1"/>
          <p:nvPr/>
        </p:nvSpPr>
        <p:spPr>
          <a:xfrm>
            <a:off x="5135170" y="1965547"/>
            <a:ext cx="2566857" cy="369332"/>
          </a:xfrm>
          <a:prstGeom prst="rect">
            <a:avLst/>
          </a:prstGeom>
          <a:noFill/>
        </p:spPr>
        <p:txBody>
          <a:bodyPr wrap="none" rtlCol="0">
            <a:spAutoFit/>
          </a:bodyPr>
          <a:lstStyle/>
          <a:p>
            <a:r>
              <a:rPr lang="de-DE" dirty="0" smtClean="0"/>
              <a:t>Control alternative things</a:t>
            </a:r>
            <a:endParaRPr lang="de-CH" dirty="0"/>
          </a:p>
        </p:txBody>
      </p:sp>
      <p:sp>
        <p:nvSpPr>
          <p:cNvPr id="38" name="TextBox 38"/>
          <p:cNvSpPr txBox="1"/>
          <p:nvPr/>
        </p:nvSpPr>
        <p:spPr>
          <a:xfrm>
            <a:off x="1591993" y="4881492"/>
            <a:ext cx="1799210" cy="400110"/>
          </a:xfrm>
          <a:prstGeom prst="rect">
            <a:avLst/>
          </a:prstGeom>
          <a:noFill/>
        </p:spPr>
        <p:txBody>
          <a:bodyPr wrap="none" rtlCol="0">
            <a:spAutoFit/>
          </a:bodyPr>
          <a:lstStyle/>
          <a:p>
            <a:r>
              <a:rPr lang="de-DE" sz="2000" dirty="0" smtClean="0"/>
              <a:t>Add new things</a:t>
            </a:r>
            <a:endParaRPr lang="de-CH" sz="2000" dirty="0"/>
          </a:p>
        </p:txBody>
      </p:sp>
    </p:spTree>
    <p:extLst>
      <p:ext uri="{BB962C8B-B14F-4D97-AF65-F5344CB8AC3E}">
        <p14:creationId xmlns:p14="http://schemas.microsoft.com/office/powerpoint/2010/main" val="42404543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4"/>
          <p:cNvGrpSpPr/>
          <p:nvPr/>
        </p:nvGrpSpPr>
        <p:grpSpPr>
          <a:xfrm>
            <a:off x="5076056" y="2708920"/>
            <a:ext cx="1655126" cy="2862932"/>
            <a:chOff x="6552176" y="2708921"/>
            <a:chExt cx="2206835" cy="2862932"/>
          </a:xfrm>
        </p:grpSpPr>
        <p:sp>
          <p:nvSpPr>
            <p:cNvPr id="8" name="Rounded Rectangle 7"/>
            <p:cNvSpPr/>
            <p:nvPr/>
          </p:nvSpPr>
          <p:spPr>
            <a:xfrm>
              <a:off x="6622640" y="3429000"/>
              <a:ext cx="2136371" cy="2142853"/>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Thing B</a:t>
              </a:r>
            </a:p>
            <a:p>
              <a:pPr algn="ctr"/>
              <a:endParaRPr lang="en-US" dirty="0"/>
            </a:p>
            <a:p>
              <a:pPr algn="ctr"/>
              <a:endParaRPr lang="en-US" dirty="0" smtClean="0"/>
            </a:p>
            <a:p>
              <a:pPr algn="ctr"/>
              <a:endParaRPr lang="en-US" dirty="0" smtClean="0"/>
            </a:p>
            <a:p>
              <a:pPr algn="ctr"/>
              <a:endParaRPr lang="en-US" dirty="0"/>
            </a:p>
            <a:p>
              <a:pPr algn="ctr"/>
              <a:endParaRPr lang="de-CH" dirty="0"/>
            </a:p>
          </p:txBody>
        </p:sp>
        <p:sp>
          <p:nvSpPr>
            <p:cNvPr id="22" name="Snip Single Corner Rectangle 21"/>
            <p:cNvSpPr/>
            <p:nvPr/>
          </p:nvSpPr>
          <p:spPr>
            <a:xfrm>
              <a:off x="6985630" y="4076485"/>
              <a:ext cx="532014" cy="389975"/>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67" name="Curved Connector 66"/>
            <p:cNvCxnSpPr>
              <a:endCxn id="22" idx="2"/>
            </p:cNvCxnSpPr>
            <p:nvPr/>
          </p:nvCxnSpPr>
          <p:spPr>
            <a:xfrm rot="16200000" flipH="1">
              <a:off x="5987627" y="3273470"/>
              <a:ext cx="1562552" cy="433453"/>
            </a:xfrm>
            <a:prstGeom prst="curvedConnector2">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094934" y="2435185"/>
            <a:ext cx="2109355" cy="1669916"/>
            <a:chOff x="2793244" y="2435185"/>
            <a:chExt cx="2812473" cy="1669916"/>
          </a:xfrm>
        </p:grpSpPr>
        <p:sp>
          <p:nvSpPr>
            <p:cNvPr id="6" name="Rounded Rectangle 5"/>
            <p:cNvSpPr/>
            <p:nvPr/>
          </p:nvSpPr>
          <p:spPr>
            <a:xfrm>
              <a:off x="3469346" y="2887286"/>
              <a:ext cx="2136371" cy="121781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Ins="252000" rtlCol="0" anchor="ctr"/>
            <a:lstStyle/>
            <a:p>
              <a:pPr algn="ctr"/>
              <a:r>
                <a:rPr lang="en-US" dirty="0" smtClean="0"/>
                <a:t>Thing A</a:t>
              </a:r>
            </a:p>
            <a:p>
              <a:pPr algn="ctr"/>
              <a:endParaRPr lang="en-US" dirty="0"/>
            </a:p>
            <a:p>
              <a:pPr algn="ctr"/>
              <a:endParaRPr lang="de-CH" dirty="0"/>
            </a:p>
          </p:txBody>
        </p:sp>
        <p:sp>
          <p:nvSpPr>
            <p:cNvPr id="17" name="Snip Single Corner Rectangle 16"/>
            <p:cNvSpPr/>
            <p:nvPr/>
          </p:nvSpPr>
          <p:spPr>
            <a:xfrm>
              <a:off x="3749208" y="3535253"/>
              <a:ext cx="532014" cy="389975"/>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5" name="Curved Connector 24"/>
            <p:cNvCxnSpPr>
              <a:stCxn id="5" idx="3"/>
              <a:endCxn id="17" idx="2"/>
            </p:cNvCxnSpPr>
            <p:nvPr/>
          </p:nvCxnSpPr>
          <p:spPr>
            <a:xfrm>
              <a:off x="2793244" y="2820093"/>
              <a:ext cx="955964" cy="910148"/>
            </a:xfrm>
            <a:prstGeom prst="curvedConnector3">
              <a:avLst>
                <a:gd name="adj1" fmla="val 50000"/>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892887" y="2435185"/>
              <a:ext cx="1719445" cy="369332"/>
            </a:xfrm>
            <a:prstGeom prst="rect">
              <a:avLst/>
            </a:prstGeom>
            <a:noFill/>
          </p:spPr>
          <p:txBody>
            <a:bodyPr wrap="none" rtlCol="0">
              <a:spAutoFit/>
            </a:bodyPr>
            <a:lstStyle/>
            <a:p>
              <a:r>
                <a:rPr lang="en-US" dirty="0" smtClean="0"/>
                <a:t>Follow </a:t>
              </a:r>
              <a:r>
                <a:rPr lang="en-US" b="1" dirty="0">
                  <a:solidFill>
                    <a:srgbClr val="4A7B7C"/>
                  </a:solidFill>
                </a:rPr>
                <a:t>l</a:t>
              </a:r>
              <a:r>
                <a:rPr lang="en-US" b="1" dirty="0" smtClean="0">
                  <a:solidFill>
                    <a:srgbClr val="4A7B7C"/>
                  </a:solidFill>
                </a:rPr>
                <a:t>inks</a:t>
              </a:r>
              <a:endParaRPr lang="de-CH" b="1" dirty="0">
                <a:solidFill>
                  <a:srgbClr val="4A7B7C"/>
                </a:solidFill>
              </a:endParaRPr>
            </a:p>
          </p:txBody>
        </p:sp>
      </p:grpSp>
      <p:sp>
        <p:nvSpPr>
          <p:cNvPr id="2" name="Title 1"/>
          <p:cNvSpPr>
            <a:spLocks noGrp="1"/>
          </p:cNvSpPr>
          <p:nvPr>
            <p:ph type="title"/>
          </p:nvPr>
        </p:nvSpPr>
        <p:spPr/>
        <p:txBody>
          <a:bodyPr/>
          <a:lstStyle/>
          <a:p>
            <a:r>
              <a:rPr lang="en-US" dirty="0" smtClean="0"/>
              <a:t>Idea</a:t>
            </a:r>
            <a:endParaRPr lang="de-CH" dirty="0"/>
          </a:p>
        </p:txBody>
      </p:sp>
      <p:sp>
        <p:nvSpPr>
          <p:cNvPr id="4" name="Oval 3"/>
          <p:cNvSpPr/>
          <p:nvPr/>
        </p:nvSpPr>
        <p:spPr>
          <a:xfrm>
            <a:off x="2275949" y="750715"/>
            <a:ext cx="1071916" cy="1057984"/>
          </a:xfrm>
          <a:prstGeom prst="ellipse">
            <a:avLst/>
          </a:prstGeom>
          <a:solidFill>
            <a:srgbClr val="4A7B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2936" tIns="41468" rIns="82936" bIns="41468" rtlCol="0" anchor="ctr"/>
          <a:lstStyle/>
          <a:p>
            <a:pPr algn="ctr"/>
            <a:r>
              <a:rPr lang="en-US" dirty="0" smtClean="0"/>
              <a:t>Client</a:t>
            </a:r>
            <a:endParaRPr lang="de-CH" dirty="0"/>
          </a:p>
        </p:txBody>
      </p:sp>
      <p:grpSp>
        <p:nvGrpSpPr>
          <p:cNvPr id="13" name="Group 12"/>
          <p:cNvGrpSpPr/>
          <p:nvPr/>
        </p:nvGrpSpPr>
        <p:grpSpPr>
          <a:xfrm>
            <a:off x="3210917" y="3535254"/>
            <a:ext cx="727175" cy="389975"/>
            <a:chOff x="4281222" y="3535253"/>
            <a:chExt cx="969567" cy="389975"/>
          </a:xfrm>
        </p:grpSpPr>
        <p:cxnSp>
          <p:nvCxnSpPr>
            <p:cNvPr id="28" name="Curved Connector 27"/>
            <p:cNvCxnSpPr>
              <a:stCxn id="17" idx="0"/>
              <a:endCxn id="18" idx="2"/>
            </p:cNvCxnSpPr>
            <p:nvPr/>
          </p:nvCxnSpPr>
          <p:spPr>
            <a:xfrm>
              <a:off x="4281222" y="3730241"/>
              <a:ext cx="437553" cy="12700"/>
            </a:xfrm>
            <a:prstGeom prst="curvedConnector3">
              <a:avLst>
                <a:gd name="adj1" fmla="val 50000"/>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Snip Single Corner Rectangle 17"/>
            <p:cNvSpPr/>
            <p:nvPr/>
          </p:nvSpPr>
          <p:spPr>
            <a:xfrm>
              <a:off x="4718775" y="3535253"/>
              <a:ext cx="532014" cy="389975"/>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14" name="Group 15"/>
          <p:cNvGrpSpPr/>
          <p:nvPr/>
        </p:nvGrpSpPr>
        <p:grpSpPr>
          <a:xfrm>
            <a:off x="5600652" y="4466458"/>
            <a:ext cx="528897" cy="762793"/>
            <a:chOff x="7251636" y="4466458"/>
            <a:chExt cx="705196" cy="762793"/>
          </a:xfrm>
        </p:grpSpPr>
        <p:sp>
          <p:nvSpPr>
            <p:cNvPr id="23" name="Snip Single Corner Rectangle 22"/>
            <p:cNvSpPr/>
            <p:nvPr/>
          </p:nvSpPr>
          <p:spPr>
            <a:xfrm>
              <a:off x="7424818" y="4839276"/>
              <a:ext cx="532014" cy="389975"/>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44" name="Curved Connector 43"/>
            <p:cNvCxnSpPr>
              <a:stCxn id="22" idx="1"/>
              <a:endCxn id="23" idx="2"/>
            </p:cNvCxnSpPr>
            <p:nvPr/>
          </p:nvCxnSpPr>
          <p:spPr>
            <a:xfrm rot="16200000" flipH="1">
              <a:off x="7054325" y="4663769"/>
              <a:ext cx="567805" cy="173184"/>
            </a:xfrm>
            <a:prstGeom prst="curvedConnector2">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5" name="Group 20"/>
          <p:cNvGrpSpPr/>
          <p:nvPr/>
        </p:nvGrpSpPr>
        <p:grpSpPr>
          <a:xfrm>
            <a:off x="5800154" y="4076485"/>
            <a:ext cx="671255" cy="389975"/>
            <a:chOff x="7517641" y="4076485"/>
            <a:chExt cx="895007" cy="389975"/>
          </a:xfrm>
        </p:grpSpPr>
        <p:sp>
          <p:nvSpPr>
            <p:cNvPr id="49" name="Snip Single Corner Rectangle 48"/>
            <p:cNvSpPr/>
            <p:nvPr/>
          </p:nvSpPr>
          <p:spPr>
            <a:xfrm>
              <a:off x="7880634" y="4076485"/>
              <a:ext cx="532014" cy="389975"/>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0" name="Curved Connector 49"/>
            <p:cNvCxnSpPr>
              <a:stCxn id="22" idx="0"/>
              <a:endCxn id="49" idx="2"/>
            </p:cNvCxnSpPr>
            <p:nvPr/>
          </p:nvCxnSpPr>
          <p:spPr>
            <a:xfrm>
              <a:off x="7517641" y="4271472"/>
              <a:ext cx="362993" cy="1"/>
            </a:xfrm>
            <a:prstGeom prst="curvedConnector3">
              <a:avLst>
                <a:gd name="adj1" fmla="val 50000"/>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6" name="Group 26"/>
          <p:cNvGrpSpPr/>
          <p:nvPr/>
        </p:nvGrpSpPr>
        <p:grpSpPr>
          <a:xfrm>
            <a:off x="920929" y="3730242"/>
            <a:ext cx="3283358" cy="2521837"/>
            <a:chOff x="1227906" y="3730242"/>
            <a:chExt cx="4377811" cy="2521837"/>
          </a:xfrm>
        </p:grpSpPr>
        <p:sp>
          <p:nvSpPr>
            <p:cNvPr id="7" name="Rounded Rectangle 6"/>
            <p:cNvSpPr/>
            <p:nvPr/>
          </p:nvSpPr>
          <p:spPr>
            <a:xfrm>
              <a:off x="3469346" y="5034264"/>
              <a:ext cx="2136371" cy="121781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r>
                <a:rPr lang="en-US" dirty="0" err="1" smtClean="0"/>
                <a:t>Auth</a:t>
              </a:r>
              <a:r>
                <a:rPr lang="en-US" dirty="0" smtClean="0"/>
                <a:t>-Server</a:t>
              </a:r>
              <a:endParaRPr lang="de-CH" dirty="0"/>
            </a:p>
          </p:txBody>
        </p:sp>
        <p:sp>
          <p:nvSpPr>
            <p:cNvPr id="19" name="Snip Single Corner Rectangle 18"/>
            <p:cNvSpPr/>
            <p:nvPr/>
          </p:nvSpPr>
          <p:spPr>
            <a:xfrm>
              <a:off x="3828054" y="5188370"/>
              <a:ext cx="532014" cy="389975"/>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Snip Single Corner Rectangle 19"/>
            <p:cNvSpPr/>
            <p:nvPr/>
          </p:nvSpPr>
          <p:spPr>
            <a:xfrm>
              <a:off x="4718775" y="5181878"/>
              <a:ext cx="532014" cy="389975"/>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1" name="Curved Connector 30"/>
            <p:cNvCxnSpPr>
              <a:stCxn id="18" idx="1"/>
            </p:cNvCxnSpPr>
            <p:nvPr/>
          </p:nvCxnSpPr>
          <p:spPr>
            <a:xfrm rot="5400000">
              <a:off x="3911097" y="4108193"/>
              <a:ext cx="1256650" cy="890721"/>
            </a:xfrm>
            <a:prstGeom prst="curvedConnector3">
              <a:avLst>
                <a:gd name="adj1" fmla="val 50000"/>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19" idx="0"/>
            </p:cNvCxnSpPr>
            <p:nvPr/>
          </p:nvCxnSpPr>
          <p:spPr>
            <a:xfrm flipV="1">
              <a:off x="4360068" y="5376865"/>
              <a:ext cx="358707" cy="6493"/>
            </a:xfrm>
            <a:prstGeom prst="curvedConnector3">
              <a:avLst>
                <a:gd name="adj1" fmla="val 50000"/>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20" idx="3"/>
              <a:endCxn id="18" idx="0"/>
            </p:cNvCxnSpPr>
            <p:nvPr/>
          </p:nvCxnSpPr>
          <p:spPr>
            <a:xfrm rot="5400000" flipH="1" flipV="1">
              <a:off x="4391967" y="4323057"/>
              <a:ext cx="1451637" cy="266007"/>
            </a:xfrm>
            <a:prstGeom prst="curvedConnector4">
              <a:avLst>
                <a:gd name="adj1" fmla="val 43284"/>
                <a:gd name="adj2" fmla="val 185938"/>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27906" y="4271472"/>
              <a:ext cx="2913619" cy="646331"/>
            </a:xfrm>
            <a:prstGeom prst="rect">
              <a:avLst/>
            </a:prstGeom>
            <a:noFill/>
          </p:spPr>
          <p:txBody>
            <a:bodyPr wrap="none" rtlCol="0">
              <a:spAutoFit/>
            </a:bodyPr>
            <a:lstStyle/>
            <a:p>
              <a:pPr algn="r"/>
              <a:r>
                <a:rPr lang="en-US" dirty="0" smtClean="0"/>
                <a:t>Dynamically extend</a:t>
              </a:r>
              <a:br>
                <a:rPr lang="en-US" dirty="0" smtClean="0"/>
              </a:br>
              <a:r>
                <a:rPr lang="en-US" dirty="0" smtClean="0"/>
                <a:t>process flow</a:t>
              </a:r>
              <a:endParaRPr lang="de-CH" dirty="0"/>
            </a:p>
          </p:txBody>
        </p:sp>
      </p:grpSp>
      <p:grpSp>
        <p:nvGrpSpPr>
          <p:cNvPr id="21" name="Group 2"/>
          <p:cNvGrpSpPr/>
          <p:nvPr/>
        </p:nvGrpSpPr>
        <p:grpSpPr>
          <a:xfrm>
            <a:off x="492655" y="1279706"/>
            <a:ext cx="2128074" cy="2149295"/>
            <a:chOff x="656873" y="1279705"/>
            <a:chExt cx="2837432" cy="2149295"/>
          </a:xfrm>
        </p:grpSpPr>
        <p:sp>
          <p:nvSpPr>
            <p:cNvPr id="5" name="Rounded Rectangle 4"/>
            <p:cNvSpPr/>
            <p:nvPr/>
          </p:nvSpPr>
          <p:spPr>
            <a:xfrm>
              <a:off x="656873" y="2211185"/>
              <a:ext cx="2136371" cy="121781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a:t>
              </a:r>
              <a:br>
                <a:rPr lang="en-US" dirty="0" smtClean="0"/>
              </a:br>
              <a:r>
                <a:rPr lang="en-US" dirty="0" smtClean="0"/>
                <a:t>Directory</a:t>
              </a:r>
              <a:endParaRPr lang="de-CH" dirty="0"/>
            </a:p>
          </p:txBody>
        </p:sp>
        <p:cxnSp>
          <p:nvCxnSpPr>
            <p:cNvPr id="12" name="Curved Connector 11"/>
            <p:cNvCxnSpPr>
              <a:stCxn id="4" idx="2"/>
              <a:endCxn id="5" idx="0"/>
            </p:cNvCxnSpPr>
            <p:nvPr/>
          </p:nvCxnSpPr>
          <p:spPr>
            <a:xfrm rot="10800000" flipV="1">
              <a:off x="1725059" y="1279705"/>
              <a:ext cx="1309538" cy="931479"/>
            </a:xfrm>
            <a:prstGeom prst="curvedConnector2">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914385" y="1723300"/>
              <a:ext cx="1579920" cy="369332"/>
            </a:xfrm>
            <a:prstGeom prst="rect">
              <a:avLst/>
            </a:prstGeom>
            <a:noFill/>
          </p:spPr>
          <p:txBody>
            <a:bodyPr wrap="none" rtlCol="0">
              <a:spAutoFit/>
            </a:bodyPr>
            <a:lstStyle/>
            <a:p>
              <a:r>
                <a:rPr lang="en-US" dirty="0" smtClean="0"/>
                <a:t>Entry URI</a:t>
              </a:r>
              <a:endParaRPr lang="de-CH" dirty="0"/>
            </a:p>
          </p:txBody>
        </p:sp>
      </p:grpSp>
      <p:grpSp>
        <p:nvGrpSpPr>
          <p:cNvPr id="26" name="Group 13"/>
          <p:cNvGrpSpPr/>
          <p:nvPr/>
        </p:nvGrpSpPr>
        <p:grpSpPr>
          <a:xfrm>
            <a:off x="2828773" y="1544536"/>
            <a:ext cx="2933850" cy="1990719"/>
            <a:chOff x="3782784" y="1544536"/>
            <a:chExt cx="3810860" cy="1990719"/>
          </a:xfrm>
        </p:grpSpPr>
        <p:cxnSp>
          <p:nvCxnSpPr>
            <p:cNvPr id="40" name="Curved Connector 39"/>
            <p:cNvCxnSpPr>
              <a:stCxn id="18" idx="3"/>
              <a:endCxn id="64" idx="3"/>
            </p:cNvCxnSpPr>
            <p:nvPr/>
          </p:nvCxnSpPr>
          <p:spPr>
            <a:xfrm rot="5400000" flipH="1" flipV="1">
              <a:off x="4664201" y="2439172"/>
              <a:ext cx="1396450" cy="795715"/>
            </a:xfrm>
            <a:prstGeom prst="curvedConnector2">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82784" y="1807572"/>
              <a:ext cx="1890708" cy="369332"/>
            </a:xfrm>
            <a:prstGeom prst="rect">
              <a:avLst/>
            </a:prstGeom>
            <a:noFill/>
          </p:spPr>
          <p:txBody>
            <a:bodyPr wrap="none" rtlCol="0">
              <a:spAutoFit/>
            </a:bodyPr>
            <a:lstStyle/>
            <a:p>
              <a:r>
                <a:rPr lang="en-US" dirty="0" smtClean="0"/>
                <a:t>Submit </a:t>
              </a:r>
              <a:r>
                <a:rPr lang="en-US" b="1" dirty="0">
                  <a:solidFill>
                    <a:srgbClr val="4A7B7C"/>
                  </a:solidFill>
                </a:rPr>
                <a:t>f</a:t>
              </a:r>
              <a:r>
                <a:rPr lang="en-US" b="1" dirty="0" smtClean="0">
                  <a:solidFill>
                    <a:srgbClr val="4A7B7C"/>
                  </a:solidFill>
                </a:rPr>
                <a:t>orms</a:t>
              </a:r>
              <a:endParaRPr lang="de-CH" b="1" dirty="0">
                <a:solidFill>
                  <a:srgbClr val="4A7B7C"/>
                </a:solidFill>
              </a:endParaRPr>
            </a:p>
          </p:txBody>
        </p:sp>
        <p:sp>
          <p:nvSpPr>
            <p:cNvPr id="64" name="Hexagon 63"/>
            <p:cNvSpPr/>
            <p:nvPr/>
          </p:nvSpPr>
          <p:spPr>
            <a:xfrm>
              <a:off x="5760283" y="1544536"/>
              <a:ext cx="1833361" cy="1188535"/>
            </a:xfrm>
            <a:prstGeom prst="hexagon">
              <a:avLst/>
            </a:prstGeom>
            <a:solidFill>
              <a:srgbClr val="8E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a:t>
              </a:r>
              <a:br>
                <a:rPr lang="en-US" dirty="0" smtClean="0"/>
              </a:br>
              <a:r>
                <a:rPr lang="en-US" dirty="0" smtClean="0"/>
                <a:t>Result</a:t>
              </a:r>
              <a:endParaRPr lang="de-CH" dirty="0"/>
            </a:p>
          </p:txBody>
        </p:sp>
      </p:grpSp>
      <p:grpSp>
        <p:nvGrpSpPr>
          <p:cNvPr id="27" name="Group 25"/>
          <p:cNvGrpSpPr/>
          <p:nvPr/>
        </p:nvGrpSpPr>
        <p:grpSpPr>
          <a:xfrm>
            <a:off x="6480936" y="1510816"/>
            <a:ext cx="2527750" cy="3783485"/>
            <a:chOff x="8425365" y="1510815"/>
            <a:chExt cx="3370339" cy="3783485"/>
          </a:xfrm>
        </p:grpSpPr>
        <p:sp>
          <p:nvSpPr>
            <p:cNvPr id="9" name="Rounded Rectangle 8"/>
            <p:cNvSpPr/>
            <p:nvPr/>
          </p:nvSpPr>
          <p:spPr>
            <a:xfrm>
              <a:off x="8861534" y="1510815"/>
              <a:ext cx="2136371" cy="121781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Thing C</a:t>
              </a:r>
            </a:p>
            <a:p>
              <a:pPr algn="ctr"/>
              <a:endParaRPr lang="en-US" dirty="0"/>
            </a:p>
            <a:p>
              <a:pPr algn="ctr"/>
              <a:endParaRPr lang="de-CH" dirty="0"/>
            </a:p>
          </p:txBody>
        </p:sp>
        <p:sp>
          <p:nvSpPr>
            <p:cNvPr id="24" name="Snip Single Corner Rectangle 23"/>
            <p:cNvSpPr/>
            <p:nvPr/>
          </p:nvSpPr>
          <p:spPr>
            <a:xfrm>
              <a:off x="9729081" y="2122193"/>
              <a:ext cx="532014" cy="389975"/>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3" name="Curved Connector 52"/>
            <p:cNvCxnSpPr>
              <a:stCxn id="49" idx="0"/>
              <a:endCxn id="24" idx="1"/>
            </p:cNvCxnSpPr>
            <p:nvPr/>
          </p:nvCxnSpPr>
          <p:spPr>
            <a:xfrm flipV="1">
              <a:off x="8425365" y="2512168"/>
              <a:ext cx="1569722" cy="1759304"/>
            </a:xfrm>
            <a:prstGeom prst="curvedConnector2">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9398757" y="4076485"/>
              <a:ext cx="2136371" cy="121781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Thing D</a:t>
              </a:r>
            </a:p>
            <a:p>
              <a:pPr algn="ctr"/>
              <a:endParaRPr lang="en-US" dirty="0"/>
            </a:p>
            <a:p>
              <a:pPr algn="ctr"/>
              <a:endParaRPr lang="de-CH" dirty="0"/>
            </a:p>
          </p:txBody>
        </p:sp>
        <p:sp>
          <p:nvSpPr>
            <p:cNvPr id="72" name="Snip Single Corner Rectangle 71"/>
            <p:cNvSpPr/>
            <p:nvPr/>
          </p:nvSpPr>
          <p:spPr>
            <a:xfrm>
              <a:off x="10200935" y="4692962"/>
              <a:ext cx="532014" cy="389975"/>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73" name="Curved Connector 72"/>
            <p:cNvCxnSpPr>
              <a:endCxn id="72" idx="2"/>
            </p:cNvCxnSpPr>
            <p:nvPr/>
          </p:nvCxnSpPr>
          <p:spPr>
            <a:xfrm>
              <a:off x="8469200" y="4277823"/>
              <a:ext cx="1731735" cy="610127"/>
            </a:xfrm>
            <a:prstGeom prst="curvedConnector3">
              <a:avLst>
                <a:gd name="adj1" fmla="val 50000"/>
              </a:avLst>
            </a:prstGeom>
            <a:ln w="381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9942205" y="3144836"/>
              <a:ext cx="1853499" cy="646331"/>
            </a:xfrm>
            <a:prstGeom prst="rect">
              <a:avLst/>
            </a:prstGeom>
            <a:noFill/>
          </p:spPr>
          <p:txBody>
            <a:bodyPr wrap="none" rtlCol="0">
              <a:spAutoFit/>
            </a:bodyPr>
            <a:lstStyle/>
            <a:p>
              <a:r>
                <a:rPr lang="en-US" dirty="0" smtClean="0"/>
                <a:t>Choice &amp;</a:t>
              </a:r>
            </a:p>
            <a:p>
              <a:r>
                <a:rPr lang="en-US" dirty="0"/>
                <a:t>r</a:t>
              </a:r>
              <a:r>
                <a:rPr lang="en-US" dirty="0" smtClean="0"/>
                <a:t>edundancy</a:t>
              </a:r>
              <a:endParaRPr lang="de-CH" dirty="0"/>
            </a:p>
          </p:txBody>
        </p:sp>
      </p:grpSp>
      <p:pic>
        <p:nvPicPr>
          <p:cNvPr id="48" name="Picture 2" descr="https://cdn2.iconfinder.com/data/icons/crystalproject/crystal_project_256x256/apps/keditbookmark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1826" y="4734759"/>
            <a:ext cx="601221" cy="64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5637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800" dirty="0" smtClean="0"/>
              <a:t>Description on the </a:t>
            </a:r>
            <a:r>
              <a:rPr lang="en-US" sz="2800" b="1" dirty="0" smtClean="0">
                <a:solidFill>
                  <a:srgbClr val="4A7B7C"/>
                </a:solidFill>
              </a:rPr>
              <a:t>server side is straight-forward</a:t>
            </a:r>
          </a:p>
          <a:p>
            <a:r>
              <a:rPr lang="de-DE" sz="2800" dirty="0" smtClean="0"/>
              <a:t>Missing IoT-related hypermedia formats</a:t>
            </a:r>
            <a:endParaRPr lang="en-US" sz="2800" dirty="0" smtClean="0"/>
          </a:p>
        </p:txBody>
      </p:sp>
      <p:sp>
        <p:nvSpPr>
          <p:cNvPr id="3" name="Titel 2"/>
          <p:cNvSpPr>
            <a:spLocks noGrp="1"/>
          </p:cNvSpPr>
          <p:nvPr>
            <p:ph type="title"/>
          </p:nvPr>
        </p:nvSpPr>
        <p:spPr>
          <a:xfrm>
            <a:off x="45720" y="274638"/>
            <a:ext cx="9052560" cy="1143000"/>
          </a:xfrm>
        </p:spPr>
        <p:txBody>
          <a:bodyPr>
            <a:normAutofit/>
          </a:bodyPr>
          <a:lstStyle/>
          <a:p>
            <a:r>
              <a:rPr lang="en-US" sz="3600" dirty="0"/>
              <a:t>Hypermedia As The Engine Of Application State</a:t>
            </a:r>
            <a:endParaRPr lang="de-DE" sz="3600" dirty="0"/>
          </a:p>
        </p:txBody>
      </p:sp>
      <p:pic>
        <p:nvPicPr>
          <p:cNvPr id="16" name="Picture 4" descr="http://cdn.shopify.com/s/files/1/0866/0696/products/LiFx_White_2_b.png?v=14323750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9398" y="3054462"/>
            <a:ext cx="2287800" cy="2678794"/>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3859046" y="4029965"/>
            <a:ext cx="2348452" cy="939381"/>
            <a:chOff x="3397774" y="2417611"/>
            <a:chExt cx="2348452" cy="939381"/>
          </a:xfrm>
        </p:grpSpPr>
        <p:sp>
          <p:nvSpPr>
            <p:cNvPr id="18"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19" name="Group 18"/>
            <p:cNvGrpSpPr/>
            <p:nvPr/>
          </p:nvGrpSpPr>
          <p:grpSpPr>
            <a:xfrm>
              <a:off x="3555853" y="2574192"/>
              <a:ext cx="605287" cy="625127"/>
              <a:chOff x="3591656" y="993559"/>
              <a:chExt cx="548296" cy="566272"/>
            </a:xfrm>
            <a:solidFill>
              <a:schemeClr val="bg1"/>
            </a:solidFill>
          </p:grpSpPr>
          <p:sp>
            <p:nvSpPr>
              <p:cNvPr id="20" name="Isosceles Triangle 19"/>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21" name="Oval 20"/>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22" name="Oval 21"/>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23" name="Oval 22"/>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val="40699884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850" y="2024064"/>
            <a:ext cx="8496300" cy="4573288"/>
          </a:xfrm>
        </p:spPr>
        <p:txBody>
          <a:bodyPr>
            <a:normAutofit/>
          </a:bodyPr>
          <a:lstStyle/>
          <a:p>
            <a:r>
              <a:rPr lang="de-DE" dirty="0" smtClean="0"/>
              <a:t>Coral (CBOR-based)</a:t>
            </a:r>
            <a:r>
              <a:rPr lang="de-DE" dirty="0"/>
              <a:t/>
            </a:r>
            <a:br>
              <a:rPr lang="de-DE" dirty="0"/>
            </a:br>
            <a:r>
              <a:rPr lang="de-DE" sz="2800" dirty="0">
                <a:hlinkClick r:id="rId2"/>
              </a:rPr>
              <a:t>https://</a:t>
            </a:r>
            <a:r>
              <a:rPr lang="de-DE" sz="2800" dirty="0" smtClean="0">
                <a:hlinkClick r:id="rId2"/>
              </a:rPr>
              <a:t>tools.ietf.org/html/draft-hartke-t2trg-coral-01</a:t>
            </a:r>
            <a:r>
              <a:rPr lang="de-DE" sz="2800" dirty="0" smtClean="0"/>
              <a:t> </a:t>
            </a:r>
            <a:endParaRPr lang="de-DE" dirty="0" smtClean="0"/>
          </a:p>
          <a:p>
            <a:endParaRPr lang="de-DE" dirty="0" smtClean="0"/>
          </a:p>
          <a:p>
            <a:r>
              <a:rPr lang="de-DE" dirty="0" smtClean="0"/>
              <a:t>HSML (SenML-based)</a:t>
            </a:r>
            <a:r>
              <a:rPr lang="de-DE" dirty="0"/>
              <a:t/>
            </a:r>
            <a:br>
              <a:rPr lang="de-DE" dirty="0"/>
            </a:br>
            <a:r>
              <a:rPr lang="de-DE" sz="2800" dirty="0">
                <a:hlinkClick r:id="rId3"/>
              </a:rPr>
              <a:t>https://</a:t>
            </a:r>
            <a:r>
              <a:rPr lang="de-DE" sz="2800" dirty="0" smtClean="0">
                <a:hlinkClick r:id="rId3"/>
              </a:rPr>
              <a:t>tools.ietf.org/html/draft-koster-t2trg-hsml-00</a:t>
            </a:r>
            <a:endParaRPr lang="de-DE" dirty="0" smtClean="0"/>
          </a:p>
          <a:p>
            <a:endParaRPr lang="de-DE" dirty="0" smtClean="0"/>
          </a:p>
          <a:p>
            <a:r>
              <a:rPr lang="de-DE" dirty="0" smtClean="0"/>
              <a:t>Thing Description (W3C work)</a:t>
            </a:r>
            <a:r>
              <a:rPr lang="de-DE" dirty="0"/>
              <a:t/>
            </a:r>
            <a:br>
              <a:rPr lang="de-DE" dirty="0"/>
            </a:br>
            <a:r>
              <a:rPr lang="de-DE" sz="2400" dirty="0">
                <a:hlinkClick r:id="rId4"/>
              </a:rPr>
              <a:t>https://</a:t>
            </a:r>
            <a:r>
              <a:rPr lang="de-DE" sz="2400" dirty="0" smtClean="0">
                <a:hlinkClick r:id="rId4"/>
              </a:rPr>
              <a:t>w3c.github.io/wot/current-practices/wot-practices.html</a:t>
            </a:r>
            <a:r>
              <a:rPr lang="de-DE" sz="2400" dirty="0" smtClean="0"/>
              <a:t> </a:t>
            </a:r>
            <a:endParaRPr lang="en-US" dirty="0"/>
          </a:p>
        </p:txBody>
      </p:sp>
      <p:sp>
        <p:nvSpPr>
          <p:cNvPr id="3" name="Title 2"/>
          <p:cNvSpPr>
            <a:spLocks noGrp="1"/>
          </p:cNvSpPr>
          <p:nvPr>
            <p:ph type="title"/>
          </p:nvPr>
        </p:nvSpPr>
        <p:spPr/>
        <p:txBody>
          <a:bodyPr/>
          <a:lstStyle/>
          <a:p>
            <a:r>
              <a:rPr lang="de-DE" dirty="0" smtClean="0"/>
              <a:t>Representation Formats</a:t>
            </a:r>
            <a:endParaRPr lang="en-US" dirty="0"/>
          </a:p>
        </p:txBody>
      </p:sp>
    </p:spTree>
    <p:extLst>
      <p:ext uri="{BB962C8B-B14F-4D97-AF65-F5344CB8AC3E}">
        <p14:creationId xmlns:p14="http://schemas.microsoft.com/office/powerpoint/2010/main" val="23640129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en-US" sz="2800" dirty="0" smtClean="0"/>
              <a:t>Description on the </a:t>
            </a:r>
            <a:r>
              <a:rPr lang="en-US" sz="2800" b="1" dirty="0" smtClean="0">
                <a:solidFill>
                  <a:srgbClr val="4A7B7C"/>
                </a:solidFill>
              </a:rPr>
              <a:t>server side is straight-forward</a:t>
            </a:r>
          </a:p>
          <a:p>
            <a:r>
              <a:rPr lang="de-DE" sz="2800" dirty="0" smtClean="0"/>
              <a:t>Missing IoT-related hypermedia formats</a:t>
            </a:r>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Consumption on the </a:t>
            </a:r>
            <a:r>
              <a:rPr lang="en-US" sz="2800" b="1" dirty="0" smtClean="0">
                <a:solidFill>
                  <a:srgbClr val="4A7B7C"/>
                </a:solidFill>
              </a:rPr>
              <a:t>client side is challenging</a:t>
            </a:r>
            <a:endParaRPr lang="en-US" sz="2800" b="1" dirty="0" smtClean="0"/>
          </a:p>
          <a:p>
            <a:r>
              <a:rPr lang="en-US" sz="2800" b="1" dirty="0" smtClean="0">
                <a:solidFill>
                  <a:srgbClr val="4A7B7C"/>
                </a:solidFill>
              </a:rPr>
              <a:t>Missing abstractions </a:t>
            </a:r>
            <a:r>
              <a:rPr lang="en-US" sz="2800" dirty="0" smtClean="0"/>
              <a:t>have led to hard-coded clients</a:t>
            </a:r>
          </a:p>
        </p:txBody>
      </p:sp>
      <p:sp>
        <p:nvSpPr>
          <p:cNvPr id="3" name="Titel 2"/>
          <p:cNvSpPr>
            <a:spLocks noGrp="1"/>
          </p:cNvSpPr>
          <p:nvPr>
            <p:ph type="title"/>
          </p:nvPr>
        </p:nvSpPr>
        <p:spPr>
          <a:xfrm>
            <a:off x="45720" y="274638"/>
            <a:ext cx="9052560" cy="1143000"/>
          </a:xfrm>
        </p:spPr>
        <p:txBody>
          <a:bodyPr>
            <a:normAutofit/>
          </a:bodyPr>
          <a:lstStyle/>
          <a:p>
            <a:r>
              <a:rPr lang="en-US" sz="3600" dirty="0"/>
              <a:t>Hypermedia As The Engine Of Application State</a:t>
            </a:r>
            <a:endParaRPr lang="de-DE" sz="3600" dirty="0"/>
          </a:p>
        </p:txBody>
      </p:sp>
      <p:pic>
        <p:nvPicPr>
          <p:cNvPr id="14" name="Picture 4" descr="http://cdn.shopify.com/s/files/1/0866/0696/products/LiFx_White_2_b.png?v=14323750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9398" y="3054462"/>
            <a:ext cx="2287800" cy="2678794"/>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3859046" y="4029965"/>
            <a:ext cx="2348452" cy="939381"/>
            <a:chOff x="3397774" y="2417611"/>
            <a:chExt cx="2348452" cy="939381"/>
          </a:xfrm>
        </p:grpSpPr>
        <p:sp>
          <p:nvSpPr>
            <p:cNvPr id="17" name="角丸四角形 21"/>
            <p:cNvSpPr/>
            <p:nvPr/>
          </p:nvSpPr>
          <p:spPr bwMode="auto">
            <a:xfrm>
              <a:off x="3397774" y="2417611"/>
              <a:ext cx="2348452" cy="939381"/>
            </a:xfrm>
            <a:prstGeom prst="foldedCorner">
              <a:avLst>
                <a:gd name="adj" fmla="val 20194"/>
              </a:avLst>
            </a:prstGeom>
            <a:solidFill>
              <a:srgbClr val="4A7B7C"/>
            </a:solidFill>
            <a:ln w="25400" cap="flat" cmpd="sng" algn="ctr">
              <a:noFill/>
              <a:prstDash val="solid"/>
              <a:round/>
              <a:headEnd type="none" w="med" len="med"/>
              <a:tailEnd type="none" w="med" len="med"/>
            </a:ln>
            <a:effectLst/>
            <a:extLst/>
          </p:spPr>
          <p:txBody>
            <a:bodyPr vert="horz" wrap="none" lIns="648000" tIns="216000" rIns="0" bIns="36000" numCol="1" rtlCol="0" anchor="ctr" anchorCtr="0" compatLnSpc="1">
              <a:prstTxWarp prst="textNoShape">
                <a:avLst/>
              </a:prstTxWarp>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Thing</a:t>
              </a:r>
              <a:b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br>
              <a:r>
                <a:rPr kumimoji="0" lang="de-DE" altLang="ja-JP" sz="20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rPr>
                <a:t>Description</a:t>
              </a:r>
              <a:endParaRPr kumimoji="0" lang="ja-JP" altLang="en-US" sz="2800" b="0" i="0" u="none" strike="noStrike" kern="0" cap="none" spc="0" normalizeH="0" baseline="0" noProof="0" dirty="0" smtClean="0">
                <a:ln>
                  <a:noFill/>
                </a:ln>
                <a:solidFill>
                  <a:schemeClr val="bg1"/>
                </a:solidFill>
                <a:effectLst/>
                <a:uLnTx/>
                <a:uFillTx/>
                <a:latin typeface="Arial" pitchFamily="34" charset="0"/>
                <a:ea typeface="HG明朝E" panose="02020909000000000000" pitchFamily="17" charset="-128"/>
                <a:cs typeface="Arial" pitchFamily="34" charset="0"/>
              </a:endParaRPr>
            </a:p>
          </p:txBody>
        </p:sp>
        <p:grpSp>
          <p:nvGrpSpPr>
            <p:cNvPr id="18" name="Group 17"/>
            <p:cNvGrpSpPr/>
            <p:nvPr/>
          </p:nvGrpSpPr>
          <p:grpSpPr>
            <a:xfrm>
              <a:off x="3555853" y="2574192"/>
              <a:ext cx="605287" cy="625127"/>
              <a:chOff x="3591656" y="993559"/>
              <a:chExt cx="548296" cy="566272"/>
            </a:xfrm>
            <a:solidFill>
              <a:schemeClr val="bg1"/>
            </a:solidFill>
          </p:grpSpPr>
          <p:sp>
            <p:nvSpPr>
              <p:cNvPr id="19" name="Isosceles Triangle 18"/>
              <p:cNvSpPr/>
              <p:nvPr/>
            </p:nvSpPr>
            <p:spPr>
              <a:xfrm rot="1800000">
                <a:off x="3733981" y="1052736"/>
                <a:ext cx="405971" cy="349975"/>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20" name="Oval 19"/>
              <p:cNvSpPr/>
              <p:nvPr/>
            </p:nvSpPr>
            <p:spPr>
              <a:xfrm rot="19800000">
                <a:off x="3944107" y="993559"/>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21" name="Oval 20"/>
              <p:cNvSpPr/>
              <p:nvPr/>
            </p:nvSpPr>
            <p:spPr>
              <a:xfrm rot="19800000">
                <a:off x="3591656" y="119656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sp>
            <p:nvSpPr>
              <p:cNvPr id="22" name="Oval 21"/>
              <p:cNvSpPr/>
              <p:nvPr/>
            </p:nvSpPr>
            <p:spPr>
              <a:xfrm rot="1800000">
                <a:off x="3944107" y="1398686"/>
                <a:ext cx="161145" cy="1611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de-CH" sz="4400"/>
              </a:p>
            </p:txBody>
          </p:sp>
        </p:grpSp>
      </p:grpSp>
    </p:spTree>
    <p:extLst>
      <p:ext uri="{BB962C8B-B14F-4D97-AF65-F5344CB8AC3E}">
        <p14:creationId xmlns:p14="http://schemas.microsoft.com/office/powerpoint/2010/main" val="17564633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3850" y="2024064"/>
            <a:ext cx="8820150" cy="4210046"/>
          </a:xfrm>
        </p:spPr>
        <p:txBody>
          <a:bodyPr/>
          <a:lstStyle/>
          <a:p>
            <a:r>
              <a:rPr lang="en-US" dirty="0"/>
              <a:t>High-level path description to resource</a:t>
            </a:r>
            <a:br>
              <a:rPr lang="en-US" dirty="0"/>
            </a:br>
            <a:r>
              <a:rPr lang="en-US" dirty="0"/>
              <a:t>based on </a:t>
            </a:r>
            <a:r>
              <a:rPr lang="en-US" dirty="0" smtClean="0"/>
              <a:t>link/form </a:t>
            </a:r>
            <a:r>
              <a:rPr lang="en-US" dirty="0"/>
              <a:t>relation types</a:t>
            </a:r>
          </a:p>
          <a:p>
            <a:r>
              <a:rPr lang="en-US" dirty="0"/>
              <a:t>Actual (dynamic) URIs are retrieved from representations when </a:t>
            </a:r>
            <a:r>
              <a:rPr lang="en-US" dirty="0" smtClean="0"/>
              <a:t>used</a:t>
            </a:r>
          </a:p>
          <a:p>
            <a:endParaRPr lang="en-US" dirty="0" smtClean="0"/>
          </a:p>
          <a:p>
            <a:endParaRPr lang="de-DE" dirty="0"/>
          </a:p>
        </p:txBody>
      </p:sp>
      <p:sp>
        <p:nvSpPr>
          <p:cNvPr id="3" name="Titel 2"/>
          <p:cNvSpPr>
            <a:spLocks noGrp="1"/>
          </p:cNvSpPr>
          <p:nvPr>
            <p:ph type="title"/>
          </p:nvPr>
        </p:nvSpPr>
        <p:spPr/>
        <p:txBody>
          <a:bodyPr>
            <a:normAutofit/>
          </a:bodyPr>
          <a:lstStyle/>
          <a:p>
            <a:r>
              <a:rPr lang="en-US" dirty="0" smtClean="0"/>
              <a:t>Hypermedia Clients</a:t>
            </a:r>
            <a:endParaRPr lang="de-DE" dirty="0"/>
          </a:p>
        </p:txBody>
      </p:sp>
      <p:sp>
        <p:nvSpPr>
          <p:cNvPr id="21" name="Rectangle 16"/>
          <p:cNvSpPr/>
          <p:nvPr/>
        </p:nvSpPr>
        <p:spPr>
          <a:xfrm>
            <a:off x="649487" y="4581128"/>
            <a:ext cx="8496300" cy="120032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entry = </a:t>
            </a:r>
            <a:r>
              <a:rPr kumimoji="0" lang="en-US" sz="1800" b="1" i="0" u="none" strike="noStrike" kern="0" cap="none" spc="0" normalizeH="0" baseline="0" noProof="0" dirty="0">
                <a:ln>
                  <a:noFill/>
                </a:ln>
                <a:solidFill>
                  <a:srgbClr val="000080"/>
                </a:solidFill>
                <a:effectLst/>
                <a:uLnTx/>
                <a:uFillTx/>
                <a:latin typeface="Consolas" panose="020B0609020204030204" pitchFamily="49" charset="0"/>
                <a:cs typeface="Consolas" panose="020B0609020204030204" pitchFamily="49" charset="0"/>
              </a:rPr>
              <a:t>new</a:t>
            </a:r>
            <a:r>
              <a:rPr kumimoji="0" lang="en-US" sz="1800" b="0" i="0" u="none" strike="noStrike" kern="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 </a:t>
            </a:r>
            <a:r>
              <a:rPr kumimoji="0" lang="en-US" sz="1800" b="0" i="0" u="none" strike="noStrike" kern="0" cap="none" spc="0" normalizeH="0" baseline="0" noProof="0" dirty="0" err="1" smtClean="0">
                <a:ln>
                  <a:noFill/>
                </a:ln>
                <a:solidFill>
                  <a:sysClr val="windowText" lastClr="000000"/>
                </a:solidFill>
                <a:effectLst/>
                <a:uLnTx/>
                <a:uFillTx/>
                <a:latin typeface="Consolas" panose="020B0609020204030204" pitchFamily="49" charset="0"/>
                <a:cs typeface="Consolas" panose="020B0609020204030204" pitchFamily="49" charset="0"/>
              </a:rPr>
              <a:t>HypermediaClient</a:t>
            </a: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a:t>
            </a:r>
            <a:r>
              <a:rPr kumimoji="0" lang="en-US" sz="1800" b="0" i="0" u="none" strike="noStrike" kern="0" cap="none" spc="0" normalizeH="0" baseline="0" noProof="0" dirty="0">
                <a:ln>
                  <a:noFill/>
                </a:ln>
                <a:solidFill>
                  <a:srgbClr val="00B050"/>
                </a:solidFill>
                <a:effectLst/>
                <a:uLnTx/>
                <a:uFillTx/>
                <a:latin typeface="Consolas" panose="020B0609020204030204" pitchFamily="49" charset="0"/>
                <a:cs typeface="Consolas" panose="020B0609020204030204" pitchFamily="49" charset="0"/>
              </a:rPr>
              <a:t>"coap://home.local"</a:t>
            </a: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light = </a:t>
            </a:r>
            <a:r>
              <a:rPr kumimoji="0" lang="en-US" sz="1800" b="0" i="0" u="none" strike="noStrike" kern="0" cap="none" spc="0" normalizeH="0" baseline="0" noProof="0" dirty="0" err="1" smtClean="0">
                <a:ln>
                  <a:noFill/>
                </a:ln>
                <a:solidFill>
                  <a:sysClr val="windowText" lastClr="000000"/>
                </a:solidFill>
                <a:effectLst/>
                <a:uLnTx/>
                <a:uFillTx/>
                <a:latin typeface="Consolas" panose="020B0609020204030204" pitchFamily="49" charset="0"/>
                <a:cs typeface="Consolas" panose="020B0609020204030204" pitchFamily="49" charset="0"/>
              </a:rPr>
              <a:t>entry.follow</a:t>
            </a:r>
            <a:r>
              <a:rPr kumimoji="0" lang="en-US" sz="1800" b="0" i="0" u="none" strike="noStrike" kern="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a:t>
            </a:r>
            <a:r>
              <a:rPr kumimoji="0" lang="en-US" sz="1800" b="0" i="0" u="none" strike="noStrike" kern="0" cap="none" spc="0" normalizeH="0" baseline="0" noProof="0" dirty="0" smtClean="0">
                <a:ln>
                  <a:noFill/>
                </a:ln>
                <a:solidFill>
                  <a:srgbClr val="00B050"/>
                </a:solidFill>
                <a:effectLst/>
                <a:uLnTx/>
                <a:uFillTx/>
                <a:latin typeface="Consolas" panose="020B0609020204030204" pitchFamily="49" charset="0"/>
                <a:cs typeface="Consolas" panose="020B0609020204030204" pitchFamily="49" charset="0"/>
              </a:rPr>
              <a:t>"lighting"</a:t>
            </a:r>
            <a:r>
              <a:rPr kumimoji="0" lang="en-US" sz="1800" b="0" i="0" u="none" strike="noStrike" kern="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a:t>
            </a:r>
            <a:r>
              <a:rPr kumimoji="0" lang="en-US" sz="1800" b="0" i="0" u="none" strike="noStrike" kern="0" cap="none" spc="0" normalizeH="0" baseline="0" noProof="0" dirty="0" smtClean="0">
                <a:ln>
                  <a:noFill/>
                </a:ln>
                <a:solidFill>
                  <a:srgbClr val="FF0000"/>
                </a:solidFill>
                <a:effectLst/>
                <a:uLnTx/>
                <a:uFillTx/>
                <a:latin typeface="Consolas" panose="020B0609020204030204" pitchFamily="49" charset="0"/>
                <a:cs typeface="Consolas" panose="020B0609020204030204" pitchFamily="49" charset="0"/>
              </a:rPr>
              <a:t> </a:t>
            </a:r>
            <a:r>
              <a:rPr kumimoji="0" lang="en-US" sz="1800" b="0" i="0" u="none" strike="noStrike" kern="0" cap="none" spc="0" normalizeH="0" baseline="0" noProof="0" dirty="0" smtClean="0">
                <a:ln>
                  <a:noFill/>
                </a:ln>
                <a:solidFill>
                  <a:srgbClr val="7F7F7F"/>
                </a:solidFill>
                <a:effectLst/>
                <a:uLnTx/>
                <a:uFillTx/>
                <a:latin typeface="Consolas" panose="020B0609020204030204" pitchFamily="49" charset="0"/>
                <a:cs typeface="Consolas" panose="020B0609020204030204" pitchFamily="49" charset="0"/>
              </a:rPr>
              <a:t>// returns Future</a:t>
            </a:r>
            <a:endParaRPr kumimoji="0" lang="en-US" sz="1800" b="0" i="0" u="none" strike="noStrike" kern="0" cap="none" spc="0" normalizeH="0" baseline="0" noProof="0" dirty="0">
              <a:ln>
                <a:noFill/>
              </a:ln>
              <a:solidFill>
                <a:srgbClr val="7F7F7F"/>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panose="020B0609020204030204" pitchFamily="49" charset="0"/>
                <a:cs typeface="Consolas" panose="020B0609020204030204" pitchFamily="49" charset="0"/>
              </a:rPr>
              <a:t>state = </a:t>
            </a:r>
            <a:r>
              <a:rPr kumimoji="0" lang="en-US" sz="1800" b="0" i="0" u="none" strike="noStrike" kern="0" cap="none" spc="0" normalizeH="0" baseline="0" noProof="0" dirty="0" err="1" smtClean="0">
                <a:ln>
                  <a:noFill/>
                </a:ln>
                <a:solidFill>
                  <a:sysClr val="windowText" lastClr="000000"/>
                </a:solidFill>
                <a:effectLst/>
                <a:uLnTx/>
                <a:uFillTx/>
                <a:latin typeface="Consolas" panose="020B0609020204030204" pitchFamily="49" charset="0"/>
                <a:cs typeface="Consolas" panose="020B0609020204030204" pitchFamily="49" charset="0"/>
              </a:rPr>
              <a:t>light.follow</a:t>
            </a:r>
            <a:r>
              <a:rPr kumimoji="0" lang="en-US" sz="1800" b="0" i="0" u="none" strike="noStrike" kern="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a:t>
            </a:r>
            <a:r>
              <a:rPr kumimoji="0" lang="en-US" sz="1800" b="0" i="0" u="none" strike="noStrike" kern="0" cap="none" spc="0" normalizeH="0" baseline="0" noProof="0" dirty="0" smtClean="0">
                <a:ln>
                  <a:noFill/>
                </a:ln>
                <a:solidFill>
                  <a:srgbClr val="00B050"/>
                </a:solidFill>
                <a:effectLst/>
                <a:uLnTx/>
                <a:uFillTx/>
                <a:latin typeface="Consolas" panose="020B0609020204030204" pitchFamily="49" charset="0"/>
                <a:cs typeface="Consolas" panose="020B0609020204030204" pitchFamily="49" charset="0"/>
              </a:rPr>
              <a:t>"state"</a:t>
            </a:r>
            <a:r>
              <a:rPr kumimoji="0" lang="en-US" sz="1800" b="0" i="0" u="none" strike="noStrike" kern="0" cap="none" spc="0" normalizeH="0" baseline="0" noProof="0" dirty="0" smtClean="0">
                <a:ln>
                  <a:noFill/>
                </a:ln>
                <a:solidFill>
                  <a:sysClr val="windowText" lastClr="000000"/>
                </a:solidFill>
                <a:effectLst/>
                <a:uLnTx/>
                <a:uFillTx/>
                <a:latin typeface="Consolas" panose="020B0609020204030204" pitchFamily="49" charset="0"/>
                <a:cs typeface="Consolas" panose="020B0609020204030204" pitchFamily="49" charset="0"/>
              </a:rPr>
              <a:t>);</a:t>
            </a:r>
            <a:r>
              <a:rPr kumimoji="0" lang="en-US" sz="1800" b="0" i="0" u="none" strike="noStrike" kern="0" cap="none" spc="0" normalizeH="0" baseline="0" noProof="0" dirty="0" smtClean="0">
                <a:ln>
                  <a:noFill/>
                </a:ln>
                <a:solidFill>
                  <a:srgbClr val="FF0000"/>
                </a:solidFill>
                <a:effectLst/>
                <a:uLnTx/>
                <a:uFillTx/>
                <a:latin typeface="Consolas" panose="020B0609020204030204" pitchFamily="49" charset="0"/>
                <a:cs typeface="Consolas" panose="020B0609020204030204" pitchFamily="49" charset="0"/>
              </a:rPr>
              <a:t> </a:t>
            </a:r>
            <a:r>
              <a:rPr kumimoji="0" lang="en-US" sz="1800" b="0" i="0" u="none" strike="noStrike" kern="0" cap="none" spc="0" normalizeH="0" baseline="0" noProof="0" dirty="0" smtClean="0">
                <a:ln>
                  <a:noFill/>
                </a:ln>
                <a:solidFill>
                  <a:srgbClr val="7F7F7F"/>
                </a:solidFill>
                <a:effectLst/>
                <a:uLnTx/>
                <a:uFillTx/>
                <a:latin typeface="Consolas" panose="020B0609020204030204" pitchFamily="49" charset="0"/>
                <a:cs typeface="Consolas" panose="020B0609020204030204" pitchFamily="49" charset="0"/>
              </a:rPr>
              <a:t>// returns Future</a:t>
            </a:r>
            <a:endParaRPr kumimoji="0" lang="en-US" sz="1800" b="0" i="0" u="none" strike="noStrike" kern="0" cap="none" spc="0" normalizeH="0" baseline="0" noProof="0" dirty="0">
              <a:ln>
                <a:noFill/>
              </a:ln>
              <a:solidFill>
                <a:srgbClr val="7F7F7F"/>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Consolas" panose="020B0609020204030204" pitchFamily="49" charset="0"/>
                <a:cs typeface="Consolas" panose="020B0609020204030204" pitchFamily="49" charset="0"/>
              </a:rPr>
              <a:t>representation = </a:t>
            </a:r>
            <a:r>
              <a:rPr kumimoji="0" lang="en-US" sz="1800" b="0" i="0" u="none" strike="noStrike" kern="0" cap="none" spc="0" normalizeH="0" baseline="0" noProof="0" dirty="0" err="1">
                <a:ln>
                  <a:noFill/>
                </a:ln>
                <a:effectLst/>
                <a:uLnTx/>
                <a:uFillTx/>
                <a:latin typeface="Consolas" panose="020B0609020204030204" pitchFamily="49" charset="0"/>
                <a:cs typeface="Consolas" panose="020B0609020204030204" pitchFamily="49" charset="0"/>
              </a:rPr>
              <a:t>state.get</a:t>
            </a:r>
            <a:r>
              <a:rPr kumimoji="0" lang="en-US" sz="1800" b="0" i="0" u="none" strike="noStrike" kern="0" cap="none" spc="0" normalizeH="0" baseline="0" noProof="0" dirty="0" smtClean="0">
                <a:ln>
                  <a:noFill/>
                </a:ln>
                <a:effectLst/>
                <a:uLnTx/>
                <a:uFillTx/>
                <a:latin typeface="Consolas" panose="020B0609020204030204" pitchFamily="49" charset="0"/>
                <a:cs typeface="Consolas" panose="020B0609020204030204" pitchFamily="49" charset="0"/>
              </a:rPr>
              <a:t>();</a:t>
            </a:r>
            <a:r>
              <a:rPr kumimoji="0" lang="en-US" sz="1800" b="0" i="0" u="none" strike="noStrike" kern="0" cap="none" spc="0" normalizeH="0" baseline="0" noProof="0" dirty="0" smtClean="0">
                <a:ln>
                  <a:noFill/>
                </a:ln>
                <a:solidFill>
                  <a:srgbClr val="C00000"/>
                </a:solidFill>
                <a:effectLst/>
                <a:uLnTx/>
                <a:uFillTx/>
                <a:latin typeface="Consolas" panose="020B0609020204030204" pitchFamily="49" charset="0"/>
                <a:cs typeface="Consolas" panose="020B0609020204030204" pitchFamily="49" charset="0"/>
              </a:rPr>
              <a:t> </a:t>
            </a:r>
            <a:r>
              <a:rPr kumimoji="0" lang="en-US" sz="1800" b="0" i="0" u="none" strike="noStrike" kern="0" cap="none" spc="0" normalizeH="0" baseline="0" noProof="0" dirty="0" smtClean="0">
                <a:ln>
                  <a:noFill/>
                </a:ln>
                <a:solidFill>
                  <a:srgbClr val="7F7F7F"/>
                </a:solidFill>
                <a:effectLst/>
                <a:uLnTx/>
                <a:uFillTx/>
                <a:latin typeface="Consolas" panose="020B0609020204030204" pitchFamily="49" charset="0"/>
                <a:cs typeface="Consolas" panose="020B0609020204030204" pitchFamily="49" charset="0"/>
              </a:rPr>
              <a:t>// lazy evaluation (not a GET)</a:t>
            </a:r>
            <a:endParaRPr kumimoji="0" lang="en-US" sz="1800" b="0" i="0" u="none" strike="noStrike" kern="0" cap="none" spc="0" normalizeH="0" baseline="0" noProof="0" dirty="0">
              <a:ln>
                <a:noFill/>
              </a:ln>
              <a:solidFill>
                <a:srgbClr val="7F7F7F"/>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990980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Semantic Interoperability</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a:spcBef>
                <a:spcPts val="600"/>
              </a:spcBef>
            </a:pPr>
            <a:r>
              <a:rPr lang="de-DE" dirty="0" smtClean="0"/>
              <a:t>SIFI Workshop, here, now</a:t>
            </a:r>
          </a:p>
          <a:p>
            <a:pPr lvl="1">
              <a:spcBef>
                <a:spcPts val="600"/>
              </a:spcBef>
            </a:pPr>
            <a:r>
              <a:rPr lang="de-DE" sz="2400" dirty="0">
                <a:hlinkClick r:id="rId2"/>
              </a:rPr>
              <a:t>https://sifi-workshop.github.io</a:t>
            </a:r>
            <a:r>
              <a:rPr lang="de-DE" sz="2400" dirty="0" smtClean="0">
                <a:hlinkClick r:id="rId2"/>
              </a:rPr>
              <a:t>/</a:t>
            </a:r>
            <a:r>
              <a:rPr lang="de-DE" sz="2400" dirty="0" smtClean="0"/>
              <a:t> </a:t>
            </a:r>
          </a:p>
          <a:p>
            <a:pPr>
              <a:spcBef>
                <a:spcPts val="600"/>
              </a:spcBef>
            </a:pPr>
            <a:r>
              <a:rPr lang="de-DE" dirty="0" smtClean="0"/>
              <a:t>Problems to solve</a:t>
            </a:r>
          </a:p>
          <a:p>
            <a:pPr lvl="1">
              <a:spcBef>
                <a:spcPts val="600"/>
              </a:spcBef>
            </a:pPr>
            <a:r>
              <a:rPr lang="de-DE" dirty="0" smtClean="0"/>
              <a:t>Semantic description of data models</a:t>
            </a:r>
            <a:br>
              <a:rPr lang="de-DE" dirty="0" smtClean="0"/>
            </a:br>
            <a:r>
              <a:rPr lang="de-DE" dirty="0" smtClean="0"/>
              <a:t>= </a:t>
            </a:r>
            <a:r>
              <a:rPr lang="de-DE" b="1" dirty="0" smtClean="0">
                <a:solidFill>
                  <a:srgbClr val="4A7B7C"/>
                </a:solidFill>
              </a:rPr>
              <a:t>machine-understandable information model</a:t>
            </a:r>
            <a:r>
              <a:rPr lang="de-DE" dirty="0" smtClean="0"/>
              <a:t>?</a:t>
            </a:r>
          </a:p>
          <a:p>
            <a:pPr lvl="1">
              <a:spcBef>
                <a:spcPts val="600"/>
              </a:spcBef>
            </a:pPr>
            <a:r>
              <a:rPr lang="de-DE" dirty="0" smtClean="0"/>
              <a:t>Explicitly described communication patterns</a:t>
            </a:r>
            <a:r>
              <a:rPr lang="de-DE" dirty="0"/>
              <a:t/>
            </a:r>
            <a:br>
              <a:rPr lang="de-DE" dirty="0"/>
            </a:br>
            <a:r>
              <a:rPr lang="de-DE" dirty="0"/>
              <a:t>= </a:t>
            </a:r>
            <a:r>
              <a:rPr lang="de-DE" b="1" dirty="0">
                <a:solidFill>
                  <a:srgbClr val="4A7B7C"/>
                </a:solidFill>
              </a:rPr>
              <a:t>machine-understandable </a:t>
            </a:r>
            <a:r>
              <a:rPr lang="de-DE" b="1" dirty="0" smtClean="0">
                <a:solidFill>
                  <a:srgbClr val="4A7B7C"/>
                </a:solidFill>
              </a:rPr>
              <a:t>interaction model</a:t>
            </a:r>
            <a:r>
              <a:rPr lang="de-DE" dirty="0" smtClean="0"/>
              <a:t>?</a:t>
            </a:r>
          </a:p>
          <a:p>
            <a:pPr>
              <a:spcBef>
                <a:spcPts val="600"/>
              </a:spcBef>
            </a:pPr>
            <a:r>
              <a:rPr lang="de-DE" dirty="0" smtClean="0"/>
              <a:t>Goal</a:t>
            </a:r>
          </a:p>
          <a:p>
            <a:pPr lvl="1">
              <a:spcBef>
                <a:spcPts val="600"/>
              </a:spcBef>
            </a:pPr>
            <a:r>
              <a:rPr lang="de-DE" dirty="0" smtClean="0"/>
              <a:t>Build academic community (IoT + Semantic Web)</a:t>
            </a:r>
          </a:p>
          <a:p>
            <a:pPr lvl="1">
              <a:spcBef>
                <a:spcPts val="600"/>
              </a:spcBef>
            </a:pPr>
            <a:r>
              <a:rPr lang="de-DE" dirty="0" smtClean="0"/>
              <a:t>Support W3C and IRTF/IETF groups</a:t>
            </a:r>
            <a:endParaRPr lang="en-US" dirty="0"/>
          </a:p>
          <a:p>
            <a:pPr>
              <a:spcBef>
                <a:spcPts val="600"/>
              </a:spcBef>
            </a:pPr>
            <a:endParaRPr lang="en-US" dirty="0"/>
          </a:p>
        </p:txBody>
      </p:sp>
    </p:spTree>
    <p:extLst>
      <p:ext uri="{BB962C8B-B14F-4D97-AF65-F5344CB8AC3E}">
        <p14:creationId xmlns:p14="http://schemas.microsoft.com/office/powerpoint/2010/main" val="9249940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5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25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25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25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8"/>
          <p:cNvPicPr>
            <a:picLocks noChangeAspect="1"/>
          </p:cNvPicPr>
          <p:nvPr/>
        </p:nvPicPr>
        <p:blipFill>
          <a:blip r:embed="rId2" cstate="print"/>
          <a:stretch>
            <a:fillRect/>
          </a:stretch>
        </p:blipFill>
        <p:spPr>
          <a:xfrm>
            <a:off x="-8889" y="624111"/>
            <a:ext cx="9161778" cy="5823165"/>
          </a:xfrm>
          <a:prstGeom prst="rect">
            <a:avLst/>
          </a:prstGeom>
        </p:spPr>
      </p:pic>
      <p:sp>
        <p:nvSpPr>
          <p:cNvPr id="11" name="Rechteck 10"/>
          <p:cNvSpPr/>
          <p:nvPr/>
        </p:nvSpPr>
        <p:spPr>
          <a:xfrm>
            <a:off x="4252208" y="620688"/>
            <a:ext cx="4544834" cy="369332"/>
          </a:xfrm>
          <a:prstGeom prst="rect">
            <a:avLst/>
          </a:prstGeom>
        </p:spPr>
        <p:txBody>
          <a:bodyPr wrap="none">
            <a:spAutoFit/>
          </a:bodyPr>
          <a:lstStyle/>
          <a:p>
            <a:r>
              <a:rPr lang="de-CH" dirty="0" smtClean="0">
                <a:hlinkClick r:id="rId3"/>
              </a:rPr>
              <a:t>http://mkovatsc.github.io/core-hal-explorer/</a:t>
            </a:r>
            <a:endParaRPr lang="de-CH" dirty="0" smtClean="0"/>
          </a:p>
        </p:txBody>
      </p:sp>
    </p:spTree>
    <p:extLst>
      <p:ext uri="{BB962C8B-B14F-4D97-AF65-F5344CB8AC3E}">
        <p14:creationId xmlns:p14="http://schemas.microsoft.com/office/powerpoint/2010/main" val="226990326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W3C and IRTF Online </a:t>
            </a:r>
            <a:r>
              <a:rPr lang="de-DE" dirty="0" smtClean="0"/>
              <a:t>Resources</a:t>
            </a:r>
            <a:endParaRPr lang="de-DE" dirty="0"/>
          </a:p>
        </p:txBody>
      </p:sp>
      <p:sp>
        <p:nvSpPr>
          <p:cNvPr id="3" name="Inhaltsplatzhalter 2"/>
          <p:cNvSpPr>
            <a:spLocks noGrp="1"/>
          </p:cNvSpPr>
          <p:nvPr>
            <p:ph idx="1"/>
          </p:nvPr>
        </p:nvSpPr>
        <p:spPr>
          <a:xfrm>
            <a:off x="457200" y="1600200"/>
            <a:ext cx="8363272" cy="5141168"/>
          </a:xfrm>
        </p:spPr>
        <p:txBody>
          <a:bodyPr>
            <a:noAutofit/>
          </a:bodyPr>
          <a:lstStyle/>
          <a:p>
            <a:r>
              <a:rPr lang="en-US" sz="2400" dirty="0"/>
              <a:t>W3C WoT Interest </a:t>
            </a:r>
            <a:r>
              <a:rPr lang="en-US" sz="2400" dirty="0" smtClean="0"/>
              <a:t>Group</a:t>
            </a:r>
          </a:p>
          <a:p>
            <a:pPr lvl="1"/>
            <a:r>
              <a:rPr lang="en-US" sz="1800" dirty="0" smtClean="0">
                <a:hlinkClick r:id="rId2"/>
              </a:rPr>
              <a:t>https://www.w3.org/WoT/IG/</a:t>
            </a:r>
            <a:endParaRPr lang="en-US" sz="1800" dirty="0" smtClean="0"/>
          </a:p>
          <a:p>
            <a:pPr lvl="1"/>
            <a:r>
              <a:rPr lang="en-US" sz="1800" dirty="0" smtClean="0">
                <a:hlinkClick r:id="rId3"/>
              </a:rPr>
              <a:t>https://lists.w3.org/Archives/Public/public-wot-ig/</a:t>
            </a:r>
            <a:r>
              <a:rPr lang="en-US" sz="1800" dirty="0" smtClean="0"/>
              <a:t> (subscribe to mailing list)</a:t>
            </a:r>
          </a:p>
          <a:p>
            <a:r>
              <a:rPr lang="en-US" sz="2400" dirty="0"/>
              <a:t>W3C </a:t>
            </a:r>
            <a:r>
              <a:rPr lang="en-US" sz="2400" dirty="0" smtClean="0"/>
              <a:t>WoT Working Group about to be chartered</a:t>
            </a:r>
          </a:p>
          <a:p>
            <a:r>
              <a:rPr lang="en-US" sz="2400" dirty="0" smtClean="0"/>
              <a:t>W3C </a:t>
            </a:r>
            <a:r>
              <a:rPr lang="en-US" sz="2400" dirty="0"/>
              <a:t>WoT Documents </a:t>
            </a:r>
            <a:r>
              <a:rPr lang="en-US" sz="2400" dirty="0" smtClean="0"/>
              <a:t>(for implementers)</a:t>
            </a:r>
          </a:p>
          <a:p>
            <a:pPr lvl="1"/>
            <a:r>
              <a:rPr lang="en-US" sz="1800" dirty="0" smtClean="0">
                <a:hlinkClick r:id="rId4"/>
              </a:rPr>
              <a:t>http://w3c.github.io/wot/architecture/wot-architecture.html</a:t>
            </a:r>
            <a:r>
              <a:rPr lang="en-US" sz="1800" dirty="0" smtClean="0"/>
              <a:t> </a:t>
            </a:r>
          </a:p>
          <a:p>
            <a:pPr lvl="1"/>
            <a:r>
              <a:rPr lang="en-US" sz="1800" dirty="0" smtClean="0">
                <a:hlinkClick r:id="rId5"/>
              </a:rPr>
              <a:t>http://</a:t>
            </a:r>
            <a:r>
              <a:rPr lang="en-US" sz="1800" dirty="0" smtClean="0">
                <a:hlinkClick r:id="rId5"/>
              </a:rPr>
              <a:t>w3c.github.io/wot/current-practices/wot-practices.html</a:t>
            </a:r>
            <a:endParaRPr lang="en-US" sz="2400" dirty="0" smtClean="0"/>
          </a:p>
          <a:p>
            <a:r>
              <a:rPr lang="en-US" sz="2400" dirty="0"/>
              <a:t>W3C WoT GitHub </a:t>
            </a:r>
            <a:r>
              <a:rPr lang="en-US" sz="2400" dirty="0" smtClean="0"/>
              <a:t>(technical work)</a:t>
            </a:r>
            <a:endParaRPr lang="en-US" sz="2400" dirty="0" smtClean="0"/>
          </a:p>
          <a:p>
            <a:pPr lvl="1"/>
            <a:r>
              <a:rPr lang="en-US" sz="1800" dirty="0" smtClean="0">
                <a:hlinkClick r:id="rId6"/>
              </a:rPr>
              <a:t>https://github.com/w3c/wot</a:t>
            </a:r>
            <a:r>
              <a:rPr lang="en-US" sz="1800" dirty="0" smtClean="0"/>
              <a:t> </a:t>
            </a:r>
          </a:p>
          <a:p>
            <a:r>
              <a:rPr lang="en-US" sz="2400" dirty="0" smtClean="0"/>
              <a:t>W3C WoT Wiki </a:t>
            </a:r>
            <a:r>
              <a:rPr lang="en-US" sz="2400" dirty="0" smtClean="0"/>
              <a:t>(organizational </a:t>
            </a:r>
            <a:r>
              <a:rPr lang="en-US" sz="2400" dirty="0" smtClean="0"/>
              <a:t>information)</a:t>
            </a:r>
            <a:endParaRPr lang="en-US" sz="2400" dirty="0" smtClean="0"/>
          </a:p>
          <a:p>
            <a:pPr lvl="1"/>
            <a:r>
              <a:rPr lang="en-US" sz="1800" dirty="0" smtClean="0">
                <a:hlinkClick r:id="rId7"/>
              </a:rPr>
              <a:t>https://www.w3.org/WoT/IG/wiki/Main_Page</a:t>
            </a:r>
            <a:r>
              <a:rPr lang="en-US" sz="1800" dirty="0" smtClean="0"/>
              <a:t> </a:t>
            </a:r>
            <a:endParaRPr lang="en-US" sz="1800" dirty="0" smtClean="0"/>
          </a:p>
          <a:p>
            <a:r>
              <a:rPr lang="de-DE" sz="2400" dirty="0"/>
              <a:t>IRTF Thing-to-Thing Research Group</a:t>
            </a:r>
          </a:p>
          <a:p>
            <a:pPr lvl="1"/>
            <a:r>
              <a:rPr lang="de-DE" sz="2000" dirty="0">
                <a:hlinkClick r:id="rId8"/>
              </a:rPr>
              <a:t>https://github.com/t2trg/</a:t>
            </a:r>
            <a:r>
              <a:rPr lang="de-DE" sz="2000" dirty="0"/>
              <a:t> </a:t>
            </a:r>
          </a:p>
          <a:p>
            <a:pPr lvl="1"/>
            <a:endParaRPr lang="en-US" sz="18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smtClean="0"/>
              <a:t>Backup Slides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218589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Thing Description</a:t>
            </a:r>
            <a:endParaRPr lang="en-US" dirty="0"/>
          </a:p>
        </p:txBody>
      </p:sp>
      <p:sp>
        <p:nvSpPr>
          <p:cNvPr id="5" name="Textplatzhalter 4"/>
          <p:cNvSpPr>
            <a:spLocks noGrp="1"/>
          </p:cNvSpPr>
          <p:nvPr>
            <p:ph type="body" idx="1"/>
          </p:nvPr>
        </p:nvSpPr>
        <p:spPr/>
        <p:txBody>
          <a:bodyPr/>
          <a:lstStyle/>
          <a:p>
            <a:r>
              <a:rPr lang="en-US" sz="1800" dirty="0" smtClean="0"/>
              <a:t>Describe Thing</a:t>
            </a:r>
            <a:r>
              <a:rPr lang="en-US" sz="1800" dirty="0" smtClean="0"/>
              <a:t>, </a:t>
            </a:r>
            <a:r>
              <a:rPr lang="en-US" sz="1800" dirty="0" smtClean="0"/>
              <a:t>communication</a:t>
            </a:r>
            <a:r>
              <a:rPr lang="en-US" sz="1800" dirty="0" smtClean="0"/>
              <a:t>, and </a:t>
            </a:r>
            <a:r>
              <a:rPr lang="en-US" sz="1800" dirty="0" smtClean="0"/>
              <a:t>security metadata</a:t>
            </a:r>
            <a:endParaRPr lang="en-US" sz="1800" dirty="0" smtClean="0"/>
          </a:p>
          <a:p>
            <a:r>
              <a:rPr lang="en-US" dirty="0" smtClean="0">
                <a:hlinkClick r:id="rId2"/>
              </a:rPr>
              <a:t>http://w3c.github.io/wot/current-practices/</a:t>
            </a:r>
            <a:br>
              <a:rPr lang="en-US" dirty="0" smtClean="0">
                <a:hlinkClick r:id="rId2"/>
              </a:rPr>
            </a:br>
            <a:r>
              <a:rPr lang="en-US" dirty="0" err="1" smtClean="0">
                <a:hlinkClick r:id="rId2"/>
              </a:rPr>
              <a:t>wot</a:t>
            </a:r>
            <a:r>
              <a:rPr lang="en-US" dirty="0" smtClean="0">
                <a:hlinkClick r:id="rId2"/>
              </a:rPr>
              <a:t>-</a:t>
            </a:r>
            <a:r>
              <a:rPr lang="en-US" dirty="0" err="1" smtClean="0">
                <a:hlinkClick r:id="rId2"/>
              </a:rPr>
              <a:t>practices.html#thing</a:t>
            </a:r>
            <a:r>
              <a:rPr lang="en-US" dirty="0" smtClean="0">
                <a:hlinkClick r:id="rId2"/>
              </a:rPr>
              <a:t>-description</a:t>
            </a:r>
            <a:r>
              <a:rPr lang="en-US" dirty="0" smtClean="0"/>
              <a:t> </a:t>
            </a:r>
          </a:p>
        </p:txBody>
      </p:sp>
    </p:spTree>
    <p:extLst>
      <p:ext uri="{BB962C8B-B14F-4D97-AF65-F5344CB8AC3E}">
        <p14:creationId xmlns:p14="http://schemas.microsoft.com/office/powerpoint/2010/main" val="2469211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TD Example</a:t>
            </a:r>
            <a:endParaRPr lang="en-US" dirty="0"/>
          </a:p>
        </p:txBody>
      </p:sp>
      <p:sp>
        <p:nvSpPr>
          <p:cNvPr id="5" name="Rectangle 3"/>
          <p:cNvSpPr/>
          <p:nvPr/>
        </p:nvSpPr>
        <p:spPr>
          <a:xfrm>
            <a:off x="467544" y="1556792"/>
            <a:ext cx="8208912" cy="14619387"/>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context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"http://w3c.github.io/</a:t>
            </a:r>
            <a:r>
              <a:rPr lang="de-CH" sz="1600" dirty="0" err="1">
                <a:solidFill>
                  <a:srgbClr val="0000FF"/>
                </a:solidFill>
                <a:latin typeface="Consolas" pitchFamily="49" charset="0"/>
                <a:cs typeface="Consolas" pitchFamily="49" charset="0"/>
              </a:rPr>
              <a:t>wot</a:t>
            </a:r>
            <a:r>
              <a:rPr lang="de-CH" sz="1600" dirty="0">
                <a:solidFill>
                  <a:srgbClr val="0000FF"/>
                </a:solidFill>
                <a:latin typeface="Consolas" pitchFamily="49" charset="0"/>
                <a:cs typeface="Consolas" pitchFamily="49" charset="0"/>
              </a:rPr>
              <a:t>/w3c-wot-td-context.jsonld"</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"http://example.org/</a:t>
            </a:r>
            <a:r>
              <a:rPr lang="de-CH" sz="1600" dirty="0" err="1">
                <a:solidFill>
                  <a:srgbClr val="0000FF"/>
                </a:solidFill>
                <a:latin typeface="Consolas" pitchFamily="49" charset="0"/>
                <a:cs typeface="Consolas" pitchFamily="49" charset="0"/>
              </a:rPr>
              <a:t>actuator</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a:t>
            </a:r>
          </a:p>
          <a:p>
            <a:endParaRPr lang="de-CH" sz="1600" dirty="0">
              <a:solidFill>
                <a:srgbClr val="000000"/>
              </a:solidFill>
              <a:latin typeface="Consolas" pitchFamily="49" charset="0"/>
              <a:cs typeface="Consolas" pitchFamily="49" charset="0"/>
            </a:endParaRP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"Thing"</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MyLEDThing</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uris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coap</a:t>
            </a:r>
            <a:r>
              <a:rPr lang="de-CH" sz="1600" dirty="0">
                <a:solidFill>
                  <a:srgbClr val="0000FF"/>
                </a:solidFill>
                <a:latin typeface="Consolas" pitchFamily="49" charset="0"/>
                <a:cs typeface="Consolas" pitchFamily="49" charset="0"/>
              </a:rPr>
              <a:t>://myled.example.com:5683/"</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"http://mything.example.com:8080/</a:t>
            </a:r>
            <a:r>
              <a:rPr lang="de-CH" sz="1600" dirty="0" err="1">
                <a:solidFill>
                  <a:srgbClr val="0000FF"/>
                </a:solidFill>
                <a:latin typeface="Consolas" pitchFamily="49" charset="0"/>
                <a:cs typeface="Consolas" pitchFamily="49" charset="0"/>
              </a:rPr>
              <a:t>myled</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encodings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JSON</a:t>
            </a:r>
            <a:r>
              <a:rPr lang="de-CH" sz="1600" dirty="0" smtClean="0">
                <a:solidFill>
                  <a:srgbClr val="0000FF"/>
                </a:solidFill>
                <a:latin typeface="Consolas" pitchFamily="49" charset="0"/>
                <a:cs typeface="Consolas" pitchFamily="49" charset="0"/>
              </a:rPr>
              <a:t>"</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EXI"</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security</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cat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token:jwt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alg</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"HS256"</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"https://authority-issuing.example.org"</a:t>
            </a:r>
          </a:p>
          <a:p>
            <a:r>
              <a:rPr lang="de-CH" sz="1600" dirty="0">
                <a:solidFill>
                  <a:srgbClr val="000000"/>
                </a:solidFill>
                <a:latin typeface="Consolas" pitchFamily="49" charset="0"/>
                <a:cs typeface="Consolas" pitchFamily="49" charset="0"/>
              </a:rPr>
              <a:t>  },</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properties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actuator:onOffStatus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boolean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writable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err="1">
                <a:solidFill>
                  <a:srgbClr val="000000"/>
                </a:solidFill>
                <a:latin typeface="Consolas" pitchFamily="49" charset="0"/>
                <a:cs typeface="Consolas" pitchFamily="49" charset="0"/>
              </a:rPr>
              <a:t>true</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pwr</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actions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actuator:fadeIn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fadeIn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inputData</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"integer"</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actuator:unit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actuator:ms</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in"</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smtClean="0">
                <a:solidFill>
                  <a:srgbClr val="0000FF"/>
                </a:solidFill>
                <a:latin typeface="Consolas" pitchFamily="49" charset="0"/>
                <a:cs typeface="Consolas" pitchFamily="49" charset="0"/>
              </a:rPr>
              <a:t>led</a:t>
            </a:r>
            <a:r>
              <a:rPr lang="de-CH" sz="1600" dirty="0" smtClean="0">
                <a:solidFill>
                  <a:srgbClr val="0000FF"/>
                </a:solidFill>
                <a:latin typeface="Consolas" pitchFamily="49" charset="0"/>
                <a:cs typeface="Consolas" pitchFamily="49" charset="0"/>
              </a:rPr>
              <a:t>/in"</a:t>
            </a:r>
            <a:r>
              <a:rPr lang="de-CH" sz="1600" dirty="0" smtClean="0">
                <a:solidFill>
                  <a:srgbClr val="000000"/>
                </a:solidFill>
                <a:latin typeface="Consolas" pitchFamily="49" charset="0"/>
                <a:cs typeface="Consolas" pitchFamily="49" charset="0"/>
              </a:rPr>
              <a:t> ]</a:t>
            </a:r>
            <a:endParaRPr lang="de-CH" sz="1600" dirty="0">
              <a:solidFill>
                <a:srgbClr val="000000"/>
              </a:solidFill>
              <a:latin typeface="Consolas" pitchFamily="49" charset="0"/>
              <a:cs typeface="Consolas" pitchFamily="49" charset="0"/>
            </a:endParaRP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actuator:fadeOut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fadeOut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inputData</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"integer"</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actuator:unit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actuator:ms</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out"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led</a:t>
            </a:r>
            <a:r>
              <a:rPr lang="de-CH" sz="1600" dirty="0">
                <a:solidFill>
                  <a:srgbClr val="0000FF"/>
                </a:solidFill>
                <a:latin typeface="Consolas" pitchFamily="49" charset="0"/>
                <a:cs typeface="Consolas" pitchFamily="49" charset="0"/>
              </a:rPr>
              <a:t>/out"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events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actuator:alert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criticalCondition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string</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ev</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"alert"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a:t>
            </a:r>
            <a:endParaRPr lang="de-CH" sz="1600" dirty="0">
              <a:latin typeface="Consolas" pitchFamily="49" charset="0"/>
              <a:cs typeface="Consolas" pitchFamily="49" charset="0"/>
            </a:endParaRPr>
          </a:p>
        </p:txBody>
      </p:sp>
    </p:spTree>
    <p:extLst>
      <p:ext uri="{BB962C8B-B14F-4D97-AF65-F5344CB8AC3E}">
        <p14:creationId xmlns:p14="http://schemas.microsoft.com/office/powerpoint/2010/main" val="26587468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4.07407E-6 L 0 -0.98171 " pathEditMode="relative" rAng="0" ptsTypes="AA">
                                      <p:cBhvr>
                                        <p:cTn id="6" dur="2000" fill="hold"/>
                                        <p:tgtEl>
                                          <p:spTgt spid="5"/>
                                        </p:tgtEl>
                                        <p:attrNameLst>
                                          <p:attrName>ppt_x</p:attrName>
                                          <p:attrName>ppt_y</p:attrName>
                                        </p:attrNameLst>
                                      </p:cBhvr>
                                      <p:rCtr x="0" y="-491"/>
                                    </p:animMotion>
                                  </p:childTnLst>
                                </p:cTn>
                              </p:par>
                              <p:par>
                                <p:cTn id="7" presetID="64" presetClass="path" presetSubtype="0" accel="50000" decel="50000" fill="hold" grpId="0" nodeType="withEffect">
                                  <p:stCondLst>
                                    <p:cond delay="0"/>
                                  </p:stCondLst>
                                  <p:childTnLst>
                                    <p:animMotion origin="layout" path="M 0 3.7037E-7 L 0 -0.73634 " pathEditMode="relative" rAng="0" ptsTypes="AA">
                                      <p:cBhvr>
                                        <p:cTn id="8" dur="2000" fill="hold"/>
                                        <p:tgtEl>
                                          <p:spTgt spid="2"/>
                                        </p:tgtEl>
                                        <p:attrNameLst>
                                          <p:attrName>ppt_x</p:attrName>
                                          <p:attrName>ppt_y</p:attrName>
                                        </p:attrNameLst>
                                      </p:cBhvr>
                                      <p:rCtr x="0" y="-3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p:nvPr/>
        </p:nvSpPr>
        <p:spPr>
          <a:xfrm>
            <a:off x="467544" y="-5173860"/>
            <a:ext cx="8208912" cy="14619387"/>
          </a:xfrm>
          <a:prstGeom prst="rect">
            <a:avLst/>
          </a:prstGeom>
        </p:spPr>
        <p:txBody>
          <a:bodyPr wrap="square">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context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"http://w3c.github.io/</a:t>
            </a:r>
            <a:r>
              <a:rPr lang="de-CH" sz="1600" dirty="0" err="1">
                <a:solidFill>
                  <a:srgbClr val="0000FF"/>
                </a:solidFill>
                <a:latin typeface="Consolas" pitchFamily="49" charset="0"/>
                <a:cs typeface="Consolas" pitchFamily="49" charset="0"/>
              </a:rPr>
              <a:t>wot</a:t>
            </a:r>
            <a:r>
              <a:rPr lang="de-CH" sz="1600" dirty="0">
                <a:solidFill>
                  <a:srgbClr val="0000FF"/>
                </a:solidFill>
                <a:latin typeface="Consolas" pitchFamily="49" charset="0"/>
                <a:cs typeface="Consolas" pitchFamily="49" charset="0"/>
              </a:rPr>
              <a:t>/w3c-wot-td-context.jsonld"</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"http://example.org/</a:t>
            </a:r>
            <a:r>
              <a:rPr lang="de-CH" sz="1600" dirty="0" err="1">
                <a:solidFill>
                  <a:srgbClr val="0000FF"/>
                </a:solidFill>
                <a:latin typeface="Consolas" pitchFamily="49" charset="0"/>
                <a:cs typeface="Consolas" pitchFamily="49" charset="0"/>
              </a:rPr>
              <a:t>actuator</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a:t>
            </a:r>
          </a:p>
          <a:p>
            <a:endParaRPr lang="de-CH" sz="1600" dirty="0">
              <a:solidFill>
                <a:srgbClr val="000000"/>
              </a:solidFill>
              <a:latin typeface="Consolas" pitchFamily="49" charset="0"/>
              <a:cs typeface="Consolas" pitchFamily="49" charset="0"/>
            </a:endParaRP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"Thing"</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MyLEDThing</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uris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coap</a:t>
            </a:r>
            <a:r>
              <a:rPr lang="de-CH" sz="1600" dirty="0">
                <a:solidFill>
                  <a:srgbClr val="0000FF"/>
                </a:solidFill>
                <a:latin typeface="Consolas" pitchFamily="49" charset="0"/>
                <a:cs typeface="Consolas" pitchFamily="49" charset="0"/>
              </a:rPr>
              <a:t>://myled.example.com:5683/"</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"http://mything.example.com:8080/</a:t>
            </a:r>
            <a:r>
              <a:rPr lang="de-CH" sz="1600" dirty="0" err="1">
                <a:solidFill>
                  <a:srgbClr val="0000FF"/>
                </a:solidFill>
                <a:latin typeface="Consolas" pitchFamily="49" charset="0"/>
                <a:cs typeface="Consolas" pitchFamily="49" charset="0"/>
              </a:rPr>
              <a:t>myled</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encodings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JSON</a:t>
            </a:r>
            <a:r>
              <a:rPr lang="de-CH" sz="1600" dirty="0" smtClean="0">
                <a:solidFill>
                  <a:srgbClr val="0000FF"/>
                </a:solidFill>
                <a:latin typeface="Consolas" pitchFamily="49" charset="0"/>
                <a:cs typeface="Consolas" pitchFamily="49" charset="0"/>
              </a:rPr>
              <a:t>"</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EXI"</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security</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cat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token:jwt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alg</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"HS256"</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"https://authority-issuing.example.org"</a:t>
            </a:r>
          </a:p>
          <a:p>
            <a:r>
              <a:rPr lang="de-CH" sz="1600" dirty="0">
                <a:solidFill>
                  <a:srgbClr val="000000"/>
                </a:solidFill>
                <a:latin typeface="Consolas" pitchFamily="49" charset="0"/>
                <a:cs typeface="Consolas" pitchFamily="49" charset="0"/>
              </a:rPr>
              <a:t>  },</a:t>
            </a:r>
          </a:p>
          <a:p>
            <a:endParaRPr lang="de-CH" sz="1600" dirty="0" smtClean="0">
              <a:solidFill>
                <a:srgbClr val="000000"/>
              </a:solidFill>
              <a:latin typeface="Consolas" pitchFamily="49" charset="0"/>
              <a:cs typeface="Consolas" pitchFamily="49" charset="0"/>
            </a:endParaRPr>
          </a:p>
          <a:p>
            <a:r>
              <a:rPr lang="de-CH" sz="1600" dirty="0" smtClean="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properties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actuator:onOffStatus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boolean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writable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err="1">
                <a:solidFill>
                  <a:srgbClr val="000000"/>
                </a:solidFill>
                <a:latin typeface="Consolas" pitchFamily="49" charset="0"/>
                <a:cs typeface="Consolas" pitchFamily="49" charset="0"/>
              </a:rPr>
              <a:t>true</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pwr</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status</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actions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actuator:fadeIn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fadeIn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inputData</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"integer"</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actuator:unit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actuator:ms</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in"</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smtClean="0">
                <a:solidFill>
                  <a:srgbClr val="0000FF"/>
                </a:solidFill>
                <a:latin typeface="Consolas" pitchFamily="49" charset="0"/>
                <a:cs typeface="Consolas" pitchFamily="49" charset="0"/>
              </a:rPr>
              <a:t>led</a:t>
            </a:r>
            <a:r>
              <a:rPr lang="de-CH" sz="1600" dirty="0" smtClean="0">
                <a:solidFill>
                  <a:srgbClr val="0000FF"/>
                </a:solidFill>
                <a:latin typeface="Consolas" pitchFamily="49" charset="0"/>
                <a:cs typeface="Consolas" pitchFamily="49" charset="0"/>
              </a:rPr>
              <a:t>/in"</a:t>
            </a:r>
            <a:r>
              <a:rPr lang="de-CH" sz="1600" dirty="0" smtClean="0">
                <a:solidFill>
                  <a:srgbClr val="000000"/>
                </a:solidFill>
                <a:latin typeface="Consolas" pitchFamily="49" charset="0"/>
                <a:cs typeface="Consolas" pitchFamily="49" charset="0"/>
              </a:rPr>
              <a:t> ]</a:t>
            </a:r>
            <a:endParaRPr lang="de-CH" sz="1600" dirty="0">
              <a:solidFill>
                <a:srgbClr val="000000"/>
              </a:solidFill>
              <a:latin typeface="Consolas" pitchFamily="49" charset="0"/>
              <a:cs typeface="Consolas" pitchFamily="49" charset="0"/>
            </a:endParaRP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actuator:fadeOut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fadeOut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inputData</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"integer"</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actuator:unit</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actuator:ms</a:t>
            </a:r>
            <a:r>
              <a:rPr lang="de-CH" sz="1600" dirty="0">
                <a:solidFill>
                  <a:srgbClr val="0000FF"/>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smtClean="0">
                <a:solidFill>
                  <a:srgbClr val="000000"/>
                </a:solidFill>
                <a:latin typeface="Consolas" pitchFamily="49" charset="0"/>
                <a:cs typeface="Consolas" pitchFamily="49" charset="0"/>
              </a:rPr>
              <a:t>[ </a:t>
            </a:r>
            <a:r>
              <a:rPr lang="de-CH" sz="1600" dirty="0" smtClean="0">
                <a:solidFill>
                  <a:srgbClr val="0000FF"/>
                </a:solidFill>
                <a:latin typeface="Consolas" pitchFamily="49" charset="0"/>
                <a:cs typeface="Consolas" pitchFamily="49" charset="0"/>
              </a:rPr>
              <a:t>"</a:t>
            </a:r>
            <a:r>
              <a:rPr lang="de-CH" sz="1600" dirty="0">
                <a:solidFill>
                  <a:srgbClr val="0000FF"/>
                </a:solidFill>
                <a:latin typeface="Consolas" pitchFamily="49" charset="0"/>
                <a:cs typeface="Consolas" pitchFamily="49" charset="0"/>
              </a:rPr>
              <a:t>out"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led</a:t>
            </a:r>
            <a:r>
              <a:rPr lang="de-CH" sz="1600" dirty="0">
                <a:solidFill>
                  <a:srgbClr val="0000FF"/>
                </a:solidFill>
                <a:latin typeface="Consolas" pitchFamily="49" charset="0"/>
                <a:cs typeface="Consolas" pitchFamily="49" charset="0"/>
              </a:rPr>
              <a:t>/out"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events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actuator:alert</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name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criticalCondition</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valueType</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8000"/>
                </a:solidFill>
                <a:latin typeface="Consolas" pitchFamily="49" charset="0"/>
                <a:cs typeface="Consolas" pitchFamily="49" charset="0"/>
              </a:rPr>
              <a:t>"type"</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string</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r>
              <a:rPr lang="de-CH" sz="1600" dirty="0">
                <a:solidFill>
                  <a:srgbClr val="008000"/>
                </a:solidFill>
                <a:latin typeface="Consolas" pitchFamily="49" charset="0"/>
                <a:cs typeface="Consolas" pitchFamily="49" charset="0"/>
              </a:rPr>
              <a:t>"</a:t>
            </a:r>
            <a:r>
              <a:rPr lang="de-CH" sz="1600" dirty="0" err="1">
                <a:solidFill>
                  <a:srgbClr val="008000"/>
                </a:solidFill>
                <a:latin typeface="Consolas" pitchFamily="49" charset="0"/>
                <a:cs typeface="Consolas" pitchFamily="49" charset="0"/>
              </a:rPr>
              <a:t>hrefs</a:t>
            </a:r>
            <a:r>
              <a:rPr lang="de-CH" sz="1600" dirty="0">
                <a:solidFill>
                  <a:srgbClr val="008000"/>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 </a:t>
            </a:r>
            <a:r>
              <a:rPr lang="de-CH" sz="1600" dirty="0">
                <a:solidFill>
                  <a:srgbClr val="0000FF"/>
                </a:solidFill>
                <a:latin typeface="Consolas" pitchFamily="49" charset="0"/>
                <a:cs typeface="Consolas" pitchFamily="49" charset="0"/>
              </a:rPr>
              <a:t>"</a:t>
            </a:r>
            <a:r>
              <a:rPr lang="de-CH" sz="1600" dirty="0" err="1">
                <a:solidFill>
                  <a:srgbClr val="0000FF"/>
                </a:solidFill>
                <a:latin typeface="Consolas" pitchFamily="49" charset="0"/>
                <a:cs typeface="Consolas" pitchFamily="49" charset="0"/>
              </a:rPr>
              <a:t>ev</a:t>
            </a:r>
            <a:r>
              <a:rPr lang="de-CH" sz="1600" dirty="0">
                <a:solidFill>
                  <a:srgbClr val="0000FF"/>
                </a:solidFill>
                <a:latin typeface="Consolas" pitchFamily="49" charset="0"/>
                <a:cs typeface="Consolas" pitchFamily="49" charset="0"/>
              </a:rPr>
              <a:t>"</a:t>
            </a:r>
            <a:r>
              <a:rPr lang="de-CH" sz="1600" dirty="0">
                <a:solidFill>
                  <a:srgbClr val="000000"/>
                </a:solidFill>
                <a:latin typeface="Consolas" pitchFamily="49" charset="0"/>
                <a:cs typeface="Consolas" pitchFamily="49" charset="0"/>
              </a:rPr>
              <a:t>, </a:t>
            </a:r>
            <a:r>
              <a:rPr lang="de-CH" sz="1600" dirty="0">
                <a:solidFill>
                  <a:srgbClr val="0000FF"/>
                </a:solidFill>
                <a:latin typeface="Consolas" pitchFamily="49" charset="0"/>
                <a:cs typeface="Consolas" pitchFamily="49" charset="0"/>
              </a:rPr>
              <a:t>"alert"</a:t>
            </a:r>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  ]</a:t>
            </a:r>
          </a:p>
          <a:p>
            <a:r>
              <a:rPr lang="de-CH" sz="1600" dirty="0">
                <a:solidFill>
                  <a:srgbClr val="000000"/>
                </a:solidFill>
                <a:latin typeface="Consolas" pitchFamily="49" charset="0"/>
                <a:cs typeface="Consolas" pitchFamily="49" charset="0"/>
              </a:rPr>
              <a:t>}</a:t>
            </a:r>
            <a:endParaRPr lang="de-CH" sz="1600" dirty="0">
              <a:latin typeface="Consolas" pitchFamily="49" charset="0"/>
              <a:cs typeface="Consolas" pitchFamily="49" charset="0"/>
            </a:endParaRPr>
          </a:p>
        </p:txBody>
      </p:sp>
      <p:sp>
        <p:nvSpPr>
          <p:cNvPr id="3" name="Textfeld 2"/>
          <p:cNvSpPr txBox="1"/>
          <p:nvPr/>
        </p:nvSpPr>
        <p:spPr>
          <a:xfrm>
            <a:off x="7487354" y="3026585"/>
            <a:ext cx="1549142" cy="830997"/>
          </a:xfrm>
          <a:prstGeom prst="rect">
            <a:avLst/>
          </a:prstGeom>
          <a:noFill/>
        </p:spPr>
        <p:txBody>
          <a:bodyPr wrap="none" rtlCol="0">
            <a:spAutoFit/>
          </a:bodyPr>
          <a:lstStyle/>
          <a:p>
            <a:r>
              <a:rPr lang="en-US" sz="2400" dirty="0" smtClean="0"/>
              <a:t>Interaction</a:t>
            </a:r>
            <a:br>
              <a:rPr lang="en-US" sz="2400" dirty="0" smtClean="0"/>
            </a:br>
            <a:r>
              <a:rPr lang="en-US" sz="2400" dirty="0" smtClean="0"/>
              <a:t>resources</a:t>
            </a:r>
            <a:endParaRPr lang="en-US" sz="2400" dirty="0"/>
          </a:p>
        </p:txBody>
      </p:sp>
      <p:sp>
        <p:nvSpPr>
          <p:cNvPr id="4" name="Geschweifte Klammer rechts 3"/>
          <p:cNvSpPr/>
          <p:nvPr/>
        </p:nvSpPr>
        <p:spPr>
          <a:xfrm>
            <a:off x="5666842" y="394275"/>
            <a:ext cx="216024" cy="151216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Geschweifte Klammer rechts 5"/>
          <p:cNvSpPr/>
          <p:nvPr/>
        </p:nvSpPr>
        <p:spPr>
          <a:xfrm>
            <a:off x="5666842" y="2530996"/>
            <a:ext cx="216024" cy="194421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Geschweifte Klammer rechts 6"/>
          <p:cNvSpPr/>
          <p:nvPr/>
        </p:nvSpPr>
        <p:spPr>
          <a:xfrm>
            <a:off x="5666842" y="4763244"/>
            <a:ext cx="216024" cy="194421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Geschweifte Klammer rechts 7"/>
          <p:cNvSpPr/>
          <p:nvPr/>
        </p:nvSpPr>
        <p:spPr>
          <a:xfrm>
            <a:off x="7236296" y="946820"/>
            <a:ext cx="216024" cy="496855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feld 8"/>
          <p:cNvSpPr txBox="1"/>
          <p:nvPr/>
        </p:nvSpPr>
        <p:spPr>
          <a:xfrm>
            <a:off x="5892391" y="927770"/>
            <a:ext cx="1272977" cy="461665"/>
          </a:xfrm>
          <a:prstGeom prst="rect">
            <a:avLst/>
          </a:prstGeom>
          <a:noFill/>
        </p:spPr>
        <p:txBody>
          <a:bodyPr wrap="none" rtlCol="0">
            <a:spAutoFit/>
          </a:bodyPr>
          <a:lstStyle/>
          <a:p>
            <a:r>
              <a:rPr lang="en-US" sz="2400" dirty="0" smtClean="0"/>
              <a:t>Property</a:t>
            </a:r>
            <a:endParaRPr lang="en-US" sz="2400" dirty="0"/>
          </a:p>
        </p:txBody>
      </p:sp>
      <p:sp>
        <p:nvSpPr>
          <p:cNvPr id="10" name="Textfeld 9"/>
          <p:cNvSpPr txBox="1"/>
          <p:nvPr/>
        </p:nvSpPr>
        <p:spPr>
          <a:xfrm>
            <a:off x="5964399" y="3270126"/>
            <a:ext cx="989373" cy="461665"/>
          </a:xfrm>
          <a:prstGeom prst="rect">
            <a:avLst/>
          </a:prstGeom>
          <a:noFill/>
        </p:spPr>
        <p:txBody>
          <a:bodyPr wrap="none" rtlCol="0">
            <a:spAutoFit/>
          </a:bodyPr>
          <a:lstStyle/>
          <a:p>
            <a:r>
              <a:rPr lang="en-US" sz="2400" dirty="0" smtClean="0"/>
              <a:t>Action</a:t>
            </a:r>
            <a:endParaRPr lang="en-US" sz="2400" dirty="0"/>
          </a:p>
        </p:txBody>
      </p:sp>
      <p:sp>
        <p:nvSpPr>
          <p:cNvPr id="11" name="Textfeld 10"/>
          <p:cNvSpPr txBox="1"/>
          <p:nvPr/>
        </p:nvSpPr>
        <p:spPr>
          <a:xfrm>
            <a:off x="5954874" y="5483324"/>
            <a:ext cx="989373" cy="461665"/>
          </a:xfrm>
          <a:prstGeom prst="rect">
            <a:avLst/>
          </a:prstGeom>
          <a:noFill/>
        </p:spPr>
        <p:txBody>
          <a:bodyPr wrap="none" rtlCol="0">
            <a:spAutoFit/>
          </a:bodyPr>
          <a:lstStyle/>
          <a:p>
            <a:r>
              <a:rPr lang="en-US" sz="2400" dirty="0" smtClean="0"/>
              <a:t>Action</a:t>
            </a:r>
            <a:endParaRPr lang="en-US" sz="2400" dirty="0"/>
          </a:p>
        </p:txBody>
      </p:sp>
      <p:sp>
        <p:nvSpPr>
          <p:cNvPr id="12" name="Textfeld 11"/>
          <p:cNvSpPr txBox="1"/>
          <p:nvPr/>
        </p:nvSpPr>
        <p:spPr>
          <a:xfrm>
            <a:off x="5954874" y="6203404"/>
            <a:ext cx="2505558" cy="461665"/>
          </a:xfrm>
          <a:prstGeom prst="rect">
            <a:avLst/>
          </a:prstGeom>
          <a:noFill/>
        </p:spPr>
        <p:txBody>
          <a:bodyPr wrap="none" rtlCol="0">
            <a:spAutoFit/>
          </a:bodyPr>
          <a:lstStyle/>
          <a:p>
            <a:r>
              <a:rPr lang="en-US" sz="2400" dirty="0" smtClean="0"/>
              <a:t>Events</a:t>
            </a:r>
            <a:r>
              <a:rPr lang="en-US" sz="2400" baseline="30000" dirty="0" smtClean="0"/>
              <a:t>(work in progress)</a:t>
            </a:r>
            <a:endParaRPr lang="en-US" sz="2400" dirty="0"/>
          </a:p>
        </p:txBody>
      </p:sp>
      <p:sp>
        <p:nvSpPr>
          <p:cNvPr id="13" name="Pfeil nach unten 12"/>
          <p:cNvSpPr/>
          <p:nvPr/>
        </p:nvSpPr>
        <p:spPr>
          <a:xfrm>
            <a:off x="6199473" y="6589018"/>
            <a:ext cx="50405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06214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Scripting API</a:t>
            </a:r>
            <a:endParaRPr lang="en-US" dirty="0"/>
          </a:p>
        </p:txBody>
      </p:sp>
      <p:sp>
        <p:nvSpPr>
          <p:cNvPr id="5" name="Textplatzhalter 4"/>
          <p:cNvSpPr>
            <a:spLocks noGrp="1"/>
          </p:cNvSpPr>
          <p:nvPr>
            <p:ph type="body" idx="1"/>
          </p:nvPr>
        </p:nvSpPr>
        <p:spPr/>
        <p:txBody>
          <a:bodyPr/>
          <a:lstStyle/>
          <a:p>
            <a:r>
              <a:rPr lang="en-US" dirty="0" smtClean="0"/>
              <a:t>Program </a:t>
            </a:r>
            <a:r>
              <a:rPr lang="en-US" dirty="0" smtClean="0"/>
              <a:t>and </a:t>
            </a:r>
            <a:r>
              <a:rPr lang="en-US" dirty="0" smtClean="0"/>
              <a:t>deploy </a:t>
            </a:r>
            <a:r>
              <a:rPr lang="en-US" dirty="0" smtClean="0"/>
              <a:t>IoT </a:t>
            </a:r>
            <a:r>
              <a:rPr lang="en-US" dirty="0" smtClean="0"/>
              <a:t>applications </a:t>
            </a:r>
            <a:r>
              <a:rPr lang="en-US" dirty="0" smtClean="0"/>
              <a:t>like Web </a:t>
            </a:r>
            <a:r>
              <a:rPr lang="en-US" dirty="0" smtClean="0"/>
              <a:t>applications</a:t>
            </a:r>
            <a:endParaRPr lang="en-US" dirty="0" smtClean="0"/>
          </a:p>
          <a:p>
            <a:r>
              <a:rPr lang="en-US" dirty="0" smtClean="0">
                <a:hlinkClick r:id="rId2"/>
              </a:rPr>
              <a:t>http://w3c.github.io/wot/current-practices/</a:t>
            </a:r>
            <a:br>
              <a:rPr lang="en-US" dirty="0" smtClean="0">
                <a:hlinkClick r:id="rId2"/>
              </a:rPr>
            </a:br>
            <a:r>
              <a:rPr lang="en-US" dirty="0" err="1" smtClean="0">
                <a:hlinkClick r:id="rId2"/>
              </a:rPr>
              <a:t>wot-practices.html#scripting-api</a:t>
            </a:r>
            <a:r>
              <a:rPr lang="en-US" dirty="0" smtClean="0"/>
              <a:t> </a:t>
            </a:r>
          </a:p>
        </p:txBody>
      </p:sp>
    </p:spTree>
    <p:extLst>
      <p:ext uri="{BB962C8B-B14F-4D97-AF65-F5344CB8AC3E}">
        <p14:creationId xmlns:p14="http://schemas.microsoft.com/office/powerpoint/2010/main" val="16139947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Script Example (Expose Thing)</a:t>
            </a:r>
            <a:endParaRPr lang="en-US" dirty="0"/>
          </a:p>
        </p:txBody>
      </p:sp>
      <p:sp>
        <p:nvSpPr>
          <p:cNvPr id="5" name="Rechteck 4"/>
          <p:cNvSpPr/>
          <p:nvPr/>
        </p:nvSpPr>
        <p:spPr>
          <a:xfrm>
            <a:off x="54000" y="1440000"/>
            <a:ext cx="8964488" cy="5078313"/>
          </a:xfrm>
          <a:prstGeom prst="rect">
            <a:avLst/>
          </a:prstGeom>
        </p:spPr>
        <p:txBody>
          <a:bodyPr wrap="square">
            <a:spAutoFit/>
          </a:bodyPr>
          <a:lstStyle/>
          <a:p>
            <a:r>
              <a:rPr lang="en-US" dirty="0" smtClean="0">
                <a:solidFill>
                  <a:schemeClr val="bg1">
                    <a:lumMod val="50000"/>
                  </a:schemeClr>
                </a:solidFill>
                <a:latin typeface="Consolas" pitchFamily="49" charset="0"/>
                <a:ea typeface="Hack" pitchFamily="49" charset="0"/>
                <a:cs typeface="Consolas" pitchFamily="49" charset="0"/>
              </a:rPr>
              <a:t>// create software object to represent local Thing</a:t>
            </a:r>
          </a:p>
          <a:p>
            <a:r>
              <a:rPr lang="en-US" dirty="0" err="1" smtClean="0">
                <a:latin typeface="Consolas" pitchFamily="49" charset="0"/>
                <a:ea typeface="Hack" pitchFamily="49" charset="0"/>
                <a:cs typeface="Consolas" pitchFamily="49" charset="0"/>
              </a:rPr>
              <a:t>WoT.</a:t>
            </a:r>
            <a:r>
              <a:rPr lang="en-US" dirty="0" err="1" smtClean="0">
                <a:solidFill>
                  <a:srgbClr val="FF0000"/>
                </a:solidFill>
                <a:latin typeface="Consolas" pitchFamily="49" charset="0"/>
                <a:ea typeface="Hack" pitchFamily="49" charset="0"/>
                <a:cs typeface="Consolas" pitchFamily="49" charset="0"/>
              </a:rPr>
              <a:t>newThing</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"counter"</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.then(function(</a:t>
            </a:r>
            <a:r>
              <a:rPr lang="en-US" dirty="0" smtClean="0">
                <a:solidFill>
                  <a:srgbClr val="0000FF"/>
                </a:solidFill>
                <a:latin typeface="Consolas" pitchFamily="49" charset="0"/>
                <a:ea typeface="Hack" pitchFamily="49" charset="0"/>
                <a:cs typeface="Consolas" pitchFamily="49" charset="0"/>
              </a:rPr>
              <a:t>thing</a:t>
            </a:r>
            <a:r>
              <a:rPr lang="en-US" dirty="0" smtClean="0">
                <a:latin typeface="Consolas" pitchFamily="49" charset="0"/>
                <a:ea typeface="Hack" pitchFamily="49" charset="0"/>
                <a:cs typeface="Consolas" pitchFamily="49" charset="0"/>
              </a:rPr>
              <a:t>) {</a:t>
            </a:r>
          </a:p>
          <a:p>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thing</a:t>
            </a:r>
          </a:p>
          <a:p>
            <a:r>
              <a:rPr lang="en-US" dirty="0" smtClean="0">
                <a:solidFill>
                  <a:schemeClr val="bg1">
                    <a:lumMod val="50000"/>
                  </a:schemeClr>
                </a:solidFill>
                <a:latin typeface="Consolas" pitchFamily="49" charset="0"/>
                <a:ea typeface="Hack" pitchFamily="49" charset="0"/>
                <a:cs typeface="Consolas" pitchFamily="49" charset="0"/>
              </a:rPr>
              <a:t>            // programmatically add interactions</a:t>
            </a: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addProperty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{"type": "integer"})</a:t>
            </a: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addAction</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"increment"</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r>
              <a:rPr lang="en-US" dirty="0" err="1" smtClean="0">
                <a:solidFill>
                  <a:srgbClr val="FF0000"/>
                </a:solidFill>
                <a:latin typeface="Consolas" pitchFamily="49" charset="0"/>
                <a:ea typeface="Hack" pitchFamily="49" charset="0"/>
                <a:cs typeface="Consolas" pitchFamily="49" charset="0"/>
              </a:rPr>
              <a:t>onInvokeAction</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"increment"</a:t>
            </a:r>
            <a:r>
              <a:rPr lang="en-US" dirty="0" smtClean="0">
                <a:latin typeface="Consolas" pitchFamily="49" charset="0"/>
                <a:ea typeface="Hack" pitchFamily="49" charset="0"/>
                <a:cs typeface="Consolas" pitchFamily="49" charset="0"/>
              </a:rPr>
              <a:t>, function() {</a:t>
            </a:r>
          </a:p>
          <a:p>
            <a:r>
              <a:rPr lang="en-US" dirty="0" smtClean="0">
                <a:latin typeface="Consolas" pitchFamily="49" charset="0"/>
                <a:ea typeface="Hack" pitchFamily="49" charset="0"/>
                <a:cs typeface="Consolas" pitchFamily="49" charset="0"/>
              </a:rPr>
              <a:t>                console.log(</a:t>
            </a:r>
            <a:r>
              <a:rPr lang="en-US" dirty="0" smtClean="0">
                <a:solidFill>
                  <a:srgbClr val="00B050"/>
                </a:solidFill>
                <a:latin typeface="Consolas" pitchFamily="49" charset="0"/>
                <a:ea typeface="Hack" pitchFamily="49" charset="0"/>
                <a:cs typeface="Consolas" pitchFamily="49" charset="0"/>
              </a:rPr>
              <a:t>"incrementing counter"</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r>
              <a:rPr lang="en-US" dirty="0" smtClean="0">
                <a:solidFill>
                  <a:schemeClr val="bg1">
                    <a:lumMod val="50000"/>
                  </a:schemeClr>
                </a:solidFill>
                <a:latin typeface="Consolas" pitchFamily="49" charset="0"/>
                <a:ea typeface="Hack" pitchFamily="49" charset="0"/>
                <a:cs typeface="Consolas" pitchFamily="49" charset="0"/>
              </a:rPr>
              <a:t>// persistent state is managed by runtime environment</a:t>
            </a:r>
            <a:endParaRPr lang="en-US" dirty="0" smtClean="0">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a:t>
            </a:r>
            <a:r>
              <a:rPr lang="en-US" dirty="0" err="1" smtClean="0">
                <a:latin typeface="Consolas" pitchFamily="49" charset="0"/>
                <a:ea typeface="Hack" pitchFamily="49" charset="0"/>
                <a:cs typeface="Consolas" pitchFamily="49" charset="0"/>
              </a:rPr>
              <a:t>var</a:t>
            </a:r>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 = </a:t>
            </a:r>
            <a:r>
              <a:rPr lang="en-US" dirty="0" err="1" smtClean="0">
                <a:solidFill>
                  <a:srgbClr val="0000FF"/>
                </a:solidFill>
                <a:latin typeface="Consolas" pitchFamily="49" charset="0"/>
                <a:ea typeface="Hack" pitchFamily="49" charset="0"/>
                <a:cs typeface="Consolas" pitchFamily="49" charset="0"/>
              </a:rPr>
              <a:t>thing</a:t>
            </a:r>
            <a:r>
              <a:rPr lang="en-US" dirty="0" err="1" smtClean="0">
                <a:latin typeface="Consolas" pitchFamily="49" charset="0"/>
                <a:ea typeface="Hack" pitchFamily="49" charset="0"/>
                <a:cs typeface="Consolas" pitchFamily="49" charset="0"/>
              </a:rPr>
              <a:t>.</a:t>
            </a:r>
            <a:r>
              <a:rPr lang="en-US" dirty="0" err="1" smtClean="0">
                <a:solidFill>
                  <a:srgbClr val="FF0000"/>
                </a:solidFill>
                <a:latin typeface="Consolas" pitchFamily="49" charset="0"/>
                <a:ea typeface="Hack" pitchFamily="49" charset="0"/>
                <a:cs typeface="Consolas" pitchFamily="49" charset="0"/>
              </a:rPr>
              <a:t>getProperty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+ 1;</a:t>
            </a:r>
          </a:p>
          <a:p>
            <a:r>
              <a:rPr lang="en-US" dirty="0" smtClean="0">
                <a:latin typeface="Consolas" pitchFamily="49" charset="0"/>
                <a:ea typeface="Hack" pitchFamily="49" charset="0"/>
                <a:cs typeface="Consolas" pitchFamily="49" charset="0"/>
              </a:rPr>
              <a:t>                </a:t>
            </a:r>
            <a:r>
              <a:rPr lang="en-US" dirty="0" err="1" smtClean="0">
                <a:solidFill>
                  <a:srgbClr val="0000FF"/>
                </a:solidFill>
                <a:latin typeface="Consolas" pitchFamily="49" charset="0"/>
                <a:ea typeface="Hack" pitchFamily="49" charset="0"/>
                <a:cs typeface="Consolas" pitchFamily="49" charset="0"/>
              </a:rPr>
              <a:t>thing</a:t>
            </a:r>
            <a:r>
              <a:rPr lang="en-US" dirty="0" err="1" smtClean="0">
                <a:solidFill>
                  <a:srgbClr val="FF0000"/>
                </a:solidFill>
                <a:latin typeface="Consolas" pitchFamily="49" charset="0"/>
                <a:ea typeface="Hack" pitchFamily="49" charset="0"/>
                <a:cs typeface="Consolas" pitchFamily="49" charset="0"/>
              </a:rPr>
              <a:t>.setProperty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return </a:t>
            </a:r>
            <a:r>
              <a:rPr lang="en-US" dirty="0" smtClean="0">
                <a:solidFill>
                  <a:srgbClr val="0000FF"/>
                </a:solidFill>
                <a:latin typeface="Consolas" pitchFamily="49" charset="0"/>
                <a:ea typeface="Hack" pitchFamily="49" charset="0"/>
                <a:cs typeface="Consolas" pitchFamily="49" charset="0"/>
              </a:rPr>
              <a:t>value</a:t>
            </a:r>
            <a:r>
              <a:rPr lang="en-US" dirty="0" smtClean="0">
                <a:latin typeface="Consolas" pitchFamily="49" charset="0"/>
                <a:ea typeface="Hack" pitchFamily="49" charset="0"/>
                <a:cs typeface="Consolas" pitchFamily="49" charset="0"/>
              </a:rPr>
              <a:t>;</a:t>
            </a:r>
          </a:p>
          <a:p>
            <a:r>
              <a:rPr lang="en-US" dirty="0" smtClean="0">
                <a:latin typeface="Consolas" pitchFamily="49" charset="0"/>
                <a:ea typeface="Hack" pitchFamily="49" charset="0"/>
                <a:cs typeface="Consolas" pitchFamily="49" charset="0"/>
              </a:rPr>
              <a:t>            })</a:t>
            </a:r>
          </a:p>
          <a:p>
            <a:r>
              <a:rPr lang="en-US" dirty="0" smtClean="0">
                <a:latin typeface="Consolas" pitchFamily="49" charset="0"/>
                <a:ea typeface="Hack" pitchFamily="49" charset="0"/>
                <a:cs typeface="Consolas" pitchFamily="49" charset="0"/>
              </a:rPr>
              <a:t>        </a:t>
            </a:r>
            <a:r>
              <a:rPr lang="en-US" dirty="0" smtClean="0">
                <a:solidFill>
                  <a:schemeClr val="bg1">
                    <a:lumMod val="50000"/>
                  </a:schemeClr>
                </a:solidFill>
                <a:latin typeface="Consolas" pitchFamily="49" charset="0"/>
                <a:ea typeface="Hack" pitchFamily="49" charset="0"/>
                <a:cs typeface="Consolas" pitchFamily="49" charset="0"/>
              </a:rPr>
              <a:t>// initialize state (no builder pattern anymore)</a:t>
            </a:r>
            <a:endParaRPr lang="en-US" dirty="0" smtClean="0">
              <a:latin typeface="Consolas" pitchFamily="49" charset="0"/>
              <a:ea typeface="Hack" pitchFamily="49" charset="0"/>
              <a:cs typeface="Consolas" pitchFamily="49" charset="0"/>
            </a:endParaRPr>
          </a:p>
          <a:p>
            <a:r>
              <a:rPr lang="en-US" dirty="0" smtClean="0">
                <a:latin typeface="Consolas" pitchFamily="49" charset="0"/>
                <a:ea typeface="Hack" pitchFamily="49" charset="0"/>
                <a:cs typeface="Consolas" pitchFamily="49" charset="0"/>
              </a:rPr>
              <a:t>        </a:t>
            </a:r>
            <a:r>
              <a:rPr lang="en-US" dirty="0" err="1" smtClean="0">
                <a:solidFill>
                  <a:srgbClr val="0000FF"/>
                </a:solidFill>
                <a:latin typeface="Consolas" pitchFamily="49" charset="0"/>
                <a:ea typeface="Hack" pitchFamily="49" charset="0"/>
                <a:cs typeface="Consolas" pitchFamily="49" charset="0"/>
              </a:rPr>
              <a:t>thing</a:t>
            </a:r>
            <a:r>
              <a:rPr lang="en-US" dirty="0" err="1" smtClean="0">
                <a:latin typeface="Consolas" pitchFamily="49" charset="0"/>
                <a:ea typeface="Hack" pitchFamily="49" charset="0"/>
                <a:cs typeface="Consolas" pitchFamily="49" charset="0"/>
              </a:rPr>
              <a:t>.</a:t>
            </a:r>
            <a:r>
              <a:rPr lang="en-US" dirty="0" err="1" smtClean="0">
                <a:solidFill>
                  <a:srgbClr val="FF0000"/>
                </a:solidFill>
                <a:latin typeface="Consolas" pitchFamily="49" charset="0"/>
                <a:ea typeface="Hack" pitchFamily="49" charset="0"/>
                <a:cs typeface="Consolas" pitchFamily="49" charset="0"/>
              </a:rPr>
              <a:t>setProperty</a:t>
            </a:r>
            <a:r>
              <a:rPr lang="en-US" dirty="0" smtClean="0">
                <a:latin typeface="Consolas" pitchFamily="49" charset="0"/>
                <a:ea typeface="Hack" pitchFamily="49" charset="0"/>
                <a:cs typeface="Consolas" pitchFamily="49" charset="0"/>
              </a:rPr>
              <a:t>(</a:t>
            </a:r>
            <a:r>
              <a:rPr lang="en-US" dirty="0" smtClean="0">
                <a:solidFill>
                  <a:srgbClr val="00B050"/>
                </a:solidFill>
                <a:latin typeface="Consolas" pitchFamily="49" charset="0"/>
                <a:ea typeface="Hack" pitchFamily="49" charset="0"/>
                <a:cs typeface="Consolas" pitchFamily="49" charset="0"/>
              </a:rPr>
              <a:t>"count"</a:t>
            </a:r>
            <a:r>
              <a:rPr lang="en-US" dirty="0" smtClean="0">
                <a:latin typeface="Consolas" pitchFamily="49" charset="0"/>
                <a:ea typeface="Hack" pitchFamily="49" charset="0"/>
                <a:cs typeface="Consolas" pitchFamily="49" charset="0"/>
              </a:rPr>
              <a:t>, 0);</a:t>
            </a:r>
          </a:p>
          <a:p>
            <a:r>
              <a:rPr lang="en-US" dirty="0" smtClean="0">
                <a:latin typeface="Consolas" pitchFamily="49" charset="0"/>
                <a:ea typeface="Hack" pitchFamily="49" charset="0"/>
                <a:cs typeface="Consolas" pitchFamily="49" charset="0"/>
              </a:rPr>
              <a:t>    })</a:t>
            </a:r>
          </a:p>
          <a:p>
            <a:r>
              <a:rPr lang="en-US" dirty="0" smtClean="0">
                <a:latin typeface="Consolas" pitchFamily="49" charset="0"/>
                <a:ea typeface="Hack" pitchFamily="49" charset="0"/>
                <a:cs typeface="Consolas" pitchFamily="49" charset="0"/>
              </a:rPr>
              <a:t>    ._catch(console.err);</a:t>
            </a:r>
          </a:p>
        </p:txBody>
      </p:sp>
    </p:spTree>
    <p:extLst>
      <p:ext uri="{BB962C8B-B14F-4D97-AF65-F5344CB8AC3E}">
        <p14:creationId xmlns:p14="http://schemas.microsoft.com/office/powerpoint/2010/main" val="1185115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Script Example (Consume Thing)</a:t>
            </a:r>
            <a:endParaRPr lang="en-US" dirty="0"/>
          </a:p>
        </p:txBody>
      </p:sp>
      <p:sp>
        <p:nvSpPr>
          <p:cNvPr id="4" name="Rechteck 3"/>
          <p:cNvSpPr/>
          <p:nvPr/>
        </p:nvSpPr>
        <p:spPr>
          <a:xfrm>
            <a:off x="54546" y="1440000"/>
            <a:ext cx="9108504" cy="5078313"/>
          </a:xfrm>
          <a:prstGeom prst="rect">
            <a:avLst/>
          </a:prstGeom>
        </p:spPr>
        <p:txBody>
          <a:bodyPr wrap="square">
            <a:spAutoFit/>
          </a:bodyPr>
          <a:lstStyle/>
          <a:p>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create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software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object</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represent</a:t>
            </a:r>
            <a:r>
              <a:rPr lang="de-DE" dirty="0" smtClean="0">
                <a:solidFill>
                  <a:schemeClr val="bg1">
                    <a:lumMod val="50000"/>
                  </a:schemeClr>
                </a:solidFill>
                <a:latin typeface="Consolas" pitchFamily="49" charset="0"/>
                <a:cs typeface="Consolas" pitchFamily="49" charset="0"/>
              </a:rPr>
              <a:t> remote Thing </a:t>
            </a:r>
            <a:r>
              <a:rPr lang="de-DE" dirty="0" err="1" smtClean="0">
                <a:solidFill>
                  <a:schemeClr val="bg1">
                    <a:lumMod val="50000"/>
                  </a:schemeClr>
                </a:solidFill>
                <a:latin typeface="Consolas" pitchFamily="49" charset="0"/>
                <a:cs typeface="Consolas" pitchFamily="49" charset="0"/>
              </a:rPr>
              <a:t>based</a:t>
            </a:r>
            <a:r>
              <a:rPr lang="de-DE" dirty="0" smtClean="0">
                <a:solidFill>
                  <a:schemeClr val="bg1">
                    <a:lumMod val="50000"/>
                  </a:schemeClr>
                </a:solidFill>
                <a:latin typeface="Consolas" pitchFamily="49" charset="0"/>
                <a:cs typeface="Consolas" pitchFamily="49" charset="0"/>
              </a:rPr>
              <a:t> on TD URI</a:t>
            </a:r>
          </a:p>
          <a:p>
            <a:r>
              <a:rPr lang="de-DE" dirty="0" err="1" smtClean="0">
                <a:latin typeface="Consolas" pitchFamily="49" charset="0"/>
                <a:cs typeface="Consolas" pitchFamily="49" charset="0"/>
              </a:rPr>
              <a:t>WoT.</a:t>
            </a:r>
            <a:r>
              <a:rPr lang="de-DE" dirty="0" err="1" smtClean="0">
                <a:solidFill>
                  <a:srgbClr val="FF0000"/>
                </a:solidFill>
                <a:latin typeface="Consolas" pitchFamily="49" charset="0"/>
                <a:cs typeface="Consolas" pitchFamily="49" charset="0"/>
              </a:rPr>
              <a:t>consumeDescriptionUri</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"http://servient.example.com/things/counter"</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use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promise</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handle </a:t>
            </a:r>
            <a:r>
              <a:rPr lang="de-DE" dirty="0" err="1" smtClean="0">
                <a:solidFill>
                  <a:schemeClr val="bg1">
                    <a:lumMod val="50000"/>
                  </a:schemeClr>
                </a:solidFill>
                <a:latin typeface="Consolas" pitchFamily="49" charset="0"/>
                <a:cs typeface="Consolas" pitchFamily="49" charset="0"/>
              </a:rPr>
              <a:t>asynchronous</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creation</a:t>
            </a:r>
            <a:endParaRPr lang="de-DE" dirty="0" smtClean="0">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a:t>
            </a:r>
            <a:r>
              <a:rPr lang="de-DE" dirty="0" err="1" smtClean="0">
                <a:latin typeface="Consolas" pitchFamily="49" charset="0"/>
                <a:cs typeface="Consolas" pitchFamily="49" charset="0"/>
              </a:rPr>
              <a:t>function</a:t>
            </a:r>
            <a:r>
              <a:rPr lang="de-DE" dirty="0" smtClean="0">
                <a:latin typeface="Consolas" pitchFamily="49" charset="0"/>
                <a:cs typeface="Consolas" pitchFamily="49" charset="0"/>
              </a:rPr>
              <a:t>(</a:t>
            </a:r>
            <a:r>
              <a:rPr lang="de-DE" dirty="0" err="1" smtClean="0">
                <a:solidFill>
                  <a:srgbClr val="0000FF"/>
                </a:solidFill>
                <a:latin typeface="Consolas" pitchFamily="49" charset="0"/>
                <a:cs typeface="Consolas" pitchFamily="49" charset="0"/>
              </a:rPr>
              <a:t>counter</a:t>
            </a:r>
            <a:r>
              <a:rPr lang="de-DE" dirty="0" smtClean="0">
                <a:latin typeface="Consolas" pitchFamily="49" charset="0"/>
                <a:cs typeface="Consolas" pitchFamily="49" charset="0"/>
              </a:rPr>
              <a:t>) {</a:t>
            </a:r>
          </a:p>
          <a:p>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counter</a:t>
            </a:r>
            <a:endParaRPr lang="de-DE" dirty="0" smtClean="0">
              <a:solidFill>
                <a:srgbClr val="0000FF"/>
              </a:solidFill>
              <a:latin typeface="Consolas" pitchFamily="49" charset="0"/>
              <a:cs typeface="Consolas" pitchFamily="49" charset="0"/>
            </a:endParaRPr>
          </a:p>
          <a:p>
            <a:r>
              <a:rPr lang="de-DE" dirty="0" smtClean="0">
                <a:solidFill>
                  <a:srgbClr val="0000FF"/>
                </a:solidFill>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invoke</a:t>
            </a:r>
            <a:r>
              <a:rPr lang="de-DE" dirty="0" smtClean="0">
                <a:solidFill>
                  <a:schemeClr val="bg1">
                    <a:lumMod val="50000"/>
                  </a:schemeClr>
                </a:solidFill>
                <a:latin typeface="Consolas" pitchFamily="49" charset="0"/>
                <a:cs typeface="Consolas" pitchFamily="49" charset="0"/>
              </a:rPr>
              <a:t> an Action </a:t>
            </a:r>
            <a:r>
              <a:rPr lang="de-DE" dirty="0" err="1" smtClean="0">
                <a:solidFill>
                  <a:schemeClr val="bg1">
                    <a:lumMod val="50000"/>
                  </a:schemeClr>
                </a:solidFill>
                <a:latin typeface="Consolas" pitchFamily="49" charset="0"/>
                <a:cs typeface="Consolas" pitchFamily="49" charset="0"/>
              </a:rPr>
              <a:t>without</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arguments</a:t>
            </a:r>
            <a:endParaRPr lang="de-DE" dirty="0" smtClean="0">
              <a:solidFill>
                <a:srgbClr val="0000FF"/>
              </a:solidFill>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solidFill>
                  <a:srgbClr val="FF0000"/>
                </a:solidFill>
                <a:latin typeface="Consolas" pitchFamily="49" charset="0"/>
                <a:cs typeface="Consolas" pitchFamily="49" charset="0"/>
              </a:rPr>
              <a:t>invokeAction</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increment</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 {})</a:t>
            </a:r>
          </a:p>
          <a:p>
            <a:r>
              <a:rPr lang="de-DE" dirty="0" smtClean="0">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which</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is</a:t>
            </a:r>
            <a:r>
              <a:rPr lang="de-DE" dirty="0" smtClean="0">
                <a:solidFill>
                  <a:schemeClr val="bg1">
                    <a:lumMod val="50000"/>
                  </a:schemeClr>
                </a:solidFill>
                <a:latin typeface="Consolas" pitchFamily="49" charset="0"/>
                <a:cs typeface="Consolas" pitchFamily="49" charset="0"/>
              </a:rPr>
              <a:t> an </a:t>
            </a:r>
            <a:r>
              <a:rPr lang="de-DE" dirty="0" err="1" smtClean="0">
                <a:solidFill>
                  <a:schemeClr val="bg1">
                    <a:lumMod val="50000"/>
                  </a:schemeClr>
                </a:solidFill>
                <a:latin typeface="Consolas" pitchFamily="49" charset="0"/>
                <a:cs typeface="Consolas" pitchFamily="49" charset="0"/>
              </a:rPr>
              <a:t>asynchronous</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call</a:t>
            </a:r>
            <a:r>
              <a:rPr lang="de-DE" dirty="0" smtClean="0">
                <a:solidFill>
                  <a:schemeClr val="bg1">
                    <a:lumMod val="50000"/>
                  </a:schemeClr>
                </a:solidFill>
                <a:latin typeface="Consolas" pitchFamily="49" charset="0"/>
                <a:cs typeface="Consolas" pitchFamily="49" charset="0"/>
              </a:rPr>
              <a:t> -&gt; </a:t>
            </a:r>
            <a:r>
              <a:rPr lang="de-DE" dirty="0" err="1" smtClean="0">
                <a:solidFill>
                  <a:schemeClr val="bg1">
                    <a:lumMod val="50000"/>
                  </a:schemeClr>
                </a:solidFill>
                <a:latin typeface="Consolas" pitchFamily="49" charset="0"/>
                <a:cs typeface="Consolas" pitchFamily="49" charset="0"/>
              </a:rPr>
              <a:t>promise</a:t>
            </a:r>
            <a:endParaRPr lang="de-DE" dirty="0" smtClean="0">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a:t>
            </a:r>
            <a:r>
              <a:rPr lang="de-DE" dirty="0" err="1" smtClean="0">
                <a:latin typeface="Consolas" pitchFamily="49" charset="0"/>
                <a:cs typeface="Consolas" pitchFamily="49" charset="0"/>
              </a:rPr>
              <a:t>function</a:t>
            </a:r>
            <a:r>
              <a:rPr lang="de-DE" dirty="0" smtClean="0">
                <a:latin typeface="Consolas" pitchFamily="49" charset="0"/>
                <a:cs typeface="Consolas" pitchFamily="49" charset="0"/>
              </a:rPr>
              <a:t>() {</a:t>
            </a:r>
          </a:p>
          <a:p>
            <a:r>
              <a:rPr lang="de-DE" dirty="0" smtClean="0">
                <a:latin typeface="Consolas" pitchFamily="49" charset="0"/>
                <a:cs typeface="Consolas" pitchFamily="49" charset="0"/>
              </a:rPr>
              <a:t>                    console.log(</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incremented</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r>
              <a:rPr lang="de-DE" dirty="0" err="1" smtClean="0">
                <a:solidFill>
                  <a:srgbClr val="0000FF"/>
                </a:solidFill>
                <a:latin typeface="Consolas" pitchFamily="49" charset="0"/>
                <a:cs typeface="Consolas" pitchFamily="49" charset="0"/>
              </a:rPr>
              <a:t>counter</a:t>
            </a:r>
            <a:endParaRPr lang="de-DE" dirty="0" smtClean="0">
              <a:solidFill>
                <a:srgbClr val="0000FF"/>
              </a:solidFill>
              <a:latin typeface="Consolas" pitchFamily="49" charset="0"/>
              <a:cs typeface="Consolas" pitchFamily="49" charset="0"/>
            </a:endParaRPr>
          </a:p>
          <a:p>
            <a:r>
              <a:rPr lang="de-DE" dirty="0" smtClean="0">
                <a:solidFill>
                  <a:srgbClr val="0000FF"/>
                </a:solidFill>
                <a:latin typeface="Consolas" pitchFamily="49" charset="0"/>
                <a:cs typeface="Consolas" pitchFamily="49" charset="0"/>
              </a:rPr>
              <a:t>                        </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read</a:t>
            </a:r>
            <a:r>
              <a:rPr lang="de-DE" dirty="0" smtClean="0">
                <a:solidFill>
                  <a:schemeClr val="bg1">
                    <a:lumMod val="50000"/>
                  </a:schemeClr>
                </a:solidFill>
                <a:latin typeface="Consolas" pitchFamily="49" charset="0"/>
                <a:cs typeface="Consolas" pitchFamily="49" charset="0"/>
              </a:rPr>
              <a:t> Property (</a:t>
            </a:r>
            <a:r>
              <a:rPr lang="de-DE" dirty="0" err="1" smtClean="0">
                <a:solidFill>
                  <a:schemeClr val="bg1">
                    <a:lumMod val="50000"/>
                  </a:schemeClr>
                </a:solidFill>
                <a:latin typeface="Consolas" pitchFamily="49" charset="0"/>
                <a:cs typeface="Consolas" pitchFamily="49" charset="0"/>
              </a:rPr>
              <a:t>async</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to</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confirm</a:t>
            </a:r>
            <a:r>
              <a:rPr lang="de-DE" dirty="0" smtClean="0">
                <a:solidFill>
                  <a:schemeClr val="bg1">
                    <a:lumMod val="50000"/>
                  </a:schemeClr>
                </a:solidFill>
                <a:latin typeface="Consolas" pitchFamily="49" charset="0"/>
                <a:cs typeface="Consolas" pitchFamily="49" charset="0"/>
              </a:rPr>
              <a:t> </a:t>
            </a:r>
            <a:r>
              <a:rPr lang="de-DE" dirty="0" err="1" smtClean="0">
                <a:solidFill>
                  <a:schemeClr val="bg1">
                    <a:lumMod val="50000"/>
                  </a:schemeClr>
                </a:solidFill>
                <a:latin typeface="Consolas" pitchFamily="49" charset="0"/>
                <a:cs typeface="Consolas" pitchFamily="49" charset="0"/>
              </a:rPr>
              <a:t>increment</a:t>
            </a:r>
            <a:endParaRPr lang="de-DE" dirty="0" smtClean="0">
              <a:solidFill>
                <a:srgbClr val="0000FF"/>
              </a:solidFill>
              <a:latin typeface="Consolas" pitchFamily="49" charset="0"/>
              <a:cs typeface="Consolas" pitchFamily="49" charset="0"/>
            </a:endParaRPr>
          </a:p>
          <a:p>
            <a:r>
              <a:rPr lang="de-DE" dirty="0" smtClean="0">
                <a:latin typeface="Consolas" pitchFamily="49" charset="0"/>
                <a:cs typeface="Consolas" pitchFamily="49" charset="0"/>
              </a:rPr>
              <a:t>                        .</a:t>
            </a:r>
            <a:r>
              <a:rPr lang="de-DE" dirty="0" err="1" smtClean="0">
                <a:solidFill>
                  <a:srgbClr val="FF0000"/>
                </a:solidFill>
                <a:latin typeface="Consolas" pitchFamily="49" charset="0"/>
                <a:cs typeface="Consolas" pitchFamily="49" charset="0"/>
              </a:rPr>
              <a:t>getProperty</a:t>
            </a:r>
            <a:r>
              <a:rPr lang="de-DE" dirty="0" smtClean="0">
                <a:latin typeface="Consolas" pitchFamily="49" charset="0"/>
                <a:cs typeface="Consolas" pitchFamily="49" charset="0"/>
              </a:rPr>
              <a:t>(</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count</a:t>
            </a:r>
            <a:r>
              <a:rPr lang="de-DE" dirty="0" smtClean="0">
                <a:solidFill>
                  <a:srgbClr val="00B050"/>
                </a:solidFill>
                <a:latin typeface="Consolas" pitchFamily="49" charset="0"/>
                <a:cs typeface="Consolas" pitchFamily="49" charset="0"/>
              </a:rPr>
              <a:t>"</a:t>
            </a:r>
            <a:r>
              <a:rPr lang="de-DE" dirty="0" smtClean="0">
                <a:latin typeface="Consolas" pitchFamily="49" charset="0"/>
                <a:cs typeface="Consolas" pitchFamily="49" charset="0"/>
              </a:rPr>
              <a:t>).</a:t>
            </a:r>
            <a:r>
              <a:rPr lang="de-DE" dirty="0" err="1" smtClean="0">
                <a:latin typeface="Consolas" pitchFamily="49" charset="0"/>
                <a:cs typeface="Consolas" pitchFamily="49" charset="0"/>
              </a:rPr>
              <a:t>then</a:t>
            </a:r>
            <a:r>
              <a:rPr lang="de-DE" dirty="0" smtClean="0">
                <a:latin typeface="Consolas" pitchFamily="49" charset="0"/>
                <a:cs typeface="Consolas" pitchFamily="49" charset="0"/>
              </a:rPr>
              <a:t>(</a:t>
            </a:r>
            <a:r>
              <a:rPr lang="de-DE" dirty="0" err="1" smtClean="0">
                <a:latin typeface="Consolas" pitchFamily="49" charset="0"/>
                <a:cs typeface="Consolas" pitchFamily="49" charset="0"/>
              </a:rPr>
              <a:t>function</a:t>
            </a:r>
            <a:r>
              <a:rPr lang="de-DE" dirty="0" smtClean="0">
                <a:latin typeface="Consolas" pitchFamily="49" charset="0"/>
                <a:cs typeface="Consolas" pitchFamily="49" charset="0"/>
              </a:rPr>
              <a:t>(</a:t>
            </a:r>
            <a:r>
              <a:rPr lang="de-DE" dirty="0" err="1" smtClean="0">
                <a:solidFill>
                  <a:srgbClr val="0000FF"/>
                </a:solidFill>
                <a:latin typeface="Consolas" pitchFamily="49" charset="0"/>
                <a:cs typeface="Consolas" pitchFamily="49" charset="0"/>
              </a:rPr>
              <a:t>count</a:t>
            </a:r>
            <a:r>
              <a:rPr lang="de-DE" dirty="0" smtClean="0">
                <a:latin typeface="Consolas" pitchFamily="49" charset="0"/>
                <a:cs typeface="Consolas" pitchFamily="49" charset="0"/>
              </a:rPr>
              <a:t>) {</a:t>
            </a:r>
          </a:p>
          <a:p>
            <a:r>
              <a:rPr lang="de-DE" dirty="0" smtClean="0">
                <a:latin typeface="Consolas" pitchFamily="49" charset="0"/>
                <a:cs typeface="Consolas" pitchFamily="49" charset="0"/>
              </a:rPr>
              <a:t>                            console.log(</a:t>
            </a:r>
            <a:r>
              <a:rPr lang="de-DE" dirty="0" smtClean="0">
                <a:solidFill>
                  <a:srgbClr val="00B050"/>
                </a:solidFill>
                <a:latin typeface="Consolas" pitchFamily="49" charset="0"/>
                <a:cs typeface="Consolas" pitchFamily="49" charset="0"/>
              </a:rPr>
              <a:t>"</a:t>
            </a:r>
            <a:r>
              <a:rPr lang="de-DE" dirty="0" err="1" smtClean="0">
                <a:solidFill>
                  <a:srgbClr val="00B050"/>
                </a:solidFill>
                <a:latin typeface="Consolas" pitchFamily="49" charset="0"/>
                <a:cs typeface="Consolas" pitchFamily="49" charset="0"/>
              </a:rPr>
              <a:t>new</a:t>
            </a:r>
            <a:r>
              <a:rPr lang="de-DE" dirty="0" smtClean="0">
                <a:solidFill>
                  <a:srgbClr val="00B050"/>
                </a:solidFill>
                <a:latin typeface="Consolas" pitchFamily="49" charset="0"/>
                <a:cs typeface="Consolas" pitchFamily="49" charset="0"/>
              </a:rPr>
              <a:t> </a:t>
            </a:r>
            <a:r>
              <a:rPr lang="de-DE" dirty="0" err="1" smtClean="0">
                <a:solidFill>
                  <a:srgbClr val="00B050"/>
                </a:solidFill>
                <a:latin typeface="Consolas" pitchFamily="49" charset="0"/>
                <a:cs typeface="Consolas" pitchFamily="49" charset="0"/>
              </a:rPr>
              <a:t>count</a:t>
            </a:r>
            <a:r>
              <a:rPr lang="de-DE" dirty="0" smtClean="0">
                <a:solidFill>
                  <a:srgbClr val="00B050"/>
                </a:solidFill>
                <a:latin typeface="Consolas" pitchFamily="49" charset="0"/>
                <a:cs typeface="Consolas" pitchFamily="49" charset="0"/>
              </a:rPr>
              <a:t> </a:t>
            </a:r>
            <a:r>
              <a:rPr lang="de-DE" dirty="0" err="1" smtClean="0">
                <a:solidFill>
                  <a:srgbClr val="00B050"/>
                </a:solidFill>
                <a:latin typeface="Consolas" pitchFamily="49" charset="0"/>
                <a:cs typeface="Consolas" pitchFamily="49" charset="0"/>
              </a:rPr>
              <a:t>state</a:t>
            </a:r>
            <a:r>
              <a:rPr lang="de-DE" dirty="0" smtClean="0">
                <a:solidFill>
                  <a:srgbClr val="00B050"/>
                </a:solidFill>
                <a:latin typeface="Consolas" pitchFamily="49" charset="0"/>
                <a:cs typeface="Consolas" pitchFamily="49" charset="0"/>
              </a:rPr>
              <a:t> </a:t>
            </a:r>
            <a:r>
              <a:rPr lang="de-DE" dirty="0" err="1" smtClean="0">
                <a:solidFill>
                  <a:srgbClr val="00B050"/>
                </a:solidFill>
                <a:latin typeface="Consolas" pitchFamily="49" charset="0"/>
                <a:cs typeface="Consolas" pitchFamily="49" charset="0"/>
              </a:rPr>
              <a:t>is</a:t>
            </a:r>
            <a:r>
              <a:rPr lang="de-DE" dirty="0" smtClean="0">
                <a:solidFill>
                  <a:srgbClr val="00B050"/>
                </a:solidFill>
                <a:latin typeface="Consolas" pitchFamily="49" charset="0"/>
                <a:cs typeface="Consolas" pitchFamily="49" charset="0"/>
              </a:rPr>
              <a:t> "</a:t>
            </a:r>
            <a:r>
              <a:rPr lang="de-DE" dirty="0" smtClean="0">
                <a:latin typeface="Consolas" pitchFamily="49" charset="0"/>
                <a:cs typeface="Consolas" pitchFamily="49" charset="0"/>
              </a:rPr>
              <a:t> + </a:t>
            </a:r>
            <a:r>
              <a:rPr lang="de-DE" dirty="0" err="1" smtClean="0">
                <a:solidFill>
                  <a:srgbClr val="0000FF"/>
                </a:solidFill>
                <a:latin typeface="Consolas" pitchFamily="49" charset="0"/>
                <a:cs typeface="Consolas" pitchFamily="49" charset="0"/>
              </a:rPr>
              <a:t>count</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p>
          <a:p>
            <a:r>
              <a:rPr lang="de-DE" dirty="0" smtClean="0">
                <a:latin typeface="Consolas" pitchFamily="49" charset="0"/>
                <a:cs typeface="Consolas" pitchFamily="49" charset="0"/>
              </a:rPr>
              <a:t>                })._catch(</a:t>
            </a:r>
            <a:r>
              <a:rPr lang="de-DE" dirty="0" err="1" smtClean="0">
                <a:latin typeface="Consolas" pitchFamily="49" charset="0"/>
                <a:cs typeface="Consolas" pitchFamily="49" charset="0"/>
              </a:rPr>
              <a:t>console.error</a:t>
            </a:r>
            <a:r>
              <a:rPr lang="de-DE" dirty="0" smtClean="0">
                <a:latin typeface="Consolas" pitchFamily="49" charset="0"/>
                <a:cs typeface="Consolas" pitchFamily="49" charset="0"/>
              </a:rPr>
              <a:t>);</a:t>
            </a:r>
          </a:p>
          <a:p>
            <a:r>
              <a:rPr lang="de-DE" dirty="0" smtClean="0">
                <a:latin typeface="Consolas" pitchFamily="49" charset="0"/>
                <a:cs typeface="Consolas" pitchFamily="49" charset="0"/>
              </a:rPr>
              <a:t>    })</a:t>
            </a:r>
          </a:p>
          <a:p>
            <a:r>
              <a:rPr lang="de-DE" dirty="0" smtClean="0">
                <a:latin typeface="Consolas" pitchFamily="49" charset="0"/>
                <a:cs typeface="Consolas" pitchFamily="49" charset="0"/>
              </a:rPr>
              <a:t>    ._catch(</a:t>
            </a:r>
            <a:r>
              <a:rPr lang="de-DE" dirty="0" err="1" smtClean="0">
                <a:latin typeface="Consolas" pitchFamily="49" charset="0"/>
                <a:cs typeface="Consolas" pitchFamily="49" charset="0"/>
              </a:rPr>
              <a:t>console.error</a:t>
            </a:r>
            <a:r>
              <a:rPr lang="de-DE" dirty="0" smtClean="0">
                <a:latin typeface="Consolas" pitchFamily="49" charset="0"/>
                <a:cs typeface="Consolas" pitchFamily="49" charset="0"/>
              </a:rPr>
              <a:t>);</a:t>
            </a:r>
          </a:p>
        </p:txBody>
      </p:sp>
    </p:spTree>
    <p:extLst>
      <p:ext uri="{BB962C8B-B14F-4D97-AF65-F5344CB8AC3E}">
        <p14:creationId xmlns:p14="http://schemas.microsoft.com/office/powerpoint/2010/main" val="450652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z0010w1v\Pictures\wot-logo.png"/>
          <p:cNvPicPr>
            <a:picLocks noChangeAspect="1" noChangeArrowheads="1"/>
          </p:cNvPicPr>
          <p:nvPr/>
        </p:nvPicPr>
        <p:blipFill>
          <a:blip r:embed="rId2" cstate="print"/>
          <a:srcRect/>
          <a:stretch>
            <a:fillRect/>
          </a:stretch>
        </p:blipFill>
        <p:spPr bwMode="auto">
          <a:xfrm>
            <a:off x="611562" y="298146"/>
            <a:ext cx="7920878" cy="4216216"/>
          </a:xfrm>
          <a:prstGeom prst="rect">
            <a:avLst/>
          </a:prstGeom>
          <a:noFill/>
        </p:spPr>
      </p:pic>
      <p:pic>
        <p:nvPicPr>
          <p:cNvPr id="6" name="Picture 6" descr="https://upload.wikimedia.org/wikipedia/commons/thumb/e/ed/W3C%C2%AE_Icon.svg/2000px-W3C%C2%AE_Icon.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4891110"/>
            <a:ext cx="2293401" cy="1562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2"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3"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2995" y="4581128"/>
            <a:ext cx="1605269" cy="16052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5"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6"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500"/>
                                        <p:tgtEl>
                                          <p:spTgt spid="410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104"/>
                                        </p:tgtEl>
                                        <p:attrNameLst>
                                          <p:attrName>style.visibility</p:attrName>
                                        </p:attrNameLst>
                                      </p:cBhvr>
                                      <p:to>
                                        <p:strVal val="visible"/>
                                      </p:to>
                                    </p:set>
                                    <p:animEffect transition="in" filter="fade">
                                      <p:cBhvr>
                                        <p:cTn id="24" dur="500"/>
                                        <p:tgtEl>
                                          <p:spTgt spid="410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78858"/>
                                        </p:tgtEl>
                                        <p:attrNameLst>
                                          <p:attrName>style.visibility</p:attrName>
                                        </p:attrNameLst>
                                      </p:cBhvr>
                                      <p:to>
                                        <p:strVal val="visible"/>
                                      </p:to>
                                    </p:set>
                                    <p:animEffect transition="in" filter="fade">
                                      <p:cBhvr>
                                        <p:cTn id="38" dur="500"/>
                                        <p:tgtEl>
                                          <p:spTgt spid="7885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3" grpId="0"/>
      <p:bldP spid="16" grpId="0"/>
      <p:bldP spid="1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2"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3"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2995" y="4581128"/>
            <a:ext cx="1605269" cy="16052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5"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6"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pic>
        <p:nvPicPr>
          <p:cNvPr id="22" name="Picture 2" descr="https://pbs.twimg.com/profile_images/737757905177300992/NwwT3aUT.jpg"/>
          <p:cNvPicPr>
            <a:picLocks noChangeAspect="1" noChangeArrowheads="1"/>
          </p:cNvPicPr>
          <p:nvPr/>
        </p:nvPicPr>
        <p:blipFill>
          <a:blip r:embed="rId7" cstate="print"/>
          <a:srcRect/>
          <a:stretch>
            <a:fillRect/>
          </a:stretch>
        </p:blipFill>
        <p:spPr bwMode="auto">
          <a:xfrm>
            <a:off x="395536" y="1880828"/>
            <a:ext cx="1008112" cy="1008112"/>
          </a:xfrm>
          <a:prstGeom prst="rect">
            <a:avLst/>
          </a:prstGeom>
          <a:noFill/>
        </p:spPr>
      </p:pic>
      <p:pic>
        <p:nvPicPr>
          <p:cNvPr id="23" name="Picture 4" descr="http://www.etsi.org/images/articles/logos/oneM2M-Logo.png"/>
          <p:cNvPicPr>
            <a:picLocks noChangeAspect="1" noChangeArrowheads="1"/>
          </p:cNvPicPr>
          <p:nvPr/>
        </p:nvPicPr>
        <p:blipFill>
          <a:blip r:embed="rId8" cstate="print"/>
          <a:srcRect/>
          <a:stretch>
            <a:fillRect/>
          </a:stretch>
        </p:blipFill>
        <p:spPr bwMode="auto">
          <a:xfrm>
            <a:off x="1856769" y="1943085"/>
            <a:ext cx="1295044" cy="883598"/>
          </a:xfrm>
          <a:prstGeom prst="rect">
            <a:avLst/>
          </a:prstGeom>
          <a:noFill/>
        </p:spPr>
      </p:pic>
      <p:pic>
        <p:nvPicPr>
          <p:cNvPr id="24" name="Picture 6" descr="https://lh6.ggpht.com/9HO8ss1ZMkSOVERLU0gakZEJpptzRxV4TYL3YJ5vPdYe5V0z3EpV_Wqezc8RkRcNcP6-=w300"/>
          <p:cNvPicPr>
            <a:picLocks noChangeAspect="1" noChangeArrowheads="1"/>
          </p:cNvPicPr>
          <p:nvPr/>
        </p:nvPicPr>
        <p:blipFill>
          <a:blip r:embed="rId9" cstate="print"/>
          <a:srcRect/>
          <a:stretch>
            <a:fillRect/>
          </a:stretch>
        </p:blipFill>
        <p:spPr bwMode="auto">
          <a:xfrm>
            <a:off x="3604934" y="1844824"/>
            <a:ext cx="1080120" cy="1080120"/>
          </a:xfrm>
          <a:prstGeom prst="rect">
            <a:avLst/>
          </a:prstGeom>
          <a:noFill/>
        </p:spPr>
      </p:pic>
      <p:pic>
        <p:nvPicPr>
          <p:cNvPr id="25" name="Picture 8" descr="https://media.licdn.com/media/p/1/000/225/076/21c1f00.png"/>
          <p:cNvPicPr>
            <a:picLocks noChangeAspect="1" noChangeArrowheads="1"/>
          </p:cNvPicPr>
          <p:nvPr/>
        </p:nvPicPr>
        <p:blipFill>
          <a:blip r:embed="rId10" cstate="print"/>
          <a:srcRect/>
          <a:stretch>
            <a:fillRect/>
          </a:stretch>
        </p:blipFill>
        <p:spPr bwMode="auto">
          <a:xfrm>
            <a:off x="7277116" y="2139656"/>
            <a:ext cx="1440160" cy="490457"/>
          </a:xfrm>
          <a:prstGeom prst="rect">
            <a:avLst/>
          </a:prstGeom>
          <a:noFill/>
        </p:spPr>
      </p:pic>
      <p:pic>
        <p:nvPicPr>
          <p:cNvPr id="26" name="Picture 4" descr="http://openmobilealliance.org/wp-content/uploads/2012/11/LOGO_OMA_Large.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38175" y="1948559"/>
            <a:ext cx="1717009" cy="8726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feld 26"/>
          <p:cNvSpPr txBox="1"/>
          <p:nvPr/>
        </p:nvSpPr>
        <p:spPr>
          <a:xfrm>
            <a:off x="467544" y="1852988"/>
            <a:ext cx="8208912" cy="1057474"/>
          </a:xfrm>
          <a:prstGeom prst="rect">
            <a:avLst/>
          </a:prstGeom>
          <a:solidFill>
            <a:srgbClr val="4A7B7C"/>
          </a:solidFill>
        </p:spPr>
        <p:txBody>
          <a:bodyPr wrap="square" lIns="90000" rtlCol="0" anchor="ctr">
            <a:noAutofit/>
          </a:bodyPr>
          <a:lstStyle/>
          <a:p>
            <a:pPr algn="ctr"/>
            <a:r>
              <a:rPr lang="en-US" sz="4400" dirty="0" smtClean="0">
                <a:solidFill>
                  <a:schemeClr val="bg1"/>
                </a:solidFill>
              </a:rPr>
              <a:t>Web of Things: </a:t>
            </a:r>
            <a:r>
              <a:rPr lang="en-US" sz="4400" b="1" dirty="0" smtClean="0">
                <a:solidFill>
                  <a:schemeClr val="bg1"/>
                </a:solidFill>
              </a:rPr>
              <a:t>Application Layer</a:t>
            </a:r>
            <a:endParaRPr lang="en-US" sz="4400" b="1" dirty="0">
              <a:solidFill>
                <a:schemeClr val="bg1"/>
              </a:solidFill>
            </a:endParaRPr>
          </a:p>
        </p:txBody>
      </p:sp>
      <p:sp>
        <p:nvSpPr>
          <p:cNvPr id="2" name="Titel 1"/>
          <p:cNvSpPr>
            <a:spLocks noGrp="1"/>
          </p:cNvSpPr>
          <p:nvPr>
            <p:ph type="title"/>
          </p:nvPr>
        </p:nvSpPr>
        <p:spPr/>
        <p:txBody>
          <a:bodyPr/>
          <a:lstStyle/>
          <a:p>
            <a:r>
              <a:rPr lang="en-US" dirty="0" smtClean="0"/>
              <a:t>What is the Web of Things?</a:t>
            </a:r>
            <a:endParaRPr lang="en-US" dirty="0"/>
          </a:p>
        </p:txBody>
      </p:sp>
      <p:sp>
        <p:nvSpPr>
          <p:cNvPr id="4" name="Textfeld 3"/>
          <p:cNvSpPr txBox="1"/>
          <p:nvPr/>
        </p:nvSpPr>
        <p:spPr>
          <a:xfrm>
            <a:off x="467544" y="3307631"/>
            <a:ext cx="8208912" cy="769441"/>
          </a:xfrm>
          <a:prstGeom prst="rect">
            <a:avLst/>
          </a:prstGeom>
          <a:solidFill>
            <a:srgbClr val="00B050"/>
          </a:solidFill>
        </p:spPr>
        <p:txBody>
          <a:bodyPr wrap="square" lIns="540000" rtlCol="0">
            <a:spAutoFit/>
          </a:bodyPr>
          <a:lstStyle/>
          <a:p>
            <a:r>
              <a:rPr lang="en-US" sz="4400" dirty="0" smtClean="0">
                <a:solidFill>
                  <a:schemeClr val="bg1"/>
                </a:solidFill>
              </a:rPr>
              <a:t>Internet of Things</a:t>
            </a:r>
            <a:endParaRPr lang="en-US" sz="4400" b="1" dirty="0">
              <a:solidFill>
                <a:schemeClr val="bg1"/>
              </a:solidFill>
            </a:endParaRPr>
          </a:p>
        </p:txBody>
      </p:sp>
      <p:pic>
        <p:nvPicPr>
          <p:cNvPr id="4100" name="Picture 4" descr="https://cdn-reichelt.de/bilder/web/xxl_ws/K100/XBEE_PRO_MODULE_HR.png"/>
          <p:cNvPicPr>
            <a:picLocks noChangeAspect="1" noChangeArrowheads="1"/>
          </p:cNvPicPr>
          <p:nvPr/>
        </p:nvPicPr>
        <p:blipFill>
          <a:blip r:embed="rId3" cstate="print"/>
          <a:srcRect/>
          <a:stretch>
            <a:fillRect/>
          </a:stretch>
        </p:blipFill>
        <p:spPr bwMode="auto">
          <a:xfrm>
            <a:off x="395536" y="4797152"/>
            <a:ext cx="1113685" cy="1373544"/>
          </a:xfrm>
          <a:prstGeom prst="rect">
            <a:avLst/>
          </a:prstGeom>
          <a:noFill/>
        </p:spPr>
      </p:pic>
      <p:pic>
        <p:nvPicPr>
          <p:cNvPr id="4102" name="Picture 6" descr="http://www.industryworld.in/wp-content/uploads/2015/12/ethernet_cable1.png"/>
          <p:cNvPicPr>
            <a:picLocks noChangeAspect="1" noChangeArrowheads="1"/>
          </p:cNvPicPr>
          <p:nvPr/>
        </p:nvPicPr>
        <p:blipFill>
          <a:blip r:embed="rId4" cstate="print"/>
          <a:srcRect/>
          <a:stretch>
            <a:fillRect/>
          </a:stretch>
        </p:blipFill>
        <p:spPr bwMode="auto">
          <a:xfrm rot="16727213">
            <a:off x="836368" y="5477198"/>
            <a:ext cx="2657317" cy="984363"/>
          </a:xfrm>
          <a:prstGeom prst="rect">
            <a:avLst/>
          </a:prstGeom>
          <a:noFill/>
        </p:spPr>
      </p:pic>
      <p:sp>
        <p:nvSpPr>
          <p:cNvPr id="8" name="Textfeld 7"/>
          <p:cNvSpPr txBox="1"/>
          <p:nvPr/>
        </p:nvSpPr>
        <p:spPr>
          <a:xfrm>
            <a:off x="179512" y="6309320"/>
            <a:ext cx="1449436" cy="369332"/>
          </a:xfrm>
          <a:prstGeom prst="rect">
            <a:avLst/>
          </a:prstGeom>
          <a:noFill/>
        </p:spPr>
        <p:txBody>
          <a:bodyPr wrap="none" rtlCol="0">
            <a:spAutoFit/>
          </a:bodyPr>
          <a:lstStyle/>
          <a:p>
            <a:r>
              <a:rPr lang="en-US" dirty="0" smtClean="0"/>
              <a:t>IEEE 802.15.4</a:t>
            </a:r>
            <a:endParaRPr lang="en-US" dirty="0"/>
          </a:p>
        </p:txBody>
      </p:sp>
      <p:sp>
        <p:nvSpPr>
          <p:cNvPr id="9" name="Textfeld 8"/>
          <p:cNvSpPr txBox="1"/>
          <p:nvPr/>
        </p:nvSpPr>
        <p:spPr>
          <a:xfrm>
            <a:off x="2422349" y="6305421"/>
            <a:ext cx="1001493" cy="369332"/>
          </a:xfrm>
          <a:prstGeom prst="rect">
            <a:avLst/>
          </a:prstGeom>
          <a:noFill/>
        </p:spPr>
        <p:txBody>
          <a:bodyPr wrap="none" rtlCol="0">
            <a:spAutoFit/>
          </a:bodyPr>
          <a:lstStyle/>
          <a:p>
            <a:r>
              <a:rPr lang="en-US" dirty="0" smtClean="0"/>
              <a:t>Ethernet</a:t>
            </a:r>
            <a:endParaRPr lang="en-US" dirty="0"/>
          </a:p>
        </p:txBody>
      </p:sp>
      <p:pic>
        <p:nvPicPr>
          <p:cNvPr id="10" name="Picture 2" descr="http://www.digchip.com/datasheets/photos/4227/NRF51822-BEACO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2995" y="4581128"/>
            <a:ext cx="1605269" cy="16052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p:cNvSpPr txBox="1"/>
          <p:nvPr/>
        </p:nvSpPr>
        <p:spPr>
          <a:xfrm>
            <a:off x="5703035" y="6305420"/>
            <a:ext cx="1115755" cy="369332"/>
          </a:xfrm>
          <a:prstGeom prst="rect">
            <a:avLst/>
          </a:prstGeom>
          <a:noFill/>
        </p:spPr>
        <p:txBody>
          <a:bodyPr wrap="none" rtlCol="0">
            <a:spAutoFit/>
          </a:bodyPr>
          <a:lstStyle/>
          <a:p>
            <a:r>
              <a:rPr lang="en-US" dirty="0" smtClean="0"/>
              <a:t>Bluetooth</a:t>
            </a:r>
            <a:endParaRPr lang="en-US" dirty="0"/>
          </a:p>
        </p:txBody>
      </p:sp>
      <p:pic>
        <p:nvPicPr>
          <p:cNvPr id="4104" name="Picture 8" descr="https://www.roboter-bausatz.de/media/image/dc/14/6e/113990105-1.jpg"/>
          <p:cNvPicPr>
            <a:picLocks noChangeAspect="1" noChangeArrowheads="1"/>
          </p:cNvPicPr>
          <p:nvPr/>
        </p:nvPicPr>
        <p:blipFill>
          <a:blip r:embed="rId6" cstate="print"/>
          <a:srcRect/>
          <a:stretch>
            <a:fillRect/>
          </a:stretch>
        </p:blipFill>
        <p:spPr bwMode="auto">
          <a:xfrm>
            <a:off x="2966731" y="4600591"/>
            <a:ext cx="2232248" cy="1674186"/>
          </a:xfrm>
          <a:prstGeom prst="rect">
            <a:avLst/>
          </a:prstGeom>
          <a:noFill/>
        </p:spPr>
      </p:pic>
      <p:sp>
        <p:nvSpPr>
          <p:cNvPr id="13" name="Textfeld 12"/>
          <p:cNvSpPr txBox="1"/>
          <p:nvPr/>
        </p:nvSpPr>
        <p:spPr>
          <a:xfrm>
            <a:off x="3974843" y="6305420"/>
            <a:ext cx="671979" cy="369332"/>
          </a:xfrm>
          <a:prstGeom prst="rect">
            <a:avLst/>
          </a:prstGeom>
          <a:noFill/>
        </p:spPr>
        <p:txBody>
          <a:bodyPr wrap="none" rtlCol="0">
            <a:spAutoFit/>
          </a:bodyPr>
          <a:lstStyle/>
          <a:p>
            <a:r>
              <a:rPr lang="en-US" dirty="0" smtClean="0"/>
              <a:t>Wi-Fi</a:t>
            </a:r>
            <a:endParaRPr lang="en-US" dirty="0"/>
          </a:p>
        </p:txBody>
      </p:sp>
      <p:sp>
        <p:nvSpPr>
          <p:cNvPr id="16" name="Textfeld 15"/>
          <p:cNvSpPr txBox="1"/>
          <p:nvPr/>
        </p:nvSpPr>
        <p:spPr>
          <a:xfrm>
            <a:off x="7668344" y="6301156"/>
            <a:ext cx="1199296" cy="369332"/>
          </a:xfrm>
          <a:prstGeom prst="rect">
            <a:avLst/>
          </a:prstGeom>
          <a:noFill/>
        </p:spPr>
        <p:txBody>
          <a:bodyPr wrap="square" rtlCol="0">
            <a:spAutoFit/>
          </a:bodyPr>
          <a:lstStyle/>
          <a:p>
            <a:r>
              <a:rPr lang="en-US" dirty="0" err="1" smtClean="0"/>
              <a:t>LoRa</a:t>
            </a:r>
            <a:endParaRPr lang="en-US" dirty="0"/>
          </a:p>
        </p:txBody>
      </p:sp>
      <p:pic>
        <p:nvPicPr>
          <p:cNvPr id="78858" name="Picture 10" descr="https://www.cooking-hacks.com/media/catalog/product/cache/1/small_image/270x/9df78eab33525d08d6e5fb8d27136e95/l/o/lorawan_representative_cooking_big.1448963982.jpg"/>
          <p:cNvPicPr>
            <a:picLocks noChangeAspect="1" noChangeArrowheads="1"/>
          </p:cNvPicPr>
          <p:nvPr/>
        </p:nvPicPr>
        <p:blipFill>
          <a:blip r:embed="rId7" cstate="print"/>
          <a:srcRect t="23026"/>
          <a:stretch>
            <a:fillRect/>
          </a:stretch>
        </p:blipFill>
        <p:spPr bwMode="auto">
          <a:xfrm>
            <a:off x="7236296" y="4797152"/>
            <a:ext cx="1563638" cy="1203599"/>
          </a:xfrm>
          <a:prstGeom prst="rect">
            <a:avLst/>
          </a:prstGeom>
          <a:noFill/>
        </p:spPr>
      </p:pic>
      <p:sp>
        <p:nvSpPr>
          <p:cNvPr id="18" name="Rechteck 17"/>
          <p:cNvSpPr/>
          <p:nvPr/>
        </p:nvSpPr>
        <p:spPr>
          <a:xfrm>
            <a:off x="8676456" y="6309320"/>
            <a:ext cx="343364" cy="369332"/>
          </a:xfrm>
          <a:prstGeom prst="rect">
            <a:avLst/>
          </a:prstGeom>
        </p:spPr>
        <p:txBody>
          <a:bodyPr wrap="none">
            <a:spAutoFit/>
          </a:bodyPr>
          <a:lstStyle/>
          <a:p>
            <a:r>
              <a:rPr lang="en-US" dirty="0" smtClean="0"/>
              <a:t>…</a:t>
            </a:r>
            <a:endParaRPr lang="en-US" dirty="0"/>
          </a:p>
        </p:txBody>
      </p:sp>
      <p:sp>
        <p:nvSpPr>
          <p:cNvPr id="21" name="Rechteck 20"/>
          <p:cNvSpPr/>
          <p:nvPr/>
        </p:nvSpPr>
        <p:spPr>
          <a:xfrm>
            <a:off x="4948368" y="3309476"/>
            <a:ext cx="3392275" cy="769441"/>
          </a:xfrm>
          <a:prstGeom prst="rect">
            <a:avLst/>
          </a:prstGeom>
        </p:spPr>
        <p:txBody>
          <a:bodyPr wrap="none">
            <a:spAutoFit/>
          </a:bodyPr>
          <a:lstStyle/>
          <a:p>
            <a:r>
              <a:rPr lang="en-US" sz="4400" dirty="0" smtClean="0">
                <a:solidFill>
                  <a:schemeClr val="bg1"/>
                </a:solidFill>
              </a:rPr>
              <a:t>: </a:t>
            </a:r>
            <a:r>
              <a:rPr lang="en-US" sz="4400" b="1" dirty="0" smtClean="0">
                <a:solidFill>
                  <a:schemeClr val="bg1"/>
                </a:solidFill>
              </a:rPr>
              <a:t>Connectivity</a:t>
            </a:r>
            <a:endParaRPr lang="en-US" sz="4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W3C </a:t>
            </a:r>
            <a:r>
              <a:rPr lang="en-US" dirty="0" err="1" smtClean="0"/>
              <a:t>WoT</a:t>
            </a:r>
            <a:r>
              <a:rPr lang="en-US" dirty="0" smtClean="0"/>
              <a:t> Mission</a:t>
            </a:r>
            <a:endParaRPr lang="en-US" dirty="0"/>
          </a:p>
        </p:txBody>
      </p:sp>
      <p:pic>
        <p:nvPicPr>
          <p:cNvPr id="5" name="Picture 2" descr="https://pbs.twimg.com/profile_images/737757905177300992/NwwT3aUT.jpg"/>
          <p:cNvPicPr>
            <a:picLocks noChangeAspect="1" noChangeArrowheads="1"/>
          </p:cNvPicPr>
          <p:nvPr/>
        </p:nvPicPr>
        <p:blipFill>
          <a:blip r:embed="rId2" cstate="print"/>
          <a:srcRect/>
          <a:stretch>
            <a:fillRect/>
          </a:stretch>
        </p:blipFill>
        <p:spPr bwMode="auto">
          <a:xfrm>
            <a:off x="755576" y="2096852"/>
            <a:ext cx="1008112" cy="1008112"/>
          </a:xfrm>
          <a:prstGeom prst="rect">
            <a:avLst/>
          </a:prstGeom>
          <a:noFill/>
        </p:spPr>
      </p:pic>
      <p:pic>
        <p:nvPicPr>
          <p:cNvPr id="6" name="Picture 4" descr="http://www.etsi.org/images/articles/logos/oneM2M-Logo.png"/>
          <p:cNvPicPr>
            <a:picLocks noChangeAspect="1" noChangeArrowheads="1"/>
          </p:cNvPicPr>
          <p:nvPr/>
        </p:nvPicPr>
        <p:blipFill>
          <a:blip r:embed="rId3" cstate="print"/>
          <a:srcRect/>
          <a:stretch>
            <a:fillRect/>
          </a:stretch>
        </p:blipFill>
        <p:spPr bwMode="auto">
          <a:xfrm>
            <a:off x="1656226" y="4777650"/>
            <a:ext cx="1295044" cy="883598"/>
          </a:xfrm>
          <a:prstGeom prst="rect">
            <a:avLst/>
          </a:prstGeom>
          <a:noFill/>
        </p:spPr>
      </p:pic>
      <p:pic>
        <p:nvPicPr>
          <p:cNvPr id="7" name="Picture 6" descr="https://lh6.ggpht.com/9HO8ss1ZMkSOVERLU0gakZEJpptzRxV4TYL3YJ5vPdYe5V0z3EpV_Wqezc8RkRcNcP6-=w300"/>
          <p:cNvPicPr>
            <a:picLocks noChangeAspect="1" noChangeArrowheads="1"/>
          </p:cNvPicPr>
          <p:nvPr/>
        </p:nvPicPr>
        <p:blipFill>
          <a:blip r:embed="rId4" cstate="print"/>
          <a:srcRect/>
          <a:stretch>
            <a:fillRect/>
          </a:stretch>
        </p:blipFill>
        <p:spPr bwMode="auto">
          <a:xfrm>
            <a:off x="3275856" y="2060848"/>
            <a:ext cx="1080120" cy="1080120"/>
          </a:xfrm>
          <a:prstGeom prst="rect">
            <a:avLst/>
          </a:prstGeom>
          <a:noFill/>
        </p:spPr>
      </p:pic>
      <p:pic>
        <p:nvPicPr>
          <p:cNvPr id="8" name="Picture 8" descr="https://media.licdn.com/media/p/1/000/225/076/21c1f00.png"/>
          <p:cNvPicPr>
            <a:picLocks noChangeAspect="1" noChangeArrowheads="1"/>
          </p:cNvPicPr>
          <p:nvPr/>
        </p:nvPicPr>
        <p:blipFill>
          <a:blip r:embed="rId5" cstate="print"/>
          <a:srcRect/>
          <a:stretch>
            <a:fillRect/>
          </a:stretch>
        </p:blipFill>
        <p:spPr bwMode="auto">
          <a:xfrm>
            <a:off x="5972808" y="2362479"/>
            <a:ext cx="1440160" cy="490457"/>
          </a:xfrm>
          <a:prstGeom prst="rect">
            <a:avLst/>
          </a:prstGeom>
          <a:noFill/>
        </p:spPr>
      </p:pic>
      <p:pic>
        <p:nvPicPr>
          <p:cNvPr id="9" name="Picture 4" descr="http://openmobilealliance.org/wp-content/uploads/2012/11/LOGO_OMA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7572" y="4783124"/>
            <a:ext cx="1717009" cy="872651"/>
          </a:xfrm>
          <a:prstGeom prst="rect">
            <a:avLst/>
          </a:prstGeom>
          <a:noFill/>
          <a:extLst>
            <a:ext uri="{909E8E84-426E-40DD-AFC4-6F175D3DCCD1}">
              <a14:hiddenFill xmlns:a14="http://schemas.microsoft.com/office/drawing/2010/main">
                <a:solidFill>
                  <a:srgbClr val="FFFFFF"/>
                </a:solidFill>
              </a14:hiddenFill>
            </a:ext>
          </a:extLst>
        </p:spPr>
      </p:pic>
      <p:sp>
        <p:nvSpPr>
          <p:cNvPr id="10" name="Flussdiagramm: Manuelle Eingabe 9"/>
          <p:cNvSpPr/>
          <p:nvPr/>
        </p:nvSpPr>
        <p:spPr>
          <a:xfrm>
            <a:off x="827584" y="3116476"/>
            <a:ext cx="864096" cy="576064"/>
          </a:xfrm>
          <a:prstGeom prst="flowChartManualInput">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ussdiagramm: Lochstreifen 10"/>
          <p:cNvSpPr/>
          <p:nvPr/>
        </p:nvSpPr>
        <p:spPr>
          <a:xfrm>
            <a:off x="3347864" y="3140968"/>
            <a:ext cx="936104" cy="648072"/>
          </a:xfrm>
          <a:prstGeom prst="flowChartPunchedTap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Doppelte Welle 11"/>
          <p:cNvSpPr/>
          <p:nvPr/>
        </p:nvSpPr>
        <p:spPr>
          <a:xfrm>
            <a:off x="1835696" y="4149079"/>
            <a:ext cx="936104" cy="576064"/>
          </a:xfrm>
          <a:prstGeom prst="doubleWav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Flussdiagramm: Gespeicherte Daten 12"/>
          <p:cNvSpPr/>
          <p:nvPr/>
        </p:nvSpPr>
        <p:spPr>
          <a:xfrm rot="16200000">
            <a:off x="6246186" y="3032956"/>
            <a:ext cx="828092" cy="828092"/>
          </a:xfrm>
          <a:prstGeom prst="flowChartOnlineStorage">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Eingekerbter Richtungspfeil 13"/>
          <p:cNvSpPr/>
          <p:nvPr/>
        </p:nvSpPr>
        <p:spPr>
          <a:xfrm rot="16200000">
            <a:off x="4824028" y="3897052"/>
            <a:ext cx="864096" cy="936104"/>
          </a:xfrm>
          <a:prstGeom prst="chevron">
            <a:avLst>
              <a:gd name="adj" fmla="val 27324"/>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Flussdiagramm: Magnetplattenspeicher 14"/>
          <p:cNvSpPr/>
          <p:nvPr/>
        </p:nvSpPr>
        <p:spPr>
          <a:xfrm>
            <a:off x="7524328" y="4005063"/>
            <a:ext cx="720080" cy="792088"/>
          </a:xfrm>
          <a:prstGeom prst="flowChartMagneticDisk">
            <a:avLst/>
          </a:prstGeom>
          <a:solidFill>
            <a:srgbClr val="4A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Textfeld 15"/>
          <p:cNvSpPr txBox="1"/>
          <p:nvPr/>
        </p:nvSpPr>
        <p:spPr>
          <a:xfrm>
            <a:off x="7604500" y="4639108"/>
            <a:ext cx="574196" cy="769441"/>
          </a:xfrm>
          <a:prstGeom prst="rect">
            <a:avLst/>
          </a:prstGeom>
          <a:noFill/>
        </p:spPr>
        <p:txBody>
          <a:bodyPr wrap="none" rtlCol="0">
            <a:spAutoFit/>
          </a:bodyPr>
          <a:lstStyle/>
          <a:p>
            <a:r>
              <a:rPr lang="en-US" sz="4400" dirty="0" smtClean="0"/>
              <a:t>…</a:t>
            </a:r>
            <a:endParaRPr lang="en-US" sz="4400" dirty="0"/>
          </a:p>
        </p:txBody>
      </p:sp>
      <p:sp>
        <p:nvSpPr>
          <p:cNvPr id="17" name="Textfeld 16"/>
          <p:cNvSpPr txBox="1"/>
          <p:nvPr/>
        </p:nvSpPr>
        <p:spPr>
          <a:xfrm>
            <a:off x="49416" y="5805264"/>
            <a:ext cx="9045169" cy="830997"/>
          </a:xfrm>
          <a:prstGeom prst="rect">
            <a:avLst/>
          </a:prstGeom>
          <a:noFill/>
        </p:spPr>
        <p:txBody>
          <a:bodyPr wrap="none" rtlCol="0">
            <a:spAutoFit/>
          </a:bodyPr>
          <a:lstStyle/>
          <a:p>
            <a:pPr algn="ctr"/>
            <a:r>
              <a:rPr lang="en-US" sz="2400" dirty="0" smtClean="0"/>
              <a:t>“</a:t>
            </a:r>
            <a:r>
              <a:rPr lang="en-US" sz="2400" dirty="0"/>
              <a:t>enable easy integration across IoT platforms and application </a:t>
            </a:r>
            <a:r>
              <a:rPr lang="en-US" sz="2400" dirty="0" smtClean="0"/>
              <a:t>domains”</a:t>
            </a:r>
            <a:br>
              <a:rPr lang="en-US" sz="2400" dirty="0" smtClean="0"/>
            </a:br>
            <a:r>
              <a:rPr lang="en-US" sz="2400" dirty="0" smtClean="0"/>
              <a:t>“complementing available standards”</a:t>
            </a:r>
            <a:endParaRPr lang="en-US" sz="2400" dirty="0"/>
          </a:p>
        </p:txBody>
      </p:sp>
      <p:sp>
        <p:nvSpPr>
          <p:cNvPr id="4" name="Textfeld 3"/>
          <p:cNvSpPr txBox="1"/>
          <p:nvPr/>
        </p:nvSpPr>
        <p:spPr>
          <a:xfrm>
            <a:off x="467544" y="3443027"/>
            <a:ext cx="8208912" cy="1057474"/>
          </a:xfrm>
          <a:prstGeom prst="rect">
            <a:avLst/>
          </a:prstGeom>
          <a:solidFill>
            <a:srgbClr val="4A7B7C"/>
          </a:solidFill>
        </p:spPr>
        <p:txBody>
          <a:bodyPr wrap="square" lIns="90000" rtlCol="0" anchor="ctr">
            <a:noAutofit/>
          </a:bodyPr>
          <a:lstStyle/>
          <a:p>
            <a:pPr algn="ctr"/>
            <a:r>
              <a:rPr lang="en-US" sz="4400" dirty="0" smtClean="0">
                <a:solidFill>
                  <a:schemeClr val="bg1"/>
                </a:solidFill>
              </a:rPr>
              <a:t>Web of Things</a:t>
            </a:r>
            <a:endParaRPr lang="en-US" sz="4400" b="1" dirty="0">
              <a:solidFill>
                <a:schemeClr val="bg1"/>
              </a:solidFill>
            </a:endParaRPr>
          </a:p>
        </p:txBody>
      </p:sp>
      <p:sp>
        <p:nvSpPr>
          <p:cNvPr id="18" name="Textfeld 17"/>
          <p:cNvSpPr txBox="1"/>
          <p:nvPr/>
        </p:nvSpPr>
        <p:spPr>
          <a:xfrm>
            <a:off x="2498971" y="1383159"/>
            <a:ext cx="4146071" cy="461665"/>
          </a:xfrm>
          <a:prstGeom prst="rect">
            <a:avLst/>
          </a:prstGeom>
          <a:noFill/>
        </p:spPr>
        <p:txBody>
          <a:bodyPr wrap="none" rtlCol="0">
            <a:spAutoFit/>
          </a:bodyPr>
          <a:lstStyle/>
          <a:p>
            <a:pPr algn="ctr"/>
            <a:r>
              <a:rPr lang="en-US" sz="2400" b="1" dirty="0" smtClean="0">
                <a:solidFill>
                  <a:srgbClr val="FF0000"/>
                </a:solidFill>
              </a:rPr>
              <a:t>Not to be yet another standard</a:t>
            </a:r>
            <a:endParaRPr lang="en-US" sz="24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Building Blocks</a:t>
            </a:r>
            <a:endParaRPr lang="en-US" dirty="0"/>
          </a:p>
        </p:txBody>
      </p:sp>
      <p:sp>
        <p:nvSpPr>
          <p:cNvPr id="5" name="Textplatzhalter 4"/>
          <p:cNvSpPr>
            <a:spLocks noGrp="1"/>
          </p:cNvSpPr>
          <p:nvPr>
            <p:ph type="body" idx="1"/>
          </p:nvPr>
        </p:nvSpPr>
        <p:spPr/>
        <p:txBody>
          <a:bodyPr/>
          <a:lstStyle/>
          <a:p>
            <a:r>
              <a:rPr lang="en-US" dirty="0" smtClean="0"/>
              <a:t>Technological building blocks to pick and complement existing standards</a:t>
            </a:r>
            <a:endParaRPr lang="en-US" dirty="0" smtClean="0"/>
          </a:p>
          <a:p>
            <a:r>
              <a:rPr lang="en-US" dirty="0" smtClean="0">
                <a:hlinkClick r:id="rId2"/>
              </a:rPr>
              <a:t>http://w3c.github.io/wot/current-practices/</a:t>
            </a:r>
            <a:br>
              <a:rPr lang="en-US" dirty="0" smtClean="0">
                <a:hlinkClick r:id="rId2"/>
              </a:rPr>
            </a:br>
            <a:r>
              <a:rPr lang="en-US" dirty="0" smtClean="0">
                <a:hlinkClick r:id="rId2"/>
              </a:rPr>
              <a:t>wot-practices.html#</a:t>
            </a:r>
            <a:r>
              <a:rPr lang="de-DE" dirty="0" smtClean="0">
                <a:hlinkClick r:id="rId2"/>
              </a:rPr>
              <a:t>sec-</a:t>
            </a:r>
            <a:r>
              <a:rPr lang="de-DE" dirty="0" err="1" smtClean="0">
                <a:hlinkClick r:id="rId2"/>
              </a:rPr>
              <a:t>concepts</a:t>
            </a:r>
            <a:r>
              <a:rPr lang="de-DE" dirty="0" smtClean="0"/>
              <a:t> </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1803</Words>
  <Application>Microsoft Office PowerPoint</Application>
  <PresentationFormat>On-screen Show (4:3)</PresentationFormat>
  <Paragraphs>475</Paragraphs>
  <Slides>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Consolas</vt:lpstr>
      <vt:lpstr>Hack</vt:lpstr>
      <vt:lpstr>HG明朝E</vt:lpstr>
      <vt:lpstr>Larissa-Design</vt:lpstr>
      <vt:lpstr>1st International Workshop on Semantic Interoperability for the IoT</vt:lpstr>
      <vt:lpstr>Semantic Interoperability</vt:lpstr>
      <vt:lpstr>Semantic Interoperability</vt:lpstr>
      <vt:lpstr>PowerPoint Presentation</vt:lpstr>
      <vt:lpstr>What is the Web of Things?</vt:lpstr>
      <vt:lpstr>What is the Web of Things?</vt:lpstr>
      <vt:lpstr>What is the Web of Things?</vt:lpstr>
      <vt:lpstr>W3C WoT Mission</vt:lpstr>
      <vt:lpstr>Building Blocks</vt:lpstr>
      <vt:lpstr>Semantic Metadata for Interoperability</vt:lpstr>
      <vt:lpstr>Simple, Common Interaction Model</vt:lpstr>
      <vt:lpstr>HTML for Things: Thing Description (TD)</vt:lpstr>
      <vt:lpstr>Description of IoT Protocols: Protocol Mappings (a.k.a. Bindings)</vt:lpstr>
      <vt:lpstr>Harmonize Gateway Implementation</vt:lpstr>
      <vt:lpstr>Simplify Application Development</vt:lpstr>
      <vt:lpstr>Browser-like Runtime for IoT Apps: Scripting API</vt:lpstr>
      <vt:lpstr>Portable Apps Across Vendors</vt:lpstr>
      <vt:lpstr>Portable Apps Across Components</vt:lpstr>
      <vt:lpstr>Portable Apps Across Components</vt:lpstr>
      <vt:lpstr>TD to Augment Existing Things</vt:lpstr>
      <vt:lpstr>Servient Reference Architecture</vt:lpstr>
      <vt:lpstr>W3C WoT Building Blocks</vt:lpstr>
      <vt:lpstr>PowerPoint Presentation</vt:lpstr>
      <vt:lpstr>Handle Change in the IoT</vt:lpstr>
      <vt:lpstr>Idea</vt:lpstr>
      <vt:lpstr>Hypermedia As The Engine Of Application State</vt:lpstr>
      <vt:lpstr>Representation Formats</vt:lpstr>
      <vt:lpstr>Hypermedia As The Engine Of Application State</vt:lpstr>
      <vt:lpstr>Hypermedia Clients</vt:lpstr>
      <vt:lpstr>PowerPoint Presentation</vt:lpstr>
      <vt:lpstr>W3C and IRTF Online Resources</vt:lpstr>
      <vt:lpstr>Backup Slides</vt:lpstr>
      <vt:lpstr>Thing Description</vt:lpstr>
      <vt:lpstr>TD Example</vt:lpstr>
      <vt:lpstr>PowerPoint Presentation</vt:lpstr>
      <vt:lpstr>Scripting API</vt:lpstr>
      <vt:lpstr>Script Example (Expose Thing)</vt:lpstr>
      <vt:lpstr>Script Example (Consume Thing)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 WoT Project</dc:title>
  <dc:creator>Kovatsch, Matthias</dc:creator>
  <cp:keywords>C_Unrestricted</cp:keywords>
  <cp:lastModifiedBy>Matthias Kovatsch</cp:lastModifiedBy>
  <cp:revision>316</cp:revision>
  <dcterms:created xsi:type="dcterms:W3CDTF">2016-04-10T22:30:33Z</dcterms:created>
  <dcterms:modified xsi:type="dcterms:W3CDTF">2016-11-07T15:14:42Z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_AdHocReviewCycleID">
    <vt:i4>-705146140</vt:i4>
  </property>
  <property fmtid="{D5CDD505-2E9C-101B-9397-08002B2CF9AE}" pid="4" name="_NewReviewCycle">
    <vt:lpwstr/>
  </property>
  <property fmtid="{D5CDD505-2E9C-101B-9397-08002B2CF9AE}" pid="5" name="_EmailSubject">
    <vt:lpwstr/>
  </property>
  <property fmtid="{D5CDD505-2E9C-101B-9397-08002B2CF9AE}" pid="6" name="_AuthorEmail">
    <vt:lpwstr>matthias.kovatsch@siemens.com</vt:lpwstr>
  </property>
  <property fmtid="{D5CDD505-2E9C-101B-9397-08002B2CF9AE}" pid="7" name="_AuthorEmailDisplayName">
    <vt:lpwstr>Kovatsch, Matthias (CT RDA NEC EMB-DE)</vt:lpwstr>
  </property>
</Properties>
</file>