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405" r:id="rId2"/>
    <p:sldId id="324" r:id="rId3"/>
    <p:sldId id="325" r:id="rId4"/>
    <p:sldId id="326" r:id="rId5"/>
    <p:sldId id="406" r:id="rId6"/>
    <p:sldId id="327" r:id="rId7"/>
    <p:sldId id="409" r:id="rId8"/>
    <p:sldId id="410" r:id="rId9"/>
    <p:sldId id="365" r:id="rId10"/>
    <p:sldId id="369" r:id="rId11"/>
    <p:sldId id="370" r:id="rId12"/>
    <p:sldId id="372" r:id="rId13"/>
    <p:sldId id="408" r:id="rId14"/>
    <p:sldId id="371" r:id="rId15"/>
    <p:sldId id="400" r:id="rId16"/>
    <p:sldId id="373" r:id="rId17"/>
    <p:sldId id="374" r:id="rId18"/>
    <p:sldId id="375" r:id="rId19"/>
    <p:sldId id="392" r:id="rId20"/>
    <p:sldId id="393" r:id="rId21"/>
    <p:sldId id="376" r:id="rId22"/>
    <p:sldId id="377" r:id="rId23"/>
    <p:sldId id="378" r:id="rId24"/>
    <p:sldId id="414" r:id="rId25"/>
    <p:sldId id="415" r:id="rId26"/>
    <p:sldId id="416" r:id="rId27"/>
    <p:sldId id="417" r:id="rId28"/>
    <p:sldId id="422" r:id="rId29"/>
    <p:sldId id="418" r:id="rId30"/>
    <p:sldId id="419" r:id="rId31"/>
    <p:sldId id="420" r:id="rId32"/>
    <p:sldId id="423" r:id="rId33"/>
    <p:sldId id="411" r:id="rId34"/>
    <p:sldId id="413" r:id="rId35"/>
    <p:sldId id="421" r:id="rId36"/>
    <p:sldId id="412" r:id="rId37"/>
    <p:sldId id="364" r:id="rId38"/>
    <p:sldId id="428" r:id="rId39"/>
    <p:sldId id="424" r:id="rId40"/>
    <p:sldId id="425" r:id="rId41"/>
    <p:sldId id="426" r:id="rId42"/>
    <p:sldId id="427" r:id="rId43"/>
  </p:sldIdLst>
  <p:sldSz cx="9144000" cy="6858000" type="screen4x3"/>
  <p:notesSz cx="6858000" cy="9144000"/>
  <p:custDataLst>
    <p:tags r:id="rId4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A7B7C"/>
    <a:srgbClr val="FF0066"/>
    <a:srgbClr val="E05000"/>
    <a:srgbClr val="FF9900"/>
    <a:srgbClr val="0000FF"/>
    <a:srgbClr val="8EB4E3"/>
    <a:srgbClr val="00B050"/>
    <a:srgbClr val="005A9C"/>
    <a:srgbClr val="7F7F7F"/>
    <a:srgbClr val="92D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027"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21.03.2017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‹Nr.›</a:t>
            </a:fld>
            <a:endParaRPr lang="de-DE"/>
          </a:p>
        </p:txBody>
      </p:sp>
    </p:spTree>
    <p:extLst>
      <p:ext uri="{BB962C8B-B14F-4D97-AF65-F5344CB8AC3E}">
        <p14:creationId xmlns="" xmlns:p14="http://schemas.microsoft.com/office/powerpoint/2010/main" val="182888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F7FDF3CC-1C16-44C5-879B-389FF4F4502F}" type="slidenum">
              <a:rPr lang="de-DE" smtClean="0"/>
              <a:pPr/>
              <a:t>4</a:t>
            </a:fld>
            <a:endParaRPr lang="de-DE"/>
          </a:p>
        </p:txBody>
      </p:sp>
    </p:spTree>
    <p:extLst>
      <p:ext uri="{BB962C8B-B14F-4D97-AF65-F5344CB8AC3E}">
        <p14:creationId xmlns="" xmlns:p14="http://schemas.microsoft.com/office/powerpoint/2010/main" val="3784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21.03.2017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21.03.2017</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w3c.github.io/wot-thing-description/"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3c.github.io/wot-scripting-api/"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org/WoT/IG/wiki/Roadma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3c.github.io/wot-architecture/" TargetMode="External"/><Relationship Id="rId3" Type="http://schemas.openxmlformats.org/officeDocument/2006/relationships/hyperlink" Target="https://lists.w3.org/Archives/Public/public-wot-ig/" TargetMode="External"/><Relationship Id="rId7" Type="http://schemas.openxmlformats.org/officeDocument/2006/relationships/hyperlink" Target="https://github.com/w3c/wot" TargetMode="External"/><Relationship Id="rId2" Type="http://schemas.openxmlformats.org/officeDocument/2006/relationships/hyperlink" Target="https://www.w3.org/WoT/IG/" TargetMode="External"/><Relationship Id="rId1" Type="http://schemas.openxmlformats.org/officeDocument/2006/relationships/slideLayout" Target="../slideLayouts/slideLayout2.xml"/><Relationship Id="rId6" Type="http://schemas.openxmlformats.org/officeDocument/2006/relationships/hyperlink" Target="https://www.w3.org/WoT/IG/wiki/Main_Page" TargetMode="External"/><Relationship Id="rId11" Type="http://schemas.openxmlformats.org/officeDocument/2006/relationships/hyperlink" Target="https://w3c.github.io/wot-binding-templates/" TargetMode="External"/><Relationship Id="rId5" Type="http://schemas.openxmlformats.org/officeDocument/2006/relationships/hyperlink" Target="https://www.w3.org/2016/12/wot-wg-2016.html" TargetMode="External"/><Relationship Id="rId10" Type="http://schemas.openxmlformats.org/officeDocument/2006/relationships/hyperlink" Target="https://w3c.github.io/wot-scripting-api/" TargetMode="External"/><Relationship Id="rId4" Type="http://schemas.openxmlformats.org/officeDocument/2006/relationships/hyperlink" Target="https://www.w3.org/WoT/WG/" TargetMode="External"/><Relationship Id="rId9" Type="http://schemas.openxmlformats.org/officeDocument/2006/relationships/hyperlink" Target="https://w3c.github.io/wot-thing-description/"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Wo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w3.org/2016/12/wot-wg-2016.html" TargetMode="External"/><Relationship Id="rId2" Type="http://schemas.openxmlformats.org/officeDocument/2006/relationships/hyperlink" Target="https://www.w3.org/2016/07/wot-ig-charter.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z0010w1v\Pictures\wot-logo.png"/>
          <p:cNvPicPr>
            <a:picLocks noChangeAspect="1" noChangeArrowheads="1"/>
          </p:cNvPicPr>
          <p:nvPr/>
        </p:nvPicPr>
        <p:blipFill>
          <a:blip r:embed="rId2" cstate="print"/>
          <a:srcRect/>
          <a:stretch>
            <a:fillRect/>
          </a:stretch>
        </p:blipFill>
        <p:spPr bwMode="auto">
          <a:xfrm>
            <a:off x="611562" y="298146"/>
            <a:ext cx="7920878" cy="4216216"/>
          </a:xfrm>
          <a:prstGeom prst="rect">
            <a:avLst/>
          </a:prstGeom>
          <a:noFill/>
        </p:spPr>
      </p:pic>
      <p:sp>
        <p:nvSpPr>
          <p:cNvPr id="2" name="Titel 1"/>
          <p:cNvSpPr>
            <a:spLocks noGrp="1"/>
          </p:cNvSpPr>
          <p:nvPr>
            <p:ph type="ctrTitle"/>
          </p:nvPr>
        </p:nvSpPr>
        <p:spPr>
          <a:xfrm>
            <a:off x="0" y="4437112"/>
            <a:ext cx="9144000" cy="1470025"/>
          </a:xfrm>
        </p:spPr>
        <p:txBody>
          <a:bodyPr>
            <a:normAutofit/>
          </a:bodyPr>
          <a:lstStyle/>
          <a:p>
            <a:r>
              <a:rPr lang="en-US" sz="4000" b="1" dirty="0" smtClean="0"/>
              <a:t>W3C Standards for the IoT</a:t>
            </a:r>
            <a:endParaRPr lang="de-DE" sz="4000" b="1" dirty="0"/>
          </a:p>
        </p:txBody>
      </p:sp>
      <p:sp>
        <p:nvSpPr>
          <p:cNvPr id="3" name="Untertitel 2"/>
          <p:cNvSpPr>
            <a:spLocks noGrp="1"/>
          </p:cNvSpPr>
          <p:nvPr>
            <p:ph type="subTitle" idx="1"/>
          </p:nvPr>
        </p:nvSpPr>
        <p:spPr>
          <a:xfrm>
            <a:off x="539552" y="5517232"/>
            <a:ext cx="8064896" cy="1124744"/>
          </a:xfrm>
        </p:spPr>
        <p:txBody>
          <a:bodyPr/>
          <a:lstStyle/>
          <a:p>
            <a:r>
              <a:rPr lang="de-DE" dirty="0" smtClean="0"/>
              <a:t>OPC </a:t>
            </a:r>
            <a:r>
              <a:rPr lang="de-DE" dirty="0" err="1" smtClean="0"/>
              <a:t>Foundation</a:t>
            </a:r>
            <a:r>
              <a:rPr lang="de-DE" dirty="0" smtClean="0"/>
              <a:t> </a:t>
            </a:r>
            <a:r>
              <a:rPr lang="de-DE" dirty="0" smtClean="0"/>
              <a:t>Meeting</a:t>
            </a:r>
            <a:br>
              <a:rPr lang="de-DE" dirty="0" smtClean="0"/>
            </a:br>
            <a:r>
              <a:rPr lang="de-DE" dirty="0" err="1" smtClean="0"/>
              <a:t>Eggelsberg</a:t>
            </a:r>
            <a:r>
              <a:rPr lang="de-DE" dirty="0" smtClean="0"/>
              <a:t>, Austria. </a:t>
            </a:r>
            <a:r>
              <a:rPr lang="de-DE" dirty="0" smtClean="0"/>
              <a:t>March 2017</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6"/>
          <p:cNvSpPr/>
          <p:nvPr/>
        </p:nvSpPr>
        <p:spPr bwMode="auto">
          <a:xfrm>
            <a:off x="17951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en-US" smtClean="0"/>
              <a:t>Semantic Metadata for Interoperability</a:t>
            </a:r>
            <a:endParaRPr lang="en-US" dirty="0"/>
          </a:p>
        </p:txBody>
      </p:sp>
      <p:sp>
        <p:nvSpPr>
          <p:cNvPr id="6" name="角丸四角形 21"/>
          <p:cNvSpPr/>
          <p:nvPr/>
        </p:nvSpPr>
        <p:spPr bwMode="auto">
          <a:xfrm>
            <a:off x="29915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Platform</a:t>
            </a:r>
            <a:r>
              <a:rPr kumimoji="0" lang="en-US" altLang="ja-JP" sz="2000" b="0" i="0" u="none" strike="noStrike" kern="0" cap="none" spc="0" normalizeH="0" noProof="0" dirty="0" smtClean="0">
                <a:ln>
                  <a:noFill/>
                </a:ln>
                <a:solidFill>
                  <a:schemeClr val="bg1"/>
                </a:solidFill>
                <a:effectLst/>
                <a:uLnTx/>
                <a:uFillTx/>
                <a:latin typeface="Arial" pitchFamily="34" charset="0"/>
                <a:ea typeface="HG明朝E" panose="02020909000000000000" pitchFamily="17" charset="-128"/>
                <a:cs typeface="Arial" pitchFamily="34" charset="0"/>
              </a:rPr>
              <a:t> </a:t>
            </a: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a:t>
            </a:r>
          </a:p>
        </p:txBody>
      </p:sp>
      <p:sp>
        <p:nvSpPr>
          <p:cNvPr id="7" name="縦巻き 49"/>
          <p:cNvSpPr/>
          <p:nvPr/>
        </p:nvSpPr>
        <p:spPr bwMode="auto">
          <a:xfrm>
            <a:off x="29915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11" name="Left-Right Arrow 10"/>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nvGrpSpPr>
          <p:cNvPr id="5" name="Group 4"/>
          <p:cNvGrpSpPr/>
          <p:nvPr/>
        </p:nvGrpSpPr>
        <p:grpSpPr>
          <a:xfrm>
            <a:off x="3397774" y="2417611"/>
            <a:ext cx="2348452" cy="1521007"/>
            <a:chOff x="3397774" y="2417611"/>
            <a:chExt cx="2348452" cy="1521007"/>
          </a:xfrm>
        </p:grpSpPr>
        <p:sp>
          <p:nvSpPr>
            <p:cNvPr id="14" name="Down Arrow 13"/>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397774" y="2417611"/>
              <a:ext cx="2348452" cy="939381"/>
              <a:chOff x="3397774" y="2417611"/>
              <a:chExt cx="2348452" cy="939381"/>
            </a:xfrm>
          </p:grpSpPr>
          <p:sp>
            <p:nvSpPr>
              <p:cNvPr id="15"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Semantic</a:t>
                </a:r>
              </a:p>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en-US" altLang="ja-JP"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6" name="Group 15"/>
              <p:cNvGrpSpPr/>
              <p:nvPr/>
            </p:nvGrpSpPr>
            <p:grpSpPr>
              <a:xfrm>
                <a:off x="3555853" y="2574192"/>
                <a:ext cx="605287" cy="625127"/>
                <a:chOff x="3591656" y="993559"/>
                <a:chExt cx="548296" cy="566272"/>
              </a:xfrm>
              <a:solidFill>
                <a:schemeClr val="bg1"/>
              </a:solidFill>
            </p:grpSpPr>
            <p:sp>
              <p:nvSpPr>
                <p:cNvPr id="17" name="Isosceles Triangle 16"/>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8" name="Oval 17"/>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19" name="Oval 18"/>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sp>
              <p:nvSpPr>
                <p:cNvPr id="20" name="Oval 19"/>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a:p>
              </p:txBody>
            </p:sp>
          </p:grpSp>
        </p:grpSp>
      </p:grpSp>
      <p:sp>
        <p:nvSpPr>
          <p:cNvPr id="22"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nvGrpSpPr>
          <p:cNvPr id="2" name="Group 1"/>
          <p:cNvGrpSpPr/>
          <p:nvPr/>
        </p:nvGrpSpPr>
        <p:grpSpPr>
          <a:xfrm>
            <a:off x="6376742" y="2636912"/>
            <a:ext cx="2587746" cy="2133392"/>
            <a:chOff x="6376742" y="2636912"/>
            <a:chExt cx="2587746" cy="2133392"/>
          </a:xfrm>
        </p:grpSpPr>
        <p:sp>
          <p:nvSpPr>
            <p:cNvPr id="26" name="角丸四角形 6"/>
            <p:cNvSpPr/>
            <p:nvPr/>
          </p:nvSpPr>
          <p:spPr bwMode="auto">
            <a:xfrm>
              <a:off x="6376742" y="2636912"/>
              <a:ext cx="2587746" cy="2133392"/>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endParaRPr kumimoji="0" lang="en-US"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grpSp>
    </p:spTree>
    <p:extLst>
      <p:ext uri="{BB962C8B-B14F-4D97-AF65-F5344CB8AC3E}">
        <p14:creationId xmlns="" xmlns:p14="http://schemas.microsoft.com/office/powerpoint/2010/main" val="146804760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5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Simple, Common Interaction Model</a:t>
            </a:r>
            <a:endParaRPr lang="en-US" dirty="0"/>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3397774" y="2417611"/>
            <a:ext cx="2348452" cy="939381"/>
            <a:chOff x="3397774" y="2417611"/>
            <a:chExt cx="2348452" cy="939381"/>
          </a:xfrm>
        </p:grpSpPr>
        <p:sp>
          <p:nvSpPr>
            <p:cNvPr id="4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47"/>
            <p:cNvGrpSpPr/>
            <p:nvPr/>
          </p:nvGrpSpPr>
          <p:grpSpPr>
            <a:xfrm>
              <a:off x="3555853" y="2574192"/>
              <a:ext cx="605287" cy="625127"/>
              <a:chOff x="3591656" y="993559"/>
              <a:chExt cx="548296" cy="566272"/>
            </a:xfrm>
            <a:solidFill>
              <a:schemeClr val="bg1"/>
            </a:solidFill>
          </p:grpSpPr>
          <p:sp>
            <p:nvSpPr>
              <p:cNvPr id="49" name="Isosceles Triangle 4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6" name="Cloud 25"/>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27" name="Cloud 26"/>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28" name="Cloud 27"/>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Tree>
    <p:extLst>
      <p:ext uri="{BB962C8B-B14F-4D97-AF65-F5344CB8AC3E}">
        <p14:creationId xmlns="" xmlns:p14="http://schemas.microsoft.com/office/powerpoint/2010/main" val="39256064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iger Pfeil 34"/>
          <p:cNvSpPr/>
          <p:nvPr/>
        </p:nvSpPr>
        <p:spPr>
          <a:xfrm rot="16200000" flipH="1">
            <a:off x="5392629" y="2454886"/>
            <a:ext cx="1152128" cy="849586"/>
          </a:xfrm>
          <a:prstGeom prst="bentArrow">
            <a:avLst>
              <a:gd name="adj1" fmla="val 29572"/>
              <a:gd name="adj2" fmla="val 27286"/>
              <a:gd name="adj3" fmla="val 25000"/>
              <a:gd name="adj4" fmla="val 43750"/>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a:off x="2593370" y="2454886"/>
            <a:ext cx="1152128" cy="849586"/>
          </a:xfrm>
          <a:prstGeom prst="bentArrow">
            <a:avLst>
              <a:gd name="adj1" fmla="val 29572"/>
              <a:gd name="adj2" fmla="val 27286"/>
              <a:gd name="adj3" fmla="val 25000"/>
              <a:gd name="adj4" fmla="val 43750"/>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fontScale="90000"/>
          </a:bodyPr>
          <a:lstStyle/>
          <a:p>
            <a:r>
              <a:rPr lang="de-DE" dirty="0" smtClean="0"/>
              <a:t>HTML for Things:</a:t>
            </a:r>
            <a:br>
              <a:rPr lang="de-DE" dirty="0" smtClean="0"/>
            </a:br>
            <a:r>
              <a:rPr lang="de-DE" b="1" dirty="0" smtClean="0">
                <a:solidFill>
                  <a:srgbClr val="4A7B7C"/>
                </a:solidFill>
              </a:rPr>
              <a:t>Thing Description (TD)</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39" name="Down Arrow 38"/>
          <p:cNvSpPr/>
          <p:nvPr/>
        </p:nvSpPr>
        <p:spPr>
          <a:xfrm rot="16200000">
            <a:off x="2437603" y="3730487"/>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49" name="Down Arrow 48"/>
          <p:cNvSpPr/>
          <p:nvPr/>
        </p:nvSpPr>
        <p:spPr>
          <a:xfrm rot="5400000">
            <a:off x="6131240" y="3720539"/>
            <a:ext cx="576064" cy="303506"/>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Cloud 56"/>
          <p:cNvSpPr/>
          <p:nvPr/>
        </p:nvSpPr>
        <p:spPr>
          <a:xfrm>
            <a:off x="3598779" y="4461052"/>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0" rtlCol="0" anchor="ctr"/>
          <a:lstStyle/>
          <a:p>
            <a:pPr algn="ctr"/>
            <a:r>
              <a:rPr lang="de-DE" dirty="0" smtClean="0"/>
              <a:t>Properties</a:t>
            </a:r>
            <a:endParaRPr lang="en-US" dirty="0"/>
          </a:p>
        </p:txBody>
      </p:sp>
      <p:sp>
        <p:nvSpPr>
          <p:cNvPr id="58" name="Cloud 57"/>
          <p:cNvSpPr/>
          <p:nvPr/>
        </p:nvSpPr>
        <p:spPr>
          <a:xfrm>
            <a:off x="4427984" y="4929104"/>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Actions</a:t>
            </a:r>
            <a:endParaRPr lang="en-US" dirty="0"/>
          </a:p>
        </p:txBody>
      </p:sp>
      <p:sp>
        <p:nvSpPr>
          <p:cNvPr id="59" name="Cloud 58"/>
          <p:cNvSpPr/>
          <p:nvPr/>
        </p:nvSpPr>
        <p:spPr>
          <a:xfrm>
            <a:off x="3197270" y="5229200"/>
            <a:ext cx="1584176" cy="936104"/>
          </a:xfrm>
          <a:prstGeom prst="cloud">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Events</a:t>
            </a:r>
            <a:endParaRPr lang="en-US" dirty="0"/>
          </a:p>
        </p:txBody>
      </p:sp>
      <p:sp>
        <p:nvSpPr>
          <p:cNvPr id="36"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7" name="Group 26"/>
          <p:cNvGrpSpPr/>
          <p:nvPr/>
        </p:nvGrpSpPr>
        <p:grpSpPr>
          <a:xfrm>
            <a:off x="5435980" y="3470521"/>
            <a:ext cx="828000" cy="828000"/>
            <a:chOff x="5453826" y="3452981"/>
            <a:chExt cx="828000" cy="828000"/>
          </a:xfrm>
        </p:grpSpPr>
        <p:sp>
          <p:nvSpPr>
            <p:cNvPr id="3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0" name="Group 28"/>
            <p:cNvGrpSpPr/>
            <p:nvPr/>
          </p:nvGrpSpPr>
          <p:grpSpPr>
            <a:xfrm>
              <a:off x="5514367" y="3734159"/>
              <a:ext cx="282369" cy="291626"/>
              <a:chOff x="4042160" y="993559"/>
              <a:chExt cx="548293" cy="566272"/>
            </a:xfrm>
            <a:solidFill>
              <a:schemeClr val="bg1"/>
            </a:solidFill>
          </p:grpSpPr>
          <p:sp>
            <p:nvSpPr>
              <p:cNvPr id="41"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5" name="Group 49"/>
          <p:cNvGrpSpPr/>
          <p:nvPr/>
        </p:nvGrpSpPr>
        <p:grpSpPr>
          <a:xfrm>
            <a:off x="2888657" y="3470521"/>
            <a:ext cx="828000" cy="828000"/>
            <a:chOff x="5453826" y="3452981"/>
            <a:chExt cx="828000" cy="828000"/>
          </a:xfrm>
        </p:grpSpPr>
        <p:sp>
          <p:nvSpPr>
            <p:cNvPr id="4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7" name="Group 51"/>
            <p:cNvGrpSpPr/>
            <p:nvPr/>
          </p:nvGrpSpPr>
          <p:grpSpPr>
            <a:xfrm>
              <a:off x="5514367" y="3734159"/>
              <a:ext cx="282369" cy="291626"/>
              <a:chOff x="4042160" y="993559"/>
              <a:chExt cx="548293" cy="566272"/>
            </a:xfrm>
            <a:solidFill>
              <a:schemeClr val="bg1"/>
            </a:solidFill>
          </p:grpSpPr>
          <p:sp>
            <p:nvSpPr>
              <p:cNvPr id="4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2"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Tree>
    <p:extLst>
      <p:ext uri="{BB962C8B-B14F-4D97-AF65-F5344CB8AC3E}">
        <p14:creationId xmlns="" xmlns:p14="http://schemas.microsoft.com/office/powerpoint/2010/main" val="41012343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5"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4" name="Title 3"/>
          <p:cNvSpPr>
            <a:spLocks noGrp="1"/>
          </p:cNvSpPr>
          <p:nvPr>
            <p:ph type="title"/>
          </p:nvPr>
        </p:nvSpPr>
        <p:spPr/>
        <p:txBody>
          <a:bodyPr>
            <a:normAutofit/>
          </a:bodyPr>
          <a:lstStyle/>
          <a:p>
            <a:r>
              <a:rPr lang="de-DE" dirty="0" err="1" smtClean="0"/>
              <a:t>Interoperability</a:t>
            </a:r>
            <a:r>
              <a:rPr lang="de-DE" dirty="0" smtClean="0"/>
              <a:t> </a:t>
            </a:r>
            <a:r>
              <a:rPr lang="de-DE" dirty="0" err="1" smtClean="0"/>
              <a:t>Across</a:t>
            </a:r>
            <a:r>
              <a:rPr lang="de-DE" dirty="0" smtClean="0"/>
              <a:t> </a:t>
            </a:r>
            <a:r>
              <a:rPr lang="de-DE" dirty="0" err="1" smtClean="0"/>
              <a:t>Platforms</a:t>
            </a:r>
            <a:endParaRPr lang="en-US" b="1" dirty="0">
              <a:solidFill>
                <a:srgbClr val="4A7B7C"/>
              </a:solidFill>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0"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Protocol</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34" name="Cloud 33"/>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40"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41" name="Group 26"/>
          <p:cNvGrpSpPr/>
          <p:nvPr/>
        </p:nvGrpSpPr>
        <p:grpSpPr>
          <a:xfrm>
            <a:off x="5435980" y="3470521"/>
            <a:ext cx="828000" cy="828000"/>
            <a:chOff x="5453826" y="3452981"/>
            <a:chExt cx="828000" cy="828000"/>
          </a:xfrm>
        </p:grpSpPr>
        <p:sp>
          <p:nvSpPr>
            <p:cNvPr id="4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3" name="Group 28"/>
            <p:cNvGrpSpPr/>
            <p:nvPr/>
          </p:nvGrpSpPr>
          <p:grpSpPr>
            <a:xfrm>
              <a:off x="5514367" y="3734159"/>
              <a:ext cx="282369" cy="291626"/>
              <a:chOff x="4042160" y="993559"/>
              <a:chExt cx="548293" cy="566272"/>
            </a:xfrm>
            <a:solidFill>
              <a:schemeClr val="bg1"/>
            </a:solidFill>
          </p:grpSpPr>
          <p:sp>
            <p:nvSpPr>
              <p:cNvPr id="44"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8" name="Group 49"/>
          <p:cNvGrpSpPr/>
          <p:nvPr/>
        </p:nvGrpSpPr>
        <p:grpSpPr>
          <a:xfrm>
            <a:off x="2888657" y="3470521"/>
            <a:ext cx="828000" cy="828000"/>
            <a:chOff x="5453826" y="3452981"/>
            <a:chExt cx="828000" cy="828000"/>
          </a:xfrm>
        </p:grpSpPr>
        <p:sp>
          <p:nvSpPr>
            <p:cNvPr id="5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8" name="Group 51"/>
            <p:cNvGrpSpPr/>
            <p:nvPr/>
          </p:nvGrpSpPr>
          <p:grpSpPr>
            <a:xfrm>
              <a:off x="5514367" y="3734159"/>
              <a:ext cx="282369" cy="291626"/>
              <a:chOff x="4042160" y="993559"/>
              <a:chExt cx="548293" cy="566272"/>
            </a:xfrm>
            <a:solidFill>
              <a:schemeClr val="bg1"/>
            </a:solidFill>
          </p:grpSpPr>
          <p:sp>
            <p:nvSpPr>
              <p:cNvPr id="5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2"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37622444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5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Description </a:t>
            </a:r>
            <a:r>
              <a:rPr lang="de-DE" dirty="0" err="1" smtClean="0"/>
              <a:t>of</a:t>
            </a:r>
            <a:r>
              <a:rPr lang="de-DE" dirty="0" smtClean="0"/>
              <a:t> IoT </a:t>
            </a:r>
            <a:r>
              <a:rPr lang="de-DE" dirty="0" err="1" smtClean="0"/>
              <a:t>Protocols</a:t>
            </a:r>
            <a:r>
              <a:rPr lang="de-DE" dirty="0" smtClean="0"/>
              <a:t>:</a:t>
            </a:r>
            <a:br>
              <a:rPr lang="de-DE" dirty="0" smtClean="0"/>
            </a:br>
            <a:r>
              <a:rPr lang="de-DE" b="1" dirty="0">
                <a:solidFill>
                  <a:srgbClr val="4A7B7C"/>
                </a:solidFill>
              </a:rPr>
              <a:t>Binding </a:t>
            </a:r>
            <a:r>
              <a:rPr lang="de-DE" b="1" dirty="0" smtClean="0">
                <a:solidFill>
                  <a:srgbClr val="4A7B7C"/>
                </a:solidFill>
              </a:rPr>
              <a:t>Templates</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83" name="Cloud 82"/>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84" name="Cloud 83"/>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85" name="Cloud 84"/>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86" name="Cloud 85"/>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34"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5" name="Group 26"/>
          <p:cNvGrpSpPr/>
          <p:nvPr/>
        </p:nvGrpSpPr>
        <p:grpSpPr>
          <a:xfrm>
            <a:off x="5435980" y="3470521"/>
            <a:ext cx="828000" cy="828000"/>
            <a:chOff x="5453826" y="3452981"/>
            <a:chExt cx="828000" cy="828000"/>
          </a:xfrm>
        </p:grpSpPr>
        <p:sp>
          <p:nvSpPr>
            <p:cNvPr id="3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0"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2" name="Group 49"/>
          <p:cNvGrpSpPr/>
          <p:nvPr/>
        </p:nvGrpSpPr>
        <p:grpSpPr>
          <a:xfrm>
            <a:off x="2888657" y="3470521"/>
            <a:ext cx="828000" cy="828000"/>
            <a:chOff x="5453826" y="3452981"/>
            <a:chExt cx="828000" cy="828000"/>
          </a:xfrm>
        </p:grpSpPr>
        <p:sp>
          <p:nvSpPr>
            <p:cNvPr id="4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4" name="Group 51"/>
            <p:cNvGrpSpPr/>
            <p:nvPr/>
          </p:nvGrpSpPr>
          <p:grpSpPr>
            <a:xfrm>
              <a:off x="5514367" y="3734159"/>
              <a:ext cx="282369" cy="291626"/>
              <a:chOff x="4042160" y="993559"/>
              <a:chExt cx="548293" cy="566272"/>
            </a:xfrm>
            <a:solidFill>
              <a:schemeClr val="bg1"/>
            </a:solidFill>
          </p:grpSpPr>
          <p:sp>
            <p:nvSpPr>
              <p:cNvPr id="45"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7"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2864450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Gateways </a:t>
            </a:r>
            <a:r>
              <a:rPr lang="en-US" dirty="0" smtClean="0"/>
              <a:t>Can Automatically Adapt to New Devices/Resources/Application</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 name="Cloud 1"/>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6300192"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BACnet</a:t>
            </a:r>
            <a:endParaRPr lang="en-US" dirty="0"/>
          </a:p>
        </p:txBody>
      </p:sp>
      <p:grpSp>
        <p:nvGrpSpPr>
          <p:cNvPr id="3" name="Group 2"/>
          <p:cNvGrpSpPr/>
          <p:nvPr/>
        </p:nvGrpSpPr>
        <p:grpSpPr>
          <a:xfrm>
            <a:off x="2935823" y="3832393"/>
            <a:ext cx="3272352" cy="2385127"/>
            <a:chOff x="2935823" y="3832393"/>
            <a:chExt cx="3272352" cy="2385127"/>
          </a:xfrm>
        </p:grpSpPr>
        <p:sp>
          <p:nvSpPr>
            <p:cNvPr id="46" name="Left-Right Arrow 45"/>
            <p:cNvSpPr/>
            <p:nvPr/>
          </p:nvSpPr>
          <p:spPr>
            <a:xfrm>
              <a:off x="2935823" y="5591197"/>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dirty="0" err="1" smtClean="0">
                  <a:solidFill>
                    <a:schemeClr val="tx1"/>
                  </a:solidFill>
                </a:rPr>
                <a:t>Generic</a:t>
              </a:r>
              <a:r>
                <a:rPr lang="de-CH" dirty="0" smtClean="0">
                  <a:solidFill>
                    <a:schemeClr val="tx1"/>
                  </a:solidFill>
                </a:rPr>
                <a:t> </a:t>
              </a:r>
              <a:r>
                <a:rPr lang="de-CH" dirty="0" smtClean="0">
                  <a:solidFill>
                    <a:schemeClr val="tx1"/>
                  </a:solidFill>
                </a:rPr>
                <a:t>Gateway</a:t>
              </a:r>
              <a:endParaRPr lang="de-CH" sz="1600" dirty="0">
                <a:solidFill>
                  <a:schemeClr val="tx1"/>
                </a:solidFill>
              </a:endParaRPr>
            </a:p>
          </p:txBody>
        </p:sp>
        <p:sp>
          <p:nvSpPr>
            <p:cNvPr id="47" name="Down Arrow 46"/>
            <p:cNvSpPr/>
            <p:nvPr/>
          </p:nvSpPr>
          <p:spPr>
            <a:xfrm>
              <a:off x="4283967" y="3832393"/>
              <a:ext cx="576064" cy="200643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55" name="Cloud 54"/>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
        <p:nvSpPr>
          <p:cNvPr id="38"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9" name="Group 26"/>
          <p:cNvGrpSpPr/>
          <p:nvPr/>
        </p:nvGrpSpPr>
        <p:grpSpPr>
          <a:xfrm>
            <a:off x="5435980" y="3470521"/>
            <a:ext cx="828000" cy="828000"/>
            <a:chOff x="5453826" y="3452981"/>
            <a:chExt cx="828000" cy="828000"/>
          </a:xfrm>
        </p:grpSpPr>
        <p:sp>
          <p:nvSpPr>
            <p:cNvPr id="4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5" name="Group 28"/>
            <p:cNvGrpSpPr/>
            <p:nvPr/>
          </p:nvGrpSpPr>
          <p:grpSpPr>
            <a:xfrm>
              <a:off x="5514367" y="3734159"/>
              <a:ext cx="282369" cy="291626"/>
              <a:chOff x="4042160" y="993559"/>
              <a:chExt cx="548293" cy="566272"/>
            </a:xfrm>
            <a:solidFill>
              <a:schemeClr val="bg1"/>
            </a:solidFill>
          </p:grpSpPr>
          <p:sp>
            <p:nvSpPr>
              <p:cNvPr id="4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52" name="Group 49"/>
          <p:cNvGrpSpPr/>
          <p:nvPr/>
        </p:nvGrpSpPr>
        <p:grpSpPr>
          <a:xfrm>
            <a:off x="2888657" y="3470521"/>
            <a:ext cx="828000" cy="828000"/>
            <a:chOff x="5453826" y="3452981"/>
            <a:chExt cx="828000" cy="828000"/>
          </a:xfrm>
        </p:grpSpPr>
        <p:sp>
          <p:nvSpPr>
            <p:cNvPr id="5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4" name="Group 51"/>
            <p:cNvGrpSpPr/>
            <p:nvPr/>
          </p:nvGrpSpPr>
          <p:grpSpPr>
            <a:xfrm>
              <a:off x="5514367" y="3734159"/>
              <a:ext cx="282369" cy="291626"/>
              <a:chOff x="4042160" y="993559"/>
              <a:chExt cx="548293" cy="566272"/>
            </a:xfrm>
            <a:solidFill>
              <a:schemeClr val="bg1"/>
            </a:solidFill>
          </p:grpSpPr>
          <p:sp>
            <p:nvSpPr>
              <p:cNvPr id="56"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7"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347267695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Simplify Application Development</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glow rad="228600">
              <a:srgbClr val="FF0066">
                <a:alpha val="40000"/>
              </a:srgbClr>
            </a:glow>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Platform API</a:t>
            </a: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30"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1" name="Group 26"/>
          <p:cNvGrpSpPr/>
          <p:nvPr/>
        </p:nvGrpSpPr>
        <p:grpSpPr>
          <a:xfrm>
            <a:off x="5435980" y="3470521"/>
            <a:ext cx="828000" cy="828000"/>
            <a:chOff x="5453826" y="3452981"/>
            <a:chExt cx="828000" cy="828000"/>
          </a:xfrm>
        </p:grpSpPr>
        <p:sp>
          <p:nvSpPr>
            <p:cNvPr id="3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3"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5" name="Group 49"/>
          <p:cNvGrpSpPr/>
          <p:nvPr/>
        </p:nvGrpSpPr>
        <p:grpSpPr>
          <a:xfrm>
            <a:off x="2888657" y="3470521"/>
            <a:ext cx="828000" cy="828000"/>
            <a:chOff x="5453826" y="3452981"/>
            <a:chExt cx="828000" cy="828000"/>
          </a:xfrm>
        </p:grpSpPr>
        <p:sp>
          <p:nvSpPr>
            <p:cNvPr id="4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7" name="Group 51"/>
            <p:cNvGrpSpPr/>
            <p:nvPr/>
          </p:nvGrpSpPr>
          <p:grpSpPr>
            <a:xfrm>
              <a:off x="5514367" y="3734159"/>
              <a:ext cx="282369" cy="291626"/>
              <a:chOff x="4042160" y="993559"/>
              <a:chExt cx="548293" cy="566272"/>
            </a:xfrm>
            <a:solidFill>
              <a:schemeClr val="bg1"/>
            </a:solidFill>
          </p:grpSpPr>
          <p:sp>
            <p:nvSpPr>
              <p:cNvPr id="4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9"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8"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13532752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Browser-like Runtime for IoT Apps:</a:t>
            </a:r>
            <a:br>
              <a:rPr lang="de-DE" dirty="0" smtClean="0"/>
            </a:br>
            <a:r>
              <a:rPr lang="de-DE" b="1" dirty="0" smtClean="0">
                <a:solidFill>
                  <a:srgbClr val="4A7B7C"/>
                </a:solidFill>
              </a:rPr>
              <a:t>Scripting API</a:t>
            </a:r>
            <a:endParaRPr lang="en-US" b="1" dirty="0">
              <a:solidFill>
                <a:srgbClr val="4A7B7C"/>
              </a:solidFill>
            </a:endParaRPr>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rPr>
              <a:t>Runtime Environment</a:t>
            </a:r>
            <a:endParaRPr kumimoji="0" lang="ja-JP" altLang="en-US"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2"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3" name="Group 26"/>
          <p:cNvGrpSpPr/>
          <p:nvPr/>
        </p:nvGrpSpPr>
        <p:grpSpPr>
          <a:xfrm>
            <a:off x="5435980" y="3470521"/>
            <a:ext cx="828000" cy="828000"/>
            <a:chOff x="5453826" y="3452981"/>
            <a:chExt cx="828000" cy="828000"/>
          </a:xfrm>
        </p:grpSpPr>
        <p:sp>
          <p:nvSpPr>
            <p:cNvPr id="3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8" name="Group 28"/>
            <p:cNvGrpSpPr/>
            <p:nvPr/>
          </p:nvGrpSpPr>
          <p:grpSpPr>
            <a:xfrm>
              <a:off x="5514367" y="3734159"/>
              <a:ext cx="282369" cy="291626"/>
              <a:chOff x="4042160" y="993559"/>
              <a:chExt cx="548293" cy="566272"/>
            </a:xfrm>
            <a:solidFill>
              <a:schemeClr val="bg1"/>
            </a:solidFill>
          </p:grpSpPr>
          <p:sp>
            <p:nvSpPr>
              <p:cNvPr id="39"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6"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7" name="Group 49"/>
          <p:cNvGrpSpPr/>
          <p:nvPr/>
        </p:nvGrpSpPr>
        <p:grpSpPr>
          <a:xfrm>
            <a:off x="2888657" y="3470521"/>
            <a:ext cx="828000" cy="828000"/>
            <a:chOff x="5453826" y="3452981"/>
            <a:chExt cx="828000" cy="828000"/>
          </a:xfrm>
        </p:grpSpPr>
        <p:sp>
          <p:nvSpPr>
            <p:cNvPr id="48"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9" name="Group 51"/>
            <p:cNvGrpSpPr/>
            <p:nvPr/>
          </p:nvGrpSpPr>
          <p:grpSpPr>
            <a:xfrm>
              <a:off x="5514367" y="3734159"/>
              <a:ext cx="282369" cy="291626"/>
              <a:chOff x="4042160" y="993559"/>
              <a:chExt cx="548293" cy="566272"/>
            </a:xfrm>
            <a:solidFill>
              <a:schemeClr val="bg1"/>
            </a:solidFill>
          </p:grpSpPr>
          <p:sp>
            <p:nvSpPr>
              <p:cNvPr id="50"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6477010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Vendors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8714851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39036384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4.72222E-6 0.00046 L -0.18143 -0.04005 C -0.21962 -0.04908 -0.27657 -0.05394 -0.33577 -0.05394 C -0.40348 -0.05394 -0.45764 -0.04908 -0.49584 -0.04005 L -0.67726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8858"/>
                                        </p:tgtEl>
                                        <p:attrNameLst>
                                          <p:attrName>style.visibility</p:attrName>
                                        </p:attrNameLst>
                                      </p:cBhvr>
                                      <p:to>
                                        <p:strVal val="visible"/>
                                      </p:to>
                                    </p:set>
                                    <p:animEffect transition="in" filter="fade">
                                      <p:cBhvr>
                                        <p:cTn id="38" dur="500"/>
                                        <p:tgtEl>
                                          <p:spTgt spid="788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6" grpId="0"/>
      <p:bldP spid="18"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chemeClr val="bg1"/>
              </a:solidFill>
              <a:effectLst>
                <a:glow rad="228600">
                  <a:srgbClr val="FF0066">
                    <a:alpha val="40000"/>
                  </a:srgbClr>
                </a:glow>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31"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2" name="Group 26"/>
          <p:cNvGrpSpPr/>
          <p:nvPr/>
        </p:nvGrpSpPr>
        <p:grpSpPr>
          <a:xfrm>
            <a:off x="5435980" y="3470521"/>
            <a:ext cx="828000" cy="828000"/>
            <a:chOff x="5453826" y="3452981"/>
            <a:chExt cx="828000" cy="828000"/>
          </a:xfrm>
        </p:grpSpPr>
        <p:sp>
          <p:nvSpPr>
            <p:cNvPr id="33"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4" name="Group 28"/>
            <p:cNvGrpSpPr/>
            <p:nvPr/>
          </p:nvGrpSpPr>
          <p:grpSpPr>
            <a:xfrm>
              <a:off x="5514367" y="3734159"/>
              <a:ext cx="282369" cy="291626"/>
              <a:chOff x="4042160" y="993559"/>
              <a:chExt cx="548293" cy="566272"/>
            </a:xfrm>
            <a:solidFill>
              <a:schemeClr val="bg1"/>
            </a:solidFill>
          </p:grpSpPr>
          <p:sp>
            <p:nvSpPr>
              <p:cNvPr id="38"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46" name="Group 49"/>
          <p:cNvGrpSpPr/>
          <p:nvPr/>
        </p:nvGrpSpPr>
        <p:grpSpPr>
          <a:xfrm>
            <a:off x="2888657" y="3470521"/>
            <a:ext cx="828000" cy="828000"/>
            <a:chOff x="5453826" y="3452981"/>
            <a:chExt cx="828000" cy="828000"/>
          </a:xfrm>
        </p:grpSpPr>
        <p:sp>
          <p:nvSpPr>
            <p:cNvPr id="47"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51"/>
            <p:cNvGrpSpPr/>
            <p:nvPr/>
          </p:nvGrpSpPr>
          <p:grpSpPr>
            <a:xfrm>
              <a:off x="5514367" y="3734159"/>
              <a:ext cx="282369" cy="291626"/>
              <a:chOff x="4042160" y="993559"/>
              <a:chExt cx="548293" cy="566272"/>
            </a:xfrm>
            <a:solidFill>
              <a:schemeClr val="bg1"/>
            </a:solidFill>
          </p:grpSpPr>
          <p:sp>
            <p:nvSpPr>
              <p:cNvPr id="49"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332784458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TD to Augment Existing Things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Existing Device</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noFill/>
          <a:ln w="57150" cap="flat" cmpd="sng" algn="ctr">
            <a:solidFill>
              <a:srgbClr val="4A7B7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Custom HTTP</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2132011"/>
            <a:ext cx="2348452" cy="1411917"/>
          </a:xfrm>
          <a:prstGeom prst="roundRect">
            <a:avLst>
              <a:gd name="adj" fmla="val 14208"/>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Custom</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Firmware</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grpSp>
        <p:nvGrpSpPr>
          <p:cNvPr id="2" name="Group 1"/>
          <p:cNvGrpSpPr/>
          <p:nvPr/>
        </p:nvGrpSpPr>
        <p:grpSpPr>
          <a:xfrm>
            <a:off x="2948773" y="1645960"/>
            <a:ext cx="2386514" cy="1818295"/>
            <a:chOff x="2948773" y="1645960"/>
            <a:chExt cx="2386514" cy="1818295"/>
          </a:xfrm>
        </p:grpSpPr>
        <p:sp>
          <p:nvSpPr>
            <p:cNvPr id="25" name="Down Arrow 24"/>
            <p:cNvSpPr/>
            <p:nvPr/>
          </p:nvSpPr>
          <p:spPr>
            <a:xfrm>
              <a:off x="3014509" y="2743595"/>
              <a:ext cx="576064" cy="720660"/>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角丸四角形 6"/>
            <p:cNvSpPr/>
            <p:nvPr/>
          </p:nvSpPr>
          <p:spPr bwMode="auto">
            <a:xfrm>
              <a:off x="2948773" y="1645960"/>
              <a:ext cx="2386514" cy="1097634"/>
            </a:xfrm>
            <a:prstGeom prst="roundRect">
              <a:avLst>
                <a:gd name="adj" fmla="val 14444"/>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TD Repository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grpSp>
      <p:sp>
        <p:nvSpPr>
          <p:cNvPr id="32" name="Left-Right Arrow 25"/>
          <p:cNvSpPr/>
          <p:nvPr/>
        </p:nvSpPr>
        <p:spPr>
          <a:xfrm>
            <a:off x="3766241" y="3571359"/>
            <a:ext cx="1611518" cy="626324"/>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nvGrpSpPr>
          <p:cNvPr id="33" name="Group 26"/>
          <p:cNvGrpSpPr/>
          <p:nvPr/>
        </p:nvGrpSpPr>
        <p:grpSpPr>
          <a:xfrm>
            <a:off x="5435980" y="3470521"/>
            <a:ext cx="828000" cy="828000"/>
            <a:chOff x="5453826" y="3452981"/>
            <a:chExt cx="828000" cy="828000"/>
          </a:xfrm>
        </p:grpSpPr>
        <p:sp>
          <p:nvSpPr>
            <p:cNvPr id="34"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8" name="Group 28"/>
            <p:cNvGrpSpPr/>
            <p:nvPr/>
          </p:nvGrpSpPr>
          <p:grpSpPr>
            <a:xfrm>
              <a:off x="5514367" y="3734159"/>
              <a:ext cx="282369" cy="291626"/>
              <a:chOff x="4042160" y="993559"/>
              <a:chExt cx="548293" cy="566272"/>
            </a:xfrm>
            <a:solidFill>
              <a:schemeClr val="bg1"/>
            </a:solidFill>
          </p:grpSpPr>
          <p:sp>
            <p:nvSpPr>
              <p:cNvPr id="39"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grpSp>
        <p:nvGrpSpPr>
          <p:cNvPr id="55" name="Group 49"/>
          <p:cNvGrpSpPr/>
          <p:nvPr/>
        </p:nvGrpSpPr>
        <p:grpSpPr>
          <a:xfrm>
            <a:off x="2888657" y="3470521"/>
            <a:ext cx="828000" cy="828000"/>
            <a:chOff x="5453826" y="3452981"/>
            <a:chExt cx="828000" cy="828000"/>
          </a:xfrm>
        </p:grpSpPr>
        <p:sp>
          <p:nvSpPr>
            <p:cNvPr id="56"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7" name="Group 51"/>
            <p:cNvGrpSpPr/>
            <p:nvPr/>
          </p:nvGrpSpPr>
          <p:grpSpPr>
            <a:xfrm>
              <a:off x="5514367" y="3734159"/>
              <a:ext cx="282369" cy="291626"/>
              <a:chOff x="4042160" y="993559"/>
              <a:chExt cx="548293" cy="566272"/>
            </a:xfrm>
            <a:solidFill>
              <a:schemeClr val="bg1"/>
            </a:solidFill>
          </p:grpSpPr>
          <p:sp>
            <p:nvSpPr>
              <p:cNvPr id="58" name="Isosceles Triangle 52"/>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9" name="Oval 53"/>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0" name="Oval 54"/>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61" name="Oval 55"/>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28981533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Servient </a:t>
            </a:r>
            <a:r>
              <a:rPr lang="de-DE" dirty="0"/>
              <a:t>Reference Architecture</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grpSp>
        <p:nvGrpSpPr>
          <p:cNvPr id="31" name="Group 26"/>
          <p:cNvGrpSpPr/>
          <p:nvPr/>
        </p:nvGrpSpPr>
        <p:grpSpPr>
          <a:xfrm>
            <a:off x="5435980" y="3470521"/>
            <a:ext cx="828000" cy="828000"/>
            <a:chOff x="5453826" y="3452981"/>
            <a:chExt cx="828000" cy="828000"/>
          </a:xfrm>
        </p:grpSpPr>
        <p:sp>
          <p:nvSpPr>
            <p:cNvPr id="32"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3" name="Group 28"/>
            <p:cNvGrpSpPr/>
            <p:nvPr/>
          </p:nvGrpSpPr>
          <p:grpSpPr>
            <a:xfrm>
              <a:off x="5514367" y="3734159"/>
              <a:ext cx="282369" cy="291626"/>
              <a:chOff x="4042160" y="993559"/>
              <a:chExt cx="548293" cy="566272"/>
            </a:xfrm>
            <a:solidFill>
              <a:schemeClr val="bg1"/>
            </a:solidFill>
          </p:grpSpPr>
          <p:sp>
            <p:nvSpPr>
              <p:cNvPr id="34"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5"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6"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7"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16427254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W3C WoT Building Blocks</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Binding </a:t>
            </a:r>
            <a:r>
              <a:rPr lang="en-US" altLang="ja-JP" sz="2000" kern="0" dirty="0" smtClean="0">
                <a:solidFill>
                  <a:schemeClr val="bg1"/>
                </a:solidFill>
                <a:latin typeface="Arial" pitchFamily="34" charset="0"/>
                <a:ea typeface="HG明朝E" panose="02020909000000000000" pitchFamily="17" charset="-128"/>
                <a:cs typeface="Arial" pitchFamily="34" charset="0"/>
              </a:rPr>
              <a:t>Templates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sp>
        <p:nvSpPr>
          <p:cNvPr id="25" name="テキスト ボックス 39"/>
          <p:cNvSpPr txBox="1"/>
          <p:nvPr/>
        </p:nvSpPr>
        <p:spPr>
          <a:xfrm>
            <a:off x="247320" y="1673513"/>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5A9C"/>
                </a:solidFill>
                <a:latin typeface="Calibri" panose="020F0502020204030204" pitchFamily="34" charset="0"/>
                <a:ea typeface="HG明朝E" panose="02020909000000000000" pitchFamily="17" charset="-128"/>
              </a:rPr>
              <a:t>WoT Scripting API</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 standardized API to simplify IoT application development and enable portable scripts across vendors and device, gateway, and cloud platforms. </a:t>
            </a:r>
            <a:r>
              <a:rPr lang="de-DE" altLang="ja-JP" sz="1400" dirty="0" smtClean="0">
                <a:solidFill>
                  <a:prstClr val="black"/>
                </a:solidFill>
                <a:latin typeface="Calibri" panose="020F0502020204030204" pitchFamily="34" charset="0"/>
                <a:ea typeface="HG明朝E" panose="02020909000000000000" pitchFamily="17" charset="-128"/>
              </a:rPr>
              <a:t>The API allows to expose and consume Things according to the TD Interaction Model.</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6" name="テキスト ボックス 41"/>
          <p:cNvSpPr txBox="1"/>
          <p:nvPr/>
        </p:nvSpPr>
        <p:spPr>
          <a:xfrm>
            <a:off x="247320" y="4217795"/>
            <a:ext cx="5086859" cy="1323439"/>
          </a:xfrm>
          <a:prstGeom prst="rect">
            <a:avLst/>
          </a:prstGeom>
          <a:noFill/>
        </p:spPr>
        <p:txBody>
          <a:bodyPr wrap="square" rtlCol="0">
            <a:spAutoFit/>
          </a:bodyPr>
          <a:lstStyle/>
          <a:p>
            <a:pPr fontAlgn="auto">
              <a:spcBef>
                <a:spcPts val="0"/>
              </a:spcBef>
              <a:spcAft>
                <a:spcPts val="0"/>
              </a:spcAft>
            </a:pPr>
            <a:r>
              <a:rPr lang="en-US" altLang="ja-JP" sz="2400" b="1" dirty="0" err="1">
                <a:solidFill>
                  <a:srgbClr val="00B050"/>
                </a:solidFill>
                <a:latin typeface="Calibri" panose="020F0502020204030204" pitchFamily="34" charset="0"/>
                <a:ea typeface="HG明朝E" panose="02020909000000000000" pitchFamily="17" charset="-128"/>
              </a:rPr>
              <a:t>WoT</a:t>
            </a:r>
            <a:r>
              <a:rPr lang="en-US" altLang="ja-JP" sz="2400" b="1" dirty="0">
                <a:solidFill>
                  <a:srgbClr val="00B050"/>
                </a:solidFill>
                <a:latin typeface="Calibri" panose="020F0502020204030204" pitchFamily="34" charset="0"/>
                <a:ea typeface="HG明朝E" panose="02020909000000000000" pitchFamily="17" charset="-128"/>
              </a:rPr>
              <a:t> Binding </a:t>
            </a:r>
            <a:r>
              <a:rPr lang="en-US" altLang="ja-JP" sz="2400" b="1" dirty="0" smtClean="0">
                <a:solidFill>
                  <a:srgbClr val="00B050"/>
                </a:solidFill>
                <a:latin typeface="Calibri" panose="020F0502020204030204" pitchFamily="34" charset="0"/>
                <a:ea typeface="HG明朝E" panose="02020909000000000000" pitchFamily="17" charset="-128"/>
              </a:rPr>
              <a:t>Templates</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The TD also describes the usage of protocols. A vanilla protocol stack can be configured at runtime to produce message that will be understood by the targeted Thing (cf. different HTTP APIs or OCF, oneM2M, and LWM2M dialects of CoAP).</a:t>
            </a:r>
          </a:p>
        </p:txBody>
      </p:sp>
      <p:sp>
        <p:nvSpPr>
          <p:cNvPr id="37" name="テキスト ボックス 43"/>
          <p:cNvSpPr txBox="1"/>
          <p:nvPr/>
        </p:nvSpPr>
        <p:spPr>
          <a:xfrm>
            <a:off x="247320" y="2945654"/>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4A7B7C"/>
                </a:solidFill>
                <a:latin typeface="Calibri" panose="020F0502020204030204" pitchFamily="34" charset="0"/>
                <a:ea typeface="HG明朝E" panose="02020909000000000000" pitchFamily="17" charset="-128"/>
              </a:rPr>
              <a:t>WoT Thing Description (TD)</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metadata of the interactions, data model, communication, as well as security mechanisms of the Thing. Using JSON-LD, the TD can be consumed by classic JSON parsers, but provides extension points for optional rich semantic tooling.</a:t>
            </a:r>
          </a:p>
        </p:txBody>
      </p:sp>
      <p:sp>
        <p:nvSpPr>
          <p:cNvPr id="40" name="テキスト ボックス 41"/>
          <p:cNvSpPr txBox="1"/>
          <p:nvPr/>
        </p:nvSpPr>
        <p:spPr>
          <a:xfrm>
            <a:off x="247319" y="5489937"/>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C00000"/>
                </a:solidFill>
                <a:latin typeface="Calibri" panose="020F0502020204030204" pitchFamily="34" charset="0"/>
                <a:ea typeface="HG明朝E" panose="02020909000000000000" pitchFamily="17" charset="-128"/>
              </a:rPr>
              <a:t>Security &amp; Privacy</a:t>
            </a:r>
            <a:r>
              <a:rPr lang="en-US" altLang="ja-JP" sz="2400" b="1" dirty="0" smtClean="0">
                <a:solidFill>
                  <a:prstClr val="black"/>
                </a:solidFill>
                <a:latin typeface="Calibri" panose="020F0502020204030204" pitchFamily="34" charset="0"/>
                <a:ea typeface="HG明朝E" panose="02020909000000000000" pitchFamily="17" charset="-128"/>
              </a:rPr>
              <a:t>:</a:t>
            </a:r>
          </a:p>
          <a:p>
            <a:r>
              <a:rPr lang="en-US" altLang="ja-JP" sz="1400" dirty="0">
                <a:solidFill>
                  <a:prstClr val="black"/>
                </a:solidFill>
                <a:latin typeface="Calibri" panose="020F0502020204030204" pitchFamily="34" charset="0"/>
                <a:ea typeface="HG明朝E" panose="02020909000000000000" pitchFamily="17" charset="-128"/>
              </a:rPr>
              <a:t>W3C WoT does not invent new </a:t>
            </a:r>
            <a:r>
              <a:rPr lang="en-US" altLang="ja-JP" sz="1400" dirty="0" smtClean="0">
                <a:solidFill>
                  <a:prstClr val="black"/>
                </a:solidFill>
                <a:latin typeface="Calibri" panose="020F0502020204030204" pitchFamily="34" charset="0"/>
                <a:ea typeface="HG明朝E" panose="02020909000000000000" pitchFamily="17" charset="-128"/>
              </a:rPr>
              <a:t>mechanisms, but ensures that all building blocks provide means to describe the security and privacy mechanisms used in a specific platform and provides adversary testing of Things.</a:t>
            </a:r>
          </a:p>
        </p:txBody>
      </p:sp>
      <p:grpSp>
        <p:nvGrpSpPr>
          <p:cNvPr id="30" name="Group 26"/>
          <p:cNvGrpSpPr/>
          <p:nvPr/>
        </p:nvGrpSpPr>
        <p:grpSpPr>
          <a:xfrm>
            <a:off x="5435980" y="3470521"/>
            <a:ext cx="828000" cy="828000"/>
            <a:chOff x="5453826" y="3452981"/>
            <a:chExt cx="828000" cy="828000"/>
          </a:xfrm>
        </p:grpSpPr>
        <p:sp>
          <p:nvSpPr>
            <p:cNvPr id="31" name="角丸四角形 21"/>
            <p:cNvSpPr/>
            <p:nvPr/>
          </p:nvSpPr>
          <p:spPr bwMode="auto">
            <a:xfrm>
              <a:off x="5453826" y="3452981"/>
              <a:ext cx="828000" cy="828000"/>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80000" rIns="0" bIns="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2" name="Group 28"/>
            <p:cNvGrpSpPr/>
            <p:nvPr/>
          </p:nvGrpSpPr>
          <p:grpSpPr>
            <a:xfrm>
              <a:off x="5514367" y="3734159"/>
              <a:ext cx="282369" cy="291626"/>
              <a:chOff x="4042160" y="993559"/>
              <a:chExt cx="548293" cy="566272"/>
            </a:xfrm>
            <a:solidFill>
              <a:schemeClr val="bg1"/>
            </a:solidFill>
          </p:grpSpPr>
          <p:sp>
            <p:nvSpPr>
              <p:cNvPr id="33" name="Isosceles Triangle 2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3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3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 xmlns:p14="http://schemas.microsoft.com/office/powerpoint/2010/main" val="382914797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WoT Thing </a:t>
            </a:r>
            <a:r>
              <a:rPr lang="en-US" dirty="0" smtClean="0"/>
              <a:t>Description</a:t>
            </a:r>
            <a:endParaRPr lang="en-US" dirty="0"/>
          </a:p>
        </p:txBody>
      </p:sp>
      <p:sp>
        <p:nvSpPr>
          <p:cNvPr id="5" name="Textplatzhalter 4"/>
          <p:cNvSpPr>
            <a:spLocks noGrp="1"/>
          </p:cNvSpPr>
          <p:nvPr>
            <p:ph type="body" idx="1"/>
          </p:nvPr>
        </p:nvSpPr>
        <p:spPr/>
        <p:txBody>
          <a:bodyPr/>
          <a:lstStyle/>
          <a:p>
            <a:r>
              <a:rPr lang="en-US" sz="1800" dirty="0" smtClean="0"/>
              <a:t>Describe Thing, communication, and security </a:t>
            </a:r>
            <a:r>
              <a:rPr lang="en-US" sz="1800" dirty="0" smtClean="0"/>
              <a:t>metadata</a:t>
            </a:r>
          </a:p>
          <a:p>
            <a:r>
              <a:rPr lang="en-US" sz="1800" dirty="0" smtClean="0">
                <a:hlinkClick r:id="rId2"/>
              </a:rPr>
              <a:t>https://w3c.github.io/wot-thing-description</a:t>
            </a:r>
            <a:r>
              <a:rPr lang="en-US" sz="1800" dirty="0" smtClean="0">
                <a:hlinkClick r:id="rId2"/>
              </a:rPr>
              <a:t>/</a:t>
            </a:r>
            <a:endParaRPr lang="en-US" sz="1800" dirty="0" smtClean="0"/>
          </a:p>
        </p:txBody>
      </p:sp>
    </p:spTree>
    <p:extLst>
      <p:ext uri="{BB962C8B-B14F-4D97-AF65-F5344CB8AC3E}">
        <p14:creationId xmlns="" xmlns:p14="http://schemas.microsoft.com/office/powerpoint/2010/main" val="24692119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 Example</a:t>
            </a:r>
            <a:endParaRPr lang="en-US" dirty="0"/>
          </a:p>
        </p:txBody>
      </p:sp>
      <p:sp>
        <p:nvSpPr>
          <p:cNvPr id="5" name="Rectangle 3"/>
          <p:cNvSpPr/>
          <p:nvPr/>
        </p:nvSpPr>
        <p:spPr>
          <a:xfrm>
            <a:off x="467544" y="1556792"/>
            <a:ext cx="8208912" cy="19543812"/>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endParaRPr lang="de-DE" sz="1600" dirty="0" smtClean="0">
              <a:solidFill>
                <a:srgbClr val="000000"/>
              </a:solidFill>
              <a:latin typeface="Consolas"/>
            </a:endParaRP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a:t>
            </a:r>
            <a:r>
              <a:rPr lang="de-DE" sz="1600" dirty="0" smtClean="0">
                <a:solidFill>
                  <a:srgbClr val="FF0066"/>
                </a:solidFill>
                <a:latin typeface="Consolas"/>
              </a:rPr>
              <a:t>type": "</a:t>
            </a:r>
            <a:r>
              <a:rPr lang="de-DE" sz="1600" dirty="0" smtClean="0">
                <a:solidFill>
                  <a:srgbClr val="FF0066"/>
                </a:solidFill>
                <a:latin typeface="Consolas"/>
              </a:rPr>
              <a:t>integer"}</a:t>
            </a:r>
            <a:r>
              <a:rPr lang="de-DE" sz="1600" dirty="0" smtClean="0">
                <a:solidFill>
                  <a:srgbClr val="000000"/>
                </a:solidFill>
                <a:latin typeface="Consolas"/>
              </a:rPr>
              <a:t>,</a:t>
            </a:r>
            <a:endParaRPr lang="de-DE" sz="1600" dirty="0" smtClean="0">
              <a:solidFill>
                <a:srgbClr val="000000"/>
              </a:solidFill>
              <a:latin typeface="Consolas"/>
            </a:endParaRP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a:t>
            </a:r>
            <a:r>
              <a:rPr lang="de-DE" sz="1600" dirty="0" smtClean="0">
                <a:solidFill>
                  <a:srgbClr val="FF0066"/>
                </a:solidFill>
                <a:latin typeface="Consolas"/>
              </a:rPr>
              <a:t>type": "integer</a:t>
            </a:r>
            <a:r>
              <a:rPr lang="de-DE" sz="1600" dirty="0" smtClean="0">
                <a:solidFill>
                  <a:srgbClr val="FF0066"/>
                </a:solidFill>
                <a:latin typeface="Consolas"/>
              </a:rPr>
              <a:t>"}</a:t>
            </a:r>
            <a:r>
              <a:rPr lang="de-DE" sz="1600" dirty="0" smtClean="0">
                <a:solidFill>
                  <a:srgbClr val="000000"/>
                </a:solidFill>
                <a:latin typeface="Consolas"/>
              </a:rPr>
              <a:t>,</a:t>
            </a:r>
            <a:endParaRPr lang="de-DE" sz="1600" dirty="0" smtClean="0">
              <a:solidFill>
                <a:srgbClr val="000000"/>
              </a:solidFill>
              <a:latin typeface="Consolas"/>
            </a:endParaRP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00"/>
                </a:solidFill>
                <a:latin typeface="Consolas"/>
              </a:rPr>
              <a:t>{</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endParaRPr lang="de-DE" sz="1600" dirty="0" smtClean="0">
              <a:solidFill>
                <a:srgbClr val="000000"/>
              </a:solidFill>
              <a:latin typeface="Consolas"/>
            </a:endParaRP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4" name="Wolkenförmige Legende 3"/>
          <p:cNvSpPr/>
          <p:nvPr/>
        </p:nvSpPr>
        <p:spPr>
          <a:xfrm>
            <a:off x="827584" y="667295"/>
            <a:ext cx="1656184" cy="864096"/>
          </a:xfrm>
          <a:prstGeom prst="cloudCallout">
            <a:avLst>
              <a:gd name="adj1" fmla="val -15913"/>
              <a:gd name="adj2" fmla="val 82407"/>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JSON-LD</a:t>
            </a:r>
            <a:br>
              <a:rPr lang="de-DE" dirty="0" smtClean="0"/>
            </a:br>
            <a:r>
              <a:rPr lang="de-DE" dirty="0" smtClean="0"/>
              <a:t>(</a:t>
            </a:r>
            <a:r>
              <a:rPr lang="de-DE" dirty="0" err="1" smtClean="0"/>
              <a:t>Linked</a:t>
            </a:r>
            <a:r>
              <a:rPr lang="de-DE" dirty="0" smtClean="0"/>
              <a:t> Data)</a:t>
            </a:r>
            <a:endParaRPr lang="de-DE" dirty="0"/>
          </a:p>
        </p:txBody>
      </p:sp>
      <p:sp>
        <p:nvSpPr>
          <p:cNvPr id="6" name="Wolkenförmige Legende 5"/>
          <p:cNvSpPr/>
          <p:nvPr/>
        </p:nvSpPr>
        <p:spPr>
          <a:xfrm>
            <a:off x="6245118" y="2564904"/>
            <a:ext cx="2016224" cy="864096"/>
          </a:xfrm>
          <a:prstGeom prst="cloudCallout">
            <a:avLst>
              <a:gd name="adj1" fmla="val -64018"/>
              <a:gd name="adj2" fmla="val -47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52000" rIns="36000" rtlCol="0" anchor="ctr"/>
          <a:lstStyle/>
          <a:p>
            <a:pPr algn="ctr"/>
            <a:r>
              <a:rPr lang="de-DE" dirty="0" err="1" smtClean="0"/>
              <a:t>domain-specific</a:t>
            </a:r>
            <a:r>
              <a:rPr lang="de-DE" dirty="0" smtClean="0"/>
              <a:t/>
            </a:r>
            <a:br>
              <a:rPr lang="de-DE" dirty="0" smtClean="0"/>
            </a:br>
            <a:r>
              <a:rPr lang="de-DE" dirty="0" err="1" smtClean="0"/>
              <a:t>vocabulary</a:t>
            </a:r>
            <a:endParaRPr lang="de-DE" dirty="0"/>
          </a:p>
        </p:txBody>
      </p:sp>
      <p:sp>
        <p:nvSpPr>
          <p:cNvPr id="7" name="Wolkenförmige Legende 6"/>
          <p:cNvSpPr/>
          <p:nvPr/>
        </p:nvSpPr>
        <p:spPr>
          <a:xfrm>
            <a:off x="6444208" y="4725144"/>
            <a:ext cx="2016224" cy="864096"/>
          </a:xfrm>
          <a:prstGeom prst="cloudCallout">
            <a:avLst>
              <a:gd name="adj1" fmla="val -50547"/>
              <a:gd name="adj2" fmla="val 63547"/>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JSON Schema</a:t>
            </a:r>
            <a:endParaRPr lang="de-DE" dirty="0"/>
          </a:p>
        </p:txBody>
      </p:sp>
      <p:sp>
        <p:nvSpPr>
          <p:cNvPr id="8" name="Wolkenförmige Legende 7"/>
          <p:cNvSpPr/>
          <p:nvPr/>
        </p:nvSpPr>
        <p:spPr>
          <a:xfrm>
            <a:off x="6624020" y="739303"/>
            <a:ext cx="1908420" cy="1008112"/>
          </a:xfrm>
          <a:prstGeom prst="cloudCallout">
            <a:avLst>
              <a:gd name="adj1" fmla="val -43792"/>
              <a:gd name="adj2" fmla="val 7926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44000" rIns="36000" rtlCol="0" anchor="ctr"/>
          <a:lstStyle/>
          <a:p>
            <a:pPr algn="ctr"/>
            <a:r>
              <a:rPr lang="de-DE" dirty="0" smtClean="0"/>
              <a:t>W3C WoT TD</a:t>
            </a:r>
            <a:br>
              <a:rPr lang="de-DE" dirty="0" smtClean="0"/>
            </a:br>
            <a:r>
              <a:rPr lang="de-DE" dirty="0" err="1" smtClean="0"/>
              <a:t>vocabulary</a:t>
            </a:r>
            <a:endParaRPr lang="de-DE" dirty="0"/>
          </a:p>
        </p:txBody>
      </p:sp>
    </p:spTree>
    <p:extLst>
      <p:ext uri="{BB962C8B-B14F-4D97-AF65-F5344CB8AC3E}">
        <p14:creationId xmlns="" xmlns:p14="http://schemas.microsoft.com/office/powerpoint/2010/main" val="26587468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500"/>
                                        <p:tgtEl>
                                          <p:spTgt spid="4"/>
                                        </p:tgtEl>
                                        <p:attrNameLst>
                                          <p:attrName>ppt_w</p:attrName>
                                        </p:attrNameLst>
                                      </p:cBhvr>
                                      <p:tavLst>
                                        <p:tav tm="0">
                                          <p:val>
                                            <p:strVal val="ppt_w"/>
                                          </p:val>
                                        </p:tav>
                                        <p:tav tm="100000">
                                          <p:val>
                                            <p:strVal val="ppt_w*0.70"/>
                                          </p:val>
                                        </p:tav>
                                      </p:tavLst>
                                    </p:anim>
                                    <p:anim calcmode="lin" valueType="num">
                                      <p:cBhvr>
                                        <p:cTn id="7" dur="500"/>
                                        <p:tgtEl>
                                          <p:spTgt spid="4"/>
                                        </p:tgtEl>
                                        <p:attrNameLst>
                                          <p:attrName>ppt_h</p:attrName>
                                        </p:attrNameLst>
                                      </p:cBhvr>
                                      <p:tavLst>
                                        <p:tav tm="0">
                                          <p:val>
                                            <p:strVal val="ppt_h"/>
                                          </p:val>
                                        </p:tav>
                                        <p:tav tm="100000">
                                          <p:val>
                                            <p:strVal val="ppt_h"/>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500"/>
                                        <p:tgtEl>
                                          <p:spTgt spid="8"/>
                                        </p:tgtEl>
                                        <p:attrNameLst>
                                          <p:attrName>ppt_w</p:attrName>
                                        </p:attrNameLst>
                                      </p:cBhvr>
                                      <p:tavLst>
                                        <p:tav tm="0">
                                          <p:val>
                                            <p:strVal val="ppt_w"/>
                                          </p:val>
                                        </p:tav>
                                        <p:tav tm="100000">
                                          <p:val>
                                            <p:strVal val="ppt_w*0.70"/>
                                          </p:val>
                                        </p:tav>
                                      </p:tavLst>
                                    </p:anim>
                                    <p:anim calcmode="lin" valueType="num">
                                      <p:cBhvr>
                                        <p:cTn id="12" dur="500"/>
                                        <p:tgtEl>
                                          <p:spTgt spid="8"/>
                                        </p:tgtEl>
                                        <p:attrNameLst>
                                          <p:attrName>ppt_h</p:attrName>
                                        </p:attrNameLst>
                                      </p:cBhvr>
                                      <p:tavLst>
                                        <p:tav tm="0">
                                          <p:val>
                                            <p:strVal val="ppt_h"/>
                                          </p:val>
                                        </p:tav>
                                        <p:tav tm="100000">
                                          <p:val>
                                            <p:strVal val="ppt_h"/>
                                          </p:val>
                                        </p:tav>
                                      </p:tavLst>
                                    </p:anim>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55" presetClass="exit" presetSubtype="0" fill="hold" grpId="0" nodeType="withEffect">
                                  <p:stCondLst>
                                    <p:cond delay="0"/>
                                  </p:stCondLst>
                                  <p:childTnLst>
                                    <p:anim calcmode="lin" valueType="num">
                                      <p:cBhvr>
                                        <p:cTn id="16" dur="500"/>
                                        <p:tgtEl>
                                          <p:spTgt spid="6"/>
                                        </p:tgtEl>
                                        <p:attrNameLst>
                                          <p:attrName>ppt_w</p:attrName>
                                        </p:attrNameLst>
                                      </p:cBhvr>
                                      <p:tavLst>
                                        <p:tav tm="0">
                                          <p:val>
                                            <p:strVal val="ppt_w"/>
                                          </p:val>
                                        </p:tav>
                                        <p:tav tm="100000">
                                          <p:val>
                                            <p:strVal val="ppt_w*0.70"/>
                                          </p:val>
                                        </p:tav>
                                      </p:tavLst>
                                    </p:anim>
                                    <p:anim calcmode="lin" valueType="num">
                                      <p:cBhvr>
                                        <p:cTn id="17" dur="500"/>
                                        <p:tgtEl>
                                          <p:spTgt spid="6"/>
                                        </p:tgtEl>
                                        <p:attrNameLst>
                                          <p:attrName>ppt_h</p:attrName>
                                        </p:attrNameLst>
                                      </p:cBhvr>
                                      <p:tavLst>
                                        <p:tav tm="0">
                                          <p:val>
                                            <p:strVal val="ppt_h"/>
                                          </p:val>
                                        </p:tav>
                                        <p:tav tm="100000">
                                          <p:val>
                                            <p:strVal val="ppt_h"/>
                                          </p:val>
                                        </p:tav>
                                      </p:tavLst>
                                    </p:anim>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55" presetClass="exit" presetSubtype="0" fill="hold" grpId="0" nodeType="withEffect">
                                  <p:stCondLst>
                                    <p:cond delay="0"/>
                                  </p:stCondLst>
                                  <p:childTnLst>
                                    <p:anim calcmode="lin" valueType="num">
                                      <p:cBhvr>
                                        <p:cTn id="21" dur="500"/>
                                        <p:tgtEl>
                                          <p:spTgt spid="7"/>
                                        </p:tgtEl>
                                        <p:attrNameLst>
                                          <p:attrName>ppt_w</p:attrName>
                                        </p:attrNameLst>
                                      </p:cBhvr>
                                      <p:tavLst>
                                        <p:tav tm="0">
                                          <p:val>
                                            <p:strVal val="ppt_w"/>
                                          </p:val>
                                        </p:tav>
                                        <p:tav tm="100000">
                                          <p:val>
                                            <p:strVal val="ppt_w*0.70"/>
                                          </p:val>
                                        </p:tav>
                                      </p:tavLst>
                                    </p:anim>
                                    <p:anim calcmode="lin" valueType="num">
                                      <p:cBhvr>
                                        <p:cTn id="22" dur="500"/>
                                        <p:tgtEl>
                                          <p:spTgt spid="7"/>
                                        </p:tgtEl>
                                        <p:attrNameLst>
                                          <p:attrName>ppt_h</p:attrName>
                                        </p:attrNameLst>
                                      </p:cBhvr>
                                      <p:tavLst>
                                        <p:tav tm="0">
                                          <p:val>
                                            <p:strVal val="ppt_h"/>
                                          </p:val>
                                        </p:tav>
                                        <p:tav tm="100000">
                                          <p:val>
                                            <p:strVal val="ppt_h"/>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par>
                          <p:cTn id="25" fill="hold">
                            <p:stCondLst>
                              <p:cond delay="500"/>
                            </p:stCondLst>
                            <p:childTnLst>
                              <p:par>
                                <p:cTn id="26" presetID="64" presetClass="path" presetSubtype="0" accel="50000" decel="50000" fill="hold" grpId="0" nodeType="afterEffect">
                                  <p:stCondLst>
                                    <p:cond delay="0"/>
                                  </p:stCondLst>
                                  <p:childTnLst>
                                    <p:animMotion origin="layout" path="M 0 -1.85185E-6 L 0 -0.69537 " pathEditMode="relative" rAng="0" ptsTypes="AA">
                                      <p:cBhvr>
                                        <p:cTn id="27" dur="2000" fill="hold"/>
                                        <p:tgtEl>
                                          <p:spTgt spid="5"/>
                                        </p:tgtEl>
                                        <p:attrNameLst>
                                          <p:attrName>ppt_x</p:attrName>
                                          <p:attrName>ppt_y</p:attrName>
                                        </p:attrNameLst>
                                      </p:cBhvr>
                                      <p:rCtr x="0" y="-348"/>
                                    </p:animMotion>
                                  </p:childTnLst>
                                </p:cTn>
                              </p:par>
                              <p:par>
                                <p:cTn id="28" presetID="64" presetClass="path" presetSubtype="0" accel="50000" decel="50000" fill="hold" grpId="0" nodeType="withEffect">
                                  <p:stCondLst>
                                    <p:cond delay="0"/>
                                  </p:stCondLst>
                                  <p:childTnLst>
                                    <p:animMotion origin="layout" path="M 0 3.7037E-7 L 0 -0.73634 " pathEditMode="relative" rAng="0" ptsTypes="AA">
                                      <p:cBhvr>
                                        <p:cTn id="29" dur="2000" fill="hold"/>
                                        <p:tgtEl>
                                          <p:spTgt spid="2"/>
                                        </p:tgtEl>
                                        <p:attrNameLst>
                                          <p:attrName>ppt_x</p:attrName>
                                          <p:attrName>ppt_y</p:attrName>
                                        </p:attrNameLst>
                                      </p:cBhvr>
                                      <p:rCtr x="0" y="-3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3206915"/>
            <a:ext cx="8208912" cy="19543812"/>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4" name="Geschweifte Klammer rechts 3"/>
          <p:cNvSpPr/>
          <p:nvPr/>
        </p:nvSpPr>
        <p:spPr>
          <a:xfrm>
            <a:off x="7164288" y="404663"/>
            <a:ext cx="216024" cy="367240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eschweifte Klammer rechts 6"/>
          <p:cNvSpPr/>
          <p:nvPr/>
        </p:nvSpPr>
        <p:spPr>
          <a:xfrm>
            <a:off x="7164288" y="4293096"/>
            <a:ext cx="216024" cy="266429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8"/>
          <p:cNvSpPr txBox="1"/>
          <p:nvPr/>
        </p:nvSpPr>
        <p:spPr>
          <a:xfrm>
            <a:off x="7389837" y="2010035"/>
            <a:ext cx="1272977" cy="461665"/>
          </a:xfrm>
          <a:prstGeom prst="rect">
            <a:avLst/>
          </a:prstGeom>
          <a:noFill/>
        </p:spPr>
        <p:txBody>
          <a:bodyPr wrap="none" rtlCol="0">
            <a:spAutoFit/>
          </a:bodyPr>
          <a:lstStyle/>
          <a:p>
            <a:r>
              <a:rPr lang="en-US" sz="2400" dirty="0" smtClean="0"/>
              <a:t>Property</a:t>
            </a:r>
            <a:endParaRPr lang="en-US" sz="2400" dirty="0"/>
          </a:p>
        </p:txBody>
      </p:sp>
      <p:sp>
        <p:nvSpPr>
          <p:cNvPr id="11" name="Textfeld 10"/>
          <p:cNvSpPr txBox="1"/>
          <p:nvPr/>
        </p:nvSpPr>
        <p:spPr>
          <a:xfrm>
            <a:off x="7452320" y="5394411"/>
            <a:ext cx="989373" cy="461665"/>
          </a:xfrm>
          <a:prstGeom prst="rect">
            <a:avLst/>
          </a:prstGeom>
          <a:noFill/>
        </p:spPr>
        <p:txBody>
          <a:bodyPr wrap="none" rtlCol="0">
            <a:spAutoFit/>
          </a:bodyPr>
          <a:lstStyle/>
          <a:p>
            <a:r>
              <a:rPr lang="en-US" sz="2400" dirty="0" smtClean="0"/>
              <a:t>Action</a:t>
            </a:r>
            <a:endParaRPr lang="en-US" sz="2400" dirty="0"/>
          </a:p>
        </p:txBody>
      </p:sp>
    </p:spTree>
    <p:extLst>
      <p:ext uri="{BB962C8B-B14F-4D97-AF65-F5344CB8AC3E}">
        <p14:creationId xmlns="" xmlns:p14="http://schemas.microsoft.com/office/powerpoint/2010/main" val="34706214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07407E-6 L 0 -1.3676 " pathEditMode="relative" rAng="0" ptsTypes="AA">
                                      <p:cBhvr>
                                        <p:cTn id="6" dur="2000" fill="hold"/>
                                        <p:tgtEl>
                                          <p:spTgt spid="5"/>
                                        </p:tgtEl>
                                        <p:attrNameLst>
                                          <p:attrName>ppt_x</p:attrName>
                                          <p:attrName>ppt_y</p:attrName>
                                        </p:attrNameLst>
                                      </p:cBhvr>
                                      <p:rCtr x="0" y="-684"/>
                                    </p:animMotion>
                                  </p:childTnLst>
                                </p:cTn>
                              </p:par>
                              <p:par>
                                <p:cTn id="7" presetID="10" presetClass="exit" presetSubtype="0" fill="hold" grpId="0"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12586420"/>
            <a:ext cx="8208912" cy="20282475"/>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600" dirty="0" smtClean="0">
                <a:solidFill>
                  <a:srgbClr val="000000"/>
                </a:solidFill>
                <a:latin typeface="Consolas"/>
              </a:rPr>
              <a:t>{</a:t>
            </a:r>
          </a:p>
          <a:p>
            <a:r>
              <a:rPr lang="de-DE" sz="1600" dirty="0" smtClean="0">
                <a:solidFill>
                  <a:srgbClr val="000000"/>
                </a:solidFill>
                <a:latin typeface="Consolas"/>
              </a:rPr>
              <a:t>  </a:t>
            </a:r>
            <a:r>
              <a:rPr lang="de-DE" sz="1600" dirty="0" smtClean="0">
                <a:solidFill>
                  <a:srgbClr val="FF9900"/>
                </a:solidFill>
                <a:latin typeface="Consolas"/>
              </a:rPr>
              <a:t>"@</a:t>
            </a:r>
            <a:r>
              <a:rPr lang="de-DE" sz="1600" dirty="0" err="1" smtClean="0">
                <a:solidFill>
                  <a:srgbClr val="FF9900"/>
                </a:solidFill>
                <a:latin typeface="Consolas"/>
              </a:rPr>
              <a:t>context</a:t>
            </a:r>
            <a:r>
              <a:rPr lang="de-DE" sz="1600" dirty="0" smtClean="0">
                <a:solidFill>
                  <a:srgbClr val="FF9900"/>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"http://w3c.github.io/wot/w3c-wot-td-context.jsonld"</a:t>
            </a:r>
            <a:r>
              <a:rPr lang="de-DE" sz="1600" dirty="0" smtClean="0">
                <a:solidFill>
                  <a:srgbClr val="000000"/>
                </a:solidFill>
                <a:latin typeface="Consolas"/>
              </a:rPr>
              <a:t>,</a:t>
            </a:r>
          </a:p>
          <a:p>
            <a:r>
              <a:rPr lang="de-DE" sz="1600" dirty="0" smtClean="0">
                <a:solidFill>
                  <a:srgbClr val="000000"/>
                </a:solidFill>
                <a:latin typeface="Consolas"/>
              </a:rPr>
              <a:t>    { </a:t>
            </a:r>
            <a:r>
              <a:rPr lang="de-DE" sz="1600" b="1" dirty="0" smtClean="0">
                <a:solidFill>
                  <a:schemeClr val="accent2"/>
                </a:solidFill>
                <a:latin typeface="Consolas"/>
              </a:rPr>
              <a:t>"</a:t>
            </a:r>
            <a:r>
              <a:rPr lang="de-DE" sz="1600" b="1" dirty="0" err="1" smtClean="0">
                <a:solidFill>
                  <a:schemeClr val="accent2"/>
                </a:solidFill>
                <a:latin typeface="Consolas"/>
              </a:rPr>
              <a:t>domain</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"http://example.org/actuator#"</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dirty="0" smtClean="0">
                <a:solidFill>
                  <a:srgbClr val="0000FF"/>
                </a:solidFill>
                <a:latin typeface="Consolas"/>
              </a:rPr>
              <a:t>"Thing"</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MyLEDThing</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base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"coap://myled.example.com:5683/"</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security</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cat</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a:t>
            </a:r>
            <a:r>
              <a:rPr lang="de-DE" sz="1600" dirty="0" err="1" smtClean="0">
                <a:solidFill>
                  <a:srgbClr val="4A7B7C"/>
                </a:solidFill>
                <a:latin typeface="Consolas"/>
              </a:rPr>
              <a:t>token:jwt</a:t>
            </a:r>
            <a:r>
              <a:rPr lang="de-DE" sz="1600" dirty="0" smtClean="0">
                <a:solidFill>
                  <a:srgbClr val="4A7B7C"/>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alg</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4A7B7C"/>
                </a:solidFill>
                <a:latin typeface="Consolas"/>
              </a:rPr>
              <a:t>"HS256"</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as</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"https://authority-issuing.example.org"</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"interactions"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"Property"</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domain:onOffStatus</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status</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boolean</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writable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err="1" smtClean="0">
                <a:solidFill>
                  <a:srgbClr val="0000FF"/>
                </a:solidFill>
                <a:latin typeface="Consolas"/>
              </a:rPr>
              <a:t>true</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pwr</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"http://mytemp.example.com:8080/status"</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domain:fadeIn</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fadeIn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"in"</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"http://mytemp.example.com:8080/in"</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"Action"</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domain:fadeOut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fadeOut</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inputData</a:t>
            </a:r>
            <a:r>
              <a:rPr lang="de-DE" sz="1600" b="1" dirty="0" smtClean="0">
                <a:solidFill>
                  <a:srgbClr val="4A7B7C"/>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"integer"}</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domain:unit</a:t>
            </a:r>
            <a:r>
              <a:rPr lang="de-DE" sz="1600" b="1" dirty="0" smtClean="0">
                <a:solidFill>
                  <a:schemeClr val="accent2"/>
                </a:solidFill>
                <a:latin typeface="Consolas"/>
              </a:rPr>
              <a:t>"</a:t>
            </a:r>
            <a:r>
              <a:rPr lang="de-DE" sz="1600" dirty="0" smtClean="0">
                <a:solidFill>
                  <a:srgbClr val="000000"/>
                </a:solidFill>
                <a:latin typeface="Consolas"/>
              </a:rPr>
              <a:t>: </a:t>
            </a:r>
            <a:r>
              <a:rPr lang="de-DE" sz="1600" dirty="0" smtClean="0">
                <a:solidFill>
                  <a:schemeClr val="accent2"/>
                </a:solidFill>
                <a:latin typeface="Consolas"/>
              </a:rPr>
              <a:t>"</a:t>
            </a:r>
            <a:r>
              <a:rPr lang="de-DE" sz="1600" dirty="0" err="1" smtClean="0">
                <a:solidFill>
                  <a:schemeClr val="accent2"/>
                </a:solidFill>
                <a:latin typeface="Consolas"/>
              </a:rPr>
              <a:t>domain:ms</a:t>
            </a:r>
            <a:r>
              <a:rPr lang="de-DE" sz="1600" dirty="0" smtClean="0">
                <a:solidFill>
                  <a:schemeClr val="accent2"/>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"out"</a:t>
            </a:r>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"http://mytemp.example.com:8080/out"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json</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FF9900"/>
                </a:solidFill>
                <a:latin typeface="Consolas"/>
              </a:rPr>
              <a:t>"@type"</a:t>
            </a:r>
            <a:r>
              <a:rPr lang="de-DE" sz="1600" dirty="0" smtClean="0">
                <a:solidFill>
                  <a:srgbClr val="000000"/>
                </a:solidFill>
                <a:latin typeface="Consolas"/>
              </a:rPr>
              <a:t>: [</a:t>
            </a:r>
            <a:r>
              <a:rPr lang="de-DE" sz="1600" b="1" dirty="0" smtClean="0">
                <a:solidFill>
                  <a:srgbClr val="4A7B7C"/>
                </a:solidFill>
                <a:latin typeface="Consolas"/>
              </a:rPr>
              <a:t>"Event"</a:t>
            </a:r>
            <a:r>
              <a:rPr lang="de-DE" sz="1600" dirty="0" smtClean="0">
                <a:solidFill>
                  <a:srgbClr val="000000"/>
                </a:solidFill>
                <a:latin typeface="Consolas"/>
              </a:rPr>
              <a:t>, </a:t>
            </a:r>
            <a:r>
              <a:rPr lang="de-DE" sz="1600" b="1" dirty="0" smtClean="0">
                <a:solidFill>
                  <a:schemeClr val="accent2"/>
                </a:solidFill>
                <a:latin typeface="Consolas"/>
              </a:rPr>
              <a:t>"</a:t>
            </a:r>
            <a:r>
              <a:rPr lang="de-DE" sz="1600" b="1" dirty="0" err="1" smtClean="0">
                <a:solidFill>
                  <a:schemeClr val="accent2"/>
                </a:solidFill>
                <a:latin typeface="Consolas"/>
              </a:rPr>
              <a:t>domain:alert</a:t>
            </a:r>
            <a:r>
              <a:rPr lang="de-DE" sz="1600" b="1" dirty="0" smtClean="0">
                <a:solidFill>
                  <a:schemeClr val="accent2"/>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name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criticalCondition</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outputData</a:t>
            </a:r>
            <a:r>
              <a:rPr lang="de-DE" sz="1600" b="1" dirty="0" smtClean="0">
                <a:solidFill>
                  <a:srgbClr val="4A7B7C"/>
                </a:solidFill>
                <a:latin typeface="Consolas"/>
              </a:rPr>
              <a:t>"</a:t>
            </a:r>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valueType</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FF0066"/>
                </a:solidFill>
                <a:latin typeface="Consolas"/>
              </a:rPr>
              <a:t>{"type": "</a:t>
            </a:r>
            <a:r>
              <a:rPr lang="de-DE" sz="1600" dirty="0" err="1" smtClean="0">
                <a:solidFill>
                  <a:srgbClr val="FF0066"/>
                </a:solidFill>
                <a:latin typeface="Consolas"/>
              </a:rPr>
              <a:t>string</a:t>
            </a:r>
            <a:r>
              <a:rPr lang="de-DE" sz="1600" dirty="0" smtClean="0">
                <a:solidFill>
                  <a:srgbClr val="FF0066"/>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"links"</a:t>
            </a:r>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          </a:t>
            </a:r>
            <a:r>
              <a:rPr lang="de-DE" sz="1600" b="1" dirty="0" smtClean="0">
                <a:solidFill>
                  <a:srgbClr val="4A7B7C"/>
                </a:solidFill>
                <a:latin typeface="Consolas"/>
              </a:rPr>
              <a:t>"</a:t>
            </a:r>
            <a:r>
              <a:rPr lang="de-DE" sz="1600" b="1" dirty="0" err="1" smtClean="0">
                <a:solidFill>
                  <a:srgbClr val="4A7B7C"/>
                </a:solidFill>
                <a:latin typeface="Consolas"/>
              </a:rPr>
              <a:t>href</a:t>
            </a:r>
            <a:r>
              <a:rPr lang="de-DE" sz="1600" b="1" dirty="0" smtClean="0">
                <a:solidFill>
                  <a:srgbClr val="4A7B7C"/>
                </a:solidFill>
                <a:latin typeface="Consolas"/>
              </a:rPr>
              <a:t>"</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ev</a:t>
            </a:r>
            <a:r>
              <a:rPr lang="de-DE" sz="1600" dirty="0" smtClean="0">
                <a:solidFill>
                  <a:srgbClr val="0000FF"/>
                </a:solidFill>
                <a:latin typeface="Consolas"/>
              </a:rPr>
              <a:t>"</a:t>
            </a:r>
            <a:r>
              <a:rPr lang="de-DE" sz="1600" dirty="0" smtClean="0">
                <a:solidFill>
                  <a:srgbClr val="000000"/>
                </a:solidFill>
                <a:latin typeface="Consolas"/>
              </a:rPr>
              <a:t>,</a:t>
            </a:r>
          </a:p>
          <a:p>
            <a:r>
              <a:rPr lang="de-DE" sz="1600" dirty="0" smtClean="0">
                <a:solidFill>
                  <a:srgbClr val="000000"/>
                </a:solidFill>
                <a:latin typeface="Consolas"/>
              </a:rPr>
              <a:t>          </a:t>
            </a:r>
            <a:r>
              <a:rPr lang="de-DE" sz="1600" b="1" dirty="0" smtClean="0">
                <a:solidFill>
                  <a:srgbClr val="4A7B7C"/>
                </a:solidFill>
                <a:latin typeface="Consolas"/>
              </a:rPr>
              <a:t>"mediaType"</a:t>
            </a:r>
            <a:r>
              <a:rPr lang="de-DE" sz="1600" dirty="0" smtClean="0">
                <a:solidFill>
                  <a:srgbClr val="000000"/>
                </a:solidFill>
                <a:latin typeface="Consolas"/>
              </a:rPr>
              <a:t>: </a:t>
            </a:r>
            <a:r>
              <a:rPr lang="de-DE" sz="1600" dirty="0" smtClean="0">
                <a:solidFill>
                  <a:srgbClr val="0000FF"/>
                </a:solidFill>
                <a:latin typeface="Consolas"/>
              </a:rPr>
              <a:t>"</a:t>
            </a:r>
            <a:r>
              <a:rPr lang="de-DE" sz="1600" dirty="0" err="1" smtClean="0">
                <a:solidFill>
                  <a:srgbClr val="0000FF"/>
                </a:solidFill>
                <a:latin typeface="Consolas"/>
              </a:rPr>
              <a:t>application</a:t>
            </a:r>
            <a:r>
              <a:rPr lang="de-DE" sz="1600" dirty="0" smtClean="0">
                <a:solidFill>
                  <a:srgbClr val="0000FF"/>
                </a:solidFill>
                <a:latin typeface="Consolas"/>
              </a:rPr>
              <a:t>/</a:t>
            </a:r>
            <a:r>
              <a:rPr lang="de-DE" sz="1600" dirty="0" err="1" smtClean="0">
                <a:solidFill>
                  <a:srgbClr val="0000FF"/>
                </a:solidFill>
                <a:latin typeface="Consolas"/>
              </a:rPr>
              <a:t>exi</a:t>
            </a:r>
            <a:r>
              <a:rPr lang="de-DE" sz="1600" dirty="0" smtClean="0">
                <a:solidFill>
                  <a:srgbClr val="0000FF"/>
                </a:solidFill>
                <a:latin typeface="Consolas"/>
              </a:rPr>
              <a:t>"</a:t>
            </a:r>
          </a:p>
          <a:p>
            <a:r>
              <a:rPr lang="de-DE" sz="1600" dirty="0" smtClean="0">
                <a:solidFill>
                  <a:srgbClr val="000000"/>
                </a:solidFill>
                <a:latin typeface="Consolas"/>
              </a:rPr>
              <a:t>        }</a:t>
            </a:r>
          </a:p>
          <a:p>
            <a:r>
              <a:rPr lang="de-DE" sz="1600" dirty="0" smtClean="0">
                <a:solidFill>
                  <a:srgbClr val="000000"/>
                </a:solidFill>
                <a:latin typeface="Consolas"/>
              </a:rPr>
              <a:t>      ]  </a:t>
            </a:r>
          </a:p>
          <a:p>
            <a:r>
              <a:rPr lang="de-DE" sz="1600" dirty="0" smtClean="0">
                <a:solidFill>
                  <a:srgbClr val="000000"/>
                </a:solidFill>
                <a:latin typeface="Consolas"/>
              </a:rPr>
              <a:t>    }</a:t>
            </a:r>
          </a:p>
          <a:p>
            <a:r>
              <a:rPr lang="de-DE" sz="1600" dirty="0" smtClean="0">
                <a:solidFill>
                  <a:srgbClr val="000000"/>
                </a:solidFill>
                <a:latin typeface="Consolas"/>
              </a:rPr>
              <a:t>  ]</a:t>
            </a:r>
          </a:p>
          <a:p>
            <a:r>
              <a:rPr lang="de-DE" sz="1600" dirty="0" smtClean="0">
                <a:solidFill>
                  <a:srgbClr val="000000"/>
                </a:solidFill>
                <a:latin typeface="Consolas"/>
              </a:rPr>
              <a:t>}</a:t>
            </a:r>
            <a:endParaRPr lang="de-CH" sz="1600" dirty="0">
              <a:latin typeface="Consolas" pitchFamily="49" charset="0"/>
              <a:cs typeface="Consolas" pitchFamily="49" charset="0"/>
            </a:endParaRPr>
          </a:p>
        </p:txBody>
      </p:sp>
      <p:sp>
        <p:nvSpPr>
          <p:cNvPr id="7" name="Geschweifte Klammer rechts 6"/>
          <p:cNvSpPr/>
          <p:nvPr/>
        </p:nvSpPr>
        <p:spPr>
          <a:xfrm>
            <a:off x="7164288" y="3717032"/>
            <a:ext cx="216024" cy="237626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feld 10"/>
          <p:cNvSpPr txBox="1"/>
          <p:nvPr/>
        </p:nvSpPr>
        <p:spPr>
          <a:xfrm>
            <a:off x="7452320" y="4674331"/>
            <a:ext cx="1676806" cy="892552"/>
          </a:xfrm>
          <a:prstGeom prst="rect">
            <a:avLst/>
          </a:prstGeom>
          <a:noFill/>
        </p:spPr>
        <p:txBody>
          <a:bodyPr wrap="none" rtlCol="0">
            <a:spAutoFit/>
          </a:bodyPr>
          <a:lstStyle/>
          <a:p>
            <a:r>
              <a:rPr lang="en-US" sz="2400" dirty="0" smtClean="0"/>
              <a:t>Event</a:t>
            </a:r>
            <a:br>
              <a:rPr lang="en-US" sz="2400" dirty="0" smtClean="0"/>
            </a:br>
            <a:r>
              <a:rPr lang="en-US" sz="1400" dirty="0" smtClean="0"/>
              <a:t>(under construction,</a:t>
            </a:r>
            <a:br>
              <a:rPr lang="en-US" sz="1400" dirty="0" smtClean="0"/>
            </a:br>
            <a:r>
              <a:rPr lang="en-US" sz="1400" dirty="0" smtClean="0"/>
              <a:t>sources, sinks, …)</a:t>
            </a:r>
            <a:endParaRPr lang="en-US" sz="2400" dirty="0"/>
          </a:p>
        </p:txBody>
      </p:sp>
    </p:spTree>
    <p:extLst>
      <p:ext uri="{BB962C8B-B14F-4D97-AF65-F5344CB8AC3E}">
        <p14:creationId xmlns="" xmlns:p14="http://schemas.microsoft.com/office/powerpoint/2010/main" val="34706214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WoT </a:t>
            </a:r>
            <a:r>
              <a:rPr lang="en-US" smtClean="0"/>
              <a:t>Thing </a:t>
            </a:r>
            <a:r>
              <a:rPr lang="en-US" smtClean="0"/>
              <a:t>Description</a:t>
            </a:r>
            <a:endParaRPr lang="en-US"/>
          </a:p>
        </p:txBody>
      </p:sp>
      <p:sp>
        <p:nvSpPr>
          <p:cNvPr id="3" name="Inhaltsplatzhalter 2"/>
          <p:cNvSpPr>
            <a:spLocks noGrp="1"/>
          </p:cNvSpPr>
          <p:nvPr>
            <p:ph idx="1"/>
          </p:nvPr>
        </p:nvSpPr>
        <p:spPr>
          <a:xfrm>
            <a:off x="457200" y="1600200"/>
            <a:ext cx="8229600" cy="4997152"/>
          </a:xfrm>
        </p:spPr>
        <p:txBody>
          <a:bodyPr>
            <a:normAutofit/>
          </a:bodyPr>
          <a:lstStyle/>
          <a:p>
            <a:r>
              <a:rPr lang="en-US" dirty="0" smtClean="0"/>
              <a:t>JSON-LD just one representation</a:t>
            </a:r>
          </a:p>
          <a:p>
            <a:pPr lvl="1"/>
            <a:r>
              <a:rPr lang="en-US" dirty="0" smtClean="0"/>
              <a:t>Good for discussion, accepted by Web people</a:t>
            </a:r>
          </a:p>
          <a:p>
            <a:r>
              <a:rPr lang="en-US" dirty="0" smtClean="0"/>
              <a:t>TD is a semantic model</a:t>
            </a:r>
          </a:p>
          <a:p>
            <a:pPr lvl="1"/>
            <a:r>
              <a:rPr lang="en-US" dirty="0" smtClean="0"/>
              <a:t>Backed by RDF and Linked Data vocabularies</a:t>
            </a:r>
          </a:p>
          <a:p>
            <a:pPr lvl="1"/>
            <a:r>
              <a:rPr lang="en-US" dirty="0" smtClean="0"/>
              <a:t>Yet complexity of Semantic Web can be ignored</a:t>
            </a:r>
          </a:p>
          <a:p>
            <a:r>
              <a:rPr lang="en-US" dirty="0" smtClean="0"/>
              <a:t>Other formats possible</a:t>
            </a:r>
          </a:p>
          <a:p>
            <a:pPr lvl="1"/>
            <a:r>
              <a:rPr lang="en-US" dirty="0" smtClean="0"/>
              <a:t>EXI, CBOR, … for machines</a:t>
            </a:r>
          </a:p>
          <a:p>
            <a:pPr lvl="1"/>
            <a:r>
              <a:rPr lang="en-US" dirty="0" smtClean="0"/>
              <a:t>Custom </a:t>
            </a:r>
            <a:r>
              <a:rPr lang="en-US" sz="2400" dirty="0" smtClean="0">
                <a:latin typeface="Consolas" pitchFamily="49" charset="0"/>
                <a:cs typeface="Consolas" pitchFamily="49" charset="0"/>
              </a:rPr>
              <a:t>application/</a:t>
            </a:r>
            <a:r>
              <a:rPr lang="en-US" sz="2400" dirty="0" err="1" smtClean="0">
                <a:latin typeface="Consolas" pitchFamily="49" charset="0"/>
                <a:cs typeface="Consolas" pitchFamily="49" charset="0"/>
              </a:rPr>
              <a:t>wot-td+json</a:t>
            </a:r>
            <a:r>
              <a:rPr lang="en-US" dirty="0" smtClean="0"/>
              <a:t> for developers</a:t>
            </a:r>
          </a:p>
          <a:p>
            <a:pPr lvl="1"/>
            <a:r>
              <a:rPr lang="en-US" dirty="0" smtClean="0"/>
              <a:t>Just serializations of the semantic model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WoT Scripting </a:t>
            </a:r>
            <a:r>
              <a:rPr lang="en-US" dirty="0" smtClean="0"/>
              <a:t>API</a:t>
            </a:r>
            <a:endParaRPr lang="en-US" dirty="0"/>
          </a:p>
        </p:txBody>
      </p:sp>
      <p:sp>
        <p:nvSpPr>
          <p:cNvPr id="5" name="Textplatzhalter 4"/>
          <p:cNvSpPr>
            <a:spLocks noGrp="1"/>
          </p:cNvSpPr>
          <p:nvPr>
            <p:ph type="body" idx="1"/>
          </p:nvPr>
        </p:nvSpPr>
        <p:spPr/>
        <p:txBody>
          <a:bodyPr/>
          <a:lstStyle/>
          <a:p>
            <a:r>
              <a:rPr lang="en-US" dirty="0" smtClean="0"/>
              <a:t>Program and deploy IoT applications like Web applications</a:t>
            </a:r>
          </a:p>
          <a:p>
            <a:r>
              <a:rPr lang="en-US" dirty="0" smtClean="0">
                <a:hlinkClick r:id="rId2"/>
              </a:rPr>
              <a:t>https://w3c.github.io/wot-scripting-api</a:t>
            </a:r>
            <a:r>
              <a:rPr lang="en-US" dirty="0" smtClean="0">
                <a:hlinkClick r:id="rId2"/>
              </a:rPr>
              <a:t>/</a:t>
            </a:r>
            <a:endParaRPr lang="en-US" dirty="0" smtClean="0"/>
          </a:p>
        </p:txBody>
      </p:sp>
    </p:spTree>
    <p:extLst>
      <p:ext uri="{BB962C8B-B14F-4D97-AF65-F5344CB8AC3E}">
        <p14:creationId xmlns="" xmlns:p14="http://schemas.microsoft.com/office/powerpoint/2010/main" val="161399473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pic>
        <p:nvPicPr>
          <p:cNvPr id="22" name="Picture 2" descr="https://pbs.twimg.com/profile_images/737757905177300992/NwwT3aUT.jpg"/>
          <p:cNvPicPr>
            <a:picLocks noChangeAspect="1" noChangeArrowheads="1"/>
          </p:cNvPicPr>
          <p:nvPr/>
        </p:nvPicPr>
        <p:blipFill>
          <a:blip r:embed="rId7" cstate="print"/>
          <a:srcRect/>
          <a:stretch>
            <a:fillRect/>
          </a:stretch>
        </p:blipFill>
        <p:spPr bwMode="auto">
          <a:xfrm>
            <a:off x="395536" y="1880828"/>
            <a:ext cx="1008112" cy="1008112"/>
          </a:xfrm>
          <a:prstGeom prst="rect">
            <a:avLst/>
          </a:prstGeom>
          <a:noFill/>
        </p:spPr>
      </p:pic>
      <p:pic>
        <p:nvPicPr>
          <p:cNvPr id="23" name="Picture 4" descr="http://www.etsi.org/images/articles/logos/oneM2M-Logo.png"/>
          <p:cNvPicPr>
            <a:picLocks noChangeAspect="1" noChangeArrowheads="1"/>
          </p:cNvPicPr>
          <p:nvPr/>
        </p:nvPicPr>
        <p:blipFill>
          <a:blip r:embed="rId8" cstate="print"/>
          <a:srcRect/>
          <a:stretch>
            <a:fillRect/>
          </a:stretch>
        </p:blipFill>
        <p:spPr bwMode="auto">
          <a:xfrm>
            <a:off x="1856769" y="1943085"/>
            <a:ext cx="1295044" cy="883598"/>
          </a:xfrm>
          <a:prstGeom prst="rect">
            <a:avLst/>
          </a:prstGeom>
          <a:noFill/>
        </p:spPr>
      </p:pic>
      <p:pic>
        <p:nvPicPr>
          <p:cNvPr id="24" name="Picture 6" descr="https://lh6.ggpht.com/9HO8ss1ZMkSOVERLU0gakZEJpptzRxV4TYL3YJ5vPdYe5V0z3EpV_Wqezc8RkRcNcP6-=w300"/>
          <p:cNvPicPr>
            <a:picLocks noChangeAspect="1" noChangeArrowheads="1"/>
          </p:cNvPicPr>
          <p:nvPr/>
        </p:nvPicPr>
        <p:blipFill>
          <a:blip r:embed="rId9" cstate="print"/>
          <a:srcRect/>
          <a:stretch>
            <a:fillRect/>
          </a:stretch>
        </p:blipFill>
        <p:spPr bwMode="auto">
          <a:xfrm>
            <a:off x="3604934" y="1844824"/>
            <a:ext cx="1080120" cy="1080120"/>
          </a:xfrm>
          <a:prstGeom prst="rect">
            <a:avLst/>
          </a:prstGeom>
          <a:noFill/>
        </p:spPr>
      </p:pic>
      <p:pic>
        <p:nvPicPr>
          <p:cNvPr id="25" name="Picture 8" descr="https://media.licdn.com/media/p/1/000/225/076/21c1f00.png"/>
          <p:cNvPicPr>
            <a:picLocks noChangeAspect="1" noChangeArrowheads="1"/>
          </p:cNvPicPr>
          <p:nvPr/>
        </p:nvPicPr>
        <p:blipFill>
          <a:blip r:embed="rId10" cstate="print"/>
          <a:srcRect/>
          <a:stretch>
            <a:fillRect/>
          </a:stretch>
        </p:blipFill>
        <p:spPr bwMode="auto">
          <a:xfrm>
            <a:off x="7277116" y="2139656"/>
            <a:ext cx="1440160" cy="490457"/>
          </a:xfrm>
          <a:prstGeom prst="rect">
            <a:avLst/>
          </a:prstGeom>
          <a:noFill/>
        </p:spPr>
      </p:pic>
      <p:pic>
        <p:nvPicPr>
          <p:cNvPr id="26" name="Picture 4" descr="http://openmobilealliance.org/wp-content/uploads/2012/11/LOGO_OMA_Large.jpg"/>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5138175" y="1948559"/>
            <a:ext cx="1717009" cy="87265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(Expose Thing)</a:t>
            </a:r>
            <a:endParaRPr lang="en-US" dirty="0"/>
          </a:p>
        </p:txBody>
      </p:sp>
      <p:sp>
        <p:nvSpPr>
          <p:cNvPr id="5" name="Rechteck 4"/>
          <p:cNvSpPr/>
          <p:nvPr/>
        </p:nvSpPr>
        <p:spPr>
          <a:xfrm>
            <a:off x="54000" y="1440000"/>
            <a:ext cx="8964488" cy="5078313"/>
          </a:xfrm>
          <a:prstGeom prst="rect">
            <a:avLst/>
          </a:prstGeom>
        </p:spPr>
        <p:txBody>
          <a:bodyPr wrap="square">
            <a:spAutoFit/>
          </a:bodyPr>
          <a:lstStyle/>
          <a:p>
            <a:r>
              <a:rPr lang="en-US" dirty="0" smtClean="0">
                <a:solidFill>
                  <a:schemeClr val="bg1">
                    <a:lumMod val="50000"/>
                  </a:schemeClr>
                </a:solidFill>
                <a:latin typeface="Consolas" pitchFamily="49" charset="0"/>
                <a:ea typeface="Hack" pitchFamily="49" charset="0"/>
                <a:cs typeface="Consolas" pitchFamily="49" charset="0"/>
              </a:rPr>
              <a:t>// create software object to represent local Thing</a:t>
            </a:r>
          </a:p>
          <a:p>
            <a:r>
              <a:rPr lang="en-US" b="1" dirty="0" err="1" smtClean="0">
                <a:solidFill>
                  <a:srgbClr val="4A7B7C"/>
                </a:solidFill>
                <a:latin typeface="Consolas" pitchFamily="49" charset="0"/>
                <a:ea typeface="Hack" pitchFamily="49" charset="0"/>
                <a:cs typeface="Consolas" pitchFamily="49" charset="0"/>
              </a:rPr>
              <a:t>WoT</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newThing</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.then</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thing</a:t>
            </a:r>
            <a:r>
              <a:rPr lang="en-US" dirty="0" smtClean="0">
                <a:latin typeface="Consolas" pitchFamily="49" charset="0"/>
                <a:ea typeface="Hack" pitchFamily="49" charset="0"/>
                <a:cs typeface="Consolas" pitchFamily="49" charset="0"/>
              </a:rPr>
              <a:t>) =&gt; </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thing</a:t>
            </a:r>
          </a:p>
          <a:p>
            <a:r>
              <a:rPr lang="en-US" dirty="0" smtClean="0">
                <a:solidFill>
                  <a:schemeClr val="bg1">
                    <a:lumMod val="50000"/>
                  </a:schemeClr>
                </a:solidFill>
                <a:latin typeface="Consolas" pitchFamily="49" charset="0"/>
                <a:ea typeface="Hack" pitchFamily="49" charset="0"/>
                <a:cs typeface="Consolas" pitchFamily="49" charset="0"/>
              </a:rPr>
              <a:t>            // programmatically add </a:t>
            </a:r>
            <a:r>
              <a:rPr lang="en-US" dirty="0" smtClean="0">
                <a:solidFill>
                  <a:schemeClr val="bg1">
                    <a:lumMod val="50000"/>
                  </a:schemeClr>
                </a:solidFill>
                <a:latin typeface="Consolas" pitchFamily="49" charset="0"/>
                <a:ea typeface="Hack" pitchFamily="49" charset="0"/>
                <a:cs typeface="Consolas" pitchFamily="49" charset="0"/>
              </a:rPr>
              <a:t>interactions (builder pattern)</a:t>
            </a:r>
            <a:endParaRPr lang="en-US" dirty="0" smtClean="0">
              <a:solidFill>
                <a:schemeClr val="bg1">
                  <a:lumMod val="50000"/>
                </a:schemeClr>
              </a:solidFill>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FF0066"/>
                </a:solidFill>
                <a:latin typeface="Consolas" pitchFamily="49" charset="0"/>
                <a:ea typeface="Hack" pitchFamily="49" charset="0"/>
                <a:cs typeface="Consolas" pitchFamily="49" charset="0"/>
              </a:rPr>
              <a:t>{"type": "integer</a:t>
            </a:r>
            <a:r>
              <a:rPr lang="en-US" dirty="0" smtClean="0">
                <a:solidFill>
                  <a:srgbClr val="FF0066"/>
                </a:solidFill>
                <a:latin typeface="Consolas" pitchFamily="49" charset="0"/>
                <a:ea typeface="Hack" pitchFamily="49" charset="0"/>
                <a:cs typeface="Consolas" pitchFamily="49" charset="0"/>
              </a:rPr>
              <a:t>"}</a:t>
            </a:r>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JSON Schema</a:t>
            </a:r>
            <a:endParaRPr lang="en-US" dirty="0" smtClean="0">
              <a:solidFill>
                <a:schemeClr val="bg1">
                  <a:lumMod val="50000"/>
                </a:schemeClr>
              </a:solidFill>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onInvokeAction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 </a:t>
            </a:r>
            <a:r>
              <a:rPr lang="en-US" dirty="0" smtClean="0">
                <a:latin typeface="Consolas" pitchFamily="49" charset="0"/>
                <a:ea typeface="Hack" pitchFamily="49" charset="0"/>
                <a:cs typeface="Consolas" pitchFamily="49" charset="0"/>
              </a:rPr>
              <a:t>() =&gt; </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console.log(</a:t>
            </a:r>
            <a:r>
              <a:rPr lang="en-US" dirty="0" smtClean="0">
                <a:solidFill>
                  <a:srgbClr val="00B050"/>
                </a:solidFill>
                <a:latin typeface="Consolas" pitchFamily="49" charset="0"/>
                <a:ea typeface="Hack" pitchFamily="49" charset="0"/>
                <a:cs typeface="Consolas" pitchFamily="49" charset="0"/>
              </a:rPr>
              <a:t>"incrementing 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persistent state is managed by runtime environment</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smtClean="0">
                <a:latin typeface="Consolas" pitchFamily="49" charset="0"/>
                <a:ea typeface="Hack" pitchFamily="49" charset="0"/>
                <a:cs typeface="Consolas" pitchFamily="49" charset="0"/>
              </a:rPr>
              <a:t>let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 </a:t>
            </a:r>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getProperty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+ 1;</a:t>
            </a: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return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latin typeface="Consolas" pitchFamily="49" charset="0"/>
                <a:ea typeface="Hack" pitchFamily="49" charset="0"/>
                <a:cs typeface="Consolas" pitchFamily="49" charset="0"/>
              </a:rPr>
              <a:t>});</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initialize state </a:t>
            </a:r>
            <a:r>
              <a:rPr lang="en-US" dirty="0" smtClean="0">
                <a:solidFill>
                  <a:schemeClr val="bg1">
                    <a:lumMod val="50000"/>
                  </a:schemeClr>
                </a:solidFill>
                <a:latin typeface="Consolas" pitchFamily="49" charset="0"/>
                <a:ea typeface="Hack" pitchFamily="49" charset="0"/>
                <a:cs typeface="Consolas" pitchFamily="49" charset="0"/>
              </a:rPr>
              <a:t>(transparent if local or remote Thing)</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0);</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latin typeface="Consolas" pitchFamily="49" charset="0"/>
                <a:ea typeface="Hack" pitchFamily="49" charset="0"/>
                <a:cs typeface="Consolas" pitchFamily="49" charset="0"/>
              </a:rPr>
              <a:t>.catch(console.err</a:t>
            </a:r>
            <a:r>
              <a:rPr lang="en-US" dirty="0" smtClean="0">
                <a:latin typeface="Consolas" pitchFamily="49" charset="0"/>
                <a:ea typeface="Hack" pitchFamily="49" charset="0"/>
                <a:cs typeface="Consolas" pitchFamily="49" charset="0"/>
              </a:rPr>
              <a:t>);</a:t>
            </a:r>
          </a:p>
        </p:txBody>
      </p:sp>
    </p:spTree>
    <p:extLst>
      <p:ext uri="{BB962C8B-B14F-4D97-AF65-F5344CB8AC3E}">
        <p14:creationId xmlns="" xmlns:p14="http://schemas.microsoft.com/office/powerpoint/2010/main" val="11851154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(Consume Thing)</a:t>
            </a:r>
            <a:endParaRPr lang="en-US" dirty="0"/>
          </a:p>
        </p:txBody>
      </p:sp>
      <p:sp>
        <p:nvSpPr>
          <p:cNvPr id="4" name="Rechteck 3"/>
          <p:cNvSpPr/>
          <p:nvPr/>
        </p:nvSpPr>
        <p:spPr>
          <a:xfrm>
            <a:off x="54546" y="1440000"/>
            <a:ext cx="9108504" cy="5078313"/>
          </a:xfrm>
          <a:prstGeom prst="rect">
            <a:avLst/>
          </a:prstGeom>
        </p:spPr>
        <p:txBody>
          <a:bodyPr wrap="square">
            <a:spAutoFit/>
          </a:bodyPr>
          <a:lstStyle/>
          <a:p>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software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object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represent</a:t>
            </a:r>
            <a:r>
              <a:rPr lang="de-DE" dirty="0" smtClean="0">
                <a:solidFill>
                  <a:schemeClr val="bg1">
                    <a:lumMod val="50000"/>
                  </a:schemeClr>
                </a:solidFill>
                <a:latin typeface="Consolas" pitchFamily="49" charset="0"/>
                <a:cs typeface="Consolas" pitchFamily="49" charset="0"/>
              </a:rPr>
              <a:t> remote Thing </a:t>
            </a:r>
            <a:r>
              <a:rPr lang="de-DE" dirty="0" err="1" smtClean="0">
                <a:solidFill>
                  <a:schemeClr val="bg1">
                    <a:lumMod val="50000"/>
                  </a:schemeClr>
                </a:solidFill>
                <a:latin typeface="Consolas" pitchFamily="49" charset="0"/>
                <a:cs typeface="Consolas" pitchFamily="49" charset="0"/>
              </a:rPr>
              <a:t>based</a:t>
            </a:r>
            <a:r>
              <a:rPr lang="de-DE" dirty="0" smtClean="0">
                <a:solidFill>
                  <a:schemeClr val="bg1">
                    <a:lumMod val="50000"/>
                  </a:schemeClr>
                </a:solidFill>
                <a:latin typeface="Consolas" pitchFamily="49" charset="0"/>
                <a:cs typeface="Consolas" pitchFamily="49" charset="0"/>
              </a:rPr>
              <a:t> on TD URI</a:t>
            </a:r>
          </a:p>
          <a:p>
            <a:r>
              <a:rPr lang="de-DE" b="1" dirty="0" err="1" smtClean="0">
                <a:solidFill>
                  <a:srgbClr val="4A7B7C"/>
                </a:solidFill>
                <a:latin typeface="Consolas" pitchFamily="49" charset="0"/>
                <a:cs typeface="Consolas" pitchFamily="49" charset="0"/>
              </a:rPr>
              <a:t>WoT</a:t>
            </a:r>
            <a:r>
              <a:rPr lang="de-DE" dirty="0" err="1" smtClean="0">
                <a:latin typeface="Consolas" pitchFamily="49" charset="0"/>
                <a:cs typeface="Consolas" pitchFamily="49" charset="0"/>
              </a:rPr>
              <a:t>.</a:t>
            </a:r>
            <a:r>
              <a:rPr lang="de-DE" dirty="0" err="1" smtClean="0">
                <a:solidFill>
                  <a:srgbClr val="FF0000"/>
                </a:solidFill>
                <a:latin typeface="Consolas" pitchFamily="49" charset="0"/>
                <a:cs typeface="Consolas" pitchFamily="49" charset="0"/>
              </a:rPr>
              <a:t>consumeDescriptionUri</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"http://servient.example.com/things/counter"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use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promise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handle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creation</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r>
              <a:rPr lang="de-DE" dirty="0" smtClean="0">
                <a:latin typeface="Consolas" pitchFamily="49" charset="0"/>
                <a:cs typeface="Consolas" pitchFamily="49" charset="0"/>
              </a:rPr>
              <a:t>) =&gt; </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invoke</a:t>
            </a:r>
            <a:r>
              <a:rPr lang="de-DE" dirty="0" smtClean="0">
                <a:solidFill>
                  <a:schemeClr val="bg1">
                    <a:lumMod val="50000"/>
                  </a:schemeClr>
                </a:solidFill>
                <a:latin typeface="Consolas" pitchFamily="49" charset="0"/>
                <a:cs typeface="Consolas" pitchFamily="49" charset="0"/>
              </a:rPr>
              <a:t> an Action </a:t>
            </a:r>
            <a:r>
              <a:rPr lang="de-DE" dirty="0" err="1" smtClean="0">
                <a:solidFill>
                  <a:schemeClr val="bg1">
                    <a:lumMod val="50000"/>
                  </a:schemeClr>
                </a:solidFill>
                <a:latin typeface="Consolas" pitchFamily="49" charset="0"/>
                <a:cs typeface="Consolas" pitchFamily="49" charset="0"/>
              </a:rPr>
              <a:t>without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arguments</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invokeAction</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which</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is</a:t>
            </a:r>
            <a:r>
              <a:rPr lang="de-DE" dirty="0" smtClean="0">
                <a:solidFill>
                  <a:schemeClr val="bg1">
                    <a:lumMod val="50000"/>
                  </a:schemeClr>
                </a:solidFill>
                <a:latin typeface="Consolas" pitchFamily="49" charset="0"/>
                <a:cs typeface="Consolas" pitchFamily="49" charset="0"/>
              </a:rPr>
              <a:t> an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call</a:t>
            </a:r>
            <a:r>
              <a:rPr lang="de-DE" dirty="0" smtClean="0">
                <a:solidFill>
                  <a:schemeClr val="bg1">
                    <a:lumMod val="50000"/>
                  </a:schemeClr>
                </a:solidFill>
                <a:latin typeface="Consolas" pitchFamily="49" charset="0"/>
                <a:cs typeface="Consolas" pitchFamily="49" charset="0"/>
              </a:rPr>
              <a:t> -&gt; </a:t>
            </a:r>
            <a:r>
              <a:rPr lang="de-DE" dirty="0" err="1" smtClean="0">
                <a:solidFill>
                  <a:schemeClr val="bg1">
                    <a:lumMod val="50000"/>
                  </a:schemeClr>
                </a:solidFill>
                <a:latin typeface="Consolas" pitchFamily="49" charset="0"/>
                <a:cs typeface="Consolas" pitchFamily="49" charset="0"/>
              </a:rPr>
              <a:t>promise</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 =&gt; </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incremented</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read</a:t>
            </a:r>
            <a:r>
              <a:rPr lang="de-DE" dirty="0" smtClean="0">
                <a:solidFill>
                  <a:schemeClr val="bg1">
                    <a:lumMod val="50000"/>
                  </a:schemeClr>
                </a:solidFill>
                <a:latin typeface="Consolas" pitchFamily="49" charset="0"/>
                <a:cs typeface="Consolas" pitchFamily="49" charset="0"/>
              </a:rPr>
              <a:t> Property (</a:t>
            </a:r>
            <a:r>
              <a:rPr lang="de-DE" dirty="0" err="1" smtClean="0">
                <a:solidFill>
                  <a:schemeClr val="bg1">
                    <a:lumMod val="50000"/>
                  </a:schemeClr>
                </a:solidFill>
                <a:latin typeface="Consolas" pitchFamily="49" charset="0"/>
                <a:cs typeface="Consolas" pitchFamily="49" charset="0"/>
              </a:rPr>
              <a:t>async</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confirm</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increment</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getProperty</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 =&gt; </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latin typeface="Consolas" pitchFamily="49" charset="0"/>
                <a:cs typeface="Consolas" pitchFamily="49" charset="0"/>
              </a:rPr>
              <a:t>    console.log</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new</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state</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is</a:t>
            </a:r>
            <a:r>
              <a:rPr lang="de-DE" dirty="0" smtClean="0">
                <a:solidFill>
                  <a:srgbClr val="00B050"/>
                </a:solidFill>
                <a:latin typeface="Consolas" pitchFamily="49" charset="0"/>
                <a:cs typeface="Consolas" pitchFamily="49" charset="0"/>
              </a:rPr>
              <a:t> "</a:t>
            </a:r>
            <a:r>
              <a:rPr lang="de-DE" dirty="0" smtClean="0">
                <a:latin typeface="Consolas" pitchFamily="49" charset="0"/>
                <a:cs typeface="Consolas" pitchFamily="49" charset="0"/>
              </a:rPr>
              <a:t> +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latin typeface="Consolas" pitchFamily="49" charset="0"/>
                <a:cs typeface="Consolas" pitchFamily="49" charset="0"/>
              </a:rPr>
              <a:t>    });</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smtClean="0">
                <a:latin typeface="Consolas" pitchFamily="49" charset="0"/>
                <a:cs typeface="Consolas" pitchFamily="49" charset="0"/>
              </a:rPr>
              <a:t>}).catch(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a:t>
            </a:r>
            <a:r>
              <a:rPr lang="de-DE" dirty="0" smtClean="0">
                <a:latin typeface="Consolas" pitchFamily="49" charset="0"/>
                <a:cs typeface="Consolas" pitchFamily="49" charset="0"/>
              </a:rPr>
              <a:t>.catch(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p:txBody>
      </p:sp>
    </p:spTree>
    <p:extLst>
      <p:ext uri="{BB962C8B-B14F-4D97-AF65-F5344CB8AC3E}">
        <p14:creationId xmlns="" xmlns:p14="http://schemas.microsoft.com/office/powerpoint/2010/main" val="4506520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WoT </a:t>
            </a:r>
            <a:r>
              <a:rPr lang="en-US" smtClean="0"/>
              <a:t>Scripting </a:t>
            </a:r>
            <a:r>
              <a:rPr lang="en-US" smtClean="0"/>
              <a:t>API</a:t>
            </a:r>
            <a:endParaRPr lang="en-US"/>
          </a:p>
        </p:txBody>
      </p:sp>
      <p:sp>
        <p:nvSpPr>
          <p:cNvPr id="3" name="Inhaltsplatzhalter 2"/>
          <p:cNvSpPr>
            <a:spLocks noGrp="1"/>
          </p:cNvSpPr>
          <p:nvPr>
            <p:ph idx="1"/>
          </p:nvPr>
        </p:nvSpPr>
        <p:spPr/>
        <p:txBody>
          <a:bodyPr>
            <a:normAutofit/>
          </a:bodyPr>
          <a:lstStyle/>
          <a:p>
            <a:r>
              <a:rPr lang="en-US" sz="2800" dirty="0" smtClean="0"/>
              <a:t>Standard API for IoT applications (cf. Web browser)</a:t>
            </a:r>
          </a:p>
          <a:p>
            <a:pPr lvl="1"/>
            <a:r>
              <a:rPr lang="en-US" sz="2400" dirty="0" smtClean="0"/>
              <a:t>Discovery with different mechanisms</a:t>
            </a:r>
          </a:p>
          <a:p>
            <a:pPr lvl="1"/>
            <a:r>
              <a:rPr lang="en-US" sz="2400" dirty="0" smtClean="0"/>
              <a:t>Client to remote Things and local hardware</a:t>
            </a:r>
          </a:p>
          <a:p>
            <a:pPr lvl="1"/>
            <a:r>
              <a:rPr lang="en-US" sz="2400" dirty="0" smtClean="0"/>
              <a:t>Server for remote Things</a:t>
            </a:r>
          </a:p>
          <a:p>
            <a:r>
              <a:rPr lang="en-US" sz="2800" dirty="0" smtClean="0"/>
              <a:t>Hiding state management and </a:t>
            </a:r>
            <a:r>
              <a:rPr lang="en-US" sz="2800" dirty="0" err="1" smtClean="0"/>
              <a:t>asynchronicity</a:t>
            </a:r>
            <a:endParaRPr lang="en-US" sz="2800" dirty="0" smtClean="0"/>
          </a:p>
          <a:p>
            <a:r>
              <a:rPr lang="en-US" sz="2800" dirty="0" smtClean="0"/>
              <a:t>Initial focus on JavaScript (</a:t>
            </a:r>
            <a:r>
              <a:rPr lang="en-US" sz="2800" b="1" dirty="0" smtClean="0">
                <a:solidFill>
                  <a:srgbClr val="4A7B7C"/>
                </a:solidFill>
              </a:rPr>
              <a:t>Web</a:t>
            </a:r>
            <a:r>
              <a:rPr lang="en-US" sz="2800" dirty="0" smtClean="0"/>
              <a:t> of Things)</a:t>
            </a:r>
          </a:p>
          <a:p>
            <a:r>
              <a:rPr lang="en-US" sz="2800" dirty="0" smtClean="0"/>
              <a:t>Aiming to keep API definition language-agnostic</a:t>
            </a:r>
          </a:p>
          <a:p>
            <a:pPr lvl="1"/>
            <a:r>
              <a:rPr lang="en-US" sz="2400" dirty="0" smtClean="0"/>
              <a:t>Possible other APIs in the future (e.g., </a:t>
            </a:r>
            <a:r>
              <a:rPr lang="en-US" sz="2400" dirty="0" err="1" smtClean="0"/>
              <a:t>Lua</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WOT Roadmap</a:t>
            </a:r>
            <a:endParaRPr lang="en-US" dirty="0"/>
          </a:p>
        </p:txBody>
      </p:sp>
      <p:sp>
        <p:nvSpPr>
          <p:cNvPr id="5" name="Textplatzhalter 4"/>
          <p:cNvSpPr>
            <a:spLocks noGrp="1"/>
          </p:cNvSpPr>
          <p:nvPr>
            <p:ph type="body" idx="1"/>
          </p:nvPr>
        </p:nvSpPr>
        <p:spPr/>
        <p:txBody>
          <a:bodyPr/>
          <a:lstStyle/>
          <a:p>
            <a:r>
              <a:rPr lang="en-US" dirty="0" smtClean="0">
                <a:hlinkClick r:id="rId2"/>
              </a:rPr>
              <a:t>https://</a:t>
            </a:r>
            <a:r>
              <a:rPr lang="en-US" dirty="0" smtClean="0">
                <a:hlinkClick r:id="rId2"/>
              </a:rPr>
              <a:t>www.w3.org/WoT/IG/wiki/Roadmap</a:t>
            </a: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WoT </a:t>
            </a:r>
            <a:r>
              <a:rPr lang="en-US" dirty="0" smtClean="0"/>
              <a:t>Task Forces</a:t>
            </a:r>
            <a:endParaRPr lang="en-US" dirty="0"/>
          </a:p>
        </p:txBody>
      </p:sp>
      <p:sp>
        <p:nvSpPr>
          <p:cNvPr id="3" name="Inhaltsplatzhalter 2"/>
          <p:cNvSpPr>
            <a:spLocks noGrp="1"/>
          </p:cNvSpPr>
          <p:nvPr>
            <p:ph idx="1"/>
          </p:nvPr>
        </p:nvSpPr>
        <p:spPr>
          <a:xfrm>
            <a:off x="457200" y="1600200"/>
            <a:ext cx="8229600" cy="5257800"/>
          </a:xfrm>
        </p:spPr>
        <p:txBody>
          <a:bodyPr>
            <a:normAutofit fontScale="77500" lnSpcReduction="20000"/>
          </a:bodyPr>
          <a:lstStyle/>
          <a:p>
            <a:r>
              <a:rPr lang="en-US" dirty="0" smtClean="0"/>
              <a:t>WG</a:t>
            </a:r>
          </a:p>
          <a:p>
            <a:pPr lvl="1"/>
            <a:r>
              <a:rPr lang="en-US" b="1" dirty="0" smtClean="0"/>
              <a:t>Architecture</a:t>
            </a:r>
            <a:r>
              <a:rPr lang="en-US" dirty="0" smtClean="0"/>
              <a:t> (has deliverable)</a:t>
            </a:r>
            <a:endParaRPr lang="en-US" b="1" dirty="0" smtClean="0"/>
          </a:p>
          <a:p>
            <a:pPr lvl="1"/>
            <a:r>
              <a:rPr lang="en-US" b="1" dirty="0" smtClean="0"/>
              <a:t>Thing </a:t>
            </a:r>
            <a:r>
              <a:rPr lang="en-US" b="1" dirty="0" smtClean="0"/>
              <a:t>Description</a:t>
            </a:r>
            <a:r>
              <a:rPr lang="en-US" dirty="0" smtClean="0"/>
              <a:t> (has deliverable)</a:t>
            </a:r>
            <a:endParaRPr lang="en-US" b="1" dirty="0" smtClean="0"/>
          </a:p>
          <a:p>
            <a:pPr lvl="2"/>
            <a:r>
              <a:rPr lang="en-US" dirty="0" smtClean="0"/>
              <a:t>Type System (JSON Schema Extensions)</a:t>
            </a:r>
          </a:p>
          <a:p>
            <a:pPr lvl="2"/>
            <a:r>
              <a:rPr lang="en-US" dirty="0" smtClean="0"/>
              <a:t>Hypermedia (Actions, error handling, …)</a:t>
            </a:r>
          </a:p>
          <a:p>
            <a:pPr lvl="1"/>
            <a:r>
              <a:rPr lang="en-US" b="1" dirty="0" smtClean="0"/>
              <a:t>Scripting </a:t>
            </a:r>
            <a:r>
              <a:rPr lang="en-US" b="1" dirty="0" smtClean="0"/>
              <a:t>API</a:t>
            </a:r>
            <a:r>
              <a:rPr lang="en-US" dirty="0" smtClean="0"/>
              <a:t> (has deliverable)</a:t>
            </a:r>
            <a:endParaRPr lang="en-US" b="1" dirty="0" smtClean="0"/>
          </a:p>
          <a:p>
            <a:pPr lvl="1"/>
            <a:r>
              <a:rPr lang="en-US" b="1" dirty="0" smtClean="0"/>
              <a:t>Binding </a:t>
            </a:r>
            <a:r>
              <a:rPr lang="en-US" b="1" dirty="0" smtClean="0"/>
              <a:t>Templates</a:t>
            </a:r>
            <a:r>
              <a:rPr lang="en-US" dirty="0" smtClean="0"/>
              <a:t> (has deliverable)</a:t>
            </a:r>
            <a:endParaRPr lang="en-US" b="1" dirty="0" smtClean="0"/>
          </a:p>
          <a:p>
            <a:pPr lvl="1"/>
            <a:r>
              <a:rPr lang="en-US" dirty="0" smtClean="0"/>
              <a:t>Security &amp; Privacy</a:t>
            </a:r>
          </a:p>
          <a:p>
            <a:r>
              <a:rPr lang="en-US" dirty="0" smtClean="0"/>
              <a:t>IG</a:t>
            </a:r>
          </a:p>
          <a:p>
            <a:pPr lvl="1"/>
            <a:r>
              <a:rPr lang="en-US" b="1" dirty="0" smtClean="0"/>
              <a:t>Current </a:t>
            </a:r>
            <a:r>
              <a:rPr lang="en-US" b="1" dirty="0" smtClean="0"/>
              <a:t>Practices</a:t>
            </a:r>
            <a:r>
              <a:rPr lang="en-US" dirty="0" smtClean="0"/>
              <a:t> (has deliverable)</a:t>
            </a:r>
            <a:endParaRPr lang="en-US" b="1" dirty="0" smtClean="0"/>
          </a:p>
          <a:p>
            <a:pPr lvl="1"/>
            <a:r>
              <a:rPr lang="en-US" dirty="0" smtClean="0"/>
              <a:t>Testing (</a:t>
            </a:r>
            <a:r>
              <a:rPr lang="en-US" dirty="0" err="1" smtClean="0"/>
              <a:t>PlugFest</a:t>
            </a:r>
            <a:r>
              <a:rPr lang="en-US" dirty="0" smtClean="0"/>
              <a:t> scenarios)</a:t>
            </a:r>
          </a:p>
          <a:p>
            <a:pPr lvl="1"/>
            <a:r>
              <a:rPr lang="en-US" dirty="0" smtClean="0"/>
              <a:t>Thing Lifecycle</a:t>
            </a:r>
          </a:p>
          <a:p>
            <a:pPr lvl="1"/>
            <a:r>
              <a:rPr lang="en-US" dirty="0" smtClean="0"/>
              <a:t>Synchronization of </a:t>
            </a:r>
            <a:r>
              <a:rPr lang="en-US" dirty="0" err="1" smtClean="0"/>
              <a:t>Servients</a:t>
            </a:r>
            <a:endParaRPr lang="en-US" dirty="0" smtClean="0"/>
          </a:p>
          <a:p>
            <a:pPr lvl="1"/>
            <a:r>
              <a:rPr lang="en-US" dirty="0" smtClean="0"/>
              <a:t>Linked Data and Semantic Processing</a:t>
            </a:r>
          </a:p>
          <a:p>
            <a:pPr lvl="1"/>
            <a:r>
              <a:rPr lang="en-US" dirty="0" smtClean="0">
                <a:solidFill>
                  <a:schemeClr val="bg1">
                    <a:lumMod val="65000"/>
                  </a:schemeClr>
                </a:solidFill>
              </a:rPr>
              <a:t>Demonstrators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W3C </a:t>
            </a:r>
            <a:r>
              <a:rPr lang="en-US" smtClean="0"/>
              <a:t>WoT </a:t>
            </a:r>
            <a:r>
              <a:rPr lang="en-US" smtClean="0"/>
              <a:t>Liaisons</a:t>
            </a:r>
            <a:endParaRPr lang="en-US"/>
          </a:p>
        </p:txBody>
      </p:sp>
      <p:sp>
        <p:nvSpPr>
          <p:cNvPr id="3" name="Inhaltsplatzhalter 2"/>
          <p:cNvSpPr>
            <a:spLocks noGrp="1"/>
          </p:cNvSpPr>
          <p:nvPr>
            <p:ph idx="1"/>
          </p:nvPr>
        </p:nvSpPr>
        <p:spPr>
          <a:xfrm>
            <a:off x="457200" y="1600200"/>
            <a:ext cx="8686800" cy="5069160"/>
          </a:xfrm>
        </p:spPr>
        <p:txBody>
          <a:bodyPr>
            <a:normAutofit fontScale="85000" lnSpcReduction="20000"/>
          </a:bodyPr>
          <a:lstStyle/>
          <a:p>
            <a:r>
              <a:rPr lang="en-US" b="1" dirty="0" smtClean="0"/>
              <a:t>IETF / IRTF</a:t>
            </a:r>
          </a:p>
          <a:p>
            <a:pPr lvl="1"/>
            <a:r>
              <a:rPr lang="en-US" dirty="0" smtClean="0"/>
              <a:t>Established, joint meetings since Nov 2015</a:t>
            </a:r>
          </a:p>
          <a:p>
            <a:r>
              <a:rPr lang="en-US" b="1" dirty="0" smtClean="0"/>
              <a:t>Open Connectivity Foundation (OCF)</a:t>
            </a:r>
          </a:p>
          <a:p>
            <a:pPr lvl="1"/>
            <a:r>
              <a:rPr lang="en-US" dirty="0" smtClean="0"/>
              <a:t>Established, active alignment and joint </a:t>
            </a:r>
            <a:r>
              <a:rPr lang="en-US" dirty="0" err="1" smtClean="0"/>
              <a:t>PlugFest</a:t>
            </a:r>
            <a:r>
              <a:rPr lang="en-US" dirty="0" smtClean="0"/>
              <a:t> coming up</a:t>
            </a:r>
          </a:p>
          <a:p>
            <a:r>
              <a:rPr lang="en-US" b="1" dirty="0" smtClean="0"/>
              <a:t>oneM2M</a:t>
            </a:r>
          </a:p>
          <a:p>
            <a:pPr lvl="1"/>
            <a:r>
              <a:rPr lang="en-US" dirty="0" smtClean="0"/>
              <a:t>Established, commonality identified and preparing input</a:t>
            </a:r>
          </a:p>
          <a:p>
            <a:r>
              <a:rPr lang="en-US" b="1" dirty="0" smtClean="0">
                <a:solidFill>
                  <a:srgbClr val="4A7B7C"/>
                </a:solidFill>
              </a:rPr>
              <a:t>OPC Foundation</a:t>
            </a:r>
          </a:p>
          <a:p>
            <a:pPr lvl="1"/>
            <a:r>
              <a:rPr lang="en-US" dirty="0" smtClean="0"/>
              <a:t>Established, need to agree on strategy etc.</a:t>
            </a:r>
          </a:p>
          <a:p>
            <a:r>
              <a:rPr lang="en-US" dirty="0" err="1" smtClean="0"/>
              <a:t>Plattform</a:t>
            </a:r>
            <a:r>
              <a:rPr lang="en-US" dirty="0" smtClean="0"/>
              <a:t> </a:t>
            </a:r>
            <a:r>
              <a:rPr lang="en-US" dirty="0" err="1" smtClean="0"/>
              <a:t>Industrie</a:t>
            </a:r>
            <a:r>
              <a:rPr lang="en-US" dirty="0" smtClean="0"/>
              <a:t> 4.0</a:t>
            </a:r>
          </a:p>
          <a:p>
            <a:pPr lvl="1"/>
            <a:r>
              <a:rPr lang="en-US" dirty="0" smtClean="0"/>
              <a:t>Initial conference calls</a:t>
            </a:r>
          </a:p>
          <a:p>
            <a:r>
              <a:rPr lang="en-US" dirty="0" err="1" smtClean="0"/>
              <a:t>OpenFog</a:t>
            </a:r>
            <a:endParaRPr lang="en-US" dirty="0" smtClean="0"/>
          </a:p>
          <a:p>
            <a:pPr lvl="1"/>
            <a:r>
              <a:rPr lang="en-US" dirty="0" smtClean="0"/>
              <a:t>Initial outreach</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en-US" dirty="0" smtClean="0"/>
              <a:t>WG Roadmap</a:t>
            </a:r>
            <a:endParaRPr lang="en-US" dirty="0"/>
          </a:p>
        </p:txBody>
      </p:sp>
      <p:sp>
        <p:nvSpPr>
          <p:cNvPr id="3" name="Inhaltsplatzhalter 2"/>
          <p:cNvSpPr>
            <a:spLocks noGrp="1"/>
          </p:cNvSpPr>
          <p:nvPr>
            <p:ph idx="1"/>
          </p:nvPr>
        </p:nvSpPr>
        <p:spPr>
          <a:xfrm>
            <a:off x="457200" y="0"/>
            <a:ext cx="8686800" cy="6858000"/>
          </a:xfrm>
        </p:spPr>
        <p:txBody>
          <a:bodyPr anchor="ctr">
            <a:noAutofit/>
          </a:bodyPr>
          <a:lstStyle/>
          <a:p>
            <a:r>
              <a:rPr lang="en-US" sz="1400" dirty="0" smtClean="0"/>
              <a:t>2017-02 (Santa Clara F2F)</a:t>
            </a:r>
          </a:p>
          <a:p>
            <a:pPr lvl="1"/>
            <a:r>
              <a:rPr lang="en-US" sz="1200" dirty="0" smtClean="0"/>
              <a:t>Create </a:t>
            </a:r>
            <a:r>
              <a:rPr lang="en-US" sz="1200" dirty="0" err="1" smtClean="0"/>
              <a:t>GitHub</a:t>
            </a:r>
            <a:r>
              <a:rPr lang="en-US" sz="1200" dirty="0" smtClean="0"/>
              <a:t> repos</a:t>
            </a:r>
          </a:p>
          <a:p>
            <a:r>
              <a:rPr lang="en-US" sz="1400" dirty="0" smtClean="0"/>
              <a:t>2017-05 (Osaka F2F)</a:t>
            </a:r>
          </a:p>
          <a:p>
            <a:pPr lvl="1"/>
            <a:r>
              <a:rPr lang="en-US" sz="1200" dirty="0" smtClean="0"/>
              <a:t>Graphical and RDF model of TD</a:t>
            </a:r>
          </a:p>
          <a:p>
            <a:pPr lvl="1"/>
            <a:r>
              <a:rPr lang="en-US" sz="1200" dirty="0" smtClean="0"/>
              <a:t>Editor’s Drafts</a:t>
            </a:r>
          </a:p>
          <a:p>
            <a:pPr lvl="1"/>
            <a:r>
              <a:rPr lang="en-US" sz="1200" dirty="0" smtClean="0"/>
              <a:t>RC for WoT Architecture First Public Working Draft (FPWD)</a:t>
            </a:r>
          </a:p>
          <a:p>
            <a:pPr lvl="1"/>
            <a:r>
              <a:rPr lang="en-US" sz="1200" dirty="0" smtClean="0"/>
              <a:t>Start security review for WoT Architecture</a:t>
            </a:r>
          </a:p>
          <a:p>
            <a:r>
              <a:rPr lang="en-US" sz="1400" dirty="0" smtClean="0"/>
              <a:t>2017-07 (</a:t>
            </a:r>
            <a:r>
              <a:rPr lang="en-US" sz="1400" dirty="0" err="1" smtClean="0"/>
              <a:t>Düsseldof</a:t>
            </a:r>
            <a:r>
              <a:rPr lang="en-US" sz="1400" dirty="0" smtClean="0"/>
              <a:t> F2F)</a:t>
            </a:r>
          </a:p>
          <a:p>
            <a:pPr lvl="1"/>
            <a:r>
              <a:rPr lang="en-US" sz="1200" dirty="0" smtClean="0"/>
              <a:t>Finish security review for WoT Arch. with Internet Drafts (“security concepts”) for internal security review and IETF outreach</a:t>
            </a:r>
          </a:p>
          <a:p>
            <a:pPr lvl="1"/>
            <a:r>
              <a:rPr lang="en-US" sz="1200" dirty="0" smtClean="0"/>
              <a:t>Draft for test suite (</a:t>
            </a:r>
            <a:r>
              <a:rPr lang="en-US" sz="1200" dirty="0" err="1" smtClean="0"/>
              <a:t>Servient</a:t>
            </a:r>
            <a:r>
              <a:rPr lang="en-US" sz="1200" dirty="0" smtClean="0"/>
              <a:t> emulator with automatic checks)</a:t>
            </a:r>
          </a:p>
          <a:p>
            <a:pPr lvl="1"/>
            <a:r>
              <a:rPr lang="en-US" sz="1200" dirty="0" smtClean="0"/>
              <a:t>Release First Public Working Draft (FPWD) of WoT Architecture</a:t>
            </a:r>
          </a:p>
          <a:p>
            <a:r>
              <a:rPr lang="en-US" sz="1400" dirty="0" smtClean="0"/>
              <a:t>2017-11 (</a:t>
            </a:r>
            <a:r>
              <a:rPr lang="en-US" sz="1400" dirty="0" smtClean="0"/>
              <a:t>TPAC 2017, Burlingame, CA, USA)</a:t>
            </a:r>
            <a:endParaRPr lang="en-US" sz="1400" dirty="0" smtClean="0"/>
          </a:p>
          <a:p>
            <a:pPr lvl="1"/>
            <a:r>
              <a:rPr lang="en-US" sz="1200" dirty="0" smtClean="0"/>
              <a:t>RCs for First Public Working Drafts</a:t>
            </a:r>
          </a:p>
          <a:p>
            <a:pPr lvl="1"/>
            <a:r>
              <a:rPr lang="en-US" sz="1200" dirty="0" smtClean="0"/>
              <a:t>RC Implementations and Test Suite</a:t>
            </a:r>
          </a:p>
          <a:p>
            <a:pPr lvl="1"/>
            <a:r>
              <a:rPr lang="en-US" sz="1200" dirty="0" smtClean="0"/>
              <a:t>Start security review</a:t>
            </a:r>
          </a:p>
          <a:p>
            <a:r>
              <a:rPr lang="en-US" sz="1400" dirty="0" smtClean="0"/>
              <a:t>2018-03 (London? F2F)</a:t>
            </a:r>
          </a:p>
          <a:p>
            <a:pPr lvl="1"/>
            <a:r>
              <a:rPr lang="en-US" sz="1200" dirty="0" smtClean="0"/>
              <a:t>Finish security review</a:t>
            </a:r>
          </a:p>
          <a:p>
            <a:pPr lvl="1"/>
            <a:r>
              <a:rPr lang="en-US" sz="1200" dirty="0" smtClean="0"/>
              <a:t>Release First Public Working Drafts (FPWDs)</a:t>
            </a:r>
          </a:p>
          <a:p>
            <a:r>
              <a:rPr lang="en-US" sz="1400" dirty="0" smtClean="0"/>
              <a:t>2018-05 (F2F at sec </a:t>
            </a:r>
            <a:r>
              <a:rPr lang="en-US" sz="1400" dirty="0" smtClean="0"/>
              <a:t>conf, Santa Clara?)</a:t>
            </a:r>
            <a:endParaRPr lang="en-US" sz="1400" dirty="0" smtClean="0"/>
          </a:p>
          <a:p>
            <a:pPr lvl="1"/>
            <a:r>
              <a:rPr lang="en-US" sz="1200" dirty="0" smtClean="0"/>
              <a:t>Aggressive testing / adverse security testing?</a:t>
            </a:r>
          </a:p>
          <a:p>
            <a:r>
              <a:rPr lang="en-US" sz="1400" dirty="0" smtClean="0"/>
              <a:t>2018-07 (China? F2F)</a:t>
            </a:r>
          </a:p>
          <a:p>
            <a:r>
              <a:rPr lang="en-US" sz="1400" dirty="0" smtClean="0"/>
              <a:t>2018-10</a:t>
            </a:r>
          </a:p>
          <a:p>
            <a:pPr lvl="1"/>
            <a:r>
              <a:rPr lang="en-US" sz="1200" dirty="0" smtClean="0"/>
              <a:t>RCs for Candidate Recommendations</a:t>
            </a:r>
          </a:p>
          <a:p>
            <a:pPr lvl="1"/>
            <a:r>
              <a:rPr lang="en-US" sz="1200" dirty="0" smtClean="0"/>
              <a:t>Start security review</a:t>
            </a:r>
          </a:p>
          <a:p>
            <a:r>
              <a:rPr lang="en-US" sz="1400" dirty="0" smtClean="0"/>
              <a:t>2018-11 (</a:t>
            </a:r>
            <a:r>
              <a:rPr lang="en-US" sz="1400" dirty="0" smtClean="0"/>
              <a:t>TPAC 2018, Asia?)</a:t>
            </a:r>
            <a:endParaRPr lang="en-US" sz="1400" dirty="0" smtClean="0"/>
          </a:p>
          <a:p>
            <a:pPr lvl="1"/>
            <a:r>
              <a:rPr lang="en-US" sz="1200" dirty="0" smtClean="0"/>
              <a:t>Finish security review</a:t>
            </a:r>
          </a:p>
          <a:p>
            <a:pPr lvl="1"/>
            <a:r>
              <a:rPr lang="en-US" sz="1200" dirty="0" smtClean="0"/>
              <a:t>Start </a:t>
            </a:r>
            <a:r>
              <a:rPr lang="en-US" sz="1200" dirty="0" smtClean="0"/>
              <a:t>release process</a:t>
            </a:r>
          </a:p>
          <a:p>
            <a:r>
              <a:rPr lang="en-US" sz="1400" dirty="0" smtClean="0"/>
              <a:t>2018-12 (end of current charter)</a:t>
            </a:r>
            <a:endParaRPr lang="en-US" sz="1400" dirty="0" smtClean="0"/>
          </a:p>
          <a:p>
            <a:pPr lvl="1"/>
            <a:r>
              <a:rPr lang="en-US" sz="1200" dirty="0" smtClean="0"/>
              <a:t>Release Candidate Recommendations (CRs)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W3C </a:t>
            </a:r>
            <a:r>
              <a:rPr lang="de-DE" dirty="0" err="1" smtClean="0"/>
              <a:t>WoT</a:t>
            </a:r>
            <a:r>
              <a:rPr lang="de-DE" dirty="0" smtClean="0"/>
              <a:t> Online Resources</a:t>
            </a:r>
            <a:endParaRPr lang="de-DE" dirty="0"/>
          </a:p>
        </p:txBody>
      </p:sp>
      <p:sp>
        <p:nvSpPr>
          <p:cNvPr id="3" name="Inhaltsplatzhalter 2"/>
          <p:cNvSpPr>
            <a:spLocks noGrp="1"/>
          </p:cNvSpPr>
          <p:nvPr>
            <p:ph idx="1"/>
          </p:nvPr>
        </p:nvSpPr>
        <p:spPr>
          <a:xfrm>
            <a:off x="457200" y="1600200"/>
            <a:ext cx="8363272" cy="5141168"/>
          </a:xfrm>
        </p:spPr>
        <p:txBody>
          <a:bodyPr>
            <a:noAutofit/>
          </a:bodyPr>
          <a:lstStyle/>
          <a:p>
            <a:r>
              <a:rPr lang="en-US" sz="2000" dirty="0"/>
              <a:t>W3C WoT Interest </a:t>
            </a:r>
            <a:r>
              <a:rPr lang="en-US" sz="2000" dirty="0" smtClean="0"/>
              <a:t>Group</a:t>
            </a:r>
          </a:p>
          <a:p>
            <a:pPr lvl="1"/>
            <a:r>
              <a:rPr lang="en-US" sz="1600" dirty="0" smtClean="0">
                <a:hlinkClick r:id="rId2"/>
              </a:rPr>
              <a:t>https://www.w3.org/WoT/IG</a:t>
            </a:r>
            <a:r>
              <a:rPr lang="en-US" sz="1600" dirty="0" smtClean="0">
                <a:hlinkClick r:id="rId2"/>
              </a:rPr>
              <a:t>/</a:t>
            </a:r>
            <a:r>
              <a:rPr lang="en-US" sz="1600" dirty="0" smtClean="0"/>
              <a:t> (blog)</a:t>
            </a:r>
            <a:endParaRPr lang="en-US" sz="1600" dirty="0" smtClean="0"/>
          </a:p>
          <a:p>
            <a:pPr lvl="1"/>
            <a:r>
              <a:rPr lang="en-US" sz="1600" dirty="0" smtClean="0">
                <a:hlinkClick r:id="rId2"/>
              </a:rPr>
              <a:t>https</a:t>
            </a:r>
            <a:r>
              <a:rPr lang="en-US" sz="1600" dirty="0">
                <a:hlinkClick r:id="rId2"/>
              </a:rPr>
              <a:t>://</a:t>
            </a:r>
            <a:r>
              <a:rPr lang="en-US" sz="1600" dirty="0" smtClean="0">
                <a:hlinkClick r:id="rId2"/>
              </a:rPr>
              <a:t>www.w3.org/2016/07/wot-ig-charter.html</a:t>
            </a:r>
            <a:r>
              <a:rPr lang="en-US" sz="1600" dirty="0" smtClean="0"/>
              <a:t> </a:t>
            </a:r>
            <a:r>
              <a:rPr lang="en-US" sz="1600" dirty="0" smtClean="0"/>
              <a:t>(charter)</a:t>
            </a:r>
            <a:endParaRPr lang="en-US" sz="1600" dirty="0">
              <a:hlinkClick r:id="rId2"/>
            </a:endParaRPr>
          </a:p>
          <a:p>
            <a:pPr lvl="1"/>
            <a:r>
              <a:rPr lang="en-US" sz="1600" dirty="0" smtClean="0">
                <a:hlinkClick r:id="rId3"/>
              </a:rPr>
              <a:t>https://lists.w3.org/Archives/Public/public-wot-ig/</a:t>
            </a:r>
            <a:r>
              <a:rPr lang="en-US" sz="1600" dirty="0" smtClean="0"/>
              <a:t> (subscribe to mailing list)</a:t>
            </a:r>
          </a:p>
          <a:p>
            <a:r>
              <a:rPr lang="en-US" sz="2000" dirty="0" smtClean="0"/>
              <a:t>W3C </a:t>
            </a:r>
            <a:r>
              <a:rPr lang="en-US" sz="2000" dirty="0" smtClean="0"/>
              <a:t>WoT Working </a:t>
            </a:r>
            <a:r>
              <a:rPr lang="en-US" sz="2000" dirty="0" smtClean="0"/>
              <a:t>Group</a:t>
            </a:r>
            <a:endParaRPr lang="en-US" sz="2000" dirty="0" smtClean="0"/>
          </a:p>
          <a:p>
            <a:pPr lvl="1"/>
            <a:r>
              <a:rPr lang="en-US" sz="1600" dirty="0" smtClean="0">
                <a:hlinkClick r:id="rId4"/>
              </a:rPr>
              <a:t>https://</a:t>
            </a:r>
            <a:r>
              <a:rPr lang="en-US" sz="1600" dirty="0" smtClean="0">
                <a:hlinkClick r:id="rId4"/>
              </a:rPr>
              <a:t>www.w3.org/WoT/WG/</a:t>
            </a:r>
            <a:r>
              <a:rPr lang="en-US" sz="1600" dirty="0" smtClean="0"/>
              <a:t> (dashboard)</a:t>
            </a:r>
            <a:endParaRPr lang="en-US" sz="1600" dirty="0" smtClean="0"/>
          </a:p>
          <a:p>
            <a:pPr lvl="1"/>
            <a:r>
              <a:rPr lang="en-US" sz="1600" dirty="0" smtClean="0">
                <a:hlinkClick r:id="rId5"/>
              </a:rPr>
              <a:t>https</a:t>
            </a:r>
            <a:r>
              <a:rPr lang="en-US" sz="1600" dirty="0">
                <a:hlinkClick r:id="rId5"/>
              </a:rPr>
              <a:t>://</a:t>
            </a:r>
            <a:r>
              <a:rPr lang="en-US" sz="1600" dirty="0" smtClean="0">
                <a:hlinkClick r:id="rId5"/>
              </a:rPr>
              <a:t>www.w3.org/2016/12/wot-wg-2016.html</a:t>
            </a:r>
            <a:r>
              <a:rPr lang="en-US" sz="1600" dirty="0" smtClean="0"/>
              <a:t> </a:t>
            </a:r>
            <a:r>
              <a:rPr lang="en-US" sz="1600" dirty="0" smtClean="0"/>
              <a:t>(charter)</a:t>
            </a:r>
            <a:endParaRPr lang="en-US" sz="1600" dirty="0" smtClean="0"/>
          </a:p>
          <a:p>
            <a:r>
              <a:rPr lang="en-US" sz="2000" dirty="0" smtClean="0"/>
              <a:t>W3C WoT Wiki </a:t>
            </a:r>
            <a:r>
              <a:rPr lang="en-US" sz="2000" dirty="0" smtClean="0"/>
              <a:t>(IG+WG organizational </a:t>
            </a:r>
            <a:r>
              <a:rPr lang="en-US" sz="2000" dirty="0" smtClean="0"/>
              <a:t>information)</a:t>
            </a:r>
          </a:p>
          <a:p>
            <a:pPr lvl="1"/>
            <a:r>
              <a:rPr lang="en-US" sz="1600" dirty="0" smtClean="0">
                <a:hlinkClick r:id="rId6"/>
              </a:rPr>
              <a:t>https://www.w3.org/WoT/IG/wiki/Main_Page</a:t>
            </a:r>
            <a:r>
              <a:rPr lang="en-US" sz="1600" dirty="0" smtClean="0"/>
              <a:t> </a:t>
            </a:r>
          </a:p>
          <a:p>
            <a:r>
              <a:rPr lang="en-US" sz="2000" dirty="0" smtClean="0"/>
              <a:t>W3C WoT </a:t>
            </a:r>
            <a:r>
              <a:rPr lang="en-US" sz="2000" dirty="0" err="1" smtClean="0"/>
              <a:t>GitHub</a:t>
            </a:r>
            <a:r>
              <a:rPr lang="en-US" sz="2000" dirty="0" smtClean="0"/>
              <a:t> (IG technical </a:t>
            </a:r>
            <a:r>
              <a:rPr lang="en-US" sz="2000" dirty="0" smtClean="0"/>
              <a:t>proposals)</a:t>
            </a:r>
          </a:p>
          <a:p>
            <a:pPr lvl="1"/>
            <a:r>
              <a:rPr lang="en-US" sz="1600" dirty="0" smtClean="0">
                <a:hlinkClick r:id="rId7"/>
              </a:rPr>
              <a:t>https://github.com/w3c/wot</a:t>
            </a:r>
            <a:r>
              <a:rPr lang="en-US" sz="1600" dirty="0" smtClean="0"/>
              <a:t> </a:t>
            </a:r>
          </a:p>
          <a:p>
            <a:r>
              <a:rPr lang="en-US" sz="2000" dirty="0" smtClean="0"/>
              <a:t>W3C </a:t>
            </a:r>
            <a:r>
              <a:rPr lang="en-US" sz="2000" dirty="0"/>
              <a:t>WoT </a:t>
            </a:r>
            <a:r>
              <a:rPr lang="en-US" sz="2000" dirty="0" smtClean="0"/>
              <a:t>WG Documents</a:t>
            </a:r>
            <a:endParaRPr lang="en-US" sz="2000" dirty="0" smtClean="0"/>
          </a:p>
          <a:p>
            <a:pPr lvl="1"/>
            <a:r>
              <a:rPr lang="en-US" sz="1600" dirty="0" smtClean="0">
                <a:hlinkClick r:id="rId8"/>
              </a:rPr>
              <a:t>https://w3c.github.io/wot-architecture</a:t>
            </a:r>
            <a:r>
              <a:rPr lang="en-US" sz="1600" dirty="0" smtClean="0">
                <a:hlinkClick r:id="rId8"/>
              </a:rPr>
              <a:t>/</a:t>
            </a:r>
            <a:endParaRPr lang="en-US" sz="1600" dirty="0" smtClean="0"/>
          </a:p>
          <a:p>
            <a:pPr lvl="1"/>
            <a:r>
              <a:rPr lang="en-US" sz="1600" dirty="0" smtClean="0">
                <a:hlinkClick r:id="rId9"/>
              </a:rPr>
              <a:t>https://w3c.github.io/wot-thing-description</a:t>
            </a:r>
            <a:r>
              <a:rPr lang="en-US" sz="1600" dirty="0" smtClean="0">
                <a:hlinkClick r:id="rId9"/>
              </a:rPr>
              <a:t>/</a:t>
            </a:r>
            <a:endParaRPr lang="en-US" sz="1600" dirty="0" smtClean="0"/>
          </a:p>
          <a:p>
            <a:pPr lvl="1"/>
            <a:r>
              <a:rPr lang="en-US" sz="1600" dirty="0" smtClean="0">
                <a:hlinkClick r:id="rId10"/>
              </a:rPr>
              <a:t>https://w3c.github.io/wot-scripting-api</a:t>
            </a:r>
            <a:r>
              <a:rPr lang="en-US" sz="1600" dirty="0" smtClean="0">
                <a:hlinkClick r:id="rId10"/>
              </a:rPr>
              <a:t>/</a:t>
            </a:r>
            <a:endParaRPr lang="en-US" sz="1600" dirty="0" smtClean="0"/>
          </a:p>
          <a:p>
            <a:pPr lvl="1"/>
            <a:r>
              <a:rPr lang="en-US" sz="1600" dirty="0" smtClean="0">
                <a:hlinkClick r:id="rId11"/>
              </a:rPr>
              <a:t>https://w3c.github.io/wot-binding-templates</a:t>
            </a:r>
            <a:r>
              <a:rPr lang="en-US" sz="1600" dirty="0" smtClean="0">
                <a:hlinkClick r:id="rId11"/>
              </a:rPr>
              <a:t>/</a:t>
            </a:r>
            <a:endParaRPr lang="en-US" sz="1600"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OPC Foundation and W3C WoT</a:t>
            </a:r>
            <a:endParaRPr lang="en-US" dirty="0"/>
          </a:p>
        </p:txBody>
      </p:sp>
      <p:sp>
        <p:nvSpPr>
          <p:cNvPr id="5" name="Textplatzhalter 4"/>
          <p:cNvSpPr>
            <a:spLocks noGrp="1"/>
          </p:cNvSpPr>
          <p:nvPr>
            <p:ph type="body" idx="1"/>
          </p:nvPr>
        </p:nvSpPr>
        <p:spPr/>
        <p:txBody>
          <a:bodyPr/>
          <a:lstStyle/>
          <a:p>
            <a:r>
              <a:rPr lang="en-US" dirty="0" smtClean="0">
                <a:hlinkClick r:id="rId2"/>
              </a:rPr>
              <a:t>https://opcfoundation.org</a:t>
            </a:r>
            <a:r>
              <a:rPr lang="en-US" dirty="0" smtClean="0">
                <a:hlinkClick r:id="rId2"/>
              </a:rPr>
              <a:t>/</a:t>
            </a: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Liaison Goals</a:t>
            </a:r>
            <a:endParaRPr lang="de-DE" dirty="0"/>
          </a:p>
        </p:txBody>
      </p:sp>
      <p:sp>
        <p:nvSpPr>
          <p:cNvPr id="3" name="Inhaltsplatzhalter 2"/>
          <p:cNvSpPr>
            <a:spLocks noGrp="1"/>
          </p:cNvSpPr>
          <p:nvPr>
            <p:ph idx="1"/>
          </p:nvPr>
        </p:nvSpPr>
        <p:spPr/>
        <p:txBody>
          <a:bodyPr/>
          <a:lstStyle/>
          <a:p>
            <a:r>
              <a:rPr lang="en-US" dirty="0" smtClean="0"/>
              <a:t>Agree </a:t>
            </a:r>
            <a:r>
              <a:rPr lang="en-US" dirty="0" smtClean="0"/>
              <a:t>on strategy</a:t>
            </a:r>
          </a:p>
          <a:p>
            <a:r>
              <a:rPr lang="en-US" dirty="0" smtClean="0"/>
              <a:t>Share example UA models</a:t>
            </a:r>
          </a:p>
          <a:p>
            <a:r>
              <a:rPr lang="en-US" dirty="0" smtClean="0"/>
              <a:t>Roadmap for </a:t>
            </a:r>
            <a:r>
              <a:rPr lang="en-US" dirty="0" err="1" smtClean="0"/>
              <a:t>PlugFest</a:t>
            </a:r>
            <a:r>
              <a:rPr lang="en-US" dirty="0" smtClean="0"/>
              <a:t> </a:t>
            </a:r>
            <a:r>
              <a:rPr lang="en-US" dirty="0" smtClean="0"/>
              <a:t>contributions</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feld 26"/>
          <p:cNvSpPr txBox="1"/>
          <p:nvPr/>
        </p:nvSpPr>
        <p:spPr>
          <a:xfrm>
            <a:off x="467544" y="1852988"/>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 </a:t>
            </a:r>
            <a:r>
              <a:rPr lang="en-US" sz="4400" b="1" dirty="0" smtClean="0">
                <a:solidFill>
                  <a:schemeClr val="bg1"/>
                </a:solidFill>
              </a:rPr>
              <a:t>Application Layer</a:t>
            </a:r>
            <a:endParaRPr lang="en-US" sz="4400" b="1" dirty="0">
              <a:solidFill>
                <a:schemeClr val="bg1"/>
              </a:solidFill>
            </a:endParaRPr>
          </a:p>
        </p:txBody>
      </p:sp>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3"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4"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6"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7"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Strategy</a:t>
            </a:r>
            <a:endParaRPr lang="en-US"/>
          </a:p>
        </p:txBody>
      </p:sp>
      <p:sp>
        <p:nvSpPr>
          <p:cNvPr id="3" name="Inhaltsplatzhalter 2"/>
          <p:cNvSpPr>
            <a:spLocks noGrp="1"/>
          </p:cNvSpPr>
          <p:nvPr>
            <p:ph idx="1"/>
          </p:nvPr>
        </p:nvSpPr>
        <p:spPr>
          <a:xfrm>
            <a:off x="457200" y="1600200"/>
            <a:ext cx="8229600" cy="4853136"/>
          </a:xfrm>
        </p:spPr>
        <p:txBody>
          <a:bodyPr>
            <a:normAutofit lnSpcReduction="10000"/>
          </a:bodyPr>
          <a:lstStyle/>
          <a:p>
            <a:r>
              <a:rPr lang="en-US" dirty="0" smtClean="0"/>
              <a:t>Assumption / idea</a:t>
            </a:r>
          </a:p>
          <a:p>
            <a:pPr lvl="1"/>
            <a:r>
              <a:rPr lang="en-US" dirty="0" smtClean="0"/>
              <a:t>OPC UA interaction will be about sharing data,</a:t>
            </a:r>
            <a:br>
              <a:rPr lang="en-US" dirty="0" smtClean="0"/>
            </a:br>
            <a:r>
              <a:rPr lang="en-US" dirty="0" smtClean="0"/>
              <a:t>not necessarily control/interaction</a:t>
            </a:r>
          </a:p>
          <a:p>
            <a:pPr lvl="2"/>
            <a:r>
              <a:rPr lang="en-US" dirty="0" smtClean="0"/>
              <a:t>Cf. Apache Avro Containers</a:t>
            </a:r>
          </a:p>
          <a:p>
            <a:pPr lvl="1"/>
            <a:r>
              <a:rPr lang="en-US" dirty="0" smtClean="0"/>
              <a:t>Thing Description to describe data sources</a:t>
            </a:r>
          </a:p>
          <a:p>
            <a:r>
              <a:rPr lang="en-US" dirty="0" smtClean="0"/>
              <a:t>Consequences</a:t>
            </a:r>
          </a:p>
          <a:p>
            <a:pPr lvl="1"/>
            <a:r>
              <a:rPr lang="en-US" dirty="0" smtClean="0"/>
              <a:t>Ensure TD maps </a:t>
            </a:r>
            <a:r>
              <a:rPr lang="en-US" dirty="0" err="1" smtClean="0"/>
              <a:t>bijectively</a:t>
            </a:r>
            <a:r>
              <a:rPr lang="en-US" dirty="0" smtClean="0"/>
              <a:t> to OPC UA</a:t>
            </a:r>
          </a:p>
          <a:p>
            <a:pPr lvl="1"/>
            <a:r>
              <a:rPr lang="en-US" dirty="0" smtClean="0"/>
              <a:t>Convert OPC UA Information Models</a:t>
            </a:r>
            <a:br>
              <a:rPr lang="en-US" dirty="0" smtClean="0"/>
            </a:br>
            <a:r>
              <a:rPr lang="en-US" dirty="0" smtClean="0"/>
              <a:t>to Linked Data vocabularies</a:t>
            </a:r>
          </a:p>
          <a:p>
            <a:pPr lvl="1"/>
            <a:r>
              <a:rPr lang="en-US" dirty="0" smtClean="0"/>
              <a:t>Enable “abstract” TD flavor without concrete links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Example</a:t>
            </a:r>
            <a:r>
              <a:rPr lang="en-US" smtClean="0"/>
              <a:t> UA </a:t>
            </a:r>
            <a:r>
              <a:rPr lang="en-US" smtClean="0"/>
              <a:t>Models</a:t>
            </a:r>
            <a:endParaRPr lang="en-US"/>
          </a:p>
        </p:txBody>
      </p:sp>
      <p:sp>
        <p:nvSpPr>
          <p:cNvPr id="3" name="Inhaltsplatzhalter 2"/>
          <p:cNvSpPr>
            <a:spLocks noGrp="1"/>
          </p:cNvSpPr>
          <p:nvPr>
            <p:ph idx="1"/>
          </p:nvPr>
        </p:nvSpPr>
        <p:spPr/>
        <p:txBody>
          <a:bodyPr/>
          <a:lstStyle/>
          <a:p>
            <a:r>
              <a:rPr lang="en-US" smtClean="0"/>
              <a:t>Boiler </a:t>
            </a:r>
            <a:r>
              <a:rPr lang="en-US" smtClean="0"/>
              <a:t>model from spec </a:t>
            </a:r>
            <a:r>
              <a:rPr lang="en-US" smtClean="0"/>
              <a:t>example</a:t>
            </a:r>
            <a:endParaRPr lang="en-US" smtClean="0"/>
          </a:p>
          <a:p>
            <a:r>
              <a:rPr lang="en-US" smtClean="0"/>
              <a:t>DI </a:t>
            </a:r>
            <a:r>
              <a:rPr lang="en-US" smtClean="0"/>
              <a:t>(</a:t>
            </a:r>
            <a:r>
              <a:rPr lang="en-US" smtClean="0"/>
              <a:t>Device </a:t>
            </a:r>
            <a:r>
              <a:rPr lang="en-US" smtClean="0"/>
              <a:t>Integration</a:t>
            </a:r>
            <a:r>
              <a:rPr lang="en-US" smtClean="0"/>
              <a:t>) as guideline about the automation hardware </a:t>
            </a:r>
            <a:r>
              <a:rPr lang="en-US" smtClean="0"/>
              <a:t>model</a:t>
            </a:r>
            <a:endParaRPr lang="en-US" smtClean="0"/>
          </a:p>
          <a:p>
            <a:r>
              <a:rPr lang="en-US" smtClean="0"/>
              <a:t>Application model is very </a:t>
            </a:r>
            <a:r>
              <a:rPr lang="en-US" smtClean="0"/>
              <a:t>individual</a:t>
            </a:r>
            <a:endParaRPr lang="en-US" smtClean="0"/>
          </a:p>
          <a:p>
            <a:pPr lvl="1"/>
            <a:r>
              <a:rPr lang="en-US" smtClean="0"/>
              <a:t>Find </a:t>
            </a:r>
            <a:r>
              <a:rPr lang="en-US" smtClean="0"/>
              <a:t>demonstrator</a:t>
            </a:r>
            <a:endParaRPr lang="en-US" smtClean="0"/>
          </a:p>
          <a:p>
            <a:pPr lvl="1"/>
            <a:r>
              <a:rPr lang="en-US" smtClean="0"/>
              <a:t>Use views to model </a:t>
            </a:r>
            <a:r>
              <a:rPr lang="en-US" smtClean="0"/>
              <a:t>application</a:t>
            </a:r>
            <a:endParaRPr lang="en-US" smtClean="0"/>
          </a:p>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PlugFest</a:t>
            </a:r>
            <a:r>
              <a:rPr lang="de-DE" dirty="0" smtClean="0"/>
              <a:t> </a:t>
            </a:r>
            <a:r>
              <a:rPr lang="de-DE" dirty="0" err="1" smtClean="0"/>
              <a:t>Roadmap</a:t>
            </a:r>
            <a:endParaRPr lang="de-DE" dirty="0"/>
          </a:p>
        </p:txBody>
      </p:sp>
      <p:sp>
        <p:nvSpPr>
          <p:cNvPr id="3" name="Inhaltsplatzhalter 2"/>
          <p:cNvSpPr>
            <a:spLocks noGrp="1"/>
          </p:cNvSpPr>
          <p:nvPr>
            <p:ph idx="1"/>
          </p:nvPr>
        </p:nvSpPr>
        <p:spPr/>
        <p:txBody>
          <a:bodyPr/>
          <a:lstStyle/>
          <a:p>
            <a:r>
              <a:rPr lang="de-DE" dirty="0" smtClean="0"/>
              <a:t>Need </a:t>
            </a:r>
            <a:r>
              <a:rPr lang="de-DE" dirty="0" err="1" smtClean="0"/>
              <a:t>to</a:t>
            </a:r>
            <a:r>
              <a:rPr lang="de-DE" dirty="0" smtClean="0"/>
              <a:t> find </a:t>
            </a:r>
            <a:r>
              <a:rPr lang="de-DE" dirty="0" err="1" smtClean="0"/>
              <a:t>demonstrator</a:t>
            </a:r>
            <a:r>
              <a:rPr lang="de-DE" dirty="0" smtClean="0"/>
              <a:t> </a:t>
            </a:r>
            <a:r>
              <a:rPr lang="de-DE" dirty="0" err="1" smtClean="0"/>
              <a:t>first</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r>
              <a:rPr lang="en-US" dirty="0" smtClean="0"/>
              <a:t> Activities</a:t>
            </a:r>
            <a:endParaRPr lang="en-US" dirty="0"/>
          </a:p>
        </p:txBody>
      </p:sp>
      <p:sp>
        <p:nvSpPr>
          <p:cNvPr id="5" name="Textplatzhalter 4"/>
          <p:cNvSpPr>
            <a:spLocks noGrp="1"/>
          </p:cNvSpPr>
          <p:nvPr>
            <p:ph type="body" idx="1"/>
          </p:nvPr>
        </p:nvSpPr>
        <p:spPr/>
        <p:txBody>
          <a:bodyPr/>
          <a:lstStyle/>
          <a:p>
            <a:r>
              <a:rPr lang="en-US" dirty="0" smtClean="0"/>
              <a:t>Web of Things (</a:t>
            </a:r>
            <a:r>
              <a:rPr lang="en-US" dirty="0" err="1" smtClean="0"/>
              <a:t>WoT</a:t>
            </a:r>
            <a:r>
              <a:rPr lang="en-US" dirty="0" smtClean="0"/>
              <a:t>) Interest Group (IG) and Working Group (WG)</a:t>
            </a:r>
          </a:p>
          <a:p>
            <a:r>
              <a:rPr lang="en-US" dirty="0" smtClean="0">
                <a:hlinkClick r:id="rId2"/>
              </a:rPr>
              <a:t>https://www.w3.org/WoT/</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Mission</a:t>
            </a:r>
            <a:endParaRPr lang="en-US" dirty="0"/>
          </a:p>
        </p:txBody>
      </p:sp>
      <p:pic>
        <p:nvPicPr>
          <p:cNvPr id="5" name="Picture 2" descr="https://pbs.twimg.com/profile_images/737757905177300992/NwwT3aUT.jpg"/>
          <p:cNvPicPr>
            <a:picLocks noChangeAspect="1" noChangeArrowheads="1"/>
          </p:cNvPicPr>
          <p:nvPr/>
        </p:nvPicPr>
        <p:blipFill>
          <a:blip r:embed="rId2" cstate="print"/>
          <a:srcRect/>
          <a:stretch>
            <a:fillRect/>
          </a:stretch>
        </p:blipFill>
        <p:spPr bwMode="auto">
          <a:xfrm>
            <a:off x="755576" y="2096852"/>
            <a:ext cx="1008112" cy="1008112"/>
          </a:xfrm>
          <a:prstGeom prst="rect">
            <a:avLst/>
          </a:prstGeom>
          <a:noFill/>
        </p:spPr>
      </p:pic>
      <p:pic>
        <p:nvPicPr>
          <p:cNvPr id="6" name="Picture 4" descr="http://www.etsi.org/images/articles/logos/oneM2M-Logo.png"/>
          <p:cNvPicPr>
            <a:picLocks noChangeAspect="1" noChangeArrowheads="1"/>
          </p:cNvPicPr>
          <p:nvPr/>
        </p:nvPicPr>
        <p:blipFill>
          <a:blip r:embed="rId3" cstate="print"/>
          <a:srcRect/>
          <a:stretch>
            <a:fillRect/>
          </a:stretch>
        </p:blipFill>
        <p:spPr bwMode="auto">
          <a:xfrm>
            <a:off x="1656226" y="4777650"/>
            <a:ext cx="1295044" cy="883598"/>
          </a:xfrm>
          <a:prstGeom prst="rect">
            <a:avLst/>
          </a:prstGeom>
          <a:noFill/>
        </p:spPr>
      </p:pic>
      <p:pic>
        <p:nvPicPr>
          <p:cNvPr id="7" name="Picture 6" descr="https://lh6.ggpht.com/9HO8ss1ZMkSOVERLU0gakZEJpptzRxV4TYL3YJ5vPdYe5V0z3EpV_Wqezc8RkRcNcP6-=w300"/>
          <p:cNvPicPr>
            <a:picLocks noChangeAspect="1" noChangeArrowheads="1"/>
          </p:cNvPicPr>
          <p:nvPr/>
        </p:nvPicPr>
        <p:blipFill>
          <a:blip r:embed="rId4" cstate="print"/>
          <a:srcRect/>
          <a:stretch>
            <a:fillRect/>
          </a:stretch>
        </p:blipFill>
        <p:spPr bwMode="auto">
          <a:xfrm>
            <a:off x="3275856" y="2060848"/>
            <a:ext cx="1080120" cy="1080120"/>
          </a:xfrm>
          <a:prstGeom prst="rect">
            <a:avLst/>
          </a:prstGeom>
          <a:noFill/>
        </p:spPr>
      </p:pic>
      <p:pic>
        <p:nvPicPr>
          <p:cNvPr id="8" name="Picture 8" descr="https://media.licdn.com/media/p/1/000/225/076/21c1f00.png"/>
          <p:cNvPicPr>
            <a:picLocks noChangeAspect="1" noChangeArrowheads="1"/>
          </p:cNvPicPr>
          <p:nvPr/>
        </p:nvPicPr>
        <p:blipFill>
          <a:blip r:embed="rId5" cstate="print"/>
          <a:srcRect/>
          <a:stretch>
            <a:fillRect/>
          </a:stretch>
        </p:blipFill>
        <p:spPr bwMode="auto">
          <a:xfrm>
            <a:off x="5972808" y="2362479"/>
            <a:ext cx="1440160" cy="490457"/>
          </a:xfrm>
          <a:prstGeom prst="rect">
            <a:avLst/>
          </a:prstGeom>
          <a:noFill/>
        </p:spPr>
      </p:pic>
      <p:pic>
        <p:nvPicPr>
          <p:cNvPr id="9" name="Picture 4" descr="http://openmobilealliance.org/wp-content/uploads/2012/11/LOGO_OMA_Large.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397572" y="4783124"/>
            <a:ext cx="1717009" cy="87265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Flussdiagramm: Manuelle Eingabe 9"/>
          <p:cNvSpPr/>
          <p:nvPr/>
        </p:nvSpPr>
        <p:spPr>
          <a:xfrm>
            <a:off x="827584" y="3116476"/>
            <a:ext cx="864096" cy="576064"/>
          </a:xfrm>
          <a:prstGeom prst="flowChartManualInput">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ussdiagramm: Lochstreifen 10"/>
          <p:cNvSpPr/>
          <p:nvPr/>
        </p:nvSpPr>
        <p:spPr>
          <a:xfrm>
            <a:off x="3347864" y="3140968"/>
            <a:ext cx="936104" cy="648072"/>
          </a:xfrm>
          <a:prstGeom prst="flowChartPunchedTap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Doppelte Welle 11"/>
          <p:cNvSpPr/>
          <p:nvPr/>
        </p:nvSpPr>
        <p:spPr>
          <a:xfrm>
            <a:off x="1835696" y="4149079"/>
            <a:ext cx="936104" cy="576064"/>
          </a:xfrm>
          <a:prstGeom prst="doubleWav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lussdiagramm: Gespeicherte Daten 12"/>
          <p:cNvSpPr/>
          <p:nvPr/>
        </p:nvSpPr>
        <p:spPr>
          <a:xfrm rot="16200000">
            <a:off x="6246186" y="3032956"/>
            <a:ext cx="828092" cy="828092"/>
          </a:xfrm>
          <a:prstGeom prst="flowChartOnlineStorag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Eingekerbter Richtungspfeil 13"/>
          <p:cNvSpPr/>
          <p:nvPr/>
        </p:nvSpPr>
        <p:spPr>
          <a:xfrm rot="16200000">
            <a:off x="4824028" y="3897052"/>
            <a:ext cx="864096" cy="936104"/>
          </a:xfrm>
          <a:prstGeom prst="chevron">
            <a:avLst>
              <a:gd name="adj" fmla="val 2732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lussdiagramm: Magnetplattenspeicher 14"/>
          <p:cNvSpPr/>
          <p:nvPr/>
        </p:nvSpPr>
        <p:spPr>
          <a:xfrm>
            <a:off x="7524328" y="4005063"/>
            <a:ext cx="720080" cy="792088"/>
          </a:xfrm>
          <a:prstGeom prst="flowChartMagneticDisk">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feld 15"/>
          <p:cNvSpPr txBox="1"/>
          <p:nvPr/>
        </p:nvSpPr>
        <p:spPr>
          <a:xfrm>
            <a:off x="7604500" y="4639108"/>
            <a:ext cx="574196" cy="769441"/>
          </a:xfrm>
          <a:prstGeom prst="rect">
            <a:avLst/>
          </a:prstGeom>
          <a:noFill/>
        </p:spPr>
        <p:txBody>
          <a:bodyPr wrap="none" rtlCol="0">
            <a:spAutoFit/>
          </a:bodyPr>
          <a:lstStyle/>
          <a:p>
            <a:r>
              <a:rPr lang="en-US" sz="4400" dirty="0" smtClean="0"/>
              <a:t>…</a:t>
            </a:r>
            <a:endParaRPr lang="en-US" sz="4400" dirty="0"/>
          </a:p>
        </p:txBody>
      </p:sp>
      <p:sp>
        <p:nvSpPr>
          <p:cNvPr id="17" name="Textfeld 16"/>
          <p:cNvSpPr txBox="1"/>
          <p:nvPr/>
        </p:nvSpPr>
        <p:spPr>
          <a:xfrm>
            <a:off x="49416" y="5805264"/>
            <a:ext cx="9045169" cy="830997"/>
          </a:xfrm>
          <a:prstGeom prst="rect">
            <a:avLst/>
          </a:prstGeom>
          <a:noFill/>
        </p:spPr>
        <p:txBody>
          <a:bodyPr wrap="none" rtlCol="0">
            <a:spAutoFit/>
          </a:bodyPr>
          <a:lstStyle/>
          <a:p>
            <a:pPr algn="ctr"/>
            <a:r>
              <a:rPr lang="en-US" sz="2400" dirty="0" smtClean="0"/>
              <a:t>“</a:t>
            </a:r>
            <a:r>
              <a:rPr lang="en-US" sz="2400" dirty="0"/>
              <a:t>enable easy integration across IoT platforms and application </a:t>
            </a:r>
            <a:r>
              <a:rPr lang="en-US" sz="2400" dirty="0" smtClean="0"/>
              <a:t>domains”</a:t>
            </a:r>
            <a:br>
              <a:rPr lang="en-US" sz="2400" dirty="0" smtClean="0"/>
            </a:br>
            <a:r>
              <a:rPr lang="en-US" sz="2400" dirty="0" smtClean="0"/>
              <a:t>“complementing available standards”</a:t>
            </a:r>
            <a:endParaRPr lang="en-US" sz="2400" dirty="0"/>
          </a:p>
        </p:txBody>
      </p:sp>
      <p:sp>
        <p:nvSpPr>
          <p:cNvPr id="4" name="Textfeld 3"/>
          <p:cNvSpPr txBox="1"/>
          <p:nvPr/>
        </p:nvSpPr>
        <p:spPr>
          <a:xfrm>
            <a:off x="467544" y="3443027"/>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a:t>
            </a:r>
            <a:endParaRPr lang="en-US" sz="4400" b="1" dirty="0">
              <a:solidFill>
                <a:schemeClr val="bg1"/>
              </a:solidFill>
            </a:endParaRPr>
          </a:p>
        </p:txBody>
      </p:sp>
      <p:sp>
        <p:nvSpPr>
          <p:cNvPr id="18" name="Textfeld 17"/>
          <p:cNvSpPr txBox="1"/>
          <p:nvPr/>
        </p:nvSpPr>
        <p:spPr>
          <a:xfrm>
            <a:off x="2498971" y="1383159"/>
            <a:ext cx="4146071" cy="461665"/>
          </a:xfrm>
          <a:prstGeom prst="rect">
            <a:avLst/>
          </a:prstGeom>
          <a:noFill/>
        </p:spPr>
        <p:txBody>
          <a:bodyPr wrap="none" rtlCol="0">
            <a:spAutoFit/>
          </a:bodyPr>
          <a:lstStyle/>
          <a:p>
            <a:pPr algn="ctr"/>
            <a:r>
              <a:rPr lang="en-US" sz="2400" b="1" dirty="0" smtClean="0">
                <a:solidFill>
                  <a:srgbClr val="FF0000"/>
                </a:solidFill>
              </a:rPr>
              <a:t>Not to be yet another standard</a:t>
            </a:r>
            <a:endParaRPr lang="en-US" sz="2400" b="1"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Architecture</a:t>
            </a:r>
            <a:endParaRPr lang="en-US" dirty="0"/>
          </a:p>
        </p:txBody>
      </p:sp>
      <p:grpSp>
        <p:nvGrpSpPr>
          <p:cNvPr id="4" name="Group 8"/>
          <p:cNvGrpSpPr/>
          <p:nvPr/>
        </p:nvGrpSpPr>
        <p:grpSpPr>
          <a:xfrm>
            <a:off x="5183559" y="1424798"/>
            <a:ext cx="3096344" cy="2860068"/>
            <a:chOff x="5724128" y="404664"/>
            <a:chExt cx="2304256" cy="2232248"/>
          </a:xfrm>
          <a:solidFill>
            <a:schemeClr val="bg1">
              <a:lumMod val="85000"/>
            </a:schemeClr>
          </a:solidFill>
        </p:grpSpPr>
        <p:sp>
          <p:nvSpPr>
            <p:cNvPr id="5" name="Rectangle 6"/>
            <p:cNvSpPr/>
            <p:nvPr/>
          </p:nvSpPr>
          <p:spPr>
            <a:xfrm>
              <a:off x="6077378" y="1439094"/>
              <a:ext cx="1597756" cy="1197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7"/>
            <p:cNvSpPr/>
            <p:nvPr/>
          </p:nvSpPr>
          <p:spPr>
            <a:xfrm>
              <a:off x="5724128" y="404664"/>
              <a:ext cx="2304256" cy="103443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1"/>
          <p:cNvGrpSpPr/>
          <p:nvPr/>
        </p:nvGrpSpPr>
        <p:grpSpPr>
          <a:xfrm>
            <a:off x="215007" y="1620570"/>
            <a:ext cx="3903939" cy="2664296"/>
            <a:chOff x="683568" y="79792"/>
            <a:chExt cx="2491222" cy="1700168"/>
          </a:xfrm>
          <a:solidFill>
            <a:schemeClr val="bg1">
              <a:lumMod val="85000"/>
            </a:schemeClr>
          </a:solidFill>
        </p:grpSpPr>
        <p:sp>
          <p:nvSpPr>
            <p:cNvPr id="8" name="Oval 2"/>
            <p:cNvSpPr/>
            <p:nvPr/>
          </p:nvSpPr>
          <p:spPr>
            <a:xfrm>
              <a:off x="683568" y="802626"/>
              <a:ext cx="977334" cy="9773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3"/>
            <p:cNvSpPr/>
            <p:nvPr/>
          </p:nvSpPr>
          <p:spPr>
            <a:xfrm>
              <a:off x="1301372" y="79792"/>
              <a:ext cx="1276023" cy="127602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4"/>
            <p:cNvSpPr/>
            <p:nvPr/>
          </p:nvSpPr>
          <p:spPr>
            <a:xfrm>
              <a:off x="1998355" y="603525"/>
              <a:ext cx="1176435" cy="1176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5"/>
            <p:cNvSpPr/>
            <p:nvPr/>
          </p:nvSpPr>
          <p:spPr>
            <a:xfrm>
              <a:off x="1189665" y="1090658"/>
              <a:ext cx="1451998" cy="6893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角丸四角形 49"/>
          <p:cNvSpPr/>
          <p:nvPr/>
        </p:nvSpPr>
        <p:spPr bwMode="gray">
          <a:xfrm>
            <a:off x="6008758" y="2703277"/>
            <a:ext cx="1445946" cy="1319612"/>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3" name="角丸四角形 49"/>
          <p:cNvSpPr/>
          <p:nvPr/>
        </p:nvSpPr>
        <p:spPr bwMode="gray">
          <a:xfrm>
            <a:off x="1642069" y="2703276"/>
            <a:ext cx="1445948" cy="1319614"/>
          </a:xfrm>
          <a:prstGeom prst="roundRect">
            <a:avLst>
              <a:gd name="adj" fmla="val 6589"/>
            </a:avLst>
          </a:prstGeom>
          <a:solidFill>
            <a:schemeClr val="bg1"/>
          </a:solidFill>
          <a:ln w="38100" cap="flat" cmpd="sng" algn="ctr">
            <a:solidFill>
              <a:schemeClr val="tx1"/>
            </a:solidFill>
            <a:prstDash val="dash"/>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dirty="0" smtClean="0">
              <a:ln>
                <a:noFill/>
              </a:ln>
              <a:solidFill>
                <a:prstClr val="black"/>
              </a:solidFill>
              <a:effectLst/>
              <a:uLnTx/>
              <a:uFillTx/>
              <a:latin typeface="Gill Sans MT"/>
              <a:ea typeface="ＭＳ Ｐゴシック" panose="020B0600070205080204" pitchFamily="50" charset="-128"/>
              <a:cs typeface="+mn-cs"/>
            </a:endParaRPr>
          </a:p>
        </p:txBody>
      </p:sp>
      <p:sp>
        <p:nvSpPr>
          <p:cNvPr id="14" name="角丸四角形 6"/>
          <p:cNvSpPr/>
          <p:nvPr/>
        </p:nvSpPr>
        <p:spPr bwMode="auto">
          <a:xfrm>
            <a:off x="7332016" y="5088331"/>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p>
        </p:txBody>
      </p:sp>
      <p:sp>
        <p:nvSpPr>
          <p:cNvPr id="19" name="角丸四角形 6"/>
          <p:cNvSpPr/>
          <p:nvPr/>
        </p:nvSpPr>
        <p:spPr bwMode="auto">
          <a:xfrm>
            <a:off x="6120240" y="2844570"/>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Virtual Thing</a:t>
            </a:r>
          </a:p>
        </p:txBody>
      </p:sp>
      <p:sp>
        <p:nvSpPr>
          <p:cNvPr id="20" name="角丸四角形 24"/>
          <p:cNvSpPr/>
          <p:nvPr/>
        </p:nvSpPr>
        <p:spPr bwMode="auto">
          <a:xfrm>
            <a:off x="6175263"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6175263"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2" name="縦巻き 49"/>
          <p:cNvSpPr/>
          <p:nvPr/>
        </p:nvSpPr>
        <p:spPr bwMode="auto">
          <a:xfrm>
            <a:off x="6175263"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23" name="角丸四角形 6"/>
          <p:cNvSpPr/>
          <p:nvPr/>
        </p:nvSpPr>
        <p:spPr bwMode="auto">
          <a:xfrm>
            <a:off x="1753552" y="2844569"/>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Device</a:t>
            </a:r>
            <a:r>
              <a:rPr kumimoji="0" lang="en-US" altLang="ja-JP" sz="1000" b="1" i="0" u="none" strike="noStrike" kern="0" cap="none" spc="0" normalizeH="0" dirty="0" smtClean="0">
                <a:ln>
                  <a:noFill/>
                </a:ln>
                <a:solidFill>
                  <a:srgbClr val="000000"/>
                </a:solidFill>
                <a:effectLst/>
                <a:uLnTx/>
                <a:uFillTx/>
                <a:latin typeface="Arial" pitchFamily="34" charset="0"/>
                <a:ea typeface="HG明朝E" panose="02020909000000000000" pitchFamily="17" charset="-128"/>
                <a:cs typeface="Arial" pitchFamily="34" charset="0"/>
              </a:rPr>
              <a:t> Shadow</a:t>
            </a:r>
            <a:endPar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4" name="角丸四角形 24"/>
          <p:cNvSpPr/>
          <p:nvPr/>
        </p:nvSpPr>
        <p:spPr bwMode="auto">
          <a:xfrm>
            <a:off x="1808575" y="3487380"/>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25" name="角丸四角形 21"/>
          <p:cNvSpPr/>
          <p:nvPr/>
        </p:nvSpPr>
        <p:spPr bwMode="auto">
          <a:xfrm>
            <a:off x="1808575" y="3285761"/>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26" name="縦巻き 49"/>
          <p:cNvSpPr/>
          <p:nvPr/>
        </p:nvSpPr>
        <p:spPr bwMode="auto">
          <a:xfrm>
            <a:off x="1808575" y="3084142"/>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pic>
        <p:nvPicPr>
          <p:cNvPr id="27" name="図 7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6318" y="2112995"/>
            <a:ext cx="1193968" cy="477587"/>
          </a:xfrm>
          <a:prstGeom prst="rect">
            <a:avLst/>
          </a:prstGeom>
        </p:spPr>
      </p:pic>
      <p:sp>
        <p:nvSpPr>
          <p:cNvPr id="29" name="角丸四角形 6"/>
          <p:cNvSpPr/>
          <p:nvPr/>
        </p:nvSpPr>
        <p:spPr bwMode="auto">
          <a:xfrm>
            <a:off x="1770020" y="5087028"/>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Web Browser</a:t>
            </a:r>
          </a:p>
        </p:txBody>
      </p:sp>
      <p:pic>
        <p:nvPicPr>
          <p:cNvPr id="33" name="図 7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40615" y="4796730"/>
            <a:ext cx="510204" cy="743617"/>
          </a:xfrm>
          <a:prstGeom prst="rect">
            <a:avLst/>
          </a:prstGeom>
        </p:spPr>
      </p:pic>
      <p:grpSp>
        <p:nvGrpSpPr>
          <p:cNvPr id="34" name="Group 35"/>
          <p:cNvGrpSpPr/>
          <p:nvPr/>
        </p:nvGrpSpPr>
        <p:grpSpPr>
          <a:xfrm>
            <a:off x="7387039" y="4917194"/>
            <a:ext cx="324321" cy="324321"/>
            <a:chOff x="6235706" y="4922175"/>
            <a:chExt cx="268034" cy="268034"/>
          </a:xfrm>
        </p:grpSpPr>
        <p:sp>
          <p:nvSpPr>
            <p:cNvPr id="35"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6" name="Group 37"/>
            <p:cNvGrpSpPr/>
            <p:nvPr/>
          </p:nvGrpSpPr>
          <p:grpSpPr>
            <a:xfrm>
              <a:off x="6287492" y="4971265"/>
              <a:ext cx="164464" cy="169854"/>
              <a:chOff x="3555853" y="2073413"/>
              <a:chExt cx="605287" cy="625127"/>
            </a:xfrm>
          </p:grpSpPr>
          <p:sp>
            <p:nvSpPr>
              <p:cNvPr id="37" name="Isosceles Triangle 38"/>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8" name="Oval 39"/>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39" name="Oval 40"/>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0" name="Oval 41"/>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grpSp>
        <p:nvGrpSpPr>
          <p:cNvPr id="41" name="Group 42"/>
          <p:cNvGrpSpPr/>
          <p:nvPr/>
        </p:nvGrpSpPr>
        <p:grpSpPr>
          <a:xfrm>
            <a:off x="5775763" y="3200922"/>
            <a:ext cx="324321" cy="324321"/>
            <a:chOff x="6235706" y="4922175"/>
            <a:chExt cx="268034" cy="268034"/>
          </a:xfrm>
        </p:grpSpPr>
        <p:sp>
          <p:nvSpPr>
            <p:cNvPr id="4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3" name="Group 44"/>
            <p:cNvGrpSpPr/>
            <p:nvPr/>
          </p:nvGrpSpPr>
          <p:grpSpPr>
            <a:xfrm>
              <a:off x="6287492" y="4971265"/>
              <a:ext cx="164464" cy="169854"/>
              <a:chOff x="3555853" y="2073413"/>
              <a:chExt cx="605287" cy="625127"/>
            </a:xfrm>
          </p:grpSpPr>
          <p:sp>
            <p:nvSpPr>
              <p:cNvPr id="44" name="Isosceles Triangle 45"/>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5" name="Oval 46"/>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6" name="Oval 47"/>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47" name="Oval 48"/>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48" name="Textfeld 182"/>
          <p:cNvSpPr txBox="1"/>
          <p:nvPr/>
        </p:nvSpPr>
        <p:spPr>
          <a:xfrm>
            <a:off x="7853112" y="2947585"/>
            <a:ext cx="1290888" cy="830997"/>
          </a:xfrm>
          <a:prstGeom prst="rect">
            <a:avLst/>
          </a:prstGeom>
          <a:noFill/>
        </p:spPr>
        <p:txBody>
          <a:bodyPr wrap="square" rtlCol="0">
            <a:spAutoFit/>
          </a:bodyPr>
          <a:lstStyle/>
          <a:p>
            <a:r>
              <a:rPr lang="en-US" sz="1200" dirty="0" smtClean="0"/>
              <a:t>Standardized</a:t>
            </a:r>
            <a:br>
              <a:rPr lang="en-US" sz="1200" dirty="0" smtClean="0"/>
            </a:br>
            <a:r>
              <a:rPr lang="en-US" sz="1200" dirty="0" smtClean="0"/>
              <a:t>APIs for portable application logic</a:t>
            </a:r>
          </a:p>
          <a:p>
            <a:r>
              <a:rPr lang="en-US" sz="1200" dirty="0" smtClean="0"/>
              <a:t>(</a:t>
            </a:r>
            <a:r>
              <a:rPr lang="en-US" sz="1200" b="1" dirty="0" smtClean="0">
                <a:solidFill>
                  <a:srgbClr val="005A9C"/>
                </a:solidFill>
              </a:rPr>
              <a:t>Scripting API</a:t>
            </a:r>
            <a:r>
              <a:rPr lang="en-US" sz="1200" dirty="0" smtClean="0"/>
              <a:t>)</a:t>
            </a:r>
            <a:endParaRPr lang="en-US" sz="1200" dirty="0"/>
          </a:p>
        </p:txBody>
      </p:sp>
      <p:sp>
        <p:nvSpPr>
          <p:cNvPr id="49" name="角丸四角形 6"/>
          <p:cNvSpPr/>
          <p:nvPr/>
        </p:nvSpPr>
        <p:spPr bwMode="auto">
          <a:xfrm>
            <a:off x="4926272" y="5087027"/>
            <a:ext cx="1190046" cy="1080000"/>
          </a:xfrm>
          <a:prstGeom prst="roundRect">
            <a:avLst>
              <a:gd name="adj" fmla="val 6113"/>
            </a:avLst>
          </a:prstGeom>
          <a:solidFill>
            <a:srgbClr val="7F7F7F"/>
          </a:solidFill>
          <a:ln w="9525" cap="flat" cmpd="sng" algn="ctr">
            <a:noFill/>
            <a:prstDash val="solid"/>
            <a:headEnd type="none" w="med" len="med"/>
            <a:tailEnd type="none" w="med" len="med"/>
          </a:ln>
          <a:effectLst>
            <a:outerShdw blurRad="76200" dist="38100" dir="2700000" rotWithShape="0">
              <a:srgbClr val="000000">
                <a:alpha val="40000"/>
              </a:srgbClr>
            </a:outerShdw>
          </a:effectLst>
          <a:extLst/>
        </p:spPr>
        <p:txBody>
          <a:bodyPr vert="horz" wrap="none" lIns="91440" tIns="36000" rIns="91440" bIns="36000" numCol="1" rtlCol="0" anchor="t" anchorCtr="0" compatLnSpc="1">
            <a:prstTxWarp prst="textNoShape">
              <a:avLst/>
            </a:prstTxWarp>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dirty="0" smtClean="0">
                <a:ln>
                  <a:noFill/>
                </a:ln>
                <a:solidFill>
                  <a:srgbClr val="000000"/>
                </a:solidFill>
                <a:effectLst/>
                <a:uLnTx/>
                <a:uFillTx/>
                <a:latin typeface="Arial" pitchFamily="34" charset="0"/>
                <a:ea typeface="HG明朝E" panose="02020909000000000000" pitchFamily="17" charset="-128"/>
                <a:cs typeface="Arial" pitchFamily="34" charset="0"/>
              </a:rPr>
              <a:t>Existing Device</a:t>
            </a:r>
          </a:p>
        </p:txBody>
      </p:sp>
      <p:pic>
        <p:nvPicPr>
          <p:cNvPr id="50" name="Picture 2" descr="http://www.wink.com/img/product/tcp-led-connected-lighting/variants/762148261636/hero_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24358" y="5412557"/>
            <a:ext cx="796666" cy="79666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51" name="Group 60"/>
          <p:cNvGrpSpPr/>
          <p:nvPr/>
        </p:nvGrpSpPr>
        <p:grpSpPr>
          <a:xfrm>
            <a:off x="5627511" y="5408228"/>
            <a:ext cx="391083" cy="391083"/>
            <a:chOff x="6235706" y="4922175"/>
            <a:chExt cx="268034" cy="268034"/>
          </a:xfrm>
        </p:grpSpPr>
        <p:sp>
          <p:nvSpPr>
            <p:cNvPr id="52"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3" name="Group 62"/>
            <p:cNvGrpSpPr/>
            <p:nvPr/>
          </p:nvGrpSpPr>
          <p:grpSpPr>
            <a:xfrm>
              <a:off x="6287492" y="4971265"/>
              <a:ext cx="164464" cy="169854"/>
              <a:chOff x="3555853" y="2073413"/>
              <a:chExt cx="605287" cy="625127"/>
            </a:xfrm>
          </p:grpSpPr>
          <p:sp>
            <p:nvSpPr>
              <p:cNvPr id="54" name="Isosceles Triangle 63"/>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5" name="Oval 64"/>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6" name="Oval 65"/>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57" name="Oval 66"/>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58" name="Textfeld 163"/>
          <p:cNvSpPr txBox="1"/>
          <p:nvPr/>
        </p:nvSpPr>
        <p:spPr>
          <a:xfrm>
            <a:off x="611560" y="4402298"/>
            <a:ext cx="1559529" cy="338554"/>
          </a:xfrm>
          <a:prstGeom prst="rect">
            <a:avLst/>
          </a:prstGeom>
          <a:noFill/>
        </p:spPr>
        <p:txBody>
          <a:bodyPr wrap="none" rtlCol="0">
            <a:spAutoFit/>
          </a:bodyPr>
          <a:lstStyle/>
          <a:p>
            <a:r>
              <a:rPr lang="en-US" sz="1600" b="1" dirty="0" smtClean="0"/>
              <a:t>Web integration</a:t>
            </a:r>
            <a:endParaRPr lang="en-US" sz="1600" b="1" dirty="0"/>
          </a:p>
        </p:txBody>
      </p:sp>
      <p:sp>
        <p:nvSpPr>
          <p:cNvPr id="59" name="Textfeld 126"/>
          <p:cNvSpPr txBox="1"/>
          <p:nvPr/>
        </p:nvSpPr>
        <p:spPr>
          <a:xfrm>
            <a:off x="3383361" y="4813523"/>
            <a:ext cx="1181927" cy="646331"/>
          </a:xfrm>
          <a:prstGeom prst="rect">
            <a:avLst/>
          </a:prstGeom>
          <a:noFill/>
        </p:spPr>
        <p:txBody>
          <a:bodyPr wrap="none" rtlCol="0">
            <a:spAutoFit/>
          </a:bodyPr>
          <a:lstStyle/>
          <a:p>
            <a:pPr algn="ctr"/>
            <a:r>
              <a:rPr lang="en-US" sz="1200" dirty="0" smtClean="0"/>
              <a:t>Complementing</a:t>
            </a:r>
          </a:p>
          <a:p>
            <a:pPr algn="ctr"/>
            <a:r>
              <a:rPr lang="en-US" sz="1200" dirty="0" smtClean="0"/>
              <a:t>existing devices</a:t>
            </a:r>
          </a:p>
          <a:p>
            <a:pPr algn="ctr"/>
            <a:r>
              <a:rPr lang="en-US" sz="1200" dirty="0" smtClean="0"/>
              <a:t>and platforms</a:t>
            </a:r>
          </a:p>
        </p:txBody>
      </p:sp>
      <p:sp>
        <p:nvSpPr>
          <p:cNvPr id="60" name="Left-Right Arrow 70"/>
          <p:cNvSpPr/>
          <p:nvPr/>
        </p:nvSpPr>
        <p:spPr>
          <a:xfrm>
            <a:off x="2990151" y="5319078"/>
            <a:ext cx="1906749"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1" name="Left-Right Arrow 71"/>
          <p:cNvSpPr/>
          <p:nvPr/>
        </p:nvSpPr>
        <p:spPr>
          <a:xfrm rot="16200000">
            <a:off x="1866834" y="4288320"/>
            <a:ext cx="1028030"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2" name="Left-Right Arrow 73"/>
          <p:cNvSpPr/>
          <p:nvPr/>
        </p:nvSpPr>
        <p:spPr>
          <a:xfrm>
            <a:off x="3183900" y="3076620"/>
            <a:ext cx="2551978" cy="569385"/>
          </a:xfrm>
          <a:prstGeom prst="leftRight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63" name="Textfeld 181"/>
          <p:cNvSpPr txBox="1"/>
          <p:nvPr/>
        </p:nvSpPr>
        <p:spPr>
          <a:xfrm>
            <a:off x="294635" y="3185696"/>
            <a:ext cx="1390132" cy="646331"/>
          </a:xfrm>
          <a:prstGeom prst="rect">
            <a:avLst/>
          </a:prstGeom>
          <a:noFill/>
        </p:spPr>
        <p:txBody>
          <a:bodyPr wrap="square" rtlCol="0">
            <a:spAutoFit/>
          </a:bodyPr>
          <a:lstStyle/>
          <a:p>
            <a:pPr algn="ctr"/>
            <a:r>
              <a:rPr lang="en-US" sz="1200" dirty="0" smtClean="0"/>
              <a:t>Semantic</a:t>
            </a:r>
            <a:br>
              <a:rPr lang="en-US" sz="1200" dirty="0" smtClean="0"/>
            </a:br>
            <a:r>
              <a:rPr lang="en-US" sz="1200" dirty="0" smtClean="0"/>
              <a:t>metadata</a:t>
            </a:r>
          </a:p>
          <a:p>
            <a:pPr algn="ctr"/>
            <a:r>
              <a:rPr lang="en-US" sz="1200" dirty="0" smtClean="0"/>
              <a:t>(</a:t>
            </a:r>
            <a:r>
              <a:rPr lang="en-US" sz="1200" b="1" dirty="0" smtClean="0">
                <a:solidFill>
                  <a:srgbClr val="4A7B7C"/>
                </a:solidFill>
              </a:rPr>
              <a:t>Thing Description</a:t>
            </a:r>
            <a:r>
              <a:rPr lang="en-US" sz="1200" dirty="0" smtClean="0"/>
              <a:t>)</a:t>
            </a:r>
            <a:endParaRPr lang="en-US" sz="1200" dirty="0"/>
          </a:p>
        </p:txBody>
      </p:sp>
      <p:sp>
        <p:nvSpPr>
          <p:cNvPr id="64" name="Left-Right-Up Arrow 59"/>
          <p:cNvSpPr/>
          <p:nvPr/>
        </p:nvSpPr>
        <p:spPr>
          <a:xfrm>
            <a:off x="6161627" y="4074447"/>
            <a:ext cx="1140210" cy="1814016"/>
          </a:xfrm>
          <a:prstGeom prst="leftRightUpArrow">
            <a:avLst>
              <a:gd name="adj1" fmla="val 23663"/>
              <a:gd name="adj2" fmla="val 25000"/>
              <a:gd name="adj3" fmla="val 22995"/>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feld 162"/>
          <p:cNvSpPr txBox="1"/>
          <p:nvPr/>
        </p:nvSpPr>
        <p:spPr>
          <a:xfrm>
            <a:off x="5085109" y="4437112"/>
            <a:ext cx="1428211" cy="584775"/>
          </a:xfrm>
          <a:prstGeom prst="rect">
            <a:avLst/>
          </a:prstGeom>
          <a:noFill/>
        </p:spPr>
        <p:txBody>
          <a:bodyPr wrap="none" rtlCol="0">
            <a:spAutoFit/>
          </a:bodyPr>
          <a:lstStyle/>
          <a:p>
            <a:pPr algn="ctr"/>
            <a:r>
              <a:rPr lang="en-US" sz="1600" b="1" dirty="0" smtClean="0"/>
              <a:t>Direct</a:t>
            </a:r>
            <a:br>
              <a:rPr lang="en-US" sz="1600" b="1" dirty="0" smtClean="0"/>
            </a:br>
            <a:r>
              <a:rPr lang="en-US" sz="1600" b="1" dirty="0" smtClean="0"/>
              <a:t>Thing-to-Thing</a:t>
            </a:r>
            <a:endParaRPr lang="en-US" sz="1600" b="1" dirty="0"/>
          </a:p>
        </p:txBody>
      </p:sp>
      <p:sp>
        <p:nvSpPr>
          <p:cNvPr id="66" name="Textfeld 181"/>
          <p:cNvSpPr txBox="1"/>
          <p:nvPr/>
        </p:nvSpPr>
        <p:spPr>
          <a:xfrm>
            <a:off x="6187130" y="1758913"/>
            <a:ext cx="1089203" cy="338554"/>
          </a:xfrm>
          <a:prstGeom prst="rect">
            <a:avLst/>
          </a:prstGeom>
          <a:noFill/>
        </p:spPr>
        <p:txBody>
          <a:bodyPr wrap="square" rtlCol="0">
            <a:spAutoFit/>
          </a:bodyPr>
          <a:lstStyle/>
          <a:p>
            <a:pPr algn="ctr"/>
            <a:r>
              <a:rPr lang="en-US" sz="1600" b="1" dirty="0" smtClean="0"/>
              <a:t>Local Hubs</a:t>
            </a:r>
            <a:endParaRPr lang="en-US" sz="1600" b="1" dirty="0"/>
          </a:p>
        </p:txBody>
      </p:sp>
      <p:sp>
        <p:nvSpPr>
          <p:cNvPr id="67" name="Textfeld 181"/>
          <p:cNvSpPr txBox="1"/>
          <p:nvPr/>
        </p:nvSpPr>
        <p:spPr>
          <a:xfrm>
            <a:off x="1488591" y="2054199"/>
            <a:ext cx="1395194" cy="338554"/>
          </a:xfrm>
          <a:prstGeom prst="rect">
            <a:avLst/>
          </a:prstGeom>
          <a:noFill/>
        </p:spPr>
        <p:txBody>
          <a:bodyPr wrap="square" rtlCol="0">
            <a:spAutoFit/>
          </a:bodyPr>
          <a:lstStyle/>
          <a:p>
            <a:pPr algn="ctr"/>
            <a:r>
              <a:rPr lang="en-US" sz="1600" b="1" dirty="0" smtClean="0"/>
              <a:t>Cloud Mirrors</a:t>
            </a:r>
            <a:endParaRPr lang="en-US" sz="1600" b="1" dirty="0"/>
          </a:p>
        </p:txBody>
      </p:sp>
      <p:sp>
        <p:nvSpPr>
          <p:cNvPr id="68" name="Textfeld 126"/>
          <p:cNvSpPr txBox="1"/>
          <p:nvPr/>
        </p:nvSpPr>
        <p:spPr>
          <a:xfrm>
            <a:off x="5390490" y="5465270"/>
            <a:ext cx="261610" cy="276999"/>
          </a:xfrm>
          <a:prstGeom prst="rect">
            <a:avLst/>
          </a:prstGeom>
          <a:noFill/>
        </p:spPr>
        <p:txBody>
          <a:bodyPr wrap="none" rtlCol="0">
            <a:spAutoFit/>
          </a:bodyPr>
          <a:lstStyle/>
          <a:p>
            <a:pPr algn="ctr"/>
            <a:r>
              <a:rPr lang="en-US" sz="1200" dirty="0" smtClean="0"/>
              <a:t>+</a:t>
            </a:r>
            <a:endParaRPr lang="en-US" sz="1200" dirty="0"/>
          </a:p>
        </p:txBody>
      </p:sp>
      <p:grpSp>
        <p:nvGrpSpPr>
          <p:cNvPr id="69" name="Group 49"/>
          <p:cNvGrpSpPr/>
          <p:nvPr/>
        </p:nvGrpSpPr>
        <p:grpSpPr>
          <a:xfrm>
            <a:off x="1404852" y="3200922"/>
            <a:ext cx="324321" cy="324321"/>
            <a:chOff x="6235706" y="4922175"/>
            <a:chExt cx="268034" cy="268034"/>
          </a:xfrm>
        </p:grpSpPr>
        <p:sp>
          <p:nvSpPr>
            <p:cNvPr id="70" name="角丸四角形 21"/>
            <p:cNvSpPr/>
            <p:nvPr/>
          </p:nvSpPr>
          <p:spPr bwMode="auto">
            <a:xfrm>
              <a:off x="6235706" y="4922175"/>
              <a:ext cx="268034" cy="268034"/>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360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ja-JP" sz="2800" b="0" i="0" u="none" strike="noStrike" kern="0" cap="none" spc="0" normalizeH="0" baseline="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71" name="Group 51"/>
            <p:cNvGrpSpPr/>
            <p:nvPr/>
          </p:nvGrpSpPr>
          <p:grpSpPr>
            <a:xfrm>
              <a:off x="6287492" y="4971265"/>
              <a:ext cx="164464" cy="169854"/>
              <a:chOff x="3555853" y="2073413"/>
              <a:chExt cx="605287" cy="625127"/>
            </a:xfrm>
          </p:grpSpPr>
          <p:sp>
            <p:nvSpPr>
              <p:cNvPr id="72" name="Isosceles Triangle 52"/>
              <p:cNvSpPr/>
              <p:nvPr/>
            </p:nvSpPr>
            <p:spPr>
              <a:xfrm rot="1800000">
                <a:off x="3712972" y="2138741"/>
                <a:ext cx="448168" cy="386349"/>
              </a:xfrm>
              <a:prstGeom prst="triangl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3" name="Oval 53"/>
              <p:cNvSpPr/>
              <p:nvPr/>
            </p:nvSpPr>
            <p:spPr>
              <a:xfrm rot="19800000">
                <a:off x="3944938" y="2073413"/>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4" name="Oval 54"/>
              <p:cNvSpPr/>
              <p:nvPr/>
            </p:nvSpPr>
            <p:spPr>
              <a:xfrm rot="19800000">
                <a:off x="3555853" y="2297519"/>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sp>
            <p:nvSpPr>
              <p:cNvPr id="75" name="Oval 55"/>
              <p:cNvSpPr/>
              <p:nvPr/>
            </p:nvSpPr>
            <p:spPr>
              <a:xfrm rot="1800000">
                <a:off x="3944938" y="2520647"/>
                <a:ext cx="177895" cy="1778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4400" dirty="0"/>
              </a:p>
            </p:txBody>
          </p:sp>
        </p:grpSp>
      </p:grpSp>
      <p:sp>
        <p:nvSpPr>
          <p:cNvPr id="80" name="Textfeld 126"/>
          <p:cNvSpPr txBox="1"/>
          <p:nvPr/>
        </p:nvSpPr>
        <p:spPr>
          <a:xfrm>
            <a:off x="3241506" y="5736711"/>
            <a:ext cx="1404039" cy="461665"/>
          </a:xfrm>
          <a:prstGeom prst="rect">
            <a:avLst/>
          </a:prstGeom>
          <a:noFill/>
        </p:spPr>
        <p:txBody>
          <a:bodyPr wrap="none" rtlCol="0">
            <a:spAutoFit/>
          </a:bodyPr>
          <a:lstStyle/>
          <a:p>
            <a:pPr algn="ctr"/>
            <a:r>
              <a:rPr lang="en-US" sz="1200" dirty="0" smtClean="0"/>
              <a:t>(</a:t>
            </a:r>
            <a:r>
              <a:rPr lang="en-US" sz="1200" b="1" dirty="0" smtClean="0">
                <a:solidFill>
                  <a:srgbClr val="4A7B7C"/>
                </a:solidFill>
              </a:rPr>
              <a:t>Thing Description</a:t>
            </a:r>
            <a:r>
              <a:rPr lang="en-US" sz="1200" dirty="0" smtClean="0"/>
              <a:t>,</a:t>
            </a:r>
            <a:br>
              <a:rPr lang="en-US" sz="1200" dirty="0" smtClean="0"/>
            </a:br>
            <a:r>
              <a:rPr lang="en-US" sz="1200" b="1" dirty="0" smtClean="0">
                <a:solidFill>
                  <a:srgbClr val="00B050"/>
                </a:solidFill>
              </a:rPr>
              <a:t>Binding Templates</a:t>
            </a:r>
            <a:r>
              <a:rPr lang="en-US" sz="1200" dirty="0" smtClean="0"/>
              <a:t>)</a:t>
            </a:r>
            <a:endParaRPr lang="en-US" sz="1200" dirty="0"/>
          </a:p>
        </p:txBody>
      </p:sp>
      <p:sp>
        <p:nvSpPr>
          <p:cNvPr id="81" name="Textfeld 162"/>
          <p:cNvSpPr txBox="1"/>
          <p:nvPr/>
        </p:nvSpPr>
        <p:spPr>
          <a:xfrm>
            <a:off x="4241257" y="2927677"/>
            <a:ext cx="1113254" cy="276999"/>
          </a:xfrm>
          <a:prstGeom prst="rect">
            <a:avLst/>
          </a:prstGeom>
          <a:noFill/>
        </p:spPr>
        <p:txBody>
          <a:bodyPr wrap="none" rtlCol="0">
            <a:spAutoFit/>
          </a:bodyPr>
          <a:lstStyle/>
          <a:p>
            <a:pPr algn="ctr"/>
            <a:r>
              <a:rPr lang="en-US" sz="1200" dirty="0" smtClean="0"/>
              <a:t>Remote access</a:t>
            </a:r>
            <a:endParaRPr lang="en-US" sz="1200" dirty="0"/>
          </a:p>
        </p:txBody>
      </p:sp>
      <p:sp>
        <p:nvSpPr>
          <p:cNvPr id="82" name="Textfeld 126"/>
          <p:cNvSpPr txBox="1"/>
          <p:nvPr/>
        </p:nvSpPr>
        <p:spPr>
          <a:xfrm>
            <a:off x="5537775" y="5865054"/>
            <a:ext cx="548548" cy="253916"/>
          </a:xfrm>
          <a:prstGeom prst="rect">
            <a:avLst/>
          </a:prstGeom>
          <a:noFill/>
        </p:spPr>
        <p:txBody>
          <a:bodyPr wrap="none" rtlCol="0">
            <a:spAutoFit/>
          </a:bodyPr>
          <a:lstStyle/>
          <a:p>
            <a:pPr algn="r"/>
            <a:r>
              <a:rPr lang="en-US" sz="1000" b="1" dirty="0" smtClean="0">
                <a:latin typeface="Arial" panose="020B0604020202020204" pitchFamily="34" charset="0"/>
                <a:cs typeface="Arial" panose="020B0604020202020204" pitchFamily="34" charset="0"/>
              </a:rPr>
              <a:t>Thing</a:t>
            </a:r>
            <a:endParaRPr lang="en-US" sz="1000" b="1" dirty="0">
              <a:latin typeface="Arial" panose="020B0604020202020204" pitchFamily="34" charset="0"/>
              <a:cs typeface="Arial" panose="020B0604020202020204" pitchFamily="34" charset="0"/>
            </a:endParaRPr>
          </a:p>
        </p:txBody>
      </p:sp>
      <p:sp>
        <p:nvSpPr>
          <p:cNvPr id="85" name="Textfeld 84"/>
          <p:cNvSpPr txBox="1"/>
          <p:nvPr/>
        </p:nvSpPr>
        <p:spPr>
          <a:xfrm>
            <a:off x="5364088" y="5845019"/>
            <a:ext cx="336952" cy="276999"/>
          </a:xfrm>
          <a:prstGeom prst="rect">
            <a:avLst/>
          </a:prstGeom>
          <a:noFill/>
        </p:spPr>
        <p:txBody>
          <a:bodyPr wrap="none" rtlCol="0">
            <a:spAutoFit/>
          </a:bodyPr>
          <a:lstStyle/>
          <a:p>
            <a:r>
              <a:rPr lang="en-US" sz="1200" b="1" dirty="0" smtClean="0">
                <a:sym typeface="Symbol"/>
              </a:rPr>
              <a:t></a:t>
            </a:r>
            <a:endParaRPr lang="en-US" sz="1200" b="1" dirty="0"/>
          </a:p>
        </p:txBody>
      </p:sp>
      <p:sp>
        <p:nvSpPr>
          <p:cNvPr id="87" name="角丸四角形 24"/>
          <p:cNvSpPr/>
          <p:nvPr/>
        </p:nvSpPr>
        <p:spPr bwMode="auto">
          <a:xfrm>
            <a:off x="6175262"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8" name="角丸四角形 24"/>
          <p:cNvSpPr/>
          <p:nvPr/>
        </p:nvSpPr>
        <p:spPr bwMode="auto">
          <a:xfrm>
            <a:off x="1808575" y="3688999"/>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89" name="角丸四角形 24"/>
          <p:cNvSpPr/>
          <p:nvPr/>
        </p:nvSpPr>
        <p:spPr bwMode="auto">
          <a:xfrm>
            <a:off x="1825043" y="5728299"/>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0" name="角丸四角形 21"/>
          <p:cNvSpPr/>
          <p:nvPr/>
        </p:nvSpPr>
        <p:spPr bwMode="auto">
          <a:xfrm>
            <a:off x="1825043" y="5526680"/>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1" name="縦巻き 49"/>
          <p:cNvSpPr/>
          <p:nvPr/>
        </p:nvSpPr>
        <p:spPr bwMode="auto">
          <a:xfrm>
            <a:off x="1825043" y="5325061"/>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2" name="角丸四角形 24"/>
          <p:cNvSpPr/>
          <p:nvPr/>
        </p:nvSpPr>
        <p:spPr bwMode="auto">
          <a:xfrm>
            <a:off x="1825043" y="5929918"/>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sp>
        <p:nvSpPr>
          <p:cNvPr id="93" name="角丸四角形 24"/>
          <p:cNvSpPr/>
          <p:nvPr/>
        </p:nvSpPr>
        <p:spPr bwMode="auto">
          <a:xfrm>
            <a:off x="7387039" y="5720348"/>
            <a:ext cx="1080000" cy="180000"/>
          </a:xfrm>
          <a:prstGeom prst="roundRect">
            <a:avLst/>
          </a:prstGeom>
          <a:solidFill>
            <a:srgbClr val="4A7B7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de-DE" altLang="ja-JP" sz="800" kern="0" dirty="0" smtClean="0">
                <a:solidFill>
                  <a:schemeClr val="bg1"/>
                </a:solidFill>
                <a:latin typeface="Arial" pitchFamily="34" charset="0"/>
                <a:ea typeface="HG明朝E" panose="02020909000000000000" pitchFamily="17" charset="-128"/>
                <a:cs typeface="Arial" pitchFamily="34" charset="0"/>
              </a:rPr>
              <a:t>Interaction Model</a:t>
            </a:r>
            <a:endParaRPr lang="ja-JP" altLang="en-US" sz="800" kern="0" dirty="0" smtClean="0">
              <a:solidFill>
                <a:schemeClr val="bg1"/>
              </a:solidFill>
              <a:latin typeface="Arial" pitchFamily="34" charset="0"/>
              <a:ea typeface="HG明朝E" panose="02020909000000000000" pitchFamily="17" charset="-128"/>
              <a:cs typeface="Arial" pitchFamily="34" charset="0"/>
            </a:endParaRPr>
          </a:p>
        </p:txBody>
      </p:sp>
      <p:sp>
        <p:nvSpPr>
          <p:cNvPr id="94" name="角丸四角形 21"/>
          <p:cNvSpPr/>
          <p:nvPr/>
        </p:nvSpPr>
        <p:spPr bwMode="auto">
          <a:xfrm>
            <a:off x="7387039" y="5518729"/>
            <a:ext cx="1080000" cy="180000"/>
          </a:xfrm>
          <a:prstGeom prst="roundRect">
            <a:avLst/>
          </a:prstGeom>
          <a:solidFill>
            <a:srgbClr val="005A9C"/>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a:solidFill>
                  <a:schemeClr val="bg1"/>
                </a:solidFill>
                <a:latin typeface="Arial" pitchFamily="34" charset="0"/>
                <a:ea typeface="HG明朝E" panose="02020909000000000000" pitchFamily="17" charset="-128"/>
                <a:cs typeface="Arial" pitchFamily="34" charset="0"/>
              </a:rPr>
              <a:t>Scripting API</a:t>
            </a:r>
          </a:p>
        </p:txBody>
      </p:sp>
      <p:sp>
        <p:nvSpPr>
          <p:cNvPr id="95" name="縦巻き 49"/>
          <p:cNvSpPr/>
          <p:nvPr/>
        </p:nvSpPr>
        <p:spPr bwMode="auto">
          <a:xfrm>
            <a:off x="7387039" y="5317110"/>
            <a:ext cx="1080000" cy="180000"/>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ctr" fontAlgn="ctr">
              <a:defRPr/>
            </a:pPr>
            <a:r>
              <a:rPr lang="en-US" altLang="ja-JP" sz="800" kern="0" dirty="0" smtClean="0">
                <a:latin typeface="Arial" pitchFamily="34" charset="0"/>
                <a:ea typeface="HG明朝E" panose="02020909000000000000" pitchFamily="17" charset="-128"/>
                <a:cs typeface="Arial" pitchFamily="34" charset="0"/>
              </a:rPr>
              <a:t>Application</a:t>
            </a:r>
            <a:endParaRPr lang="en-US" altLang="ja-JP" sz="800" kern="0" dirty="0">
              <a:latin typeface="Arial" pitchFamily="34" charset="0"/>
              <a:ea typeface="HG明朝E" panose="02020909000000000000" pitchFamily="17" charset="-128"/>
              <a:cs typeface="Arial" pitchFamily="34" charset="0"/>
            </a:endParaRPr>
          </a:p>
        </p:txBody>
      </p:sp>
      <p:sp>
        <p:nvSpPr>
          <p:cNvPr id="96" name="角丸四角形 24"/>
          <p:cNvSpPr/>
          <p:nvPr/>
        </p:nvSpPr>
        <p:spPr bwMode="auto">
          <a:xfrm>
            <a:off x="7387039" y="5921967"/>
            <a:ext cx="1080000" cy="180000"/>
          </a:xfrm>
          <a:prstGeom prst="roundRect">
            <a:avLst/>
          </a:prstGeom>
          <a:solidFill>
            <a:srgbClr val="00B050"/>
          </a:solidFill>
          <a:ln w="2540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fontAlgn="ctr">
              <a:defRPr/>
            </a:pPr>
            <a:r>
              <a:rPr lang="en-US" altLang="ja-JP" sz="800" kern="0" dirty="0" smtClean="0">
                <a:solidFill>
                  <a:schemeClr val="bg1"/>
                </a:solidFill>
                <a:latin typeface="Arial" pitchFamily="34" charset="0"/>
                <a:ea typeface="HG明朝E" panose="02020909000000000000" pitchFamily="17" charset="-128"/>
                <a:cs typeface="Arial" pitchFamily="34" charset="0"/>
              </a:rPr>
              <a:t>Binding Templates</a:t>
            </a:r>
            <a:endParaRPr lang="en-US" altLang="ja-JP" sz="800" kern="0" dirty="0">
              <a:solidFill>
                <a:schemeClr val="bg1"/>
              </a:solidFill>
              <a:latin typeface="Arial" pitchFamily="34" charset="0"/>
              <a:ea typeface="HG明朝E" panose="02020909000000000000" pitchFamily="17" charset="-128"/>
              <a:cs typeface="Arial" pitchFamily="34" charset="0"/>
            </a:endParaRPr>
          </a:p>
        </p:txBody>
      </p:sp>
      <p:pic>
        <p:nvPicPr>
          <p:cNvPr id="18" name="図 16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194916" y="6084680"/>
            <a:ext cx="1469410" cy="739953"/>
          </a:xfrm>
          <a:prstGeom prst="rect">
            <a:avLst/>
          </a:prstGeom>
        </p:spPr>
      </p:pic>
      <p:sp>
        <p:nvSpPr>
          <p:cNvPr id="97" name="Textfeld 162"/>
          <p:cNvSpPr txBox="1"/>
          <p:nvPr/>
        </p:nvSpPr>
        <p:spPr>
          <a:xfrm>
            <a:off x="4794921" y="6272198"/>
            <a:ext cx="2337563" cy="276999"/>
          </a:xfrm>
          <a:prstGeom prst="rect">
            <a:avLst/>
          </a:prstGeom>
          <a:noFill/>
        </p:spPr>
        <p:txBody>
          <a:bodyPr wrap="none" rtlCol="0">
            <a:spAutoFit/>
          </a:bodyPr>
          <a:lstStyle/>
          <a:p>
            <a:pPr algn="ctr"/>
            <a:r>
              <a:rPr lang="en-US" sz="1200" dirty="0" smtClean="0"/>
              <a:t>Powerful  and constrained Things</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W3C </a:t>
            </a:r>
            <a:r>
              <a:rPr lang="en-US" dirty="0" err="1" smtClean="0"/>
              <a:t>WoT</a:t>
            </a:r>
            <a:endParaRPr lang="en-US" dirty="0"/>
          </a:p>
        </p:txBody>
      </p:sp>
      <p:sp>
        <p:nvSpPr>
          <p:cNvPr id="7" name="Textplatzhalter 6"/>
          <p:cNvSpPr>
            <a:spLocks noGrp="1"/>
          </p:cNvSpPr>
          <p:nvPr>
            <p:ph type="body" idx="1"/>
          </p:nvPr>
        </p:nvSpPr>
        <p:spPr/>
        <p:txBody>
          <a:bodyPr/>
          <a:lstStyle/>
          <a:p>
            <a:r>
              <a:rPr lang="en-US" dirty="0" smtClean="0"/>
              <a:t>Interest Group (IG)</a:t>
            </a:r>
            <a:endParaRPr lang="en-US" dirty="0"/>
          </a:p>
        </p:txBody>
      </p:sp>
      <p:sp>
        <p:nvSpPr>
          <p:cNvPr id="8" name="Inhaltsplatzhalter 7"/>
          <p:cNvSpPr>
            <a:spLocks noGrp="1"/>
          </p:cNvSpPr>
          <p:nvPr>
            <p:ph sz="half" idx="2"/>
          </p:nvPr>
        </p:nvSpPr>
        <p:spPr>
          <a:xfrm>
            <a:off x="457200" y="2174874"/>
            <a:ext cx="4040188" cy="4206453"/>
          </a:xfrm>
        </p:spPr>
        <p:txBody>
          <a:bodyPr>
            <a:normAutofit/>
          </a:bodyPr>
          <a:lstStyle/>
          <a:p>
            <a:pPr marL="0" indent="0">
              <a:buNone/>
            </a:pPr>
            <a:r>
              <a:rPr lang="en-US" sz="1400" dirty="0">
                <a:hlinkClick r:id="rId2"/>
              </a:rPr>
              <a:t>https://</a:t>
            </a:r>
            <a:r>
              <a:rPr lang="en-US" sz="1400" dirty="0" smtClean="0">
                <a:hlinkClick r:id="rId2"/>
              </a:rPr>
              <a:t>www.w3.org/2016/07/wot-ig-charter.html</a:t>
            </a:r>
            <a:r>
              <a:rPr lang="en-US" sz="1400" dirty="0" smtClean="0"/>
              <a:t> </a:t>
            </a:r>
            <a:endParaRPr lang="en-US" sz="1400" dirty="0"/>
          </a:p>
          <a:p>
            <a:r>
              <a:rPr lang="en-US" dirty="0" smtClean="0"/>
              <a:t>Started spring 2015</a:t>
            </a:r>
          </a:p>
          <a:p>
            <a:r>
              <a:rPr lang="en-US" dirty="0" smtClean="0"/>
              <a:t>218 </a:t>
            </a:r>
            <a:r>
              <a:rPr lang="en-US" dirty="0" smtClean="0"/>
              <a:t>participants</a:t>
            </a:r>
            <a:endParaRPr lang="en-US" dirty="0" smtClean="0"/>
          </a:p>
          <a:p>
            <a:r>
              <a:rPr lang="en-US" dirty="0" smtClean="0"/>
              <a:t>Informal </a:t>
            </a:r>
            <a:r>
              <a:rPr lang="en-US" dirty="0" smtClean="0"/>
              <a:t>work, outreach</a:t>
            </a:r>
            <a:endParaRPr lang="en-US" dirty="0" smtClean="0"/>
          </a:p>
          <a:p>
            <a:endParaRPr lang="en-US" dirty="0" smtClean="0"/>
          </a:p>
          <a:p>
            <a:r>
              <a:rPr lang="en-US" dirty="0" smtClean="0"/>
              <a:t>Use cases, explorative work</a:t>
            </a:r>
          </a:p>
          <a:p>
            <a:r>
              <a:rPr lang="en-US" dirty="0" smtClean="0"/>
              <a:t>Liaisons and collaborations with other organizations and SDOs</a:t>
            </a:r>
          </a:p>
          <a:p>
            <a:r>
              <a:rPr lang="en-US" dirty="0" err="1" smtClean="0"/>
              <a:t>PlugFests</a:t>
            </a:r>
            <a:r>
              <a:rPr lang="en-US" dirty="0" smtClean="0"/>
              <a:t> with running code</a:t>
            </a:r>
            <a:endParaRPr lang="en-US" dirty="0"/>
          </a:p>
        </p:txBody>
      </p:sp>
      <p:sp>
        <p:nvSpPr>
          <p:cNvPr id="9" name="Textplatzhalter 8"/>
          <p:cNvSpPr>
            <a:spLocks noGrp="1"/>
          </p:cNvSpPr>
          <p:nvPr>
            <p:ph type="body" sz="quarter" idx="3"/>
          </p:nvPr>
        </p:nvSpPr>
        <p:spPr/>
        <p:txBody>
          <a:bodyPr/>
          <a:lstStyle/>
          <a:p>
            <a:r>
              <a:rPr lang="en-US" dirty="0" smtClean="0"/>
              <a:t>Working Group (WG)</a:t>
            </a:r>
            <a:endParaRPr lang="en-US" dirty="0"/>
          </a:p>
        </p:txBody>
      </p:sp>
      <p:sp>
        <p:nvSpPr>
          <p:cNvPr id="10" name="Inhaltsplatzhalter 9"/>
          <p:cNvSpPr>
            <a:spLocks noGrp="1"/>
          </p:cNvSpPr>
          <p:nvPr>
            <p:ph sz="quarter" idx="4"/>
          </p:nvPr>
        </p:nvSpPr>
        <p:spPr/>
        <p:txBody>
          <a:bodyPr/>
          <a:lstStyle/>
          <a:p>
            <a:pPr marL="0" indent="0">
              <a:buNone/>
            </a:pPr>
            <a:r>
              <a:rPr lang="en-US" sz="1400" dirty="0">
                <a:hlinkClick r:id="rId3"/>
              </a:rPr>
              <a:t>https://</a:t>
            </a:r>
            <a:r>
              <a:rPr lang="en-US" sz="1400" dirty="0" smtClean="0">
                <a:hlinkClick r:id="rId3"/>
              </a:rPr>
              <a:t>www.w3.org/2016/12/wot-wg-2016.html</a:t>
            </a:r>
            <a:r>
              <a:rPr lang="en-US" sz="1400" dirty="0" smtClean="0"/>
              <a:t> </a:t>
            </a:r>
          </a:p>
          <a:p>
            <a:r>
              <a:rPr lang="en-US" dirty="0" smtClean="0"/>
              <a:t>Started December 2016</a:t>
            </a:r>
          </a:p>
          <a:p>
            <a:r>
              <a:rPr lang="en-US" dirty="0" smtClean="0"/>
              <a:t>71 participants</a:t>
            </a:r>
            <a:endParaRPr lang="en-US" dirty="0" smtClean="0"/>
          </a:p>
          <a:p>
            <a:r>
              <a:rPr lang="en-US" dirty="0" smtClean="0"/>
              <a:t>Normative work</a:t>
            </a:r>
          </a:p>
          <a:p>
            <a:endParaRPr lang="en-US" dirty="0" smtClean="0"/>
          </a:p>
          <a:p>
            <a:r>
              <a:rPr lang="en-US" dirty="0" smtClean="0"/>
              <a:t>Standardization of four initial building blocks identified by the IG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err="1" smtClean="0"/>
              <a:t>WoT</a:t>
            </a:r>
            <a:r>
              <a:rPr lang="en-US" dirty="0" smtClean="0"/>
              <a:t> Building Blocks</a:t>
            </a:r>
            <a:endParaRPr lang="en-US" dirty="0"/>
          </a:p>
        </p:txBody>
      </p:sp>
      <p:sp>
        <p:nvSpPr>
          <p:cNvPr id="5" name="Textplatzhalter 4"/>
          <p:cNvSpPr>
            <a:spLocks noGrp="1"/>
          </p:cNvSpPr>
          <p:nvPr>
            <p:ph type="body" idx="1"/>
          </p:nvPr>
        </p:nvSpPr>
        <p:spPr/>
        <p:txBody>
          <a:bodyPr/>
          <a:lstStyle/>
          <a:p>
            <a:r>
              <a:rPr lang="en-US" dirty="0" smtClean="0"/>
              <a:t>Complementing technological building blocks to mix and </a:t>
            </a:r>
            <a:r>
              <a:rPr lang="en-US" dirty="0" smtClean="0"/>
              <a:t>match</a:t>
            </a:r>
            <a:endParaRPr lang="en-US" dirty="0" smtClean="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040887b0-086c-4ff4-2016-b5b55c2754ed"/>
</p:tagLst>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2907</Words>
  <Application>Microsoft Office PowerPoint</Application>
  <PresentationFormat>Bildschirmpräsentation (4:3)</PresentationFormat>
  <Paragraphs>714</Paragraphs>
  <Slides>42</Slides>
  <Notes>1</Notes>
  <HiddenSlides>0</HiddenSlides>
  <MMClips>0</MMClips>
  <ScaleCrop>false</ScaleCrop>
  <HeadingPairs>
    <vt:vector size="4" baseType="variant">
      <vt:variant>
        <vt:lpstr>Design</vt:lpstr>
      </vt:variant>
      <vt:variant>
        <vt:i4>1</vt:i4>
      </vt:variant>
      <vt:variant>
        <vt:lpstr>Folientitel</vt:lpstr>
      </vt:variant>
      <vt:variant>
        <vt:i4>42</vt:i4>
      </vt:variant>
    </vt:vector>
  </HeadingPairs>
  <TitlesOfParts>
    <vt:vector size="43" baseType="lpstr">
      <vt:lpstr>Larissa-Design</vt:lpstr>
      <vt:lpstr>W3C Standards for the IoT</vt:lpstr>
      <vt:lpstr>What is the Web of Things?</vt:lpstr>
      <vt:lpstr>What is the Web of Things?</vt:lpstr>
      <vt:lpstr>What is the Web of Things?</vt:lpstr>
      <vt:lpstr>W3C WoT Activities</vt:lpstr>
      <vt:lpstr>W3C WoT Mission</vt:lpstr>
      <vt:lpstr>W3C WoT Architecture</vt:lpstr>
      <vt:lpstr>W3C WoT</vt:lpstr>
      <vt:lpstr>WoT Building Blocks</vt:lpstr>
      <vt:lpstr>Semantic Metadata for Interoperability</vt:lpstr>
      <vt:lpstr>Simple, Common Interaction Model</vt:lpstr>
      <vt:lpstr>HTML for Things: Thing Description (TD)</vt:lpstr>
      <vt:lpstr>Interoperability Across Platforms</vt:lpstr>
      <vt:lpstr>Description of IoT Protocols: Binding Templates</vt:lpstr>
      <vt:lpstr>Gateways Can Automatically Adapt to New Devices/Resources/Application</vt:lpstr>
      <vt:lpstr>Simplify Application Development</vt:lpstr>
      <vt:lpstr>Browser-like Runtime for IoT Apps: Scripting API</vt:lpstr>
      <vt:lpstr>Portable Apps Across Vendors</vt:lpstr>
      <vt:lpstr>Portable Apps Across Components</vt:lpstr>
      <vt:lpstr>Portable Apps Across Components</vt:lpstr>
      <vt:lpstr>TD to Augment Existing Things</vt:lpstr>
      <vt:lpstr>Servient Reference Architecture</vt:lpstr>
      <vt:lpstr>W3C WoT Building Blocks</vt:lpstr>
      <vt:lpstr>WoT Thing Description</vt:lpstr>
      <vt:lpstr>TD Example</vt:lpstr>
      <vt:lpstr>Folie 26</vt:lpstr>
      <vt:lpstr>Folie 27</vt:lpstr>
      <vt:lpstr>WoT Thing Description</vt:lpstr>
      <vt:lpstr>WoT Scripting API</vt:lpstr>
      <vt:lpstr>Script Example (Expose Thing)</vt:lpstr>
      <vt:lpstr>Script Example (Consume Thing)</vt:lpstr>
      <vt:lpstr>WoT Scripting API</vt:lpstr>
      <vt:lpstr>W3C WOT Roadmap</vt:lpstr>
      <vt:lpstr>W3C WoT Task Forces</vt:lpstr>
      <vt:lpstr>W3C WoT Liaisons</vt:lpstr>
      <vt:lpstr>WG Roadmap</vt:lpstr>
      <vt:lpstr>W3C WoT Online Resources</vt:lpstr>
      <vt:lpstr>OPC Foundation and W3C WoT</vt:lpstr>
      <vt:lpstr>Liaison Goals</vt:lpstr>
      <vt:lpstr>Strategy</vt:lpstr>
      <vt:lpstr>Example UA Models</vt:lpstr>
      <vt:lpstr>PlugFest Roadmap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keywords>C_Unrestricted</cp:keywords>
  <cp:lastModifiedBy>Matthias Kovatsch</cp:lastModifiedBy>
  <cp:revision>470</cp:revision>
  <dcterms:created xsi:type="dcterms:W3CDTF">2016-04-10T22:30:33Z</dcterms:created>
  <dcterms:modified xsi:type="dcterms:W3CDTF">2017-03-23T12:47:00Z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_AdHocReviewCycleID">
    <vt:i4>-705146140</vt:i4>
  </property>
  <property fmtid="{D5CDD505-2E9C-101B-9397-08002B2CF9AE}" pid="4" name="_NewReviewCycle">
    <vt:lpwstr/>
  </property>
  <property fmtid="{D5CDD505-2E9C-101B-9397-08002B2CF9AE}" pid="5" name="_EmailSubject">
    <vt:lpwstr/>
  </property>
  <property fmtid="{D5CDD505-2E9C-101B-9397-08002B2CF9AE}" pid="6" name="_AuthorEmail">
    <vt:lpwstr>matthias.kovatsch@siemens.com</vt:lpwstr>
  </property>
  <property fmtid="{D5CDD505-2E9C-101B-9397-08002B2CF9AE}" pid="7" name="_AuthorEmailDisplayName">
    <vt:lpwstr>Kovatsch, Matthias (CT RDA NEC EMB-DE)</vt:lpwstr>
  </property>
</Properties>
</file>