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405" r:id="rId2"/>
    <p:sldId id="324" r:id="rId3"/>
    <p:sldId id="325" r:id="rId4"/>
    <p:sldId id="326" r:id="rId5"/>
    <p:sldId id="406" r:id="rId6"/>
    <p:sldId id="327" r:id="rId7"/>
    <p:sldId id="409" r:id="rId8"/>
    <p:sldId id="410" r:id="rId9"/>
    <p:sldId id="365" r:id="rId10"/>
    <p:sldId id="369" r:id="rId11"/>
    <p:sldId id="370" r:id="rId12"/>
    <p:sldId id="372" r:id="rId13"/>
    <p:sldId id="408" r:id="rId14"/>
    <p:sldId id="371" r:id="rId15"/>
    <p:sldId id="400" r:id="rId16"/>
    <p:sldId id="373" r:id="rId17"/>
    <p:sldId id="374" r:id="rId18"/>
    <p:sldId id="375" r:id="rId19"/>
    <p:sldId id="392" r:id="rId20"/>
    <p:sldId id="393" r:id="rId21"/>
    <p:sldId id="376" r:id="rId22"/>
    <p:sldId id="377" r:id="rId23"/>
    <p:sldId id="378" r:id="rId24"/>
    <p:sldId id="414" r:id="rId25"/>
    <p:sldId id="415" r:id="rId26"/>
    <p:sldId id="416" r:id="rId27"/>
    <p:sldId id="417" r:id="rId28"/>
    <p:sldId id="422" r:id="rId29"/>
    <p:sldId id="418" r:id="rId30"/>
    <p:sldId id="419" r:id="rId31"/>
    <p:sldId id="420" r:id="rId32"/>
    <p:sldId id="423" r:id="rId33"/>
    <p:sldId id="411" r:id="rId34"/>
    <p:sldId id="413" r:id="rId35"/>
    <p:sldId id="421" r:id="rId36"/>
    <p:sldId id="412" r:id="rId37"/>
    <p:sldId id="364" r:id="rId38"/>
    <p:sldId id="428" r:id="rId39"/>
    <p:sldId id="424" r:id="rId40"/>
    <p:sldId id="425" r:id="rId41"/>
    <p:sldId id="427" r:id="rId42"/>
    <p:sldId id="429" r:id="rId43"/>
  </p:sldIdLst>
  <p:sldSz cx="9144000" cy="6858000" type="screen4x3"/>
  <p:notesSz cx="6858000" cy="9144000"/>
  <p:custDataLst>
    <p:tags r:id="rId4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7171"/>
    <a:srgbClr val="FFE101"/>
    <a:srgbClr val="4A7B7C"/>
    <a:srgbClr val="FF0066"/>
    <a:srgbClr val="E05000"/>
    <a:srgbClr val="FF9900"/>
    <a:srgbClr val="0000FF"/>
    <a:srgbClr val="8EB4E3"/>
    <a:srgbClr val="00B050"/>
    <a:srgbClr val="005A9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1" autoAdjust="0"/>
    <p:restoredTop sz="94660"/>
  </p:normalViewPr>
  <p:slideViewPr>
    <p:cSldViewPr>
      <p:cViewPr varScale="1">
        <p:scale>
          <a:sx n="84" d="100"/>
          <a:sy n="84" d="100"/>
        </p:scale>
        <p:origin x="-102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6C9F5-32D2-42B5-96C6-A2155698F10A}" type="datetimeFigureOut">
              <a:rPr lang="de-DE" smtClean="0"/>
              <a:pPr/>
              <a:t>18.04.2017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DF3CC-1C16-44C5-879B-389FF4F4502F}" type="slidenum">
              <a:rPr lang="de-DE" smtClean="0"/>
              <a:pPr/>
              <a:t>‹Nr.›</a:t>
            </a:fld>
            <a:endParaRPr lang="de-DE"/>
          </a:p>
        </p:txBody>
      </p:sp>
    </p:spTree>
    <p:extLst>
      <p:ext uri="{BB962C8B-B14F-4D97-AF65-F5344CB8AC3E}">
        <p14:creationId xmlns:p14="http://schemas.microsoft.com/office/powerpoint/2010/main" xmlns="" val="182888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fld id="{F7FDF3CC-1C16-44C5-879B-389FF4F4502F}" type="slidenum">
              <a:rPr lang="de-DE" smtClean="0"/>
              <a:pPr/>
              <a:t>4</a:t>
            </a:fld>
            <a:endParaRPr lang="de-DE"/>
          </a:p>
        </p:txBody>
      </p:sp>
    </p:spTree>
    <p:extLst>
      <p:ext uri="{BB962C8B-B14F-4D97-AF65-F5344CB8AC3E}">
        <p14:creationId xmlns:p14="http://schemas.microsoft.com/office/powerpoint/2010/main" xmlns="" val="37849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18.04.2017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pPr/>
              <a:t>18.04.2017</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w3c.github.io/wot-thing-description/"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3c.github.io/wot-scripting-api/"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w3.org/WoT/IG/wiki/Roadmap"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3c.github.io/wot-architecture/" TargetMode="External"/><Relationship Id="rId3" Type="http://schemas.openxmlformats.org/officeDocument/2006/relationships/hyperlink" Target="https://lists.w3.org/Archives/Public/public-wot-ig/" TargetMode="External"/><Relationship Id="rId7" Type="http://schemas.openxmlformats.org/officeDocument/2006/relationships/hyperlink" Target="https://github.com/w3c/wot" TargetMode="External"/><Relationship Id="rId2" Type="http://schemas.openxmlformats.org/officeDocument/2006/relationships/hyperlink" Target="https://www.w3.org/WoT/IG/" TargetMode="External"/><Relationship Id="rId1" Type="http://schemas.openxmlformats.org/officeDocument/2006/relationships/slideLayout" Target="../slideLayouts/slideLayout2.xml"/><Relationship Id="rId6" Type="http://schemas.openxmlformats.org/officeDocument/2006/relationships/hyperlink" Target="https://www.w3.org/WoT/IG/wiki/Main_Page" TargetMode="External"/><Relationship Id="rId11" Type="http://schemas.openxmlformats.org/officeDocument/2006/relationships/hyperlink" Target="https://w3c.github.io/wot-binding-templates/" TargetMode="External"/><Relationship Id="rId5" Type="http://schemas.openxmlformats.org/officeDocument/2006/relationships/hyperlink" Target="https://www.w3.org/2016/12/wot-wg-2016.html" TargetMode="External"/><Relationship Id="rId10" Type="http://schemas.openxmlformats.org/officeDocument/2006/relationships/hyperlink" Target="https://w3c.github.io/wot-scripting-api/" TargetMode="External"/><Relationship Id="rId4" Type="http://schemas.openxmlformats.org/officeDocument/2006/relationships/hyperlink" Target="https://www.w3.org/WoT/WG/" TargetMode="External"/><Relationship Id="rId9" Type="http://schemas.openxmlformats.org/officeDocument/2006/relationships/hyperlink" Target="https://w3c.github.io/wot-thing-description/"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www.fairhair-alliance.org/"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Wo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w3.org/2016/12/wot-wg-2016.html" TargetMode="External"/><Relationship Id="rId2" Type="http://schemas.openxmlformats.org/officeDocument/2006/relationships/hyperlink" Target="https://www.w3.org/2016/07/wot-ig-charter.htm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z0010w1v\Pictures\wot-logo.png"/>
          <p:cNvPicPr>
            <a:picLocks noChangeAspect="1" noChangeArrowheads="1"/>
          </p:cNvPicPr>
          <p:nvPr/>
        </p:nvPicPr>
        <p:blipFill>
          <a:blip r:embed="rId2" cstate="print"/>
          <a:srcRect/>
          <a:stretch>
            <a:fillRect/>
          </a:stretch>
        </p:blipFill>
        <p:spPr bwMode="auto">
          <a:xfrm>
            <a:off x="611562" y="298146"/>
            <a:ext cx="7920878" cy="4216216"/>
          </a:xfrm>
          <a:prstGeom prst="rect">
            <a:avLst/>
          </a:prstGeom>
          <a:noFill/>
        </p:spPr>
      </p:pic>
      <p:sp>
        <p:nvSpPr>
          <p:cNvPr id="2" name="Titel 1"/>
          <p:cNvSpPr>
            <a:spLocks noGrp="1"/>
          </p:cNvSpPr>
          <p:nvPr>
            <p:ph type="ctrTitle"/>
          </p:nvPr>
        </p:nvSpPr>
        <p:spPr>
          <a:xfrm>
            <a:off x="0" y="4437112"/>
            <a:ext cx="9144000" cy="1470025"/>
          </a:xfrm>
        </p:spPr>
        <p:txBody>
          <a:bodyPr>
            <a:normAutofit/>
          </a:bodyPr>
          <a:lstStyle/>
          <a:p>
            <a:r>
              <a:rPr lang="en-US" sz="4000" b="1" dirty="0" smtClean="0"/>
              <a:t>W3C Standards for the IoT</a:t>
            </a:r>
            <a:endParaRPr lang="de-DE" sz="4000" b="1" dirty="0"/>
          </a:p>
        </p:txBody>
      </p:sp>
      <p:sp>
        <p:nvSpPr>
          <p:cNvPr id="3" name="Untertitel 2"/>
          <p:cNvSpPr>
            <a:spLocks noGrp="1"/>
          </p:cNvSpPr>
          <p:nvPr>
            <p:ph type="subTitle" idx="1"/>
          </p:nvPr>
        </p:nvSpPr>
        <p:spPr>
          <a:xfrm>
            <a:off x="539552" y="5517232"/>
            <a:ext cx="8064896" cy="1124744"/>
          </a:xfrm>
        </p:spPr>
        <p:txBody>
          <a:bodyPr/>
          <a:lstStyle/>
          <a:p>
            <a:r>
              <a:rPr lang="de-DE" dirty="0" err="1" smtClean="0"/>
              <a:t>Fairhair</a:t>
            </a:r>
            <a:r>
              <a:rPr lang="de-DE" dirty="0" smtClean="0"/>
              <a:t> </a:t>
            </a:r>
            <a:r>
              <a:rPr lang="de-DE" dirty="0" err="1" smtClean="0"/>
              <a:t>Alliance</a:t>
            </a:r>
            <a:r>
              <a:rPr lang="de-DE" dirty="0" smtClean="0"/>
              <a:t> </a:t>
            </a:r>
            <a:r>
              <a:rPr lang="de-DE" dirty="0" smtClean="0"/>
              <a:t>Meeting</a:t>
            </a:r>
            <a:br>
              <a:rPr lang="de-DE" dirty="0" smtClean="0"/>
            </a:br>
            <a:r>
              <a:rPr lang="de-DE" dirty="0" smtClean="0"/>
              <a:t>Vienna, </a:t>
            </a:r>
            <a:r>
              <a:rPr lang="de-DE" dirty="0" smtClean="0"/>
              <a:t>Austria. </a:t>
            </a:r>
            <a:r>
              <a:rPr lang="de-DE" dirty="0" smtClean="0"/>
              <a:t>April 2017</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6"/>
          <p:cNvSpPr/>
          <p:nvPr/>
        </p:nvSpPr>
        <p:spPr bwMode="auto">
          <a:xfrm>
            <a:off x="179512" y="2636912"/>
            <a:ext cx="2587746" cy="2133392"/>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en-US" smtClean="0"/>
              <a:t>Semantic Metadata for Interoperability</a:t>
            </a:r>
            <a:endParaRPr lang="en-US" dirty="0"/>
          </a:p>
        </p:txBody>
      </p:sp>
      <p:sp>
        <p:nvSpPr>
          <p:cNvPr id="6" name="角丸四角形 21"/>
          <p:cNvSpPr/>
          <p:nvPr/>
        </p:nvSpPr>
        <p:spPr bwMode="auto">
          <a:xfrm>
            <a:off x="29915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Platform</a:t>
            </a:r>
            <a:r>
              <a:rPr kumimoji="0" lang="en-US" altLang="ja-JP" sz="2000" b="0" i="0" u="none" strike="noStrike" kern="0" cap="none" spc="0" normalizeH="0" noProof="0" dirty="0" smtClean="0">
                <a:ln>
                  <a:noFill/>
                </a:ln>
                <a:solidFill>
                  <a:schemeClr val="bg1"/>
                </a:solidFill>
                <a:effectLst/>
                <a:uLnTx/>
                <a:uFillTx/>
                <a:latin typeface="Arial" pitchFamily="34" charset="0"/>
                <a:ea typeface="HG明朝E" panose="02020909000000000000" pitchFamily="17" charset="-128"/>
                <a:cs typeface="Arial" pitchFamily="34" charset="0"/>
              </a:rPr>
              <a:t> </a:t>
            </a: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a:t>
            </a:r>
          </a:p>
        </p:txBody>
      </p:sp>
      <p:sp>
        <p:nvSpPr>
          <p:cNvPr id="7" name="縦巻き 49"/>
          <p:cNvSpPr/>
          <p:nvPr/>
        </p:nvSpPr>
        <p:spPr bwMode="auto">
          <a:xfrm>
            <a:off x="29915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p>
        </p:txBody>
      </p:sp>
      <p:sp>
        <p:nvSpPr>
          <p:cNvPr id="11" name="Left-Right Arrow 10"/>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grpSp>
        <p:nvGrpSpPr>
          <p:cNvPr id="5" name="Group 4"/>
          <p:cNvGrpSpPr/>
          <p:nvPr/>
        </p:nvGrpSpPr>
        <p:grpSpPr>
          <a:xfrm>
            <a:off x="3397774" y="2417611"/>
            <a:ext cx="2348452" cy="1521007"/>
            <a:chOff x="3397774" y="2417611"/>
            <a:chExt cx="2348452" cy="1521007"/>
          </a:xfrm>
        </p:grpSpPr>
        <p:sp>
          <p:nvSpPr>
            <p:cNvPr id="14" name="Down Arrow 13"/>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397774" y="2417611"/>
              <a:ext cx="2348452" cy="939381"/>
              <a:chOff x="3397774" y="2417611"/>
              <a:chExt cx="2348452" cy="939381"/>
            </a:xfrm>
          </p:grpSpPr>
          <p:sp>
            <p:nvSpPr>
              <p:cNvPr id="15"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Semantic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en-US" altLang="ja-JP"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16" name="Group 15"/>
              <p:cNvGrpSpPr/>
              <p:nvPr/>
            </p:nvGrpSpPr>
            <p:grpSpPr>
              <a:xfrm>
                <a:off x="3555853" y="2574192"/>
                <a:ext cx="605287" cy="625127"/>
                <a:chOff x="3591656" y="993559"/>
                <a:chExt cx="548296" cy="566272"/>
              </a:xfrm>
              <a:solidFill>
                <a:schemeClr val="bg1"/>
              </a:solidFill>
            </p:grpSpPr>
            <p:sp>
              <p:nvSpPr>
                <p:cNvPr id="17" name="Isosceles Triangle 16"/>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18" name="Oval 17"/>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19" name="Oval 18"/>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20" name="Oval 19"/>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grpSp>
        </p:grpSp>
      </p:grpSp>
      <p:sp>
        <p:nvSpPr>
          <p:cNvPr id="22"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grpSp>
        <p:nvGrpSpPr>
          <p:cNvPr id="2" name="Group 1"/>
          <p:cNvGrpSpPr/>
          <p:nvPr/>
        </p:nvGrpSpPr>
        <p:grpSpPr>
          <a:xfrm>
            <a:off x="6376742" y="2636912"/>
            <a:ext cx="2587746" cy="2133392"/>
            <a:chOff x="6376742" y="2636912"/>
            <a:chExt cx="2587746" cy="2133392"/>
          </a:xfrm>
        </p:grpSpPr>
        <p:sp>
          <p:nvSpPr>
            <p:cNvPr id="26" name="角丸四角形 6"/>
            <p:cNvSpPr/>
            <p:nvPr/>
          </p:nvSpPr>
          <p:spPr bwMode="auto">
            <a:xfrm>
              <a:off x="6376742" y="2636912"/>
              <a:ext cx="2587746" cy="2133392"/>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endPar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grpSp>
    </p:spTree>
    <p:extLst>
      <p:ext uri="{BB962C8B-B14F-4D97-AF65-F5344CB8AC3E}">
        <p14:creationId xmlns:p14="http://schemas.microsoft.com/office/powerpoint/2010/main" xmlns="" val="146804760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5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de-DE" dirty="0" smtClean="0"/>
              <a:t>Simple, Common Interaction Model</a:t>
            </a:r>
            <a:endParaRPr lang="en-US" dirty="0"/>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6" name="Group 45"/>
          <p:cNvGrpSpPr/>
          <p:nvPr/>
        </p:nvGrpSpPr>
        <p:grpSpPr>
          <a:xfrm>
            <a:off x="3397774" y="2417611"/>
            <a:ext cx="2348452" cy="939381"/>
            <a:chOff x="3397774" y="2417611"/>
            <a:chExt cx="2348452" cy="939381"/>
          </a:xfrm>
        </p:grpSpPr>
        <p:sp>
          <p:nvSpPr>
            <p:cNvPr id="47"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Semantic</a:t>
              </a:r>
              <a:endPar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47"/>
            <p:cNvGrpSpPr/>
            <p:nvPr/>
          </p:nvGrpSpPr>
          <p:grpSpPr>
            <a:xfrm>
              <a:off x="3555853" y="2574192"/>
              <a:ext cx="605287" cy="625127"/>
              <a:chOff x="3591656" y="993559"/>
              <a:chExt cx="548296" cy="566272"/>
            </a:xfrm>
            <a:solidFill>
              <a:schemeClr val="bg1"/>
            </a:solidFill>
          </p:grpSpPr>
          <p:sp>
            <p:nvSpPr>
              <p:cNvPr id="49" name="Isosceles Triangle 48"/>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49"/>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0"/>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2" name="Oval 51"/>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6" name="Cloud 25"/>
          <p:cNvSpPr/>
          <p:nvPr/>
        </p:nvSpPr>
        <p:spPr>
          <a:xfrm>
            <a:off x="3598779" y="4461052"/>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0" rtlCol="0" anchor="ctr"/>
          <a:lstStyle/>
          <a:p>
            <a:pPr algn="ctr"/>
            <a:r>
              <a:rPr lang="de-DE" dirty="0" smtClean="0"/>
              <a:t>Properties</a:t>
            </a:r>
            <a:endParaRPr lang="en-US" dirty="0"/>
          </a:p>
        </p:txBody>
      </p:sp>
      <p:sp>
        <p:nvSpPr>
          <p:cNvPr id="27" name="Cloud 26"/>
          <p:cNvSpPr/>
          <p:nvPr/>
        </p:nvSpPr>
        <p:spPr>
          <a:xfrm>
            <a:off x="4427984" y="4929104"/>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Actions</a:t>
            </a:r>
            <a:endParaRPr lang="en-US" dirty="0"/>
          </a:p>
        </p:txBody>
      </p:sp>
      <p:sp>
        <p:nvSpPr>
          <p:cNvPr id="28" name="Cloud 27"/>
          <p:cNvSpPr/>
          <p:nvPr/>
        </p:nvSpPr>
        <p:spPr>
          <a:xfrm>
            <a:off x="3197270" y="5229200"/>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Events</a:t>
            </a:r>
            <a:endParaRPr lang="en-US" dirty="0"/>
          </a:p>
        </p:txBody>
      </p:sp>
    </p:spTree>
    <p:extLst>
      <p:ext uri="{BB962C8B-B14F-4D97-AF65-F5344CB8AC3E}">
        <p14:creationId xmlns:p14="http://schemas.microsoft.com/office/powerpoint/2010/main" xmlns="" val="39256064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iger Pfeil 34"/>
          <p:cNvSpPr/>
          <p:nvPr/>
        </p:nvSpPr>
        <p:spPr>
          <a:xfrm rot="16200000" flipH="1">
            <a:off x="5392629" y="2454886"/>
            <a:ext cx="1152128" cy="849586"/>
          </a:xfrm>
          <a:prstGeom prst="bentArrow">
            <a:avLst>
              <a:gd name="adj1" fmla="val 29572"/>
              <a:gd name="adj2" fmla="val 27286"/>
              <a:gd name="adj3" fmla="val 25000"/>
              <a:gd name="adj4" fmla="val 43750"/>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a:off x="2593370" y="2454886"/>
            <a:ext cx="1152128" cy="849586"/>
          </a:xfrm>
          <a:prstGeom prst="bentArrow">
            <a:avLst>
              <a:gd name="adj1" fmla="val 29572"/>
              <a:gd name="adj2" fmla="val 27286"/>
              <a:gd name="adj3" fmla="val 25000"/>
              <a:gd name="adj4" fmla="val 43750"/>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de-DE" dirty="0" smtClean="0"/>
              <a:t>HTML for Things:</a:t>
            </a:r>
            <a:br>
              <a:rPr lang="de-DE" dirty="0" smtClean="0"/>
            </a:br>
            <a:r>
              <a:rPr lang="de-DE" b="1" dirty="0" smtClean="0">
                <a:solidFill>
                  <a:srgbClr val="4A7B7C"/>
                </a:solidFill>
              </a:rPr>
              <a:t>Thing Description (TD)</a:t>
            </a:r>
            <a:endParaRPr lang="en-US" b="1" dirty="0">
              <a:solidFill>
                <a:srgbClr val="4A7B7C"/>
              </a:solidFill>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39" name="Down Arrow 38"/>
          <p:cNvSpPr/>
          <p:nvPr/>
        </p:nvSpPr>
        <p:spPr>
          <a:xfrm rot="16200000">
            <a:off x="2437603"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49" name="Down Arrow 48"/>
          <p:cNvSpPr/>
          <p:nvPr/>
        </p:nvSpPr>
        <p:spPr>
          <a:xfrm rot="5400000">
            <a:off x="6131240"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 name="Cloud 56"/>
          <p:cNvSpPr/>
          <p:nvPr/>
        </p:nvSpPr>
        <p:spPr>
          <a:xfrm>
            <a:off x="3598779" y="4461052"/>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0" rtlCol="0" anchor="ctr"/>
          <a:lstStyle/>
          <a:p>
            <a:pPr algn="ctr"/>
            <a:r>
              <a:rPr lang="de-DE" dirty="0" smtClean="0"/>
              <a:t>Properties</a:t>
            </a:r>
            <a:endParaRPr lang="en-US" dirty="0"/>
          </a:p>
        </p:txBody>
      </p:sp>
      <p:sp>
        <p:nvSpPr>
          <p:cNvPr id="58" name="Cloud 57"/>
          <p:cNvSpPr/>
          <p:nvPr/>
        </p:nvSpPr>
        <p:spPr>
          <a:xfrm>
            <a:off x="4427984" y="4929104"/>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Actions</a:t>
            </a:r>
            <a:endParaRPr lang="en-US" dirty="0"/>
          </a:p>
        </p:txBody>
      </p:sp>
      <p:sp>
        <p:nvSpPr>
          <p:cNvPr id="59" name="Cloud 58"/>
          <p:cNvSpPr/>
          <p:nvPr/>
        </p:nvSpPr>
        <p:spPr>
          <a:xfrm>
            <a:off x="3197270" y="5229200"/>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Events</a:t>
            </a:r>
            <a:endParaRPr lang="en-US" dirty="0"/>
          </a:p>
        </p:txBody>
      </p:sp>
      <p:sp>
        <p:nvSpPr>
          <p:cNvPr id="36"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7" name="Group 26"/>
          <p:cNvGrpSpPr/>
          <p:nvPr/>
        </p:nvGrpSpPr>
        <p:grpSpPr>
          <a:xfrm>
            <a:off x="5435980" y="3470521"/>
            <a:ext cx="828000" cy="828000"/>
            <a:chOff x="5453826" y="3452981"/>
            <a:chExt cx="828000" cy="828000"/>
          </a:xfrm>
        </p:grpSpPr>
        <p:sp>
          <p:nvSpPr>
            <p:cNvPr id="38"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0" name="Group 28"/>
            <p:cNvGrpSpPr/>
            <p:nvPr/>
          </p:nvGrpSpPr>
          <p:grpSpPr>
            <a:xfrm>
              <a:off x="5514367" y="3734159"/>
              <a:ext cx="282369" cy="291626"/>
              <a:chOff x="4042160" y="993559"/>
              <a:chExt cx="548293" cy="566272"/>
            </a:xfrm>
            <a:solidFill>
              <a:schemeClr val="bg1"/>
            </a:solidFill>
          </p:grpSpPr>
          <p:sp>
            <p:nvSpPr>
              <p:cNvPr id="41"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5" name="Group 49"/>
          <p:cNvGrpSpPr/>
          <p:nvPr/>
        </p:nvGrpSpPr>
        <p:grpSpPr>
          <a:xfrm>
            <a:off x="2888657" y="3470521"/>
            <a:ext cx="828000" cy="828000"/>
            <a:chOff x="5453826" y="3452981"/>
            <a:chExt cx="828000" cy="828000"/>
          </a:xfrm>
        </p:grpSpPr>
        <p:sp>
          <p:nvSpPr>
            <p:cNvPr id="4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7" name="Group 51"/>
            <p:cNvGrpSpPr/>
            <p:nvPr/>
          </p:nvGrpSpPr>
          <p:grpSpPr>
            <a:xfrm>
              <a:off x="5514367" y="3734159"/>
              <a:ext cx="282369" cy="291626"/>
              <a:chOff x="4042160" y="993559"/>
              <a:chExt cx="548293" cy="566272"/>
            </a:xfrm>
            <a:solidFill>
              <a:schemeClr val="bg1"/>
            </a:solidFill>
          </p:grpSpPr>
          <p:sp>
            <p:nvSpPr>
              <p:cNvPr id="48"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2"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Tree>
    <p:extLst>
      <p:ext uri="{BB962C8B-B14F-4D97-AF65-F5344CB8AC3E}">
        <p14:creationId xmlns:p14="http://schemas.microsoft.com/office/powerpoint/2010/main" xmlns="" val="4101234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a:bodyPr>
          <a:lstStyle/>
          <a:p>
            <a:r>
              <a:rPr lang="de-DE" dirty="0" err="1" smtClean="0"/>
              <a:t>Interoperability</a:t>
            </a:r>
            <a:r>
              <a:rPr lang="de-DE" dirty="0" smtClean="0"/>
              <a:t> </a:t>
            </a:r>
            <a:r>
              <a:rPr lang="de-DE" dirty="0" err="1" smtClean="0"/>
              <a:t>Across</a:t>
            </a:r>
            <a:r>
              <a:rPr lang="de-DE" dirty="0" smtClean="0"/>
              <a:t> </a:t>
            </a:r>
            <a:r>
              <a:rPr lang="de-DE" dirty="0" err="1" smtClean="0"/>
              <a:t>Platforms</a:t>
            </a:r>
            <a:endParaRPr lang="en-US" b="1" dirty="0">
              <a:solidFill>
                <a:srgbClr val="4A7B7C"/>
              </a:solidFill>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34" name="Cloud 33"/>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35" name="Cloud 34"/>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36" name="Cloud 35"/>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37" name="Cloud 36"/>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
        <p:nvSpPr>
          <p:cNvPr id="40"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41" name="Group 26"/>
          <p:cNvGrpSpPr/>
          <p:nvPr/>
        </p:nvGrpSpPr>
        <p:grpSpPr>
          <a:xfrm>
            <a:off x="5435980" y="3470521"/>
            <a:ext cx="828000" cy="828000"/>
            <a:chOff x="5453826" y="3452981"/>
            <a:chExt cx="828000" cy="828000"/>
          </a:xfrm>
        </p:grpSpPr>
        <p:sp>
          <p:nvSpPr>
            <p:cNvPr id="4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3" name="Group 28"/>
            <p:cNvGrpSpPr/>
            <p:nvPr/>
          </p:nvGrpSpPr>
          <p:grpSpPr>
            <a:xfrm>
              <a:off x="5514367" y="3734159"/>
              <a:ext cx="282369" cy="291626"/>
              <a:chOff x="4042160" y="993559"/>
              <a:chExt cx="548293" cy="566272"/>
            </a:xfrm>
            <a:solidFill>
              <a:schemeClr val="bg1"/>
            </a:solidFill>
          </p:grpSpPr>
          <p:sp>
            <p:nvSpPr>
              <p:cNvPr id="44"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6"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7"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8" name="Group 49"/>
          <p:cNvGrpSpPr/>
          <p:nvPr/>
        </p:nvGrpSpPr>
        <p:grpSpPr>
          <a:xfrm>
            <a:off x="2888657" y="3470521"/>
            <a:ext cx="828000" cy="828000"/>
            <a:chOff x="5453826" y="3452981"/>
            <a:chExt cx="828000" cy="828000"/>
          </a:xfrm>
        </p:grpSpPr>
        <p:sp>
          <p:nvSpPr>
            <p:cNvPr id="5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8" name="Group 51"/>
            <p:cNvGrpSpPr/>
            <p:nvPr/>
          </p:nvGrpSpPr>
          <p:grpSpPr>
            <a:xfrm>
              <a:off x="5514367" y="3734159"/>
              <a:ext cx="282369" cy="291626"/>
              <a:chOff x="4042160" y="993559"/>
              <a:chExt cx="548293" cy="566272"/>
            </a:xfrm>
            <a:solidFill>
              <a:schemeClr val="bg1"/>
            </a:solidFill>
          </p:grpSpPr>
          <p:sp>
            <p:nvSpPr>
              <p:cNvPr id="59"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2"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7622444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5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5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25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Description </a:t>
            </a:r>
            <a:r>
              <a:rPr lang="de-DE" dirty="0" err="1" smtClean="0"/>
              <a:t>of</a:t>
            </a:r>
            <a:r>
              <a:rPr lang="de-DE" dirty="0" smtClean="0"/>
              <a:t> IoT </a:t>
            </a:r>
            <a:r>
              <a:rPr lang="de-DE" dirty="0" err="1" smtClean="0"/>
              <a:t>Protocols</a:t>
            </a:r>
            <a:r>
              <a:rPr lang="de-DE" dirty="0" smtClean="0"/>
              <a:t>:</a:t>
            </a:r>
            <a:br>
              <a:rPr lang="de-DE" dirty="0" smtClean="0"/>
            </a:br>
            <a:r>
              <a:rPr lang="de-DE" b="1" dirty="0">
                <a:solidFill>
                  <a:srgbClr val="4A7B7C"/>
                </a:solidFill>
              </a:rPr>
              <a:t>Binding </a:t>
            </a:r>
            <a:r>
              <a:rPr lang="de-DE" b="1" dirty="0" smtClean="0">
                <a:solidFill>
                  <a:srgbClr val="4A7B7C"/>
                </a:solidFill>
              </a:rPr>
              <a:t>Templates</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83" name="Cloud 82"/>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84" name="Cloud 83"/>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85" name="Cloud 84"/>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86" name="Cloud 85"/>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
        <p:nvSpPr>
          <p:cNvPr id="34"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26"/>
          <p:cNvGrpSpPr/>
          <p:nvPr/>
        </p:nvGrpSpPr>
        <p:grpSpPr>
          <a:xfrm>
            <a:off x="5435980"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0"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2" name="Group 49"/>
          <p:cNvGrpSpPr/>
          <p:nvPr/>
        </p:nvGrpSpPr>
        <p:grpSpPr>
          <a:xfrm>
            <a:off x="2888657" y="3470521"/>
            <a:ext cx="828000" cy="828000"/>
            <a:chOff x="5453826" y="3452981"/>
            <a:chExt cx="828000" cy="828000"/>
          </a:xfrm>
        </p:grpSpPr>
        <p:sp>
          <p:nvSpPr>
            <p:cNvPr id="4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4" name="Group 51"/>
            <p:cNvGrpSpPr/>
            <p:nvPr/>
          </p:nvGrpSpPr>
          <p:grpSpPr>
            <a:xfrm>
              <a:off x="5514367" y="3734159"/>
              <a:ext cx="282369" cy="291626"/>
              <a:chOff x="4042160" y="993559"/>
              <a:chExt cx="548293" cy="566272"/>
            </a:xfrm>
            <a:solidFill>
              <a:schemeClr val="bg1"/>
            </a:solidFill>
          </p:grpSpPr>
          <p:sp>
            <p:nvSpPr>
              <p:cNvPr id="45"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6"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7"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2864450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Gateways Can Automatically Adapt to New Devices/Resources/Application</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 name="Cloud 1"/>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35" name="Cloud 34"/>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36" name="Cloud 35"/>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37" name="Cloud 36"/>
          <p:cNvSpPr/>
          <p:nvPr/>
        </p:nvSpPr>
        <p:spPr>
          <a:xfrm>
            <a:off x="6300192"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BACnet</a:t>
            </a:r>
            <a:endParaRPr lang="en-US" dirty="0"/>
          </a:p>
        </p:txBody>
      </p:sp>
      <p:grpSp>
        <p:nvGrpSpPr>
          <p:cNvPr id="3" name="Group 2"/>
          <p:cNvGrpSpPr/>
          <p:nvPr/>
        </p:nvGrpSpPr>
        <p:grpSpPr>
          <a:xfrm>
            <a:off x="2935823" y="3832393"/>
            <a:ext cx="3272352" cy="2385127"/>
            <a:chOff x="2935823" y="3832393"/>
            <a:chExt cx="3272352" cy="2385127"/>
          </a:xfrm>
        </p:grpSpPr>
        <p:sp>
          <p:nvSpPr>
            <p:cNvPr id="46" name="Left-Right Arrow 45"/>
            <p:cNvSpPr/>
            <p:nvPr/>
          </p:nvSpPr>
          <p:spPr>
            <a:xfrm>
              <a:off x="2935823" y="5591197"/>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CH" dirty="0" err="1" smtClean="0">
                  <a:solidFill>
                    <a:schemeClr val="tx1"/>
                  </a:solidFill>
                </a:rPr>
                <a:t>Generic</a:t>
              </a:r>
              <a:r>
                <a:rPr lang="de-CH" dirty="0" smtClean="0">
                  <a:solidFill>
                    <a:schemeClr val="tx1"/>
                  </a:solidFill>
                </a:rPr>
                <a:t> Gateway</a:t>
              </a:r>
              <a:endParaRPr lang="de-CH" sz="1600" dirty="0">
                <a:solidFill>
                  <a:schemeClr val="tx1"/>
                </a:solidFill>
              </a:endParaRPr>
            </a:p>
          </p:txBody>
        </p:sp>
        <p:sp>
          <p:nvSpPr>
            <p:cNvPr id="47" name="Down Arrow 46"/>
            <p:cNvSpPr/>
            <p:nvPr/>
          </p:nvSpPr>
          <p:spPr>
            <a:xfrm>
              <a:off x="4283967" y="3832393"/>
              <a:ext cx="576064" cy="2006430"/>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55" name="Cloud 54"/>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
        <p:nvSpPr>
          <p:cNvPr id="38"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9" name="Group 26"/>
          <p:cNvGrpSpPr/>
          <p:nvPr/>
        </p:nvGrpSpPr>
        <p:grpSpPr>
          <a:xfrm>
            <a:off x="5435980" y="3470521"/>
            <a:ext cx="828000" cy="828000"/>
            <a:chOff x="5453826" y="3452981"/>
            <a:chExt cx="828000" cy="828000"/>
          </a:xfrm>
        </p:grpSpPr>
        <p:sp>
          <p:nvSpPr>
            <p:cNvPr id="4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5" name="Group 28"/>
            <p:cNvGrpSpPr/>
            <p:nvPr/>
          </p:nvGrpSpPr>
          <p:grpSpPr>
            <a:xfrm>
              <a:off x="5514367" y="3734159"/>
              <a:ext cx="282369" cy="291626"/>
              <a:chOff x="4042160" y="993559"/>
              <a:chExt cx="548293" cy="566272"/>
            </a:xfrm>
            <a:solidFill>
              <a:schemeClr val="bg1"/>
            </a:solidFill>
          </p:grpSpPr>
          <p:sp>
            <p:nvSpPr>
              <p:cNvPr id="4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52" name="Group 49"/>
          <p:cNvGrpSpPr/>
          <p:nvPr/>
        </p:nvGrpSpPr>
        <p:grpSpPr>
          <a:xfrm>
            <a:off x="2888657" y="3470521"/>
            <a:ext cx="828000" cy="828000"/>
            <a:chOff x="5453826" y="3452981"/>
            <a:chExt cx="828000" cy="828000"/>
          </a:xfrm>
        </p:grpSpPr>
        <p:sp>
          <p:nvSpPr>
            <p:cNvPr id="5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4" name="Group 51"/>
            <p:cNvGrpSpPr/>
            <p:nvPr/>
          </p:nvGrpSpPr>
          <p:grpSpPr>
            <a:xfrm>
              <a:off x="5514367" y="3734159"/>
              <a:ext cx="282369" cy="291626"/>
              <a:chOff x="4042160" y="993559"/>
              <a:chExt cx="548293" cy="566272"/>
            </a:xfrm>
            <a:solidFill>
              <a:schemeClr val="bg1"/>
            </a:solidFill>
          </p:grpSpPr>
          <p:sp>
            <p:nvSpPr>
              <p:cNvPr id="56"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4726769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Simplify Application Development</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30"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1" name="Group 26"/>
          <p:cNvGrpSpPr/>
          <p:nvPr/>
        </p:nvGrpSpPr>
        <p:grpSpPr>
          <a:xfrm>
            <a:off x="5435980" y="3470521"/>
            <a:ext cx="828000" cy="828000"/>
            <a:chOff x="5453826" y="3452981"/>
            <a:chExt cx="828000" cy="828000"/>
          </a:xfrm>
        </p:grpSpPr>
        <p:sp>
          <p:nvSpPr>
            <p:cNvPr id="3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3"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5" name="Group 49"/>
          <p:cNvGrpSpPr/>
          <p:nvPr/>
        </p:nvGrpSpPr>
        <p:grpSpPr>
          <a:xfrm>
            <a:off x="2888657" y="3470521"/>
            <a:ext cx="828000" cy="828000"/>
            <a:chOff x="5453826" y="3452981"/>
            <a:chExt cx="828000" cy="828000"/>
          </a:xfrm>
        </p:grpSpPr>
        <p:sp>
          <p:nvSpPr>
            <p:cNvPr id="4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7" name="Group 51"/>
            <p:cNvGrpSpPr/>
            <p:nvPr/>
          </p:nvGrpSpPr>
          <p:grpSpPr>
            <a:xfrm>
              <a:off x="5514367" y="3734159"/>
              <a:ext cx="282369" cy="291626"/>
              <a:chOff x="4042160" y="993559"/>
              <a:chExt cx="548293" cy="566272"/>
            </a:xfrm>
            <a:solidFill>
              <a:schemeClr val="bg1"/>
            </a:solidFill>
          </p:grpSpPr>
          <p:sp>
            <p:nvSpPr>
              <p:cNvPr id="48"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9"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13532752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Browser-like Runtime for IoT Apps:</a:t>
            </a:r>
            <a:br>
              <a:rPr lang="de-DE" dirty="0" smtClean="0"/>
            </a:br>
            <a:r>
              <a:rPr lang="de-DE" b="1" dirty="0" smtClean="0">
                <a:solidFill>
                  <a:srgbClr val="4A7B7C"/>
                </a:solidFill>
              </a:rPr>
              <a:t>Scripting API</a:t>
            </a:r>
            <a:endParaRPr lang="en-US" b="1" dirty="0">
              <a:solidFill>
                <a:srgbClr val="4A7B7C"/>
              </a:solidFill>
            </a:endParaRPr>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rPr>
              <a:t>Runtime Environment</a:t>
            </a:r>
            <a:endParaRPr kumimoji="0" lang="ja-JP" altLang="en-US"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32"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3" name="Group 26"/>
          <p:cNvGrpSpPr/>
          <p:nvPr/>
        </p:nvGrpSpPr>
        <p:grpSpPr>
          <a:xfrm>
            <a:off x="5435980" y="3470521"/>
            <a:ext cx="828000" cy="828000"/>
            <a:chOff x="5453826" y="3452981"/>
            <a:chExt cx="828000" cy="828000"/>
          </a:xfrm>
        </p:grpSpPr>
        <p:sp>
          <p:nvSpPr>
            <p:cNvPr id="3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8" name="Group 28"/>
            <p:cNvGrpSpPr/>
            <p:nvPr/>
          </p:nvGrpSpPr>
          <p:grpSpPr>
            <a:xfrm>
              <a:off x="5514367" y="3734159"/>
              <a:ext cx="282369" cy="291626"/>
              <a:chOff x="4042160" y="993559"/>
              <a:chExt cx="548293" cy="566272"/>
            </a:xfrm>
            <a:solidFill>
              <a:schemeClr val="bg1"/>
            </a:solidFill>
          </p:grpSpPr>
          <p:sp>
            <p:nvSpPr>
              <p:cNvPr id="39"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6"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7" name="Group 49"/>
          <p:cNvGrpSpPr/>
          <p:nvPr/>
        </p:nvGrpSpPr>
        <p:grpSpPr>
          <a:xfrm>
            <a:off x="2888657" y="3470521"/>
            <a:ext cx="828000" cy="828000"/>
            <a:chOff x="5453826" y="3452981"/>
            <a:chExt cx="828000" cy="828000"/>
          </a:xfrm>
        </p:grpSpPr>
        <p:sp>
          <p:nvSpPr>
            <p:cNvPr id="48"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9" name="Group 51"/>
            <p:cNvGrpSpPr/>
            <p:nvPr/>
          </p:nvGrpSpPr>
          <p:grpSpPr>
            <a:xfrm>
              <a:off x="5514367" y="3734159"/>
              <a:ext cx="282369" cy="291626"/>
              <a:chOff x="4042160" y="993559"/>
              <a:chExt cx="548293" cy="566272"/>
            </a:xfrm>
            <a:solidFill>
              <a:schemeClr val="bg1"/>
            </a:solidFill>
          </p:grpSpPr>
          <p:sp>
            <p:nvSpPr>
              <p:cNvPr id="50"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1"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6477010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Vendors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31"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2" name="Group 26"/>
          <p:cNvGrpSpPr/>
          <p:nvPr/>
        </p:nvGrpSpPr>
        <p:grpSpPr>
          <a:xfrm>
            <a:off x="5435980" y="3470521"/>
            <a:ext cx="828000" cy="828000"/>
            <a:chOff x="5453826" y="3452981"/>
            <a:chExt cx="828000" cy="828000"/>
          </a:xfrm>
        </p:grpSpPr>
        <p:sp>
          <p:nvSpPr>
            <p:cNvPr id="3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4"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6" name="Group 49"/>
          <p:cNvGrpSpPr/>
          <p:nvPr/>
        </p:nvGrpSpPr>
        <p:grpSpPr>
          <a:xfrm>
            <a:off x="2888657" y="3470521"/>
            <a:ext cx="828000" cy="828000"/>
            <a:chOff x="5453826" y="3452981"/>
            <a:chExt cx="828000" cy="828000"/>
          </a:xfrm>
        </p:grpSpPr>
        <p:sp>
          <p:nvSpPr>
            <p:cNvPr id="4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51"/>
            <p:cNvGrpSpPr/>
            <p:nvPr/>
          </p:nvGrpSpPr>
          <p:grpSpPr>
            <a:xfrm>
              <a:off x="5514367" y="3734159"/>
              <a:ext cx="282369" cy="291626"/>
              <a:chOff x="4042160" y="993559"/>
              <a:chExt cx="548293" cy="566272"/>
            </a:xfrm>
            <a:solidFill>
              <a:schemeClr val="bg1"/>
            </a:solidFill>
          </p:grpSpPr>
          <p:sp>
            <p:nvSpPr>
              <p:cNvPr id="49"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8714851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31"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2" name="Group 26"/>
          <p:cNvGrpSpPr/>
          <p:nvPr/>
        </p:nvGrpSpPr>
        <p:grpSpPr>
          <a:xfrm>
            <a:off x="5435980" y="3470521"/>
            <a:ext cx="828000" cy="828000"/>
            <a:chOff x="5453826" y="3452981"/>
            <a:chExt cx="828000" cy="828000"/>
          </a:xfrm>
        </p:grpSpPr>
        <p:sp>
          <p:nvSpPr>
            <p:cNvPr id="3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4"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6" name="Group 49"/>
          <p:cNvGrpSpPr/>
          <p:nvPr/>
        </p:nvGrpSpPr>
        <p:grpSpPr>
          <a:xfrm>
            <a:off x="2888657" y="3470521"/>
            <a:ext cx="828000" cy="828000"/>
            <a:chOff x="5453826" y="3452981"/>
            <a:chExt cx="828000" cy="828000"/>
          </a:xfrm>
        </p:grpSpPr>
        <p:sp>
          <p:nvSpPr>
            <p:cNvPr id="4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51"/>
            <p:cNvGrpSpPr/>
            <p:nvPr/>
          </p:nvGrpSpPr>
          <p:grpSpPr>
            <a:xfrm>
              <a:off x="5514367" y="3734159"/>
              <a:ext cx="282369" cy="291626"/>
              <a:chOff x="4042160" y="993559"/>
              <a:chExt cx="548293" cy="566272"/>
            </a:xfrm>
            <a:solidFill>
              <a:schemeClr val="bg1"/>
            </a:solidFill>
          </p:grpSpPr>
          <p:sp>
            <p:nvSpPr>
              <p:cNvPr id="49"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9036384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4.72222E-6 0.00046 L -0.18143 -0.04005 C -0.21962 -0.04908 -0.27657 -0.05394 -0.33577 -0.05394 C -0.40348 -0.05394 -0.45764 -0.04908 -0.49584 -0.04005 L -0.67726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2"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3"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42995" y="4581128"/>
            <a:ext cx="1605269" cy="160526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5"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6"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500"/>
                                        <p:tgtEl>
                                          <p:spTgt spid="410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fade">
                                      <p:cBhvr>
                                        <p:cTn id="24" dur="500"/>
                                        <p:tgtEl>
                                          <p:spTgt spid="410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8858"/>
                                        </p:tgtEl>
                                        <p:attrNameLst>
                                          <p:attrName>style.visibility</p:attrName>
                                        </p:attrNameLst>
                                      </p:cBhvr>
                                      <p:to>
                                        <p:strVal val="visible"/>
                                      </p:to>
                                    </p:set>
                                    <p:animEffect transition="in" filter="fade">
                                      <p:cBhvr>
                                        <p:cTn id="38" dur="500"/>
                                        <p:tgtEl>
                                          <p:spTgt spid="7885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6" grpId="0"/>
      <p:bldP spid="18"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31"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2" name="Group 26"/>
          <p:cNvGrpSpPr/>
          <p:nvPr/>
        </p:nvGrpSpPr>
        <p:grpSpPr>
          <a:xfrm>
            <a:off x="5435980" y="3470521"/>
            <a:ext cx="828000" cy="828000"/>
            <a:chOff x="5453826" y="3452981"/>
            <a:chExt cx="828000" cy="828000"/>
          </a:xfrm>
        </p:grpSpPr>
        <p:sp>
          <p:nvSpPr>
            <p:cNvPr id="3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4"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6" name="Group 49"/>
          <p:cNvGrpSpPr/>
          <p:nvPr/>
        </p:nvGrpSpPr>
        <p:grpSpPr>
          <a:xfrm>
            <a:off x="2888657" y="3470521"/>
            <a:ext cx="828000" cy="828000"/>
            <a:chOff x="5453826" y="3452981"/>
            <a:chExt cx="828000" cy="828000"/>
          </a:xfrm>
        </p:grpSpPr>
        <p:sp>
          <p:nvSpPr>
            <p:cNvPr id="4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51"/>
            <p:cNvGrpSpPr/>
            <p:nvPr/>
          </p:nvGrpSpPr>
          <p:grpSpPr>
            <a:xfrm>
              <a:off x="5514367" y="3734159"/>
              <a:ext cx="282369" cy="291626"/>
              <a:chOff x="4042160" y="993559"/>
              <a:chExt cx="548293" cy="566272"/>
            </a:xfrm>
            <a:solidFill>
              <a:schemeClr val="bg1"/>
            </a:solidFill>
          </p:grpSpPr>
          <p:sp>
            <p:nvSpPr>
              <p:cNvPr id="49"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3278445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TD to Augment Existing Things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Existing Device</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noFill/>
          <a:ln w="57150" cap="flat" cmpd="sng" algn="ctr">
            <a:solidFill>
              <a:srgbClr val="4A7B7C"/>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Custom HTTP</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2132011"/>
            <a:ext cx="2348452" cy="1411917"/>
          </a:xfrm>
          <a:prstGeom prst="roundRect">
            <a:avLst>
              <a:gd name="adj" fmla="val 14208"/>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Custom</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Firmware</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grpSp>
        <p:nvGrpSpPr>
          <p:cNvPr id="2" name="Group 1"/>
          <p:cNvGrpSpPr/>
          <p:nvPr/>
        </p:nvGrpSpPr>
        <p:grpSpPr>
          <a:xfrm>
            <a:off x="2948773" y="1645960"/>
            <a:ext cx="2386514" cy="1818295"/>
            <a:chOff x="2948773" y="1645960"/>
            <a:chExt cx="2386514" cy="1818295"/>
          </a:xfrm>
        </p:grpSpPr>
        <p:sp>
          <p:nvSpPr>
            <p:cNvPr id="25" name="Down Arrow 24"/>
            <p:cNvSpPr/>
            <p:nvPr/>
          </p:nvSpPr>
          <p:spPr>
            <a:xfrm>
              <a:off x="3014509" y="2743595"/>
              <a:ext cx="576064" cy="720660"/>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角丸四角形 6"/>
            <p:cNvSpPr/>
            <p:nvPr/>
          </p:nvSpPr>
          <p:spPr bwMode="auto">
            <a:xfrm>
              <a:off x="2948773" y="1645960"/>
              <a:ext cx="2386514" cy="1097634"/>
            </a:xfrm>
            <a:prstGeom prst="roundRect">
              <a:avLst>
                <a:gd name="adj" fmla="val 14444"/>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TD Repository</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grpSp>
      <p:sp>
        <p:nvSpPr>
          <p:cNvPr id="32"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3" name="Group 26"/>
          <p:cNvGrpSpPr/>
          <p:nvPr/>
        </p:nvGrpSpPr>
        <p:grpSpPr>
          <a:xfrm>
            <a:off x="5435980" y="3470521"/>
            <a:ext cx="828000" cy="828000"/>
            <a:chOff x="5453826" y="3452981"/>
            <a:chExt cx="828000" cy="828000"/>
          </a:xfrm>
        </p:grpSpPr>
        <p:sp>
          <p:nvSpPr>
            <p:cNvPr id="3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8" name="Group 28"/>
            <p:cNvGrpSpPr/>
            <p:nvPr/>
          </p:nvGrpSpPr>
          <p:grpSpPr>
            <a:xfrm>
              <a:off x="5514367" y="3734159"/>
              <a:ext cx="282369" cy="291626"/>
              <a:chOff x="4042160" y="993559"/>
              <a:chExt cx="548293" cy="566272"/>
            </a:xfrm>
            <a:solidFill>
              <a:schemeClr val="bg1"/>
            </a:solidFill>
          </p:grpSpPr>
          <p:sp>
            <p:nvSpPr>
              <p:cNvPr id="39"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3"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4"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55" name="Group 49"/>
          <p:cNvGrpSpPr/>
          <p:nvPr/>
        </p:nvGrpSpPr>
        <p:grpSpPr>
          <a:xfrm>
            <a:off x="2888657" y="3470521"/>
            <a:ext cx="828000" cy="828000"/>
            <a:chOff x="5453826" y="3452981"/>
            <a:chExt cx="828000" cy="828000"/>
          </a:xfrm>
        </p:grpSpPr>
        <p:sp>
          <p:nvSpPr>
            <p:cNvPr id="5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7" name="Group 51"/>
            <p:cNvGrpSpPr/>
            <p:nvPr/>
          </p:nvGrpSpPr>
          <p:grpSpPr>
            <a:xfrm>
              <a:off x="5514367" y="3734159"/>
              <a:ext cx="282369" cy="291626"/>
              <a:chOff x="4042160" y="993559"/>
              <a:chExt cx="548293" cy="566272"/>
            </a:xfrm>
            <a:solidFill>
              <a:schemeClr val="bg1"/>
            </a:solidFill>
          </p:grpSpPr>
          <p:sp>
            <p:nvSpPr>
              <p:cNvPr id="58"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1"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2898153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smtClean="0"/>
              <a:t>Servient </a:t>
            </a:r>
            <a:r>
              <a:rPr lang="de-DE" dirty="0"/>
              <a:t>Reference Architecture</a:t>
            </a:r>
            <a:endParaRPr lang="en-US" dirty="0"/>
          </a:p>
        </p:txBody>
      </p:sp>
      <p:sp>
        <p:nvSpPr>
          <p:cNvPr id="23" name="Inhaltsplatzhalter 22"/>
          <p:cNvSpPr>
            <a:spLocks noGrp="1"/>
          </p:cNvSpPr>
          <p:nvPr>
            <p:ph idx="1"/>
          </p:nvPr>
        </p:nvSpPr>
        <p:spPr/>
        <p:txBody>
          <a:bodyPr>
            <a:normAutofit/>
          </a:bodyPr>
          <a:lstStyle/>
          <a:p>
            <a:r>
              <a:rPr lang="de-DE" sz="2800" dirty="0" smtClean="0"/>
              <a:t>Most </a:t>
            </a:r>
            <a:r>
              <a:rPr lang="de-DE" sz="2800" dirty="0" err="1" smtClean="0"/>
              <a:t>building</a:t>
            </a:r>
            <a:r>
              <a:rPr lang="de-DE" sz="2800" dirty="0" smtClean="0"/>
              <a:t> </a:t>
            </a:r>
            <a:r>
              <a:rPr lang="de-DE" sz="2800" dirty="0" err="1" smtClean="0"/>
              <a:t>blocks</a:t>
            </a:r>
            <a:r>
              <a:rPr lang="de-DE" sz="2800" dirty="0" smtClean="0"/>
              <a:t> </a:t>
            </a:r>
            <a:r>
              <a:rPr lang="de-DE" sz="2800" dirty="0" err="1" smtClean="0"/>
              <a:t>are</a:t>
            </a:r>
            <a:r>
              <a:rPr lang="de-DE" sz="2800" dirty="0" smtClean="0"/>
              <a:t> optional</a:t>
            </a:r>
            <a:br>
              <a:rPr lang="de-DE" sz="2800" dirty="0" smtClean="0"/>
            </a:br>
            <a:r>
              <a:rPr lang="de-DE" sz="2800" dirty="0" smtClean="0"/>
              <a:t>(e.g., WoT Scripting API)</a:t>
            </a:r>
          </a:p>
          <a:p>
            <a:r>
              <a:rPr lang="de-DE" sz="2800" dirty="0" smtClean="0"/>
              <a:t>Minimum </a:t>
            </a:r>
            <a:r>
              <a:rPr lang="de-DE" sz="2800" dirty="0" err="1" smtClean="0"/>
              <a:t>requirement</a:t>
            </a:r>
            <a:r>
              <a:rPr lang="de-DE" sz="2800" dirty="0" smtClean="0"/>
              <a:t> </a:t>
            </a:r>
            <a:r>
              <a:rPr lang="de-DE" sz="2800" dirty="0" err="1" smtClean="0"/>
              <a:t>is</a:t>
            </a:r>
            <a:r>
              <a:rPr lang="de-DE" sz="2800" dirty="0" smtClean="0"/>
              <a:t> </a:t>
            </a:r>
            <a:r>
              <a:rPr lang="de-DE" sz="2800" dirty="0" err="1" smtClean="0"/>
              <a:t>is</a:t>
            </a:r>
            <a:r>
              <a:rPr lang="de-DE" sz="2800" dirty="0" smtClean="0"/>
              <a:t> </a:t>
            </a:r>
            <a:r>
              <a:rPr lang="de-DE" sz="2800" dirty="0" err="1" smtClean="0"/>
              <a:t>to</a:t>
            </a:r>
            <a:r>
              <a:rPr lang="de-DE" sz="2800" dirty="0" smtClean="0"/>
              <a:t/>
            </a:r>
            <a:br>
              <a:rPr lang="de-DE" sz="2800" dirty="0" smtClean="0"/>
            </a:br>
            <a:r>
              <a:rPr lang="de-DE" sz="2800" dirty="0" err="1" smtClean="0"/>
              <a:t>provide</a:t>
            </a:r>
            <a:r>
              <a:rPr lang="de-DE" sz="2800" dirty="0" smtClean="0"/>
              <a:t> </a:t>
            </a:r>
            <a:r>
              <a:rPr lang="de-DE" sz="2800" dirty="0" smtClean="0"/>
              <a:t>a valid WoT TD </a:t>
            </a:r>
            <a:r>
              <a:rPr lang="de-DE" sz="2800" dirty="0" err="1" smtClean="0"/>
              <a:t>for</a:t>
            </a:r>
            <a:r>
              <a:rPr lang="de-DE" sz="2800" dirty="0" smtClean="0"/>
              <a:t/>
            </a:r>
            <a:br>
              <a:rPr lang="de-DE" sz="2800" dirty="0" smtClean="0"/>
            </a:br>
            <a:r>
              <a:rPr lang="de-DE" sz="2800" dirty="0" err="1" smtClean="0"/>
              <a:t>the</a:t>
            </a:r>
            <a:r>
              <a:rPr lang="de-DE" sz="2800" dirty="0" smtClean="0"/>
              <a:t> </a:t>
            </a:r>
            <a:r>
              <a:rPr lang="de-DE" sz="2800" dirty="0" err="1" smtClean="0"/>
              <a:t>implemented</a:t>
            </a:r>
            <a:r>
              <a:rPr lang="de-DE" sz="2800" dirty="0" smtClean="0"/>
              <a:t> </a:t>
            </a:r>
            <a:r>
              <a:rPr lang="de-DE" sz="2800" dirty="0" err="1" smtClean="0"/>
              <a:t>protocols</a:t>
            </a:r>
            <a:r>
              <a:rPr lang="de-DE" sz="2800" dirty="0" smtClean="0"/>
              <a:t/>
            </a:r>
            <a:br>
              <a:rPr lang="de-DE" sz="2800" dirty="0" smtClean="0"/>
            </a:br>
            <a:r>
              <a:rPr lang="de-DE" sz="2800" dirty="0" err="1" smtClean="0"/>
              <a:t>and</a:t>
            </a:r>
            <a:r>
              <a:rPr lang="de-DE" sz="2800" dirty="0" smtClean="0"/>
              <a:t> </a:t>
            </a:r>
            <a:r>
              <a:rPr lang="de-DE" sz="2800" dirty="0" err="1" smtClean="0"/>
              <a:t>data</a:t>
            </a:r>
            <a:r>
              <a:rPr lang="de-DE" sz="2800" dirty="0" smtClean="0"/>
              <a:t>/</a:t>
            </a:r>
            <a:r>
              <a:rPr lang="de-DE" sz="2800" dirty="0" err="1" smtClean="0"/>
              <a:t>interaction</a:t>
            </a:r>
            <a:r>
              <a:rPr lang="de-DE" sz="2800" dirty="0" smtClean="0"/>
              <a:t> model</a:t>
            </a:r>
            <a:endParaRPr lang="de-DE" sz="2800" dirty="0"/>
          </a:p>
        </p:txBody>
      </p:sp>
      <p:sp>
        <p:nvSpPr>
          <p:cNvPr id="8" name="角丸四角形 6"/>
          <p:cNvSpPr/>
          <p:nvPr/>
        </p:nvSpPr>
        <p:spPr bwMode="auto">
          <a:xfrm>
            <a:off x="6376742" y="1628799"/>
            <a:ext cx="2587746" cy="3680359"/>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WoT Servient</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角丸四角形 21"/>
          <p:cNvSpPr/>
          <p:nvPr/>
        </p:nvSpPr>
        <p:spPr bwMode="auto">
          <a:xfrm>
            <a:off x="6496389" y="4758207"/>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Server</a:t>
            </a:r>
            <a:endParaRPr lang="en-US" altLang="ja-JP" sz="2000" kern="0" dirty="0">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7748238" y="4759545"/>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Client</a:t>
            </a:r>
            <a:endParaRPr lang="en-US" altLang="ja-JP" sz="2000" kern="0" dirty="0">
              <a:latin typeface="Arial" pitchFamily="34" charset="0"/>
              <a:ea typeface="HG明朝E" panose="02020909000000000000" pitchFamily="17" charset="-128"/>
              <a:cs typeface="Arial" pitchFamily="34" charset="0"/>
            </a:endParaRPr>
          </a:p>
        </p:txBody>
      </p:sp>
      <p:grpSp>
        <p:nvGrpSpPr>
          <p:cNvPr id="31" name="Group 26"/>
          <p:cNvGrpSpPr/>
          <p:nvPr/>
        </p:nvGrpSpPr>
        <p:grpSpPr>
          <a:xfrm>
            <a:off x="5435980" y="3470521"/>
            <a:ext cx="828000" cy="828000"/>
            <a:chOff x="5453826" y="3452981"/>
            <a:chExt cx="828000" cy="828000"/>
          </a:xfrm>
        </p:grpSpPr>
        <p:sp>
          <p:nvSpPr>
            <p:cNvPr id="3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3" name="Group 28"/>
            <p:cNvGrpSpPr/>
            <p:nvPr/>
          </p:nvGrpSpPr>
          <p:grpSpPr>
            <a:xfrm>
              <a:off x="5514367" y="3734159"/>
              <a:ext cx="282369" cy="291626"/>
              <a:chOff x="4042160" y="993559"/>
              <a:chExt cx="548293" cy="566272"/>
            </a:xfrm>
            <a:solidFill>
              <a:schemeClr val="bg1"/>
            </a:solidFill>
          </p:grpSpPr>
          <p:sp>
            <p:nvSpPr>
              <p:cNvPr id="34"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5"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6"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7"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164272549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6"/>
          <p:cNvSpPr/>
          <p:nvPr/>
        </p:nvSpPr>
        <p:spPr bwMode="auto">
          <a:xfrm>
            <a:off x="5310186" y="1459396"/>
            <a:ext cx="3824808" cy="5281972"/>
          </a:xfrm>
          <a:prstGeom prst="roundRect">
            <a:avLst>
              <a:gd name="adj" fmla="val 6113"/>
            </a:avLst>
          </a:prstGeom>
          <a:solidFill>
            <a:srgbClr val="FF7171"/>
          </a:solidFill>
          <a:ln w="9525" cap="flat" cmpd="sng" algn="ctr">
            <a:noFill/>
            <a:prstDash val="solid"/>
            <a:headEnd type="none" w="med" len="med"/>
            <a:tailEnd type="none" w="med" len="med"/>
          </a:ln>
          <a:effectLst/>
          <a:extLst/>
        </p:spPr>
        <p:txBody>
          <a:bodyPr vert="horz" wrap="none" lIns="91440" tIns="36000" rIns="91440" bIns="324000" numCol="1" rtlCol="0" anchor="b"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Cross-</a:t>
            </a:r>
            <a:r>
              <a:rPr kumimoji="0" lang="de-DE" altLang="ja-JP" sz="2000" i="0" u="none" strike="noStrike" kern="0" cap="none" spc="0" normalizeH="0" baseline="0" noProof="0" dirty="0" err="1" smtClean="0">
                <a:ln>
                  <a:noFill/>
                </a:ln>
                <a:solidFill>
                  <a:srgbClr val="000000"/>
                </a:solidFill>
                <a:effectLst/>
                <a:uLnTx/>
                <a:uFillTx/>
                <a:latin typeface="Arial" pitchFamily="34" charset="0"/>
                <a:ea typeface="HG明朝E" panose="02020909000000000000" pitchFamily="17" charset="-128"/>
                <a:cs typeface="Arial" pitchFamily="34" charset="0"/>
              </a:rPr>
              <a:t>cutting</a:t>
            </a:r>
            <a:r>
              <a:rPr lang="de-DE" altLang="ja-JP" sz="2000" kern="0" dirty="0" smtClean="0">
                <a:solidFill>
                  <a:srgbClr val="000000"/>
                </a:solidFill>
                <a:latin typeface="Arial" pitchFamily="34" charset="0"/>
                <a:ea typeface="HG明朝E" panose="02020909000000000000" pitchFamily="17" charset="-128"/>
                <a:cs typeface="Arial" pitchFamily="34" charset="0"/>
              </a:rPr>
              <a:t/>
            </a:r>
            <a:br>
              <a:rPr lang="de-DE" altLang="ja-JP" sz="2000" kern="0" dirty="0" smtClean="0">
                <a:solidFill>
                  <a:srgbClr val="000000"/>
                </a:solidFill>
                <a:latin typeface="Arial" pitchFamily="34" charset="0"/>
                <a:ea typeface="HG明朝E" panose="02020909000000000000" pitchFamily="17" charset="-128"/>
                <a:cs typeface="Arial" pitchFamily="34" charset="0"/>
              </a:rPr>
            </a:br>
            <a:r>
              <a:rPr kumimoji="0" lang="de-DE" altLang="ja-JP" sz="2000"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Security &amp; Privacy</a:t>
            </a:r>
          </a:p>
        </p:txBody>
      </p:sp>
      <p:sp>
        <p:nvSpPr>
          <p:cNvPr id="4" name="Title 3"/>
          <p:cNvSpPr>
            <a:spLocks noGrp="1"/>
          </p:cNvSpPr>
          <p:nvPr>
            <p:ph type="title"/>
          </p:nvPr>
        </p:nvSpPr>
        <p:spPr/>
        <p:txBody>
          <a:bodyPr>
            <a:normAutofit/>
          </a:bodyPr>
          <a:lstStyle/>
          <a:p>
            <a:r>
              <a:rPr lang="de-DE" dirty="0" smtClean="0"/>
              <a:t>W3C WoT Building Blocks</a:t>
            </a:r>
            <a:endParaRPr lang="en-US" dirty="0"/>
          </a:p>
        </p:txBody>
      </p:sp>
      <p:sp>
        <p:nvSpPr>
          <p:cNvPr id="8" name="角丸四角形 6"/>
          <p:cNvSpPr/>
          <p:nvPr/>
        </p:nvSpPr>
        <p:spPr bwMode="auto">
          <a:xfrm>
            <a:off x="6376742" y="1628799"/>
            <a:ext cx="2587746" cy="3680359"/>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WoT Servient</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角丸四角形 21"/>
          <p:cNvSpPr/>
          <p:nvPr/>
        </p:nvSpPr>
        <p:spPr bwMode="auto">
          <a:xfrm>
            <a:off x="6496389" y="4758207"/>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Server</a:t>
            </a:r>
            <a:endParaRPr lang="en-US" altLang="ja-JP" sz="2000" kern="0" dirty="0">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7748238" y="4759545"/>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Client</a:t>
            </a:r>
            <a:endParaRPr lang="en-US" altLang="ja-JP" sz="2000" kern="0" dirty="0">
              <a:latin typeface="Arial" pitchFamily="34" charset="0"/>
              <a:ea typeface="HG明朝E" panose="02020909000000000000" pitchFamily="17" charset="-128"/>
              <a:cs typeface="Arial" pitchFamily="34" charset="0"/>
            </a:endParaRPr>
          </a:p>
        </p:txBody>
      </p:sp>
      <p:sp>
        <p:nvSpPr>
          <p:cNvPr id="25" name="テキスト ボックス 39"/>
          <p:cNvSpPr txBox="1"/>
          <p:nvPr/>
        </p:nvSpPr>
        <p:spPr>
          <a:xfrm>
            <a:off x="247321" y="1673513"/>
            <a:ext cx="4972751"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005A9C"/>
                </a:solidFill>
                <a:latin typeface="Calibri" panose="020F0502020204030204" pitchFamily="34" charset="0"/>
                <a:ea typeface="HG明朝E" panose="02020909000000000000" pitchFamily="17" charset="-128"/>
              </a:rPr>
              <a:t>WoT Scripting API</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A standardized API to simplify IoT application development and enable portable scripts across vendors and device, gateway, and cloud platforms. </a:t>
            </a:r>
            <a:r>
              <a:rPr lang="de-DE" altLang="ja-JP" sz="1400" dirty="0" smtClean="0">
                <a:solidFill>
                  <a:prstClr val="black"/>
                </a:solidFill>
                <a:latin typeface="Calibri" panose="020F0502020204030204" pitchFamily="34" charset="0"/>
                <a:ea typeface="HG明朝E" panose="02020909000000000000" pitchFamily="17" charset="-128"/>
              </a:rPr>
              <a:t>The API allows to expose and consume Things according to the TD Interaction Model.</a:t>
            </a:r>
            <a:endParaRPr lang="en-US" altLang="ja-JP" sz="1400" dirty="0" smtClean="0">
              <a:solidFill>
                <a:prstClr val="black"/>
              </a:solidFill>
              <a:latin typeface="Calibri" panose="020F0502020204030204" pitchFamily="34" charset="0"/>
              <a:ea typeface="HG明朝E" panose="02020909000000000000" pitchFamily="17" charset="-128"/>
            </a:endParaRPr>
          </a:p>
        </p:txBody>
      </p:sp>
      <p:sp>
        <p:nvSpPr>
          <p:cNvPr id="36" name="テキスト ボックス 41"/>
          <p:cNvSpPr txBox="1"/>
          <p:nvPr/>
        </p:nvSpPr>
        <p:spPr>
          <a:xfrm>
            <a:off x="247321" y="4217795"/>
            <a:ext cx="4972751" cy="1323439"/>
          </a:xfrm>
          <a:prstGeom prst="rect">
            <a:avLst/>
          </a:prstGeom>
          <a:noFill/>
        </p:spPr>
        <p:txBody>
          <a:bodyPr wrap="square" rtlCol="0">
            <a:spAutoFit/>
          </a:bodyPr>
          <a:lstStyle/>
          <a:p>
            <a:pPr fontAlgn="auto">
              <a:spcBef>
                <a:spcPts val="0"/>
              </a:spcBef>
              <a:spcAft>
                <a:spcPts val="0"/>
              </a:spcAft>
            </a:pPr>
            <a:r>
              <a:rPr lang="en-US" altLang="ja-JP" sz="2400" b="1" dirty="0" err="1">
                <a:solidFill>
                  <a:srgbClr val="00B050"/>
                </a:solidFill>
                <a:latin typeface="Calibri" panose="020F0502020204030204" pitchFamily="34" charset="0"/>
                <a:ea typeface="HG明朝E" panose="02020909000000000000" pitchFamily="17" charset="-128"/>
              </a:rPr>
              <a:t>WoT</a:t>
            </a:r>
            <a:r>
              <a:rPr lang="en-US" altLang="ja-JP" sz="2400" b="1" dirty="0">
                <a:solidFill>
                  <a:srgbClr val="00B050"/>
                </a:solidFill>
                <a:latin typeface="Calibri" panose="020F0502020204030204" pitchFamily="34" charset="0"/>
                <a:ea typeface="HG明朝E" panose="02020909000000000000" pitchFamily="17" charset="-128"/>
              </a:rPr>
              <a:t> Binding </a:t>
            </a:r>
            <a:r>
              <a:rPr lang="en-US" altLang="ja-JP" sz="2400" b="1" dirty="0" smtClean="0">
                <a:solidFill>
                  <a:srgbClr val="00B050"/>
                </a:solidFill>
                <a:latin typeface="Calibri" panose="020F0502020204030204" pitchFamily="34" charset="0"/>
                <a:ea typeface="HG明朝E" panose="02020909000000000000" pitchFamily="17" charset="-128"/>
              </a:rPr>
              <a:t>Templates</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The TD also describes the usage of protocols. A vanilla protocol stack can be configured at runtime to produce message that will be understood by the targeted Thing (cf. different HTTP APIs or OCF, oneM2M, and LWM2M dialects of CoAP).</a:t>
            </a:r>
          </a:p>
        </p:txBody>
      </p:sp>
      <p:sp>
        <p:nvSpPr>
          <p:cNvPr id="37" name="テキスト ボックス 43"/>
          <p:cNvSpPr txBox="1"/>
          <p:nvPr/>
        </p:nvSpPr>
        <p:spPr>
          <a:xfrm>
            <a:off x="247321" y="2945654"/>
            <a:ext cx="4972751"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4A7B7C"/>
                </a:solidFill>
                <a:latin typeface="Calibri" panose="020F0502020204030204" pitchFamily="34" charset="0"/>
                <a:ea typeface="HG明朝E" panose="02020909000000000000" pitchFamily="17" charset="-128"/>
              </a:rPr>
              <a:t>WoT Thing Description (TD)</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Provides metadata of the interactions, data model, communication, as well as security mechanisms of the Thing. Using JSON-LD, the TD can be consumed by classic JSON parsers, but provides extension points for optional rich semantic tooling.</a:t>
            </a:r>
          </a:p>
        </p:txBody>
      </p:sp>
      <p:sp>
        <p:nvSpPr>
          <p:cNvPr id="40" name="テキスト ボックス 41"/>
          <p:cNvSpPr txBox="1"/>
          <p:nvPr/>
        </p:nvSpPr>
        <p:spPr>
          <a:xfrm>
            <a:off x="247320" y="5489937"/>
            <a:ext cx="4972751"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C00000"/>
                </a:solidFill>
                <a:latin typeface="Calibri" panose="020F0502020204030204" pitchFamily="34" charset="0"/>
                <a:ea typeface="HG明朝E" panose="02020909000000000000" pitchFamily="17" charset="-128"/>
              </a:rPr>
              <a:t>Security &amp; Privacy</a:t>
            </a:r>
            <a:r>
              <a:rPr lang="en-US" altLang="ja-JP" sz="2400" b="1" dirty="0" smtClean="0">
                <a:solidFill>
                  <a:prstClr val="black"/>
                </a:solidFill>
                <a:latin typeface="Calibri" panose="020F0502020204030204" pitchFamily="34" charset="0"/>
                <a:ea typeface="HG明朝E" panose="02020909000000000000" pitchFamily="17" charset="-128"/>
              </a:rPr>
              <a:t>:</a:t>
            </a:r>
          </a:p>
          <a:p>
            <a:r>
              <a:rPr lang="en-US" altLang="ja-JP" sz="1400" dirty="0">
                <a:solidFill>
                  <a:prstClr val="black"/>
                </a:solidFill>
                <a:latin typeface="Calibri" panose="020F0502020204030204" pitchFamily="34" charset="0"/>
                <a:ea typeface="HG明朝E" panose="02020909000000000000" pitchFamily="17" charset="-128"/>
              </a:rPr>
              <a:t>W3C WoT does not invent new </a:t>
            </a:r>
            <a:r>
              <a:rPr lang="en-US" altLang="ja-JP" sz="1400" dirty="0" smtClean="0">
                <a:solidFill>
                  <a:prstClr val="black"/>
                </a:solidFill>
                <a:latin typeface="Calibri" panose="020F0502020204030204" pitchFamily="34" charset="0"/>
                <a:ea typeface="HG明朝E" panose="02020909000000000000" pitchFamily="17" charset="-128"/>
              </a:rPr>
              <a:t>mechanisms, but ensures that all building blocks provide means to describe the security and privacy mechanisms used in a specific platform and provides adversary testing of Things.</a:t>
            </a:r>
          </a:p>
        </p:txBody>
      </p:sp>
      <p:grpSp>
        <p:nvGrpSpPr>
          <p:cNvPr id="30" name="Group 26"/>
          <p:cNvGrpSpPr/>
          <p:nvPr/>
        </p:nvGrpSpPr>
        <p:grpSpPr>
          <a:xfrm>
            <a:off x="5435980" y="3470521"/>
            <a:ext cx="828000" cy="828000"/>
            <a:chOff x="5453826" y="3452981"/>
            <a:chExt cx="828000" cy="828000"/>
          </a:xfrm>
        </p:grpSpPr>
        <p:sp>
          <p:nvSpPr>
            <p:cNvPr id="31"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2" name="Group 28"/>
            <p:cNvGrpSpPr/>
            <p:nvPr/>
          </p:nvGrpSpPr>
          <p:grpSpPr>
            <a:xfrm>
              <a:off x="5514367" y="3734159"/>
              <a:ext cx="282369" cy="291626"/>
              <a:chOff x="4042160" y="993559"/>
              <a:chExt cx="548293" cy="566272"/>
            </a:xfrm>
            <a:solidFill>
              <a:schemeClr val="bg1"/>
            </a:solidFill>
          </p:grpSpPr>
          <p:sp>
            <p:nvSpPr>
              <p:cNvPr id="33"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4"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8291479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WoT Thing Description</a:t>
            </a:r>
            <a:endParaRPr lang="en-US" dirty="0"/>
          </a:p>
        </p:txBody>
      </p:sp>
      <p:sp>
        <p:nvSpPr>
          <p:cNvPr id="5" name="Textplatzhalter 4"/>
          <p:cNvSpPr>
            <a:spLocks noGrp="1"/>
          </p:cNvSpPr>
          <p:nvPr>
            <p:ph type="body" idx="1"/>
          </p:nvPr>
        </p:nvSpPr>
        <p:spPr/>
        <p:txBody>
          <a:bodyPr/>
          <a:lstStyle/>
          <a:p>
            <a:r>
              <a:rPr lang="en-US" sz="1800" dirty="0" smtClean="0"/>
              <a:t>Describe Thing, communication, and security metadata</a:t>
            </a:r>
          </a:p>
          <a:p>
            <a:r>
              <a:rPr lang="en-US" sz="1800" dirty="0" smtClean="0">
                <a:hlinkClick r:id="rId2"/>
              </a:rPr>
              <a:t>https://w3c.github.io/wot-thing-description/</a:t>
            </a:r>
            <a:endParaRPr lang="en-US" sz="1800" dirty="0" smtClean="0"/>
          </a:p>
        </p:txBody>
      </p:sp>
    </p:spTree>
    <p:extLst>
      <p:ext uri="{BB962C8B-B14F-4D97-AF65-F5344CB8AC3E}">
        <p14:creationId xmlns:p14="http://schemas.microsoft.com/office/powerpoint/2010/main" xmlns="" val="24692119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 Example</a:t>
            </a:r>
            <a:endParaRPr lang="en-US" dirty="0"/>
          </a:p>
        </p:txBody>
      </p:sp>
      <p:sp>
        <p:nvSpPr>
          <p:cNvPr id="5" name="Rectangle 3"/>
          <p:cNvSpPr/>
          <p:nvPr/>
        </p:nvSpPr>
        <p:spPr>
          <a:xfrm>
            <a:off x="467544" y="1556792"/>
            <a:ext cx="8208912" cy="19543812"/>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600" dirty="0" smtClean="0">
                <a:solidFill>
                  <a:srgbClr val="000000"/>
                </a:solidFill>
                <a:latin typeface="Consolas"/>
              </a:rPr>
              <a:t>{</a:t>
            </a:r>
          </a:p>
          <a:p>
            <a:r>
              <a:rPr lang="de-DE" sz="1600" dirty="0" smtClean="0">
                <a:solidFill>
                  <a:srgbClr val="000000"/>
                </a:solidFill>
                <a:latin typeface="Consolas"/>
              </a:rPr>
              <a:t>  </a:t>
            </a:r>
            <a:r>
              <a:rPr lang="de-DE" sz="1600" dirty="0" smtClean="0">
                <a:solidFill>
                  <a:srgbClr val="FF9900"/>
                </a:solidFill>
                <a:latin typeface="Consolas"/>
              </a:rPr>
              <a:t>"@</a:t>
            </a:r>
            <a:r>
              <a:rPr lang="de-DE" sz="1600" dirty="0" err="1" smtClean="0">
                <a:solidFill>
                  <a:srgbClr val="FF9900"/>
                </a:solidFill>
                <a:latin typeface="Consolas"/>
              </a:rPr>
              <a:t>context</a:t>
            </a:r>
            <a:r>
              <a:rPr lang="de-DE" sz="1600" dirty="0" smtClean="0">
                <a:solidFill>
                  <a:srgbClr val="FF9900"/>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"http://w3c.github.io/wot/w3c-wot-td-context.jsonld"</a:t>
            </a:r>
            <a:r>
              <a:rPr lang="de-DE" sz="1600" dirty="0" smtClean="0">
                <a:solidFill>
                  <a:srgbClr val="000000"/>
                </a:solidFill>
                <a:latin typeface="Consolas"/>
              </a:rPr>
              <a:t>,</a:t>
            </a:r>
          </a:p>
          <a:p>
            <a:r>
              <a:rPr lang="de-DE" sz="1600" dirty="0" smtClean="0">
                <a:solidFill>
                  <a:srgbClr val="000000"/>
                </a:solidFill>
                <a:latin typeface="Consolas"/>
              </a:rPr>
              <a:t>    { </a:t>
            </a:r>
            <a:r>
              <a:rPr lang="de-DE" sz="1600" b="1" dirty="0" smtClean="0">
                <a:solidFill>
                  <a:schemeClr val="accent2"/>
                </a:solidFill>
                <a:latin typeface="Consolas"/>
              </a:rPr>
              <a:t>"</a:t>
            </a:r>
            <a:r>
              <a:rPr lang="de-DE" sz="1600" b="1" dirty="0" err="1" smtClean="0">
                <a:solidFill>
                  <a:schemeClr val="accent2"/>
                </a:solidFill>
                <a:latin typeface="Consolas"/>
              </a:rPr>
              <a:t>domain</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"http://example.org/actuator#"</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dirty="0" smtClean="0">
                <a:solidFill>
                  <a:srgbClr val="0000FF"/>
                </a:solidFill>
                <a:latin typeface="Consolas"/>
              </a:rPr>
              <a:t>"Thing"</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MyLEDThing</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base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"coap://myled.example.com:5683/"</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security</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cat</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a:t>
            </a:r>
            <a:r>
              <a:rPr lang="de-DE" sz="1600" dirty="0" err="1" smtClean="0">
                <a:solidFill>
                  <a:srgbClr val="4A7B7C"/>
                </a:solidFill>
                <a:latin typeface="Consolas"/>
              </a:rPr>
              <a:t>token:jwt</a:t>
            </a:r>
            <a:r>
              <a:rPr lang="de-DE" sz="1600" dirty="0" smtClean="0">
                <a:solidFill>
                  <a:srgbClr val="4A7B7C"/>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alg</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"HS256"</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as</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"https://authority-issuing.example.org"</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"interactions"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"Property"</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domain:onOffStatus</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status</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boolean</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writable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err="1" smtClean="0">
                <a:solidFill>
                  <a:srgbClr val="0000FF"/>
                </a:solidFill>
                <a:latin typeface="Consolas"/>
              </a:rPr>
              <a:t>true</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pwr</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"http://mytemp.example.com:8080/status"</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domain:fadeIn</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fadeIn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"in"</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"http://mytemp.example.com:8080/in"</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domain:fadeOut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fadeOut</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"out"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"http://mytemp.example.com:8080/out"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"Event"</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domain:alert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criticalCondition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string</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ev</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a:t>
            </a:r>
            <a:endParaRPr lang="de-CH" sz="1600" dirty="0">
              <a:latin typeface="Consolas" pitchFamily="49" charset="0"/>
              <a:cs typeface="Consolas" pitchFamily="49" charset="0"/>
            </a:endParaRPr>
          </a:p>
        </p:txBody>
      </p:sp>
      <p:sp>
        <p:nvSpPr>
          <p:cNvPr id="4" name="Wolkenförmige Legende 3"/>
          <p:cNvSpPr/>
          <p:nvPr/>
        </p:nvSpPr>
        <p:spPr>
          <a:xfrm>
            <a:off x="827584" y="667295"/>
            <a:ext cx="1656184" cy="864096"/>
          </a:xfrm>
          <a:prstGeom prst="cloudCallout">
            <a:avLst>
              <a:gd name="adj1" fmla="val -15913"/>
              <a:gd name="adj2" fmla="val 82407"/>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JSON-LD</a:t>
            </a:r>
            <a:br>
              <a:rPr lang="de-DE" dirty="0" smtClean="0"/>
            </a:br>
            <a:r>
              <a:rPr lang="de-DE" dirty="0" smtClean="0"/>
              <a:t>(</a:t>
            </a:r>
            <a:r>
              <a:rPr lang="de-DE" dirty="0" err="1" smtClean="0"/>
              <a:t>Linked</a:t>
            </a:r>
            <a:r>
              <a:rPr lang="de-DE" dirty="0" smtClean="0"/>
              <a:t> Data)</a:t>
            </a:r>
            <a:endParaRPr lang="de-DE" dirty="0"/>
          </a:p>
        </p:txBody>
      </p:sp>
      <p:sp>
        <p:nvSpPr>
          <p:cNvPr id="6" name="Wolkenförmige Legende 5"/>
          <p:cNvSpPr/>
          <p:nvPr/>
        </p:nvSpPr>
        <p:spPr>
          <a:xfrm>
            <a:off x="6245118" y="2564904"/>
            <a:ext cx="2016224" cy="864096"/>
          </a:xfrm>
          <a:prstGeom prst="cloudCallout">
            <a:avLst>
              <a:gd name="adj1" fmla="val -64018"/>
              <a:gd name="adj2" fmla="val -47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52000" rIns="36000" rtlCol="0" anchor="ctr"/>
          <a:lstStyle/>
          <a:p>
            <a:pPr algn="ctr"/>
            <a:r>
              <a:rPr lang="de-DE" dirty="0" err="1" smtClean="0"/>
              <a:t>domain-specific</a:t>
            </a:r>
            <a:r>
              <a:rPr lang="de-DE" dirty="0" smtClean="0"/>
              <a:t/>
            </a:r>
            <a:br>
              <a:rPr lang="de-DE" dirty="0" smtClean="0"/>
            </a:br>
            <a:r>
              <a:rPr lang="de-DE" dirty="0" err="1" smtClean="0"/>
              <a:t>vocabulary</a:t>
            </a:r>
            <a:endParaRPr lang="de-DE" dirty="0"/>
          </a:p>
        </p:txBody>
      </p:sp>
      <p:sp>
        <p:nvSpPr>
          <p:cNvPr id="7" name="Wolkenförmige Legende 6"/>
          <p:cNvSpPr/>
          <p:nvPr/>
        </p:nvSpPr>
        <p:spPr>
          <a:xfrm>
            <a:off x="6444208" y="4725144"/>
            <a:ext cx="2016224" cy="864096"/>
          </a:xfrm>
          <a:prstGeom prst="cloudCallout">
            <a:avLst>
              <a:gd name="adj1" fmla="val -50547"/>
              <a:gd name="adj2" fmla="val 63547"/>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JSON Schema</a:t>
            </a:r>
            <a:endParaRPr lang="de-DE" dirty="0"/>
          </a:p>
        </p:txBody>
      </p:sp>
      <p:sp>
        <p:nvSpPr>
          <p:cNvPr id="8" name="Wolkenförmige Legende 7"/>
          <p:cNvSpPr/>
          <p:nvPr/>
        </p:nvSpPr>
        <p:spPr>
          <a:xfrm>
            <a:off x="6624020" y="739303"/>
            <a:ext cx="1908420" cy="1008112"/>
          </a:xfrm>
          <a:prstGeom prst="cloudCallout">
            <a:avLst>
              <a:gd name="adj1" fmla="val -43792"/>
              <a:gd name="adj2" fmla="val 79264"/>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36000" rtlCol="0" anchor="ctr"/>
          <a:lstStyle/>
          <a:p>
            <a:pPr algn="ctr"/>
            <a:r>
              <a:rPr lang="de-DE" dirty="0" smtClean="0"/>
              <a:t>W3C WoT TD</a:t>
            </a:r>
            <a:br>
              <a:rPr lang="de-DE" dirty="0" smtClean="0"/>
            </a:br>
            <a:r>
              <a:rPr lang="de-DE" dirty="0" err="1" smtClean="0"/>
              <a:t>vocabulary</a:t>
            </a:r>
            <a:endParaRPr lang="de-DE" dirty="0"/>
          </a:p>
        </p:txBody>
      </p:sp>
    </p:spTree>
    <p:extLst>
      <p:ext uri="{BB962C8B-B14F-4D97-AF65-F5344CB8AC3E}">
        <p14:creationId xmlns:p14="http://schemas.microsoft.com/office/powerpoint/2010/main" xmlns="" val="26587468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grpId="0" nodeType="clickEffect">
                                  <p:stCondLst>
                                    <p:cond delay="0"/>
                                  </p:stCondLst>
                                  <p:childTnLst>
                                    <p:anim calcmode="lin" valueType="num">
                                      <p:cBhvr>
                                        <p:cTn id="6" dur="500"/>
                                        <p:tgtEl>
                                          <p:spTgt spid="4"/>
                                        </p:tgtEl>
                                        <p:attrNameLst>
                                          <p:attrName>ppt_w</p:attrName>
                                        </p:attrNameLst>
                                      </p:cBhvr>
                                      <p:tavLst>
                                        <p:tav tm="0">
                                          <p:val>
                                            <p:strVal val="ppt_w"/>
                                          </p:val>
                                        </p:tav>
                                        <p:tav tm="100000">
                                          <p:val>
                                            <p:strVal val="ppt_w*0.70"/>
                                          </p:val>
                                        </p:tav>
                                      </p:tavLst>
                                    </p:anim>
                                    <p:anim calcmode="lin" valueType="num">
                                      <p:cBhvr>
                                        <p:cTn id="7" dur="500"/>
                                        <p:tgtEl>
                                          <p:spTgt spid="4"/>
                                        </p:tgtEl>
                                        <p:attrNameLst>
                                          <p:attrName>ppt_h</p:attrName>
                                        </p:attrNameLst>
                                      </p:cBhvr>
                                      <p:tavLst>
                                        <p:tav tm="0">
                                          <p:val>
                                            <p:strVal val="ppt_h"/>
                                          </p:val>
                                        </p:tav>
                                        <p:tav tm="100000">
                                          <p:val>
                                            <p:strVal val="ppt_h"/>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par>
                                <p:cTn id="10" presetID="55" presetClass="exit" presetSubtype="0" fill="hold" grpId="0" nodeType="withEffect">
                                  <p:stCondLst>
                                    <p:cond delay="0"/>
                                  </p:stCondLst>
                                  <p:childTnLst>
                                    <p:anim calcmode="lin" valueType="num">
                                      <p:cBhvr>
                                        <p:cTn id="11" dur="500"/>
                                        <p:tgtEl>
                                          <p:spTgt spid="8"/>
                                        </p:tgtEl>
                                        <p:attrNameLst>
                                          <p:attrName>ppt_w</p:attrName>
                                        </p:attrNameLst>
                                      </p:cBhvr>
                                      <p:tavLst>
                                        <p:tav tm="0">
                                          <p:val>
                                            <p:strVal val="ppt_w"/>
                                          </p:val>
                                        </p:tav>
                                        <p:tav tm="100000">
                                          <p:val>
                                            <p:strVal val="ppt_w*0.70"/>
                                          </p:val>
                                        </p:tav>
                                      </p:tavLst>
                                    </p:anim>
                                    <p:anim calcmode="lin" valueType="num">
                                      <p:cBhvr>
                                        <p:cTn id="12" dur="500"/>
                                        <p:tgtEl>
                                          <p:spTgt spid="8"/>
                                        </p:tgtEl>
                                        <p:attrNameLst>
                                          <p:attrName>ppt_h</p:attrName>
                                        </p:attrNameLst>
                                      </p:cBhvr>
                                      <p:tavLst>
                                        <p:tav tm="0">
                                          <p:val>
                                            <p:strVal val="ppt_h"/>
                                          </p:val>
                                        </p:tav>
                                        <p:tav tm="100000">
                                          <p:val>
                                            <p:strVal val="ppt_h"/>
                                          </p:val>
                                        </p:tav>
                                      </p:tavLst>
                                    </p:anim>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55" presetClass="exit" presetSubtype="0" fill="hold" grpId="0" nodeType="withEffect">
                                  <p:stCondLst>
                                    <p:cond delay="0"/>
                                  </p:stCondLst>
                                  <p:childTnLst>
                                    <p:anim calcmode="lin" valueType="num">
                                      <p:cBhvr>
                                        <p:cTn id="16" dur="500"/>
                                        <p:tgtEl>
                                          <p:spTgt spid="6"/>
                                        </p:tgtEl>
                                        <p:attrNameLst>
                                          <p:attrName>ppt_w</p:attrName>
                                        </p:attrNameLst>
                                      </p:cBhvr>
                                      <p:tavLst>
                                        <p:tav tm="0">
                                          <p:val>
                                            <p:strVal val="ppt_w"/>
                                          </p:val>
                                        </p:tav>
                                        <p:tav tm="100000">
                                          <p:val>
                                            <p:strVal val="ppt_w*0.70"/>
                                          </p:val>
                                        </p:tav>
                                      </p:tavLst>
                                    </p:anim>
                                    <p:anim calcmode="lin" valueType="num">
                                      <p:cBhvr>
                                        <p:cTn id="17" dur="500"/>
                                        <p:tgtEl>
                                          <p:spTgt spid="6"/>
                                        </p:tgtEl>
                                        <p:attrNameLst>
                                          <p:attrName>ppt_h</p:attrName>
                                        </p:attrNameLst>
                                      </p:cBhvr>
                                      <p:tavLst>
                                        <p:tav tm="0">
                                          <p:val>
                                            <p:strVal val="ppt_h"/>
                                          </p:val>
                                        </p:tav>
                                        <p:tav tm="100000">
                                          <p:val>
                                            <p:strVal val="ppt_h"/>
                                          </p:val>
                                        </p:tav>
                                      </p:tavLst>
                                    </p:anim>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55" presetClass="exit" presetSubtype="0" fill="hold" grpId="0" nodeType="withEffect">
                                  <p:stCondLst>
                                    <p:cond delay="0"/>
                                  </p:stCondLst>
                                  <p:childTnLst>
                                    <p:anim calcmode="lin" valueType="num">
                                      <p:cBhvr>
                                        <p:cTn id="21" dur="500"/>
                                        <p:tgtEl>
                                          <p:spTgt spid="7"/>
                                        </p:tgtEl>
                                        <p:attrNameLst>
                                          <p:attrName>ppt_w</p:attrName>
                                        </p:attrNameLst>
                                      </p:cBhvr>
                                      <p:tavLst>
                                        <p:tav tm="0">
                                          <p:val>
                                            <p:strVal val="ppt_w"/>
                                          </p:val>
                                        </p:tav>
                                        <p:tav tm="100000">
                                          <p:val>
                                            <p:strVal val="ppt_w*0.70"/>
                                          </p:val>
                                        </p:tav>
                                      </p:tavLst>
                                    </p:anim>
                                    <p:anim calcmode="lin" valueType="num">
                                      <p:cBhvr>
                                        <p:cTn id="22" dur="500"/>
                                        <p:tgtEl>
                                          <p:spTgt spid="7"/>
                                        </p:tgtEl>
                                        <p:attrNameLst>
                                          <p:attrName>ppt_h</p:attrName>
                                        </p:attrNameLst>
                                      </p:cBhvr>
                                      <p:tavLst>
                                        <p:tav tm="0">
                                          <p:val>
                                            <p:strVal val="ppt_h"/>
                                          </p:val>
                                        </p:tav>
                                        <p:tav tm="100000">
                                          <p:val>
                                            <p:strVal val="ppt_h"/>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par>
                          <p:cTn id="25" fill="hold">
                            <p:stCondLst>
                              <p:cond delay="500"/>
                            </p:stCondLst>
                            <p:childTnLst>
                              <p:par>
                                <p:cTn id="26" presetID="64" presetClass="path" presetSubtype="0" accel="50000" decel="50000" fill="hold" grpId="0" nodeType="afterEffect">
                                  <p:stCondLst>
                                    <p:cond delay="0"/>
                                  </p:stCondLst>
                                  <p:childTnLst>
                                    <p:animMotion origin="layout" path="M 0 -1.85185E-6 L 0 -0.69537 " pathEditMode="relative" rAng="0" ptsTypes="AA">
                                      <p:cBhvr>
                                        <p:cTn id="27" dur="2000" fill="hold"/>
                                        <p:tgtEl>
                                          <p:spTgt spid="5"/>
                                        </p:tgtEl>
                                        <p:attrNameLst>
                                          <p:attrName>ppt_x</p:attrName>
                                          <p:attrName>ppt_y</p:attrName>
                                        </p:attrNameLst>
                                      </p:cBhvr>
                                      <p:rCtr x="0" y="-348"/>
                                    </p:animMotion>
                                  </p:childTnLst>
                                </p:cTn>
                              </p:par>
                              <p:par>
                                <p:cTn id="28" presetID="64" presetClass="path" presetSubtype="0" accel="50000" decel="50000" fill="hold" grpId="0" nodeType="withEffect">
                                  <p:stCondLst>
                                    <p:cond delay="0"/>
                                  </p:stCondLst>
                                  <p:childTnLst>
                                    <p:animMotion origin="layout" path="M 0 3.7037E-7 L 0 -0.73634 " pathEditMode="relative" rAng="0" ptsTypes="AA">
                                      <p:cBhvr>
                                        <p:cTn id="29" dur="2000" fill="hold"/>
                                        <p:tgtEl>
                                          <p:spTgt spid="2"/>
                                        </p:tgtEl>
                                        <p:attrNameLst>
                                          <p:attrName>ppt_x</p:attrName>
                                          <p:attrName>ppt_y</p:attrName>
                                        </p:attrNameLst>
                                      </p:cBhvr>
                                      <p:rCtr x="0" y="-3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p:nvPr/>
        </p:nvSpPr>
        <p:spPr>
          <a:xfrm>
            <a:off x="467544" y="-3206915"/>
            <a:ext cx="8208912" cy="19543812"/>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600" dirty="0" smtClean="0">
                <a:solidFill>
                  <a:srgbClr val="000000"/>
                </a:solidFill>
                <a:latin typeface="Consolas"/>
              </a:rPr>
              <a:t>{</a:t>
            </a:r>
          </a:p>
          <a:p>
            <a:r>
              <a:rPr lang="de-DE" sz="1600" dirty="0" smtClean="0">
                <a:solidFill>
                  <a:srgbClr val="000000"/>
                </a:solidFill>
                <a:latin typeface="Consolas"/>
              </a:rPr>
              <a:t>  </a:t>
            </a:r>
            <a:r>
              <a:rPr lang="de-DE" sz="1600" dirty="0" smtClean="0">
                <a:solidFill>
                  <a:srgbClr val="FF9900"/>
                </a:solidFill>
                <a:latin typeface="Consolas"/>
              </a:rPr>
              <a:t>"@</a:t>
            </a:r>
            <a:r>
              <a:rPr lang="de-DE" sz="1600" dirty="0" err="1" smtClean="0">
                <a:solidFill>
                  <a:srgbClr val="FF9900"/>
                </a:solidFill>
                <a:latin typeface="Consolas"/>
              </a:rPr>
              <a:t>context</a:t>
            </a:r>
            <a:r>
              <a:rPr lang="de-DE" sz="1600" dirty="0" smtClean="0">
                <a:solidFill>
                  <a:srgbClr val="FF9900"/>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"http://w3c.github.io/wot/w3c-wot-td-context.jsonld"</a:t>
            </a:r>
            <a:r>
              <a:rPr lang="de-DE" sz="1600" dirty="0" smtClean="0">
                <a:solidFill>
                  <a:srgbClr val="000000"/>
                </a:solidFill>
                <a:latin typeface="Consolas"/>
              </a:rPr>
              <a:t>,</a:t>
            </a:r>
          </a:p>
          <a:p>
            <a:r>
              <a:rPr lang="de-DE" sz="1600" dirty="0" smtClean="0">
                <a:solidFill>
                  <a:srgbClr val="000000"/>
                </a:solidFill>
                <a:latin typeface="Consolas"/>
              </a:rPr>
              <a:t>    { </a:t>
            </a:r>
            <a:r>
              <a:rPr lang="de-DE" sz="1600" b="1" dirty="0" smtClean="0">
                <a:solidFill>
                  <a:schemeClr val="accent2"/>
                </a:solidFill>
                <a:latin typeface="Consolas"/>
              </a:rPr>
              <a:t>"</a:t>
            </a:r>
            <a:r>
              <a:rPr lang="de-DE" sz="1600" b="1" dirty="0" err="1" smtClean="0">
                <a:solidFill>
                  <a:schemeClr val="accent2"/>
                </a:solidFill>
                <a:latin typeface="Consolas"/>
              </a:rPr>
              <a:t>domain</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"http://example.org/actuator#"</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dirty="0" smtClean="0">
                <a:solidFill>
                  <a:srgbClr val="0000FF"/>
                </a:solidFill>
                <a:latin typeface="Consolas"/>
              </a:rPr>
              <a:t>"Thing"</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MyLEDThing</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base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"coap://myled.example.com:5683/"</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security</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cat</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a:t>
            </a:r>
            <a:r>
              <a:rPr lang="de-DE" sz="1600" dirty="0" err="1" smtClean="0">
                <a:solidFill>
                  <a:srgbClr val="4A7B7C"/>
                </a:solidFill>
                <a:latin typeface="Consolas"/>
              </a:rPr>
              <a:t>token:jwt</a:t>
            </a:r>
            <a:r>
              <a:rPr lang="de-DE" sz="1600" dirty="0" smtClean="0">
                <a:solidFill>
                  <a:srgbClr val="4A7B7C"/>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alg</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"HS256"</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as</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"https://authority-issuing.example.org"</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"interactions"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"Property"</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domain:onOffStatus</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status</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boolean</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writable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err="1" smtClean="0">
                <a:solidFill>
                  <a:srgbClr val="0000FF"/>
                </a:solidFill>
                <a:latin typeface="Consolas"/>
              </a:rPr>
              <a:t>true</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pwr</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"http://mytemp.example.com:8080/status"</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domain:fadeIn</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fadeIn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"in"</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"http://mytemp.example.com:8080/in"</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domain:fadeOut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fadeOut</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"out"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"http://mytemp.example.com:8080/out"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"Event"</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domain:alert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criticalCondition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string</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ev</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a:t>
            </a:r>
            <a:endParaRPr lang="de-CH" sz="1600" dirty="0">
              <a:latin typeface="Consolas" pitchFamily="49" charset="0"/>
              <a:cs typeface="Consolas" pitchFamily="49" charset="0"/>
            </a:endParaRPr>
          </a:p>
        </p:txBody>
      </p:sp>
      <p:sp>
        <p:nvSpPr>
          <p:cNvPr id="4" name="Geschweifte Klammer rechts 3"/>
          <p:cNvSpPr/>
          <p:nvPr/>
        </p:nvSpPr>
        <p:spPr>
          <a:xfrm>
            <a:off x="7164288" y="404663"/>
            <a:ext cx="216024" cy="367240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Geschweifte Klammer rechts 6"/>
          <p:cNvSpPr/>
          <p:nvPr/>
        </p:nvSpPr>
        <p:spPr>
          <a:xfrm>
            <a:off x="7164288" y="4293096"/>
            <a:ext cx="216024" cy="266429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feld 8"/>
          <p:cNvSpPr txBox="1"/>
          <p:nvPr/>
        </p:nvSpPr>
        <p:spPr>
          <a:xfrm>
            <a:off x="7389837" y="2010035"/>
            <a:ext cx="1272977" cy="461665"/>
          </a:xfrm>
          <a:prstGeom prst="rect">
            <a:avLst/>
          </a:prstGeom>
          <a:noFill/>
        </p:spPr>
        <p:txBody>
          <a:bodyPr wrap="none" rtlCol="0">
            <a:spAutoFit/>
          </a:bodyPr>
          <a:lstStyle/>
          <a:p>
            <a:r>
              <a:rPr lang="en-US" sz="2400" dirty="0" smtClean="0"/>
              <a:t>Property</a:t>
            </a:r>
            <a:endParaRPr lang="en-US" sz="2400" dirty="0"/>
          </a:p>
        </p:txBody>
      </p:sp>
      <p:sp>
        <p:nvSpPr>
          <p:cNvPr id="11" name="Textfeld 10"/>
          <p:cNvSpPr txBox="1"/>
          <p:nvPr/>
        </p:nvSpPr>
        <p:spPr>
          <a:xfrm>
            <a:off x="7452320" y="5394411"/>
            <a:ext cx="989373" cy="461665"/>
          </a:xfrm>
          <a:prstGeom prst="rect">
            <a:avLst/>
          </a:prstGeom>
          <a:noFill/>
        </p:spPr>
        <p:txBody>
          <a:bodyPr wrap="none" rtlCol="0">
            <a:spAutoFit/>
          </a:bodyPr>
          <a:lstStyle/>
          <a:p>
            <a:r>
              <a:rPr lang="en-US" sz="2400" dirty="0" smtClean="0"/>
              <a:t>Action</a:t>
            </a:r>
            <a:endParaRPr lang="en-US" sz="2400" dirty="0"/>
          </a:p>
        </p:txBody>
      </p:sp>
    </p:spTree>
    <p:extLst>
      <p:ext uri="{BB962C8B-B14F-4D97-AF65-F5344CB8AC3E}">
        <p14:creationId xmlns:p14="http://schemas.microsoft.com/office/powerpoint/2010/main" xmlns="" val="34706214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4.07407E-6 L 0 -1.3676 " pathEditMode="relative" rAng="0" ptsTypes="AA">
                                      <p:cBhvr>
                                        <p:cTn id="6" dur="2000" fill="hold"/>
                                        <p:tgtEl>
                                          <p:spTgt spid="5"/>
                                        </p:tgtEl>
                                        <p:attrNameLst>
                                          <p:attrName>ppt_x</p:attrName>
                                          <p:attrName>ppt_y</p:attrName>
                                        </p:attrNameLst>
                                      </p:cBhvr>
                                      <p:rCtr x="0" y="-684"/>
                                    </p:animMotion>
                                  </p:childTnLst>
                                </p:cTn>
                              </p:par>
                              <p:par>
                                <p:cTn id="7" presetID="10" presetClass="exit" presetSubtype="0" fill="hold" grpId="0" nodeType="withEffect">
                                  <p:stCondLst>
                                    <p:cond delay="0"/>
                                  </p:stCondLst>
                                  <p:childTnLst>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7" grpId="0" animBg="1"/>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p:nvPr/>
        </p:nvSpPr>
        <p:spPr>
          <a:xfrm>
            <a:off x="467544" y="-12586420"/>
            <a:ext cx="8208912" cy="20282475"/>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600" dirty="0" smtClean="0">
                <a:solidFill>
                  <a:srgbClr val="000000"/>
                </a:solidFill>
                <a:latin typeface="Consolas"/>
              </a:rPr>
              <a:t>{</a:t>
            </a:r>
          </a:p>
          <a:p>
            <a:r>
              <a:rPr lang="de-DE" sz="1600" dirty="0" smtClean="0">
                <a:solidFill>
                  <a:srgbClr val="000000"/>
                </a:solidFill>
                <a:latin typeface="Consolas"/>
              </a:rPr>
              <a:t>  </a:t>
            </a:r>
            <a:r>
              <a:rPr lang="de-DE" sz="1600" dirty="0" smtClean="0">
                <a:solidFill>
                  <a:srgbClr val="FF9900"/>
                </a:solidFill>
                <a:latin typeface="Consolas"/>
              </a:rPr>
              <a:t>"@</a:t>
            </a:r>
            <a:r>
              <a:rPr lang="de-DE" sz="1600" dirty="0" err="1" smtClean="0">
                <a:solidFill>
                  <a:srgbClr val="FF9900"/>
                </a:solidFill>
                <a:latin typeface="Consolas"/>
              </a:rPr>
              <a:t>context</a:t>
            </a:r>
            <a:r>
              <a:rPr lang="de-DE" sz="1600" dirty="0" smtClean="0">
                <a:solidFill>
                  <a:srgbClr val="FF9900"/>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"http://w3c.github.io/wot/w3c-wot-td-context.jsonld"</a:t>
            </a:r>
            <a:r>
              <a:rPr lang="de-DE" sz="1600" dirty="0" smtClean="0">
                <a:solidFill>
                  <a:srgbClr val="000000"/>
                </a:solidFill>
                <a:latin typeface="Consolas"/>
              </a:rPr>
              <a:t>,</a:t>
            </a:r>
          </a:p>
          <a:p>
            <a:r>
              <a:rPr lang="de-DE" sz="1600" dirty="0" smtClean="0">
                <a:solidFill>
                  <a:srgbClr val="000000"/>
                </a:solidFill>
                <a:latin typeface="Consolas"/>
              </a:rPr>
              <a:t>    { </a:t>
            </a:r>
            <a:r>
              <a:rPr lang="de-DE" sz="1600" b="1" dirty="0" smtClean="0">
                <a:solidFill>
                  <a:schemeClr val="accent2"/>
                </a:solidFill>
                <a:latin typeface="Consolas"/>
              </a:rPr>
              <a:t>"</a:t>
            </a:r>
            <a:r>
              <a:rPr lang="de-DE" sz="1600" b="1" dirty="0" err="1" smtClean="0">
                <a:solidFill>
                  <a:schemeClr val="accent2"/>
                </a:solidFill>
                <a:latin typeface="Consolas"/>
              </a:rPr>
              <a:t>domain</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"http://example.org/actuator#"</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dirty="0" smtClean="0">
                <a:solidFill>
                  <a:srgbClr val="0000FF"/>
                </a:solidFill>
                <a:latin typeface="Consolas"/>
              </a:rPr>
              <a:t>"Thing"</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MyLEDThing</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base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"coap://myled.example.com:5683/"</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security</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cat</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a:t>
            </a:r>
            <a:r>
              <a:rPr lang="de-DE" sz="1600" dirty="0" err="1" smtClean="0">
                <a:solidFill>
                  <a:srgbClr val="4A7B7C"/>
                </a:solidFill>
                <a:latin typeface="Consolas"/>
              </a:rPr>
              <a:t>token:jwt</a:t>
            </a:r>
            <a:r>
              <a:rPr lang="de-DE" sz="1600" dirty="0" smtClean="0">
                <a:solidFill>
                  <a:srgbClr val="4A7B7C"/>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alg</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"HS256"</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as</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"https://authority-issuing.example.org"</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"interactions"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"Property"</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domain:onOffStatus</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status</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boolean</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writable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err="1" smtClean="0">
                <a:solidFill>
                  <a:srgbClr val="0000FF"/>
                </a:solidFill>
                <a:latin typeface="Consolas"/>
              </a:rPr>
              <a:t>true</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pwr</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"http://mytemp.example.com:8080/status"</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domain:fadeIn</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fadeIn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"in"</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"http://mytemp.example.com:8080/in"</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domain:fadeOut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fadeOut</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"out"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"http://mytemp.example.com:8080/out"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"Event"</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domain:alert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criticalCondition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string</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ev</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a:t>
            </a:r>
            <a:endParaRPr lang="de-CH" sz="1600" dirty="0">
              <a:latin typeface="Consolas" pitchFamily="49" charset="0"/>
              <a:cs typeface="Consolas" pitchFamily="49" charset="0"/>
            </a:endParaRPr>
          </a:p>
        </p:txBody>
      </p:sp>
      <p:sp>
        <p:nvSpPr>
          <p:cNvPr id="7" name="Geschweifte Klammer rechts 6"/>
          <p:cNvSpPr/>
          <p:nvPr/>
        </p:nvSpPr>
        <p:spPr>
          <a:xfrm>
            <a:off x="7164288" y="3717032"/>
            <a:ext cx="216024" cy="237626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feld 10"/>
          <p:cNvSpPr txBox="1"/>
          <p:nvPr/>
        </p:nvSpPr>
        <p:spPr>
          <a:xfrm>
            <a:off x="7452320" y="4674331"/>
            <a:ext cx="1676806" cy="892552"/>
          </a:xfrm>
          <a:prstGeom prst="rect">
            <a:avLst/>
          </a:prstGeom>
          <a:noFill/>
        </p:spPr>
        <p:txBody>
          <a:bodyPr wrap="none" rtlCol="0">
            <a:spAutoFit/>
          </a:bodyPr>
          <a:lstStyle/>
          <a:p>
            <a:r>
              <a:rPr lang="en-US" sz="2400" dirty="0" smtClean="0"/>
              <a:t>Event</a:t>
            </a:r>
            <a:br>
              <a:rPr lang="en-US" sz="2400" dirty="0" smtClean="0"/>
            </a:br>
            <a:r>
              <a:rPr lang="en-US" sz="1400" dirty="0" smtClean="0"/>
              <a:t>(under construction,</a:t>
            </a:r>
            <a:br>
              <a:rPr lang="en-US" sz="1400" dirty="0" smtClean="0"/>
            </a:br>
            <a:r>
              <a:rPr lang="en-US" sz="1400" dirty="0" smtClean="0"/>
              <a:t>sources, sinks, …)</a:t>
            </a:r>
            <a:endParaRPr lang="en-US" sz="2400" dirty="0"/>
          </a:p>
        </p:txBody>
      </p:sp>
    </p:spTree>
    <p:extLst>
      <p:ext uri="{BB962C8B-B14F-4D97-AF65-F5344CB8AC3E}">
        <p14:creationId xmlns:p14="http://schemas.microsoft.com/office/powerpoint/2010/main" xmlns="" val="34706214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WoT Thing Description</a:t>
            </a:r>
            <a:endParaRPr lang="en-US"/>
          </a:p>
        </p:txBody>
      </p:sp>
      <p:sp>
        <p:nvSpPr>
          <p:cNvPr id="3" name="Inhaltsplatzhalter 2"/>
          <p:cNvSpPr>
            <a:spLocks noGrp="1"/>
          </p:cNvSpPr>
          <p:nvPr>
            <p:ph idx="1"/>
          </p:nvPr>
        </p:nvSpPr>
        <p:spPr>
          <a:xfrm>
            <a:off x="457200" y="1600200"/>
            <a:ext cx="8229600" cy="4997152"/>
          </a:xfrm>
        </p:spPr>
        <p:txBody>
          <a:bodyPr>
            <a:normAutofit lnSpcReduction="10000"/>
          </a:bodyPr>
          <a:lstStyle/>
          <a:p>
            <a:r>
              <a:rPr lang="en-US" dirty="0" smtClean="0"/>
              <a:t>JSON-LD just one representation</a:t>
            </a:r>
          </a:p>
          <a:p>
            <a:pPr lvl="1"/>
            <a:r>
              <a:rPr lang="en-US" dirty="0" smtClean="0"/>
              <a:t>Good for discussion, accepted by Web people</a:t>
            </a:r>
          </a:p>
          <a:p>
            <a:r>
              <a:rPr lang="en-US" dirty="0" smtClean="0"/>
              <a:t>TD is a semantic model</a:t>
            </a:r>
          </a:p>
          <a:p>
            <a:pPr lvl="1"/>
            <a:r>
              <a:rPr lang="en-US" dirty="0" smtClean="0"/>
              <a:t>Backed by RDF and Linked Data vocabularies</a:t>
            </a:r>
          </a:p>
          <a:p>
            <a:pPr lvl="1"/>
            <a:r>
              <a:rPr lang="en-US" dirty="0" smtClean="0"/>
              <a:t>Yet complexity of Semantic Web can be </a:t>
            </a:r>
            <a:r>
              <a:rPr lang="en-US" dirty="0" smtClean="0"/>
              <a:t>ignored</a:t>
            </a:r>
            <a:br>
              <a:rPr lang="en-US" dirty="0" smtClean="0"/>
            </a:br>
            <a:r>
              <a:rPr lang="en-US" dirty="0" smtClean="0"/>
              <a:t>(</a:t>
            </a:r>
            <a:r>
              <a:rPr lang="en-US" dirty="0" smtClean="0"/>
              <a:t>cf. hard-coded</a:t>
            </a:r>
            <a:r>
              <a:rPr lang="en-US" dirty="0" smtClean="0"/>
              <a:t> vocabulary, no triple handling)</a:t>
            </a:r>
            <a:endParaRPr lang="en-US" dirty="0" smtClean="0"/>
          </a:p>
          <a:p>
            <a:r>
              <a:rPr lang="en-US" dirty="0" smtClean="0"/>
              <a:t>Other formats possible</a:t>
            </a:r>
          </a:p>
          <a:p>
            <a:pPr lvl="1"/>
            <a:r>
              <a:rPr lang="en-US" dirty="0" smtClean="0"/>
              <a:t>EXI, CBOR, … for machines</a:t>
            </a:r>
          </a:p>
          <a:p>
            <a:pPr lvl="1"/>
            <a:r>
              <a:rPr lang="en-US" dirty="0" smtClean="0"/>
              <a:t>Custom </a:t>
            </a:r>
            <a:r>
              <a:rPr lang="en-US" sz="2400" dirty="0" smtClean="0">
                <a:latin typeface="Consolas" pitchFamily="49" charset="0"/>
                <a:cs typeface="Consolas" pitchFamily="49" charset="0"/>
              </a:rPr>
              <a:t>application/</a:t>
            </a:r>
            <a:r>
              <a:rPr lang="en-US" sz="2400" dirty="0" err="1" smtClean="0">
                <a:latin typeface="Consolas" pitchFamily="49" charset="0"/>
                <a:cs typeface="Consolas" pitchFamily="49" charset="0"/>
              </a:rPr>
              <a:t>wot-td+json</a:t>
            </a:r>
            <a:r>
              <a:rPr lang="en-US" dirty="0" smtClean="0"/>
              <a:t> for developers</a:t>
            </a:r>
          </a:p>
          <a:p>
            <a:pPr lvl="1"/>
            <a:r>
              <a:rPr lang="en-US" dirty="0" smtClean="0"/>
              <a:t>… j</a:t>
            </a:r>
            <a:r>
              <a:rPr lang="en-US" dirty="0" smtClean="0"/>
              <a:t>ust </a:t>
            </a:r>
            <a:r>
              <a:rPr lang="en-US" dirty="0" smtClean="0"/>
              <a:t>serializations of the semantic model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WoT Scripting API</a:t>
            </a:r>
            <a:endParaRPr lang="en-US" dirty="0"/>
          </a:p>
        </p:txBody>
      </p:sp>
      <p:sp>
        <p:nvSpPr>
          <p:cNvPr id="5" name="Textplatzhalter 4"/>
          <p:cNvSpPr>
            <a:spLocks noGrp="1"/>
          </p:cNvSpPr>
          <p:nvPr>
            <p:ph type="body" idx="1"/>
          </p:nvPr>
        </p:nvSpPr>
        <p:spPr/>
        <p:txBody>
          <a:bodyPr/>
          <a:lstStyle/>
          <a:p>
            <a:r>
              <a:rPr lang="en-US" dirty="0" smtClean="0"/>
              <a:t>Program and deploy IoT applications like Web applications</a:t>
            </a:r>
          </a:p>
          <a:p>
            <a:r>
              <a:rPr lang="en-US" dirty="0" smtClean="0">
                <a:hlinkClick r:id="rId2"/>
              </a:rPr>
              <a:t>https://w3c.github.io/wot-scripting-api/</a:t>
            </a:r>
            <a:endParaRPr lang="en-US" dirty="0" smtClean="0"/>
          </a:p>
        </p:txBody>
      </p:sp>
    </p:spTree>
    <p:extLst>
      <p:ext uri="{BB962C8B-B14F-4D97-AF65-F5344CB8AC3E}">
        <p14:creationId xmlns:p14="http://schemas.microsoft.com/office/powerpoint/2010/main" xmlns="" val="16139947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2"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3"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42995" y="4581128"/>
            <a:ext cx="1605269" cy="160526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5"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6"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pic>
        <p:nvPicPr>
          <p:cNvPr id="22" name="Picture 2" descr="https://pbs.twimg.com/profile_images/737757905177300992/NwwT3aUT.jpg"/>
          <p:cNvPicPr>
            <a:picLocks noChangeAspect="1" noChangeArrowheads="1"/>
          </p:cNvPicPr>
          <p:nvPr/>
        </p:nvPicPr>
        <p:blipFill>
          <a:blip r:embed="rId7" cstate="print"/>
          <a:srcRect/>
          <a:stretch>
            <a:fillRect/>
          </a:stretch>
        </p:blipFill>
        <p:spPr bwMode="auto">
          <a:xfrm>
            <a:off x="395536" y="1880828"/>
            <a:ext cx="1008112" cy="1008112"/>
          </a:xfrm>
          <a:prstGeom prst="rect">
            <a:avLst/>
          </a:prstGeom>
          <a:noFill/>
        </p:spPr>
      </p:pic>
      <p:pic>
        <p:nvPicPr>
          <p:cNvPr id="23" name="Picture 4" descr="http://www.etsi.org/images/articles/logos/oneM2M-Logo.png"/>
          <p:cNvPicPr>
            <a:picLocks noChangeAspect="1" noChangeArrowheads="1"/>
          </p:cNvPicPr>
          <p:nvPr/>
        </p:nvPicPr>
        <p:blipFill>
          <a:blip r:embed="rId8" cstate="print"/>
          <a:srcRect/>
          <a:stretch>
            <a:fillRect/>
          </a:stretch>
        </p:blipFill>
        <p:spPr bwMode="auto">
          <a:xfrm>
            <a:off x="1856769" y="1943085"/>
            <a:ext cx="1295044" cy="883598"/>
          </a:xfrm>
          <a:prstGeom prst="rect">
            <a:avLst/>
          </a:prstGeom>
          <a:noFill/>
        </p:spPr>
      </p:pic>
      <p:pic>
        <p:nvPicPr>
          <p:cNvPr id="25" name="Picture 8" descr="https://media.licdn.com/media/p/1/000/225/076/21c1f00.png"/>
          <p:cNvPicPr>
            <a:picLocks noChangeAspect="1" noChangeArrowheads="1"/>
          </p:cNvPicPr>
          <p:nvPr/>
        </p:nvPicPr>
        <p:blipFill>
          <a:blip r:embed="rId9" cstate="print"/>
          <a:srcRect/>
          <a:stretch>
            <a:fillRect/>
          </a:stretch>
        </p:blipFill>
        <p:spPr bwMode="auto">
          <a:xfrm>
            <a:off x="5414797" y="2139656"/>
            <a:ext cx="1440160" cy="490457"/>
          </a:xfrm>
          <a:prstGeom prst="rect">
            <a:avLst/>
          </a:prstGeom>
          <a:noFill/>
        </p:spPr>
      </p:pic>
      <p:pic>
        <p:nvPicPr>
          <p:cNvPr id="26" name="Picture 4" descr="http://openmobilealliance.org/wp-content/uploads/2012/11/LOGO_OMA_Large.jp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275856" y="1948559"/>
            <a:ext cx="1717009" cy="872651"/>
          </a:xfrm>
          <a:prstGeom prst="rect">
            <a:avLst/>
          </a:prstGeom>
          <a:noFill/>
          <a:extLst>
            <a:ext uri="{909E8E84-426E-40DD-AFC4-6F175D3DCCD1}">
              <a14:hiddenFill xmlns:a14="http://schemas.microsoft.com/office/drawing/2010/main" xmlns="">
                <a:solidFill>
                  <a:srgbClr val="FFFFFF"/>
                </a:solidFill>
              </a14:hiddenFill>
            </a:ext>
          </a:extLst>
        </p:spPr>
      </p:pic>
      <p:pic>
        <p:nvPicPr>
          <p:cNvPr id="41987" name="Picture 3" descr="D:\Projects\W3C-WoT\logo.png"/>
          <p:cNvPicPr>
            <a:picLocks noChangeAspect="1" noChangeArrowheads="1"/>
          </p:cNvPicPr>
          <p:nvPr/>
        </p:nvPicPr>
        <p:blipFill>
          <a:blip r:embed="rId11" cstate="print"/>
          <a:srcRect/>
          <a:stretch>
            <a:fillRect/>
          </a:stretch>
        </p:blipFill>
        <p:spPr bwMode="auto">
          <a:xfrm>
            <a:off x="7164288" y="2121068"/>
            <a:ext cx="1512168" cy="52763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Script Example (Expose Thing)</a:t>
            </a:r>
            <a:endParaRPr lang="en-US" dirty="0"/>
          </a:p>
        </p:txBody>
      </p:sp>
      <p:sp>
        <p:nvSpPr>
          <p:cNvPr id="5" name="Rechteck 4"/>
          <p:cNvSpPr/>
          <p:nvPr/>
        </p:nvSpPr>
        <p:spPr>
          <a:xfrm>
            <a:off x="54000" y="1440000"/>
            <a:ext cx="8964488" cy="5078313"/>
          </a:xfrm>
          <a:prstGeom prst="rect">
            <a:avLst/>
          </a:prstGeom>
        </p:spPr>
        <p:txBody>
          <a:bodyPr wrap="square">
            <a:spAutoFit/>
          </a:bodyPr>
          <a:lstStyle/>
          <a:p>
            <a:r>
              <a:rPr lang="en-US" dirty="0" smtClean="0">
                <a:solidFill>
                  <a:schemeClr val="bg1">
                    <a:lumMod val="50000"/>
                  </a:schemeClr>
                </a:solidFill>
                <a:latin typeface="Consolas" pitchFamily="49" charset="0"/>
                <a:ea typeface="Hack" pitchFamily="49" charset="0"/>
                <a:cs typeface="Consolas" pitchFamily="49" charset="0"/>
              </a:rPr>
              <a:t>// create software object to represent local Thing</a:t>
            </a:r>
          </a:p>
          <a:p>
            <a:r>
              <a:rPr lang="en-US" b="1" dirty="0" err="1" smtClean="0">
                <a:solidFill>
                  <a:srgbClr val="4A7B7C"/>
                </a:solidFill>
                <a:latin typeface="Consolas" pitchFamily="49" charset="0"/>
                <a:ea typeface="Hack" pitchFamily="49" charset="0"/>
                <a:cs typeface="Consolas" pitchFamily="49" charset="0"/>
              </a:rPr>
              <a:t>WoT</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newThing</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"counter"</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.then( (</a:t>
            </a:r>
            <a:r>
              <a:rPr lang="en-US" dirty="0" smtClean="0">
                <a:solidFill>
                  <a:srgbClr val="0000FF"/>
                </a:solidFill>
                <a:latin typeface="Consolas" pitchFamily="49" charset="0"/>
                <a:ea typeface="Hack" pitchFamily="49" charset="0"/>
                <a:cs typeface="Consolas" pitchFamily="49" charset="0"/>
              </a:rPr>
              <a:t>thing</a:t>
            </a:r>
            <a:r>
              <a:rPr lang="en-US" dirty="0" smtClean="0">
                <a:latin typeface="Consolas" pitchFamily="49" charset="0"/>
                <a:ea typeface="Hack" pitchFamily="49" charset="0"/>
                <a:cs typeface="Consolas" pitchFamily="49" charset="0"/>
              </a:rPr>
              <a:t>) =&gt; {</a:t>
            </a:r>
          </a:p>
          <a:p>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thing</a:t>
            </a:r>
          </a:p>
          <a:p>
            <a:r>
              <a:rPr lang="en-US" dirty="0" smtClean="0">
                <a:solidFill>
                  <a:schemeClr val="bg1">
                    <a:lumMod val="50000"/>
                  </a:schemeClr>
                </a:solidFill>
                <a:latin typeface="Consolas" pitchFamily="49" charset="0"/>
                <a:ea typeface="Hack" pitchFamily="49" charset="0"/>
                <a:cs typeface="Consolas" pitchFamily="49" charset="0"/>
              </a:rPr>
              <a:t>            // programmatically add interactions (builder pattern)</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addProperty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a:t>
            </a:r>
            <a:r>
              <a:rPr lang="en-US" dirty="0" smtClean="0">
                <a:solidFill>
                  <a:srgbClr val="FF0066"/>
                </a:solidFill>
                <a:latin typeface="Consolas" pitchFamily="49" charset="0"/>
                <a:ea typeface="Hack" pitchFamily="49" charset="0"/>
                <a:cs typeface="Consolas" pitchFamily="49" charset="0"/>
              </a:rPr>
              <a:t>{"type": "integer"}</a:t>
            </a:r>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JSON Schema</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addAction</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"increment"</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onInvokeAction</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"increment"</a:t>
            </a:r>
            <a:r>
              <a:rPr lang="en-US" dirty="0" smtClean="0">
                <a:latin typeface="Consolas" pitchFamily="49" charset="0"/>
                <a:ea typeface="Hack" pitchFamily="49" charset="0"/>
                <a:cs typeface="Consolas" pitchFamily="49" charset="0"/>
              </a:rPr>
              <a:t>, () =&gt; {</a:t>
            </a:r>
          </a:p>
          <a:p>
            <a:r>
              <a:rPr lang="en-US" dirty="0" smtClean="0">
                <a:latin typeface="Consolas" pitchFamily="49" charset="0"/>
                <a:ea typeface="Hack" pitchFamily="49" charset="0"/>
                <a:cs typeface="Consolas" pitchFamily="49" charset="0"/>
              </a:rPr>
              <a:t>                console.log(</a:t>
            </a:r>
            <a:r>
              <a:rPr lang="en-US" dirty="0" smtClean="0">
                <a:solidFill>
                  <a:srgbClr val="00B050"/>
                </a:solidFill>
                <a:latin typeface="Consolas" pitchFamily="49" charset="0"/>
                <a:ea typeface="Hack" pitchFamily="49" charset="0"/>
                <a:cs typeface="Consolas" pitchFamily="49" charset="0"/>
              </a:rPr>
              <a:t>"incrementing counter"</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persistent state is managed by runtime environment</a:t>
            </a:r>
            <a:endParaRPr lang="en-US" dirty="0" smtClean="0">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let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 = </a:t>
            </a:r>
            <a:r>
              <a:rPr lang="en-US" dirty="0" err="1" smtClean="0">
                <a:solidFill>
                  <a:srgbClr val="0000FF"/>
                </a:solidFill>
                <a:latin typeface="Consolas" pitchFamily="49" charset="0"/>
                <a:ea typeface="Hack" pitchFamily="49" charset="0"/>
                <a:cs typeface="Consolas" pitchFamily="49" charset="0"/>
              </a:rPr>
              <a:t>thing</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getProperty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+ 1;</a:t>
            </a:r>
          </a:p>
          <a:p>
            <a:r>
              <a:rPr lang="en-US" dirty="0" smtClean="0">
                <a:latin typeface="Consolas" pitchFamily="49" charset="0"/>
                <a:ea typeface="Hack" pitchFamily="49" charset="0"/>
                <a:cs typeface="Consolas" pitchFamily="49" charset="0"/>
              </a:rPr>
              <a:t>                </a:t>
            </a:r>
            <a:r>
              <a:rPr lang="en-US" dirty="0" err="1" smtClean="0">
                <a:solidFill>
                  <a:srgbClr val="0000FF"/>
                </a:solidFill>
                <a:latin typeface="Consolas" pitchFamily="49" charset="0"/>
                <a:ea typeface="Hack" pitchFamily="49" charset="0"/>
                <a:cs typeface="Consolas" pitchFamily="49" charset="0"/>
              </a:rPr>
              <a:t>thing</a:t>
            </a:r>
            <a:r>
              <a:rPr lang="en-US" dirty="0" err="1" smtClean="0">
                <a:solidFill>
                  <a:srgbClr val="FF0000"/>
                </a:solidFill>
                <a:latin typeface="Consolas" pitchFamily="49" charset="0"/>
                <a:ea typeface="Hack" pitchFamily="49" charset="0"/>
                <a:cs typeface="Consolas" pitchFamily="49" charset="0"/>
              </a:rPr>
              <a:t>.setProperty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return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p>
          <a:p>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initialize state (transparent if local or remote Thing)</a:t>
            </a:r>
            <a:endParaRPr lang="en-US" dirty="0" smtClean="0">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err="1" smtClean="0">
                <a:solidFill>
                  <a:srgbClr val="0000FF"/>
                </a:solidFill>
                <a:latin typeface="Consolas" pitchFamily="49" charset="0"/>
                <a:ea typeface="Hack" pitchFamily="49" charset="0"/>
                <a:cs typeface="Consolas" pitchFamily="49" charset="0"/>
              </a:rPr>
              <a:t>thing</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setProperty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0);</a:t>
            </a:r>
          </a:p>
          <a:p>
            <a:r>
              <a:rPr lang="en-US" dirty="0" smtClean="0">
                <a:latin typeface="Consolas" pitchFamily="49" charset="0"/>
                <a:ea typeface="Hack" pitchFamily="49" charset="0"/>
                <a:cs typeface="Consolas" pitchFamily="49" charset="0"/>
              </a:rPr>
              <a:t>    })</a:t>
            </a:r>
          </a:p>
          <a:p>
            <a:r>
              <a:rPr lang="en-US" dirty="0" smtClean="0">
                <a:latin typeface="Consolas" pitchFamily="49" charset="0"/>
                <a:ea typeface="Hack" pitchFamily="49" charset="0"/>
                <a:cs typeface="Consolas" pitchFamily="49" charset="0"/>
              </a:rPr>
              <a:t>    .catch(console.err);</a:t>
            </a:r>
          </a:p>
        </p:txBody>
      </p:sp>
    </p:spTree>
    <p:extLst>
      <p:ext uri="{BB962C8B-B14F-4D97-AF65-F5344CB8AC3E}">
        <p14:creationId xmlns:p14="http://schemas.microsoft.com/office/powerpoint/2010/main" xmlns="" val="11851154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Script Example (Consume Thing)</a:t>
            </a:r>
            <a:endParaRPr lang="en-US" dirty="0"/>
          </a:p>
        </p:txBody>
      </p:sp>
      <p:sp>
        <p:nvSpPr>
          <p:cNvPr id="4" name="Rechteck 3"/>
          <p:cNvSpPr/>
          <p:nvPr/>
        </p:nvSpPr>
        <p:spPr>
          <a:xfrm>
            <a:off x="54546" y="1440000"/>
            <a:ext cx="9108504" cy="5078313"/>
          </a:xfrm>
          <a:prstGeom prst="rect">
            <a:avLst/>
          </a:prstGeom>
        </p:spPr>
        <p:txBody>
          <a:bodyPr wrap="square">
            <a:spAutoFit/>
          </a:bodyPr>
          <a:lstStyle/>
          <a:p>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create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software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object</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represent</a:t>
            </a:r>
            <a:r>
              <a:rPr lang="de-DE" dirty="0" smtClean="0">
                <a:solidFill>
                  <a:schemeClr val="bg1">
                    <a:lumMod val="50000"/>
                  </a:schemeClr>
                </a:solidFill>
                <a:latin typeface="Consolas" pitchFamily="49" charset="0"/>
                <a:cs typeface="Consolas" pitchFamily="49" charset="0"/>
              </a:rPr>
              <a:t> remote Thing </a:t>
            </a:r>
            <a:r>
              <a:rPr lang="de-DE" dirty="0" err="1" smtClean="0">
                <a:solidFill>
                  <a:schemeClr val="bg1">
                    <a:lumMod val="50000"/>
                  </a:schemeClr>
                </a:solidFill>
                <a:latin typeface="Consolas" pitchFamily="49" charset="0"/>
                <a:cs typeface="Consolas" pitchFamily="49" charset="0"/>
              </a:rPr>
              <a:t>based</a:t>
            </a:r>
            <a:r>
              <a:rPr lang="de-DE" dirty="0" smtClean="0">
                <a:solidFill>
                  <a:schemeClr val="bg1">
                    <a:lumMod val="50000"/>
                  </a:schemeClr>
                </a:solidFill>
                <a:latin typeface="Consolas" pitchFamily="49" charset="0"/>
                <a:cs typeface="Consolas" pitchFamily="49" charset="0"/>
              </a:rPr>
              <a:t> on TD URI</a:t>
            </a:r>
          </a:p>
          <a:p>
            <a:r>
              <a:rPr lang="de-DE" b="1" dirty="0" err="1" smtClean="0">
                <a:solidFill>
                  <a:srgbClr val="4A7B7C"/>
                </a:solidFill>
                <a:latin typeface="Consolas" pitchFamily="49" charset="0"/>
                <a:cs typeface="Consolas" pitchFamily="49" charset="0"/>
              </a:rPr>
              <a:t>WoT</a:t>
            </a:r>
            <a:r>
              <a:rPr lang="de-DE" dirty="0" err="1" smtClean="0">
                <a:latin typeface="Consolas" pitchFamily="49" charset="0"/>
                <a:cs typeface="Consolas" pitchFamily="49" charset="0"/>
              </a:rPr>
              <a:t>.</a:t>
            </a:r>
            <a:r>
              <a:rPr lang="de-DE" dirty="0" err="1" smtClean="0">
                <a:solidFill>
                  <a:srgbClr val="FF0000"/>
                </a:solidFill>
                <a:latin typeface="Consolas" pitchFamily="49" charset="0"/>
                <a:cs typeface="Consolas" pitchFamily="49" charset="0"/>
              </a:rPr>
              <a:t>consumeDescriptionUri</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"http://servient.example.com/things/counter"</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use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promise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handle </a:t>
            </a:r>
            <a:r>
              <a:rPr lang="de-DE" dirty="0" err="1" smtClean="0">
                <a:solidFill>
                  <a:schemeClr val="bg1">
                    <a:lumMod val="50000"/>
                  </a:schemeClr>
                </a:solidFill>
                <a:latin typeface="Consolas" pitchFamily="49" charset="0"/>
                <a:cs typeface="Consolas" pitchFamily="49" charset="0"/>
              </a:rPr>
              <a:t>asynchronous</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creation</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r>
              <a:rPr lang="de-DE" dirty="0" smtClean="0">
                <a:latin typeface="Consolas" pitchFamily="49" charset="0"/>
                <a:cs typeface="Consolas" pitchFamily="49" charset="0"/>
              </a:rPr>
              <a:t>) =&gt; {</a:t>
            </a:r>
          </a:p>
          <a:p>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endParaRPr lang="de-DE" dirty="0" smtClean="0">
              <a:solidFill>
                <a:srgbClr val="0000FF"/>
              </a:solidFill>
              <a:latin typeface="Consolas" pitchFamily="49" charset="0"/>
              <a:cs typeface="Consolas" pitchFamily="49" charset="0"/>
            </a:endParaRPr>
          </a:p>
          <a:p>
            <a:r>
              <a:rPr lang="de-DE" dirty="0" smtClean="0">
                <a:solidFill>
                  <a:srgbClr val="0000FF"/>
                </a:solidFill>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invoke</a:t>
            </a:r>
            <a:r>
              <a:rPr lang="de-DE" dirty="0" smtClean="0">
                <a:solidFill>
                  <a:schemeClr val="bg1">
                    <a:lumMod val="50000"/>
                  </a:schemeClr>
                </a:solidFill>
                <a:latin typeface="Consolas" pitchFamily="49" charset="0"/>
                <a:cs typeface="Consolas" pitchFamily="49" charset="0"/>
              </a:rPr>
              <a:t> an Action </a:t>
            </a:r>
            <a:r>
              <a:rPr lang="de-DE" dirty="0" err="1" smtClean="0">
                <a:solidFill>
                  <a:schemeClr val="bg1">
                    <a:lumMod val="50000"/>
                  </a:schemeClr>
                </a:solidFill>
                <a:latin typeface="Consolas" pitchFamily="49" charset="0"/>
                <a:cs typeface="Consolas" pitchFamily="49" charset="0"/>
              </a:rPr>
              <a:t>without</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arguments</a:t>
            </a:r>
            <a:endParaRPr lang="de-DE" dirty="0" smtClean="0">
              <a:solidFill>
                <a:srgbClr val="0000FF"/>
              </a:solidFill>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solidFill>
                  <a:srgbClr val="FF0000"/>
                </a:solidFill>
                <a:latin typeface="Consolas" pitchFamily="49" charset="0"/>
                <a:cs typeface="Consolas" pitchFamily="49" charset="0"/>
              </a:rPr>
              <a:t>invokeAction</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increment</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which</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is</a:t>
            </a:r>
            <a:r>
              <a:rPr lang="de-DE" dirty="0" smtClean="0">
                <a:solidFill>
                  <a:schemeClr val="bg1">
                    <a:lumMod val="50000"/>
                  </a:schemeClr>
                </a:solidFill>
                <a:latin typeface="Consolas" pitchFamily="49" charset="0"/>
                <a:cs typeface="Consolas" pitchFamily="49" charset="0"/>
              </a:rPr>
              <a:t> an </a:t>
            </a:r>
            <a:r>
              <a:rPr lang="de-DE" dirty="0" err="1" smtClean="0">
                <a:solidFill>
                  <a:schemeClr val="bg1">
                    <a:lumMod val="50000"/>
                  </a:schemeClr>
                </a:solidFill>
                <a:latin typeface="Consolas" pitchFamily="49" charset="0"/>
                <a:cs typeface="Consolas" pitchFamily="49" charset="0"/>
              </a:rPr>
              <a:t>asynchronous</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call</a:t>
            </a:r>
            <a:r>
              <a:rPr lang="de-DE" dirty="0" smtClean="0">
                <a:solidFill>
                  <a:schemeClr val="bg1">
                    <a:lumMod val="50000"/>
                  </a:schemeClr>
                </a:solidFill>
                <a:latin typeface="Consolas" pitchFamily="49" charset="0"/>
                <a:cs typeface="Consolas" pitchFamily="49" charset="0"/>
              </a:rPr>
              <a:t> -&gt; </a:t>
            </a:r>
            <a:r>
              <a:rPr lang="de-DE" dirty="0" err="1" smtClean="0">
                <a:solidFill>
                  <a:schemeClr val="bg1">
                    <a:lumMod val="50000"/>
                  </a:schemeClr>
                </a:solidFill>
                <a:latin typeface="Consolas" pitchFamily="49" charset="0"/>
                <a:cs typeface="Consolas" pitchFamily="49" charset="0"/>
              </a:rPr>
              <a:t>promise</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 () =&gt; {</a:t>
            </a:r>
          </a:p>
          <a:p>
            <a:r>
              <a:rPr lang="de-DE" dirty="0" smtClean="0">
                <a:latin typeface="Consolas" pitchFamily="49" charset="0"/>
                <a:cs typeface="Consolas" pitchFamily="49" charset="0"/>
              </a:rPr>
              <a:t>                    console.log(</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incremented</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endParaRPr lang="de-DE" dirty="0" smtClean="0">
              <a:solidFill>
                <a:srgbClr val="0000FF"/>
              </a:solidFill>
              <a:latin typeface="Consolas" pitchFamily="49" charset="0"/>
              <a:cs typeface="Consolas" pitchFamily="49" charset="0"/>
            </a:endParaRPr>
          </a:p>
          <a:p>
            <a:r>
              <a:rPr lang="de-DE" dirty="0" smtClean="0">
                <a:solidFill>
                  <a:srgbClr val="0000FF"/>
                </a:solidFill>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read</a:t>
            </a:r>
            <a:r>
              <a:rPr lang="de-DE" dirty="0" smtClean="0">
                <a:solidFill>
                  <a:schemeClr val="bg1">
                    <a:lumMod val="50000"/>
                  </a:schemeClr>
                </a:solidFill>
                <a:latin typeface="Consolas" pitchFamily="49" charset="0"/>
                <a:cs typeface="Consolas" pitchFamily="49" charset="0"/>
              </a:rPr>
              <a:t> Property (</a:t>
            </a:r>
            <a:r>
              <a:rPr lang="de-DE" dirty="0" err="1" smtClean="0">
                <a:solidFill>
                  <a:schemeClr val="bg1">
                    <a:lumMod val="50000"/>
                  </a:schemeClr>
                </a:solidFill>
                <a:latin typeface="Consolas" pitchFamily="49" charset="0"/>
                <a:cs typeface="Consolas" pitchFamily="49" charset="0"/>
              </a:rPr>
              <a:t>async</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confirm</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increment</a:t>
            </a:r>
            <a:endParaRPr lang="de-DE" dirty="0" smtClean="0">
              <a:solidFill>
                <a:srgbClr val="0000FF"/>
              </a:solidFill>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solidFill>
                  <a:srgbClr val="FF0000"/>
                </a:solidFill>
                <a:latin typeface="Consolas" pitchFamily="49" charset="0"/>
                <a:cs typeface="Consolas" pitchFamily="49" charset="0"/>
              </a:rPr>
              <a:t>getProperty</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count</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a:t>
            </a:r>
            <a:r>
              <a:rPr lang="de-DE" dirty="0" smtClean="0">
                <a:latin typeface="Consolas" pitchFamily="49" charset="0"/>
                <a:cs typeface="Consolas" pitchFamily="49" charset="0"/>
              </a:rPr>
              <a:t>) =&gt; {</a:t>
            </a:r>
          </a:p>
          <a:p>
            <a:r>
              <a:rPr lang="de-DE" dirty="0" smtClean="0">
                <a:latin typeface="Consolas" pitchFamily="49" charset="0"/>
                <a:cs typeface="Consolas" pitchFamily="49" charset="0"/>
              </a:rPr>
              <a:t>                                console.log(</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new</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state</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is</a:t>
            </a:r>
            <a:r>
              <a:rPr lang="de-DE" dirty="0" smtClean="0">
                <a:solidFill>
                  <a:srgbClr val="00B050"/>
                </a:solidFill>
                <a:latin typeface="Consolas" pitchFamily="49" charset="0"/>
                <a:cs typeface="Consolas" pitchFamily="49" charset="0"/>
              </a:rPr>
              <a:t> "</a:t>
            </a:r>
            <a:r>
              <a:rPr lang="de-DE" dirty="0" smtClean="0">
                <a:latin typeface="Consolas" pitchFamily="49" charset="0"/>
                <a:cs typeface="Consolas" pitchFamily="49" charset="0"/>
              </a:rPr>
              <a:t> + </a:t>
            </a:r>
            <a:r>
              <a:rPr lang="de-DE" dirty="0" err="1" smtClean="0">
                <a:solidFill>
                  <a:srgbClr val="0000FF"/>
                </a:solidFill>
                <a:latin typeface="Consolas" pitchFamily="49" charset="0"/>
                <a:cs typeface="Consolas" pitchFamily="49" charset="0"/>
              </a:rPr>
              <a:t>count</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p>
          <a:p>
            <a:r>
              <a:rPr lang="de-DE" dirty="0" smtClean="0">
                <a:latin typeface="Consolas" pitchFamily="49" charset="0"/>
                <a:cs typeface="Consolas" pitchFamily="49" charset="0"/>
              </a:rPr>
              <a:t>                }).catch(</a:t>
            </a:r>
            <a:r>
              <a:rPr lang="de-DE" dirty="0" err="1" smtClean="0">
                <a:latin typeface="Consolas" pitchFamily="49" charset="0"/>
                <a:cs typeface="Consolas" pitchFamily="49" charset="0"/>
              </a:rPr>
              <a:t>console.error</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p>
          <a:p>
            <a:r>
              <a:rPr lang="de-DE" dirty="0" smtClean="0">
                <a:latin typeface="Consolas" pitchFamily="49" charset="0"/>
                <a:cs typeface="Consolas" pitchFamily="49" charset="0"/>
              </a:rPr>
              <a:t>    .catch(</a:t>
            </a:r>
            <a:r>
              <a:rPr lang="de-DE" dirty="0" err="1" smtClean="0">
                <a:latin typeface="Consolas" pitchFamily="49" charset="0"/>
                <a:cs typeface="Consolas" pitchFamily="49" charset="0"/>
              </a:rPr>
              <a:t>console.error</a:t>
            </a:r>
            <a:r>
              <a:rPr lang="de-DE" dirty="0" smtClean="0">
                <a:latin typeface="Consolas" pitchFamily="49" charset="0"/>
                <a:cs typeface="Consolas" pitchFamily="49" charset="0"/>
              </a:rPr>
              <a:t>);</a:t>
            </a:r>
          </a:p>
        </p:txBody>
      </p:sp>
    </p:spTree>
    <p:extLst>
      <p:ext uri="{BB962C8B-B14F-4D97-AF65-F5344CB8AC3E}">
        <p14:creationId xmlns:p14="http://schemas.microsoft.com/office/powerpoint/2010/main" xmlns="" val="4506520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WoT Scripting API</a:t>
            </a:r>
            <a:endParaRPr lang="en-US"/>
          </a:p>
        </p:txBody>
      </p:sp>
      <p:sp>
        <p:nvSpPr>
          <p:cNvPr id="3" name="Inhaltsplatzhalter 2"/>
          <p:cNvSpPr>
            <a:spLocks noGrp="1"/>
          </p:cNvSpPr>
          <p:nvPr>
            <p:ph idx="1"/>
          </p:nvPr>
        </p:nvSpPr>
        <p:spPr/>
        <p:txBody>
          <a:bodyPr>
            <a:normAutofit/>
          </a:bodyPr>
          <a:lstStyle/>
          <a:p>
            <a:r>
              <a:rPr lang="en-US" sz="2800" dirty="0" smtClean="0"/>
              <a:t>Standard API for IoT applications (cf. Web browser)</a:t>
            </a:r>
          </a:p>
          <a:p>
            <a:pPr lvl="1"/>
            <a:r>
              <a:rPr lang="en-US" sz="2400" dirty="0" smtClean="0"/>
              <a:t>Discovery with different </a:t>
            </a:r>
            <a:r>
              <a:rPr lang="en-US" sz="2400" dirty="0" smtClean="0"/>
              <a:t>mechanisms (hidden from script)</a:t>
            </a:r>
            <a:endParaRPr lang="en-US" sz="2400" dirty="0" smtClean="0"/>
          </a:p>
          <a:p>
            <a:pPr lvl="1"/>
            <a:r>
              <a:rPr lang="en-US" sz="2400" dirty="0" smtClean="0"/>
              <a:t>Client </a:t>
            </a:r>
            <a:r>
              <a:rPr lang="en-US" sz="2400" dirty="0" smtClean="0"/>
              <a:t>for </a:t>
            </a:r>
            <a:r>
              <a:rPr lang="en-US" sz="2400" dirty="0" smtClean="0"/>
              <a:t>remote Things and local hardware</a:t>
            </a:r>
          </a:p>
          <a:p>
            <a:pPr lvl="1"/>
            <a:r>
              <a:rPr lang="en-US" sz="2400" dirty="0" smtClean="0"/>
              <a:t>Server for remote Things</a:t>
            </a:r>
          </a:p>
          <a:p>
            <a:r>
              <a:rPr lang="en-US" sz="2800" dirty="0" smtClean="0"/>
              <a:t>Hiding state management and </a:t>
            </a:r>
            <a:r>
              <a:rPr lang="en-US" sz="2800" dirty="0" err="1" smtClean="0"/>
              <a:t>asynchronicity</a:t>
            </a:r>
            <a:endParaRPr lang="en-US" sz="2800" dirty="0" smtClean="0"/>
          </a:p>
          <a:p>
            <a:r>
              <a:rPr lang="en-US" sz="2800" dirty="0" smtClean="0"/>
              <a:t>Initial focus on JavaScript (</a:t>
            </a:r>
            <a:r>
              <a:rPr lang="en-US" sz="2800" b="1" dirty="0" smtClean="0">
                <a:solidFill>
                  <a:srgbClr val="4A7B7C"/>
                </a:solidFill>
              </a:rPr>
              <a:t>Web</a:t>
            </a:r>
            <a:r>
              <a:rPr lang="en-US" sz="2800" dirty="0" smtClean="0"/>
              <a:t> of Things)</a:t>
            </a:r>
          </a:p>
          <a:p>
            <a:r>
              <a:rPr lang="en-US" sz="2800" dirty="0" smtClean="0"/>
              <a:t>Aiming to keep API definition language-agnostic</a:t>
            </a:r>
          </a:p>
          <a:p>
            <a:pPr lvl="1"/>
            <a:r>
              <a:rPr lang="en-US" sz="2400" dirty="0" smtClean="0"/>
              <a:t>Possible other APIs in the future (e.g., </a:t>
            </a:r>
            <a:r>
              <a:rPr lang="en-US" sz="2400" dirty="0" err="1" smtClean="0"/>
              <a:t>Lua</a:t>
            </a:r>
            <a:r>
              <a:rPr lang="en-US" sz="2400" dirty="0" smtClean="0"/>
              <a:t>, Python)</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WOT Roadmap</a:t>
            </a:r>
            <a:endParaRPr lang="en-US" dirty="0"/>
          </a:p>
        </p:txBody>
      </p:sp>
      <p:sp>
        <p:nvSpPr>
          <p:cNvPr id="5" name="Textplatzhalter 4"/>
          <p:cNvSpPr>
            <a:spLocks noGrp="1"/>
          </p:cNvSpPr>
          <p:nvPr>
            <p:ph type="body" idx="1"/>
          </p:nvPr>
        </p:nvSpPr>
        <p:spPr/>
        <p:txBody>
          <a:bodyPr/>
          <a:lstStyle/>
          <a:p>
            <a:r>
              <a:rPr lang="en-US" dirty="0" smtClean="0">
                <a:hlinkClick r:id="rId2"/>
              </a:rPr>
              <a:t>https://www.w3.org/WoT/IG/wiki/Roadmap</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WoT Task Forces</a:t>
            </a:r>
            <a:endParaRPr lang="en-US" dirty="0"/>
          </a:p>
        </p:txBody>
      </p:sp>
      <p:sp>
        <p:nvSpPr>
          <p:cNvPr id="3" name="Inhaltsplatzhalter 2"/>
          <p:cNvSpPr>
            <a:spLocks noGrp="1"/>
          </p:cNvSpPr>
          <p:nvPr>
            <p:ph idx="1"/>
          </p:nvPr>
        </p:nvSpPr>
        <p:spPr>
          <a:xfrm>
            <a:off x="457200" y="1600200"/>
            <a:ext cx="8229600" cy="5257800"/>
          </a:xfrm>
        </p:spPr>
        <p:txBody>
          <a:bodyPr>
            <a:normAutofit fontScale="77500" lnSpcReduction="20000"/>
          </a:bodyPr>
          <a:lstStyle/>
          <a:p>
            <a:r>
              <a:rPr lang="en-US" dirty="0" smtClean="0"/>
              <a:t>WG</a:t>
            </a:r>
          </a:p>
          <a:p>
            <a:pPr lvl="1"/>
            <a:r>
              <a:rPr lang="en-US" b="1" dirty="0" smtClean="0"/>
              <a:t>Architecture</a:t>
            </a:r>
            <a:r>
              <a:rPr lang="en-US" dirty="0" smtClean="0"/>
              <a:t> (has deliverable)</a:t>
            </a:r>
            <a:endParaRPr lang="en-US" b="1" dirty="0" smtClean="0"/>
          </a:p>
          <a:p>
            <a:pPr lvl="1"/>
            <a:r>
              <a:rPr lang="en-US" b="1" dirty="0" smtClean="0"/>
              <a:t>Thing Description</a:t>
            </a:r>
            <a:r>
              <a:rPr lang="en-US" dirty="0" smtClean="0"/>
              <a:t> (has deliverable)</a:t>
            </a:r>
            <a:endParaRPr lang="en-US" b="1" dirty="0" smtClean="0"/>
          </a:p>
          <a:p>
            <a:pPr lvl="2"/>
            <a:r>
              <a:rPr lang="en-US" dirty="0" smtClean="0"/>
              <a:t>Type System (JSON Schema Extensions)</a:t>
            </a:r>
          </a:p>
          <a:p>
            <a:pPr lvl="2"/>
            <a:r>
              <a:rPr lang="en-US" dirty="0" smtClean="0"/>
              <a:t>Hypermedia (Actions, error handling, …)</a:t>
            </a:r>
          </a:p>
          <a:p>
            <a:pPr lvl="1"/>
            <a:r>
              <a:rPr lang="en-US" b="1" dirty="0" smtClean="0"/>
              <a:t>Scripting API</a:t>
            </a:r>
            <a:r>
              <a:rPr lang="en-US" dirty="0" smtClean="0"/>
              <a:t> (has deliverable)</a:t>
            </a:r>
            <a:endParaRPr lang="en-US" b="1" dirty="0" smtClean="0"/>
          </a:p>
          <a:p>
            <a:pPr lvl="1"/>
            <a:r>
              <a:rPr lang="en-US" b="1" dirty="0" smtClean="0"/>
              <a:t>Binding Templates</a:t>
            </a:r>
            <a:r>
              <a:rPr lang="en-US" dirty="0" smtClean="0"/>
              <a:t> (has deliverable)</a:t>
            </a:r>
            <a:endParaRPr lang="en-US" b="1" dirty="0" smtClean="0"/>
          </a:p>
          <a:p>
            <a:pPr lvl="1"/>
            <a:r>
              <a:rPr lang="en-US" dirty="0" smtClean="0"/>
              <a:t>Security &amp; Privacy</a:t>
            </a:r>
          </a:p>
          <a:p>
            <a:r>
              <a:rPr lang="en-US" dirty="0" smtClean="0"/>
              <a:t>IG</a:t>
            </a:r>
          </a:p>
          <a:p>
            <a:pPr lvl="1"/>
            <a:r>
              <a:rPr lang="en-US" b="1" dirty="0" smtClean="0"/>
              <a:t>Current Practices</a:t>
            </a:r>
            <a:r>
              <a:rPr lang="en-US" dirty="0" smtClean="0"/>
              <a:t> (has deliverable)</a:t>
            </a:r>
            <a:endParaRPr lang="en-US" b="1" dirty="0" smtClean="0"/>
          </a:p>
          <a:p>
            <a:pPr lvl="1"/>
            <a:r>
              <a:rPr lang="en-US" dirty="0" smtClean="0"/>
              <a:t>Testing (</a:t>
            </a:r>
            <a:r>
              <a:rPr lang="en-US" dirty="0" err="1" smtClean="0"/>
              <a:t>PlugFest</a:t>
            </a:r>
            <a:r>
              <a:rPr lang="en-US" dirty="0" smtClean="0"/>
              <a:t> scenarios)</a:t>
            </a:r>
          </a:p>
          <a:p>
            <a:pPr lvl="1"/>
            <a:r>
              <a:rPr lang="en-US" dirty="0" smtClean="0"/>
              <a:t>Thing Lifecycle</a:t>
            </a:r>
          </a:p>
          <a:p>
            <a:pPr lvl="1"/>
            <a:r>
              <a:rPr lang="en-US" dirty="0" smtClean="0"/>
              <a:t>Synchronization of </a:t>
            </a:r>
            <a:r>
              <a:rPr lang="en-US" dirty="0" err="1" smtClean="0"/>
              <a:t>Servients</a:t>
            </a:r>
            <a:endParaRPr lang="en-US" dirty="0" smtClean="0"/>
          </a:p>
          <a:p>
            <a:pPr lvl="1"/>
            <a:r>
              <a:rPr lang="en-US" dirty="0" smtClean="0"/>
              <a:t>Linked Data and Semantic Processing</a:t>
            </a:r>
          </a:p>
          <a:p>
            <a:pPr lvl="1"/>
            <a:r>
              <a:rPr lang="en-US" dirty="0" smtClean="0">
                <a:solidFill>
                  <a:schemeClr val="bg1">
                    <a:lumMod val="65000"/>
                  </a:schemeClr>
                </a:solidFill>
              </a:rPr>
              <a:t>Demonstrators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W3C WoT Liaisons</a:t>
            </a:r>
            <a:endParaRPr lang="en-US"/>
          </a:p>
        </p:txBody>
      </p:sp>
      <p:sp>
        <p:nvSpPr>
          <p:cNvPr id="3" name="Inhaltsplatzhalter 2"/>
          <p:cNvSpPr>
            <a:spLocks noGrp="1"/>
          </p:cNvSpPr>
          <p:nvPr>
            <p:ph idx="1"/>
          </p:nvPr>
        </p:nvSpPr>
        <p:spPr>
          <a:xfrm>
            <a:off x="457200" y="1600200"/>
            <a:ext cx="8686800" cy="5069160"/>
          </a:xfrm>
        </p:spPr>
        <p:txBody>
          <a:bodyPr>
            <a:normAutofit fontScale="85000" lnSpcReduction="20000"/>
          </a:bodyPr>
          <a:lstStyle/>
          <a:p>
            <a:r>
              <a:rPr lang="en-US" sz="3300" b="1" dirty="0" smtClean="0"/>
              <a:t>IETF / IRTF</a:t>
            </a:r>
          </a:p>
          <a:p>
            <a:pPr lvl="1"/>
            <a:r>
              <a:rPr lang="en-US" dirty="0" smtClean="0"/>
              <a:t>Established, joint meetings since Nov 2015</a:t>
            </a:r>
          </a:p>
          <a:p>
            <a:r>
              <a:rPr lang="en-US" sz="3300" b="1" dirty="0" smtClean="0"/>
              <a:t>Open Connectivity Foundation (OCF)</a:t>
            </a:r>
          </a:p>
          <a:p>
            <a:pPr lvl="1"/>
            <a:r>
              <a:rPr lang="en-US" dirty="0" smtClean="0"/>
              <a:t>Established, active alignment and joint </a:t>
            </a:r>
            <a:r>
              <a:rPr lang="en-US" dirty="0" err="1" smtClean="0"/>
              <a:t>PlugFest</a:t>
            </a:r>
            <a:r>
              <a:rPr lang="en-US" dirty="0" smtClean="0"/>
              <a:t> coming up</a:t>
            </a:r>
          </a:p>
          <a:p>
            <a:r>
              <a:rPr lang="en-US" sz="3300" b="1" dirty="0" smtClean="0"/>
              <a:t>oneM2M</a:t>
            </a:r>
          </a:p>
          <a:p>
            <a:pPr lvl="1"/>
            <a:r>
              <a:rPr lang="en-US" dirty="0" smtClean="0"/>
              <a:t>Established, commonality identified and preparing input</a:t>
            </a:r>
          </a:p>
          <a:p>
            <a:r>
              <a:rPr lang="en-US" sz="3300" b="1" dirty="0" smtClean="0"/>
              <a:t>OPC Foundation</a:t>
            </a:r>
          </a:p>
          <a:p>
            <a:pPr lvl="1"/>
            <a:r>
              <a:rPr lang="en-US" dirty="0" smtClean="0"/>
              <a:t>Established, need to agree on strategy etc.</a:t>
            </a:r>
          </a:p>
          <a:p>
            <a:r>
              <a:rPr lang="en-US" sz="3300" dirty="0" err="1" smtClean="0"/>
              <a:t>Plattform</a:t>
            </a:r>
            <a:r>
              <a:rPr lang="en-US" sz="3300" dirty="0" smtClean="0"/>
              <a:t> </a:t>
            </a:r>
            <a:r>
              <a:rPr lang="en-US" sz="3300" dirty="0" err="1" smtClean="0"/>
              <a:t>Industrie</a:t>
            </a:r>
            <a:r>
              <a:rPr lang="en-US" sz="3300" dirty="0" smtClean="0"/>
              <a:t> 4.0</a:t>
            </a:r>
          </a:p>
          <a:p>
            <a:pPr lvl="1"/>
            <a:r>
              <a:rPr lang="en-US" dirty="0" smtClean="0"/>
              <a:t>Initial conference calls</a:t>
            </a:r>
          </a:p>
          <a:p>
            <a:r>
              <a:rPr lang="en-US" sz="3300" dirty="0" err="1" smtClean="0"/>
              <a:t>OpenFog</a:t>
            </a:r>
            <a:r>
              <a:rPr lang="en-US" sz="3300" dirty="0" smtClean="0"/>
              <a:t>, </a:t>
            </a:r>
            <a:r>
              <a:rPr lang="en-US" sz="3300" dirty="0" err="1" smtClean="0"/>
              <a:t>Fairhair</a:t>
            </a:r>
            <a:r>
              <a:rPr lang="en-US" sz="3300" dirty="0" smtClean="0"/>
              <a:t> Alliance, …</a:t>
            </a:r>
            <a:endParaRPr lang="en-US" sz="3300" dirty="0" smtClean="0"/>
          </a:p>
          <a:p>
            <a:pPr lvl="1"/>
            <a:r>
              <a:rPr lang="en-US" dirty="0" smtClean="0"/>
              <a:t>Initial outreach</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en-US" dirty="0" smtClean="0"/>
              <a:t>WG Roadmap</a:t>
            </a:r>
            <a:endParaRPr lang="en-US" dirty="0"/>
          </a:p>
        </p:txBody>
      </p:sp>
      <p:sp>
        <p:nvSpPr>
          <p:cNvPr id="3" name="Inhaltsplatzhalter 2"/>
          <p:cNvSpPr>
            <a:spLocks noGrp="1"/>
          </p:cNvSpPr>
          <p:nvPr>
            <p:ph idx="1"/>
          </p:nvPr>
        </p:nvSpPr>
        <p:spPr>
          <a:xfrm>
            <a:off x="457200" y="0"/>
            <a:ext cx="8686800" cy="6858000"/>
          </a:xfrm>
        </p:spPr>
        <p:txBody>
          <a:bodyPr anchor="ctr">
            <a:noAutofit/>
          </a:bodyPr>
          <a:lstStyle/>
          <a:p>
            <a:r>
              <a:rPr lang="en-US" sz="1400" dirty="0" smtClean="0"/>
              <a:t>2017-02 (Santa Clara F2F)</a:t>
            </a:r>
          </a:p>
          <a:p>
            <a:pPr lvl="1"/>
            <a:r>
              <a:rPr lang="en-US" sz="1200" dirty="0" smtClean="0"/>
              <a:t>Create </a:t>
            </a:r>
            <a:r>
              <a:rPr lang="en-US" sz="1200" dirty="0" err="1" smtClean="0"/>
              <a:t>GitHub</a:t>
            </a:r>
            <a:r>
              <a:rPr lang="en-US" sz="1200" dirty="0" smtClean="0"/>
              <a:t> repos</a:t>
            </a:r>
          </a:p>
          <a:p>
            <a:r>
              <a:rPr lang="en-US" sz="1400" dirty="0" smtClean="0"/>
              <a:t>2017-05 (Osaka F2F)</a:t>
            </a:r>
          </a:p>
          <a:p>
            <a:pPr lvl="1"/>
            <a:r>
              <a:rPr lang="en-US" sz="1200" dirty="0" smtClean="0"/>
              <a:t>Graphical and RDF model of TD</a:t>
            </a:r>
          </a:p>
          <a:p>
            <a:pPr lvl="1"/>
            <a:r>
              <a:rPr lang="en-US" sz="1200" dirty="0" smtClean="0"/>
              <a:t>Editor’s Drafts</a:t>
            </a:r>
          </a:p>
          <a:p>
            <a:pPr lvl="1"/>
            <a:r>
              <a:rPr lang="en-US" sz="1200" dirty="0" smtClean="0"/>
              <a:t>RC for WoT Architecture First Public Working Draft (FPWD)</a:t>
            </a:r>
          </a:p>
          <a:p>
            <a:pPr lvl="1"/>
            <a:r>
              <a:rPr lang="en-US" sz="1200" dirty="0" smtClean="0"/>
              <a:t>Start security review for WoT Architecture</a:t>
            </a:r>
          </a:p>
          <a:p>
            <a:r>
              <a:rPr lang="en-US" sz="1400" dirty="0" smtClean="0"/>
              <a:t>2017-07 (</a:t>
            </a:r>
            <a:r>
              <a:rPr lang="en-US" sz="1400" dirty="0" err="1" smtClean="0"/>
              <a:t>Düsseldof</a:t>
            </a:r>
            <a:r>
              <a:rPr lang="en-US" sz="1400" dirty="0" smtClean="0"/>
              <a:t> F2F)</a:t>
            </a:r>
          </a:p>
          <a:p>
            <a:pPr lvl="1"/>
            <a:r>
              <a:rPr lang="en-US" sz="1200" dirty="0" smtClean="0"/>
              <a:t>Finish security review for WoT Arch. with Internet Drafts (“security concepts”) for internal security review and IETF outreach</a:t>
            </a:r>
          </a:p>
          <a:p>
            <a:pPr lvl="1"/>
            <a:r>
              <a:rPr lang="en-US" sz="1200" dirty="0" smtClean="0"/>
              <a:t>Draft for test suite (</a:t>
            </a:r>
            <a:r>
              <a:rPr lang="en-US" sz="1200" dirty="0" err="1" smtClean="0"/>
              <a:t>Servient</a:t>
            </a:r>
            <a:r>
              <a:rPr lang="en-US" sz="1200" dirty="0" smtClean="0"/>
              <a:t> emulator with automatic checks)</a:t>
            </a:r>
          </a:p>
          <a:p>
            <a:pPr lvl="1"/>
            <a:r>
              <a:rPr lang="en-US" sz="1200" dirty="0" smtClean="0"/>
              <a:t>Release First Public Working Draft (FPWD) of WoT Architecture</a:t>
            </a:r>
          </a:p>
          <a:p>
            <a:r>
              <a:rPr lang="en-US" sz="1400" dirty="0" smtClean="0"/>
              <a:t>2017-11 (TPAC 2017, Burlingame, CA, USA)</a:t>
            </a:r>
          </a:p>
          <a:p>
            <a:pPr lvl="1"/>
            <a:r>
              <a:rPr lang="en-US" sz="1200" dirty="0" smtClean="0"/>
              <a:t>RCs for First Public Working Drafts</a:t>
            </a:r>
          </a:p>
          <a:p>
            <a:pPr lvl="1"/>
            <a:r>
              <a:rPr lang="en-US" sz="1200" dirty="0" smtClean="0"/>
              <a:t>RC Implementations and Test Suite</a:t>
            </a:r>
          </a:p>
          <a:p>
            <a:pPr lvl="1"/>
            <a:r>
              <a:rPr lang="en-US" sz="1200" dirty="0" smtClean="0"/>
              <a:t>Start security review</a:t>
            </a:r>
          </a:p>
          <a:p>
            <a:r>
              <a:rPr lang="en-US" sz="1400" dirty="0" smtClean="0"/>
              <a:t>2018-03 (London? F2F)</a:t>
            </a:r>
          </a:p>
          <a:p>
            <a:pPr lvl="1"/>
            <a:r>
              <a:rPr lang="en-US" sz="1200" dirty="0" smtClean="0"/>
              <a:t>Finish security review</a:t>
            </a:r>
          </a:p>
          <a:p>
            <a:pPr lvl="1"/>
            <a:r>
              <a:rPr lang="en-US" sz="1200" dirty="0" smtClean="0"/>
              <a:t>Release First Public Working Drafts (FPWDs)</a:t>
            </a:r>
          </a:p>
          <a:p>
            <a:r>
              <a:rPr lang="en-US" sz="1400" dirty="0" smtClean="0"/>
              <a:t>2018-05 (F2F at sec conf, Santa Clara?)</a:t>
            </a:r>
          </a:p>
          <a:p>
            <a:pPr lvl="1"/>
            <a:r>
              <a:rPr lang="en-US" sz="1200" dirty="0" smtClean="0"/>
              <a:t>Aggressive testing / adverse security testing?</a:t>
            </a:r>
          </a:p>
          <a:p>
            <a:r>
              <a:rPr lang="en-US" sz="1400" dirty="0" smtClean="0"/>
              <a:t>2018-07 (China? F2F)</a:t>
            </a:r>
          </a:p>
          <a:p>
            <a:r>
              <a:rPr lang="en-US" sz="1400" dirty="0" smtClean="0"/>
              <a:t>2018-10</a:t>
            </a:r>
          </a:p>
          <a:p>
            <a:pPr lvl="1"/>
            <a:r>
              <a:rPr lang="en-US" sz="1200" dirty="0" smtClean="0"/>
              <a:t>RCs for Candidate Recommendations</a:t>
            </a:r>
          </a:p>
          <a:p>
            <a:pPr lvl="1"/>
            <a:r>
              <a:rPr lang="en-US" sz="1200" dirty="0" smtClean="0"/>
              <a:t>Start security review</a:t>
            </a:r>
          </a:p>
          <a:p>
            <a:r>
              <a:rPr lang="en-US" sz="1400" dirty="0" smtClean="0"/>
              <a:t>2018-11 (TPAC 2018, Asia?)</a:t>
            </a:r>
          </a:p>
          <a:p>
            <a:pPr lvl="1"/>
            <a:r>
              <a:rPr lang="en-US" sz="1200" dirty="0" smtClean="0"/>
              <a:t>Finish security review</a:t>
            </a:r>
          </a:p>
          <a:p>
            <a:pPr lvl="1"/>
            <a:r>
              <a:rPr lang="en-US" sz="1200" dirty="0" smtClean="0"/>
              <a:t>Start release process</a:t>
            </a:r>
          </a:p>
          <a:p>
            <a:r>
              <a:rPr lang="en-US" sz="1400" dirty="0" smtClean="0"/>
              <a:t>2018-12 (end of current charter)</a:t>
            </a:r>
          </a:p>
          <a:p>
            <a:pPr lvl="1"/>
            <a:r>
              <a:rPr lang="en-US" sz="1200" dirty="0" smtClean="0"/>
              <a:t>Release Candidate Recommendations (CRs)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W3C </a:t>
            </a:r>
            <a:r>
              <a:rPr lang="de-DE" dirty="0" err="1" smtClean="0"/>
              <a:t>WoT</a:t>
            </a:r>
            <a:r>
              <a:rPr lang="de-DE" dirty="0" smtClean="0"/>
              <a:t> Online Resources</a:t>
            </a:r>
            <a:endParaRPr lang="de-DE" dirty="0"/>
          </a:p>
        </p:txBody>
      </p:sp>
      <p:sp>
        <p:nvSpPr>
          <p:cNvPr id="3" name="Inhaltsplatzhalter 2"/>
          <p:cNvSpPr>
            <a:spLocks noGrp="1"/>
          </p:cNvSpPr>
          <p:nvPr>
            <p:ph idx="1"/>
          </p:nvPr>
        </p:nvSpPr>
        <p:spPr>
          <a:xfrm>
            <a:off x="457200" y="1600200"/>
            <a:ext cx="8363272" cy="5141168"/>
          </a:xfrm>
        </p:spPr>
        <p:txBody>
          <a:bodyPr>
            <a:noAutofit/>
          </a:bodyPr>
          <a:lstStyle/>
          <a:p>
            <a:r>
              <a:rPr lang="en-US" sz="2000" dirty="0"/>
              <a:t>W3C WoT Interest </a:t>
            </a:r>
            <a:r>
              <a:rPr lang="en-US" sz="2000" dirty="0" smtClean="0"/>
              <a:t>Group</a:t>
            </a:r>
          </a:p>
          <a:p>
            <a:pPr lvl="1"/>
            <a:r>
              <a:rPr lang="en-US" sz="1600" dirty="0" smtClean="0">
                <a:hlinkClick r:id="rId2"/>
              </a:rPr>
              <a:t>https://www.w3.org/WoT/IG/</a:t>
            </a:r>
            <a:r>
              <a:rPr lang="en-US" sz="1600" dirty="0" smtClean="0"/>
              <a:t> (blog)</a:t>
            </a:r>
          </a:p>
          <a:p>
            <a:pPr lvl="1"/>
            <a:r>
              <a:rPr lang="en-US" sz="1600" dirty="0" smtClean="0">
                <a:hlinkClick r:id="rId2"/>
              </a:rPr>
              <a:t>https</a:t>
            </a:r>
            <a:r>
              <a:rPr lang="en-US" sz="1600" dirty="0">
                <a:hlinkClick r:id="rId2"/>
              </a:rPr>
              <a:t>://</a:t>
            </a:r>
            <a:r>
              <a:rPr lang="en-US" sz="1600" dirty="0" smtClean="0">
                <a:hlinkClick r:id="rId2"/>
              </a:rPr>
              <a:t>www.w3.org/2016/07/wot-ig-charter.html</a:t>
            </a:r>
            <a:r>
              <a:rPr lang="en-US" sz="1600" dirty="0" smtClean="0"/>
              <a:t> (charter)</a:t>
            </a:r>
            <a:endParaRPr lang="en-US" sz="1600" dirty="0">
              <a:hlinkClick r:id="rId2"/>
            </a:endParaRPr>
          </a:p>
          <a:p>
            <a:pPr lvl="1"/>
            <a:r>
              <a:rPr lang="en-US" sz="1600" dirty="0" smtClean="0">
                <a:hlinkClick r:id="rId3"/>
              </a:rPr>
              <a:t>https://lists.w3.org/Archives/Public/public-wot-ig/</a:t>
            </a:r>
            <a:r>
              <a:rPr lang="en-US" sz="1600" dirty="0" smtClean="0"/>
              <a:t> (subscribe to mailing list)</a:t>
            </a:r>
          </a:p>
          <a:p>
            <a:r>
              <a:rPr lang="en-US" sz="2000" dirty="0" smtClean="0"/>
              <a:t>W3C WoT Working Group</a:t>
            </a:r>
          </a:p>
          <a:p>
            <a:pPr lvl="1"/>
            <a:r>
              <a:rPr lang="en-US" sz="1600" dirty="0" smtClean="0">
                <a:hlinkClick r:id="rId4"/>
              </a:rPr>
              <a:t>https://www.w3.org/WoT/WG/</a:t>
            </a:r>
            <a:r>
              <a:rPr lang="en-US" sz="1600" dirty="0" smtClean="0"/>
              <a:t> (dashboard)</a:t>
            </a:r>
          </a:p>
          <a:p>
            <a:pPr lvl="1"/>
            <a:r>
              <a:rPr lang="en-US" sz="1600" dirty="0" smtClean="0">
                <a:hlinkClick r:id="rId5"/>
              </a:rPr>
              <a:t>https</a:t>
            </a:r>
            <a:r>
              <a:rPr lang="en-US" sz="1600" dirty="0">
                <a:hlinkClick r:id="rId5"/>
              </a:rPr>
              <a:t>://</a:t>
            </a:r>
            <a:r>
              <a:rPr lang="en-US" sz="1600" dirty="0" smtClean="0">
                <a:hlinkClick r:id="rId5"/>
              </a:rPr>
              <a:t>www.w3.org/2016/12/wot-wg-2016.html</a:t>
            </a:r>
            <a:r>
              <a:rPr lang="en-US" sz="1600" dirty="0" smtClean="0"/>
              <a:t> (charter)</a:t>
            </a:r>
          </a:p>
          <a:p>
            <a:r>
              <a:rPr lang="en-US" sz="2000" dirty="0" smtClean="0"/>
              <a:t>W3C WoT Wiki (IG+WG organizational information)</a:t>
            </a:r>
          </a:p>
          <a:p>
            <a:pPr lvl="1"/>
            <a:r>
              <a:rPr lang="en-US" sz="1600" dirty="0" smtClean="0">
                <a:hlinkClick r:id="rId6"/>
              </a:rPr>
              <a:t>https://www.w3.org/WoT/IG/wiki/Main_Page</a:t>
            </a:r>
            <a:r>
              <a:rPr lang="en-US" sz="1600" dirty="0" smtClean="0"/>
              <a:t> </a:t>
            </a:r>
          </a:p>
          <a:p>
            <a:r>
              <a:rPr lang="en-US" sz="2000" dirty="0" smtClean="0"/>
              <a:t>W3C WoT </a:t>
            </a:r>
            <a:r>
              <a:rPr lang="en-US" sz="2000" dirty="0" err="1" smtClean="0"/>
              <a:t>GitHub</a:t>
            </a:r>
            <a:r>
              <a:rPr lang="en-US" sz="2000" dirty="0" smtClean="0"/>
              <a:t> (IG technical proposals)</a:t>
            </a:r>
          </a:p>
          <a:p>
            <a:pPr lvl="1"/>
            <a:r>
              <a:rPr lang="en-US" sz="1600" dirty="0" smtClean="0">
                <a:hlinkClick r:id="rId7"/>
              </a:rPr>
              <a:t>https://github.com/w3c/wot</a:t>
            </a:r>
            <a:r>
              <a:rPr lang="en-US" sz="1600" dirty="0" smtClean="0"/>
              <a:t> </a:t>
            </a:r>
          </a:p>
          <a:p>
            <a:r>
              <a:rPr lang="en-US" sz="2000" dirty="0" smtClean="0"/>
              <a:t>W3C </a:t>
            </a:r>
            <a:r>
              <a:rPr lang="en-US" sz="2000" dirty="0"/>
              <a:t>WoT </a:t>
            </a:r>
            <a:r>
              <a:rPr lang="en-US" sz="2000" dirty="0" smtClean="0"/>
              <a:t>WG Documents</a:t>
            </a:r>
          </a:p>
          <a:p>
            <a:pPr lvl="1"/>
            <a:r>
              <a:rPr lang="en-US" sz="1600" dirty="0" smtClean="0">
                <a:hlinkClick r:id="rId8"/>
              </a:rPr>
              <a:t>https://w3c.github.io/wot-architecture/</a:t>
            </a:r>
            <a:endParaRPr lang="en-US" sz="1600" dirty="0" smtClean="0"/>
          </a:p>
          <a:p>
            <a:pPr lvl="1"/>
            <a:r>
              <a:rPr lang="en-US" sz="1600" dirty="0" smtClean="0">
                <a:hlinkClick r:id="rId9"/>
              </a:rPr>
              <a:t>https://w3c.github.io/wot-thing-description/</a:t>
            </a:r>
            <a:endParaRPr lang="en-US" sz="1600" dirty="0" smtClean="0"/>
          </a:p>
          <a:p>
            <a:pPr lvl="1"/>
            <a:r>
              <a:rPr lang="en-US" sz="1600" dirty="0" smtClean="0">
                <a:hlinkClick r:id="rId10"/>
              </a:rPr>
              <a:t>https://w3c.github.io/wot-scripting-api/</a:t>
            </a:r>
            <a:endParaRPr lang="en-US" sz="1600" dirty="0" smtClean="0"/>
          </a:p>
          <a:p>
            <a:pPr lvl="1"/>
            <a:r>
              <a:rPr lang="en-US" sz="1600" dirty="0" smtClean="0">
                <a:hlinkClick r:id="rId11"/>
              </a:rPr>
              <a:t>https://w3c.github.io/wot-binding-templates/</a:t>
            </a:r>
            <a:endParaRPr lang="en-US" sz="1600"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smtClean="0"/>
              <a:t>Fairhair</a:t>
            </a:r>
            <a:r>
              <a:rPr lang="en-US" dirty="0" smtClean="0"/>
              <a:t> Alliance </a:t>
            </a:r>
            <a:r>
              <a:rPr lang="en-US" dirty="0" smtClean="0"/>
              <a:t>and W3C WoT</a:t>
            </a:r>
            <a:endParaRPr lang="en-US" dirty="0"/>
          </a:p>
        </p:txBody>
      </p:sp>
      <p:sp>
        <p:nvSpPr>
          <p:cNvPr id="5" name="Textplatzhalter 4"/>
          <p:cNvSpPr>
            <a:spLocks noGrp="1"/>
          </p:cNvSpPr>
          <p:nvPr>
            <p:ph type="body" idx="1"/>
          </p:nvPr>
        </p:nvSpPr>
        <p:spPr/>
        <p:txBody>
          <a:bodyPr/>
          <a:lstStyle/>
          <a:p>
            <a:r>
              <a:rPr lang="en-US" dirty="0" smtClean="0">
                <a:hlinkClick r:id="rId2"/>
              </a:rPr>
              <a:t>https://www.fairhair-alliance.org</a:t>
            </a:r>
            <a:r>
              <a:rPr lang="en-US" dirty="0" smtClean="0">
                <a:hlinkClick r:id="rId2"/>
              </a:rPr>
              <a:t>/</a:t>
            </a:r>
            <a:r>
              <a:rPr lang="en-US" dirty="0" smtClean="0"/>
              <a:t> </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Possible</a:t>
            </a:r>
            <a:r>
              <a:rPr lang="de-DE" dirty="0" smtClean="0"/>
              <a:t> </a:t>
            </a:r>
            <a:r>
              <a:rPr lang="de-DE" dirty="0" err="1" smtClean="0"/>
              <a:t>Collaborations</a:t>
            </a:r>
            <a:endParaRPr lang="de-DE" dirty="0"/>
          </a:p>
        </p:txBody>
      </p:sp>
      <p:sp>
        <p:nvSpPr>
          <p:cNvPr id="3" name="Inhaltsplatzhalter 2"/>
          <p:cNvSpPr>
            <a:spLocks noGrp="1"/>
          </p:cNvSpPr>
          <p:nvPr>
            <p:ph idx="1"/>
          </p:nvPr>
        </p:nvSpPr>
        <p:spPr/>
        <p:txBody>
          <a:bodyPr>
            <a:normAutofit fontScale="77500" lnSpcReduction="20000"/>
          </a:bodyPr>
          <a:lstStyle/>
          <a:p>
            <a:r>
              <a:rPr lang="en-US" dirty="0" smtClean="0"/>
              <a:t>Common compact CBOR representation</a:t>
            </a:r>
          </a:p>
          <a:p>
            <a:pPr lvl="1"/>
            <a:r>
              <a:rPr lang="en-US" dirty="0" smtClean="0"/>
              <a:t>Work on Tags etc. in </a:t>
            </a:r>
            <a:r>
              <a:rPr lang="en-US" dirty="0" err="1" smtClean="0"/>
              <a:t>cborbis</a:t>
            </a:r>
            <a:endParaRPr lang="en-US" dirty="0" smtClean="0"/>
          </a:p>
          <a:p>
            <a:pPr lvl="1"/>
            <a:r>
              <a:rPr lang="en-US" dirty="0" smtClean="0"/>
              <a:t>CBOR-LD an option?</a:t>
            </a:r>
          </a:p>
          <a:p>
            <a:pPr lvl="1"/>
            <a:r>
              <a:rPr lang="en-US" dirty="0" smtClean="0"/>
              <a:t>JSON Schema for CBOR?</a:t>
            </a:r>
          </a:p>
          <a:p>
            <a:r>
              <a:rPr lang="en-US" dirty="0" smtClean="0"/>
              <a:t>Check for place to </a:t>
            </a:r>
            <a:r>
              <a:rPr lang="en-US" dirty="0" smtClean="0"/>
              <a:t>maintain </a:t>
            </a:r>
            <a:r>
              <a:rPr lang="en-US" dirty="0" err="1" smtClean="0"/>
              <a:t>Fairhair</a:t>
            </a:r>
            <a:r>
              <a:rPr lang="en-US" dirty="0" smtClean="0"/>
              <a:t> vocabulary</a:t>
            </a:r>
          </a:p>
          <a:p>
            <a:pPr lvl="1"/>
            <a:r>
              <a:rPr lang="en-US" dirty="0" err="1" smtClean="0"/>
              <a:t>GitHub</a:t>
            </a:r>
            <a:r>
              <a:rPr lang="en-US" dirty="0" smtClean="0"/>
              <a:t> </a:t>
            </a:r>
            <a:r>
              <a:rPr lang="en-US" dirty="0" err="1" smtClean="0"/>
              <a:t>vs</a:t>
            </a:r>
            <a:r>
              <a:rPr lang="en-US" dirty="0" smtClean="0"/>
              <a:t> IANA </a:t>
            </a:r>
            <a:r>
              <a:rPr lang="en-US" dirty="0" smtClean="0"/>
              <a:t>registry </a:t>
            </a:r>
            <a:r>
              <a:rPr lang="en-US" dirty="0" err="1" smtClean="0"/>
              <a:t>vs</a:t>
            </a:r>
            <a:r>
              <a:rPr lang="en-US" dirty="0" smtClean="0"/>
              <a:t> </a:t>
            </a:r>
            <a:r>
              <a:rPr lang="en-US" dirty="0" smtClean="0"/>
              <a:t>iot.schema.org</a:t>
            </a:r>
            <a:endParaRPr lang="en-US" dirty="0" smtClean="0"/>
          </a:p>
          <a:p>
            <a:r>
              <a:rPr lang="en-US" dirty="0" smtClean="0"/>
              <a:t>W3C WoT TD as semantic </a:t>
            </a:r>
            <a:r>
              <a:rPr lang="en-US" dirty="0" smtClean="0"/>
              <a:t>framework</a:t>
            </a:r>
          </a:p>
          <a:p>
            <a:pPr lvl="1"/>
            <a:r>
              <a:rPr lang="en-US" dirty="0" smtClean="0"/>
              <a:t>Exercise: Model </a:t>
            </a:r>
            <a:r>
              <a:rPr lang="en-US" dirty="0" err="1" smtClean="0"/>
              <a:t>Fairhair</a:t>
            </a:r>
            <a:r>
              <a:rPr lang="en-US" dirty="0" smtClean="0"/>
              <a:t> with TD</a:t>
            </a:r>
          </a:p>
          <a:p>
            <a:r>
              <a:rPr lang="en-US" dirty="0" smtClean="0"/>
              <a:t>Harmonize common </a:t>
            </a:r>
            <a:r>
              <a:rPr lang="en-US" dirty="0" smtClean="0"/>
              <a:t>vocabularies</a:t>
            </a:r>
          </a:p>
          <a:p>
            <a:r>
              <a:rPr lang="en-US" dirty="0" smtClean="0"/>
              <a:t>W3C </a:t>
            </a:r>
            <a:r>
              <a:rPr lang="en-US" dirty="0" smtClean="0"/>
              <a:t>WoT for cross-domain </a:t>
            </a:r>
            <a:r>
              <a:rPr lang="en-US" dirty="0" smtClean="0"/>
              <a:t>integration</a:t>
            </a:r>
          </a:p>
          <a:p>
            <a:r>
              <a:rPr lang="en-US" dirty="0" smtClean="0"/>
              <a:t>Alignment of design decisions</a:t>
            </a:r>
            <a:br>
              <a:rPr lang="en-US" dirty="0" smtClean="0"/>
            </a:br>
            <a:r>
              <a:rPr lang="en-US" dirty="0" smtClean="0"/>
              <a:t>across IoT </a:t>
            </a:r>
            <a:r>
              <a:rPr lang="en-US" dirty="0" smtClean="0"/>
              <a:t>alliances (happens automatically…)</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feld 26"/>
          <p:cNvSpPr txBox="1"/>
          <p:nvPr/>
        </p:nvSpPr>
        <p:spPr>
          <a:xfrm>
            <a:off x="467544" y="1852988"/>
            <a:ext cx="8208912" cy="1057474"/>
          </a:xfrm>
          <a:prstGeom prst="rect">
            <a:avLst/>
          </a:prstGeom>
          <a:solidFill>
            <a:srgbClr val="4A7B7C"/>
          </a:solidFill>
        </p:spPr>
        <p:txBody>
          <a:bodyPr wrap="square" lIns="90000" rtlCol="0" anchor="ctr">
            <a:noAutofit/>
          </a:bodyPr>
          <a:lstStyle/>
          <a:p>
            <a:pPr algn="ctr"/>
            <a:r>
              <a:rPr lang="en-US" sz="4400" dirty="0" smtClean="0">
                <a:solidFill>
                  <a:schemeClr val="bg1"/>
                </a:solidFill>
              </a:rPr>
              <a:t>Web of Things: </a:t>
            </a:r>
            <a:r>
              <a:rPr lang="en-US" sz="4400" b="1" dirty="0" smtClean="0">
                <a:solidFill>
                  <a:schemeClr val="bg1"/>
                </a:solidFill>
              </a:rPr>
              <a:t>Application Layer</a:t>
            </a:r>
            <a:endParaRPr lang="en-US" sz="4400" b="1" dirty="0">
              <a:solidFill>
                <a:schemeClr val="bg1"/>
              </a:solidFill>
            </a:endParaRPr>
          </a:p>
        </p:txBody>
      </p:sp>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3"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4"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42995" y="4581128"/>
            <a:ext cx="1605269" cy="160526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6"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7"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Strategy</a:t>
            </a:r>
            <a:endParaRPr lang="en-US" dirty="0"/>
          </a:p>
        </p:txBody>
      </p:sp>
      <p:sp>
        <p:nvSpPr>
          <p:cNvPr id="3" name="Inhaltsplatzhalter 2"/>
          <p:cNvSpPr>
            <a:spLocks noGrp="1"/>
          </p:cNvSpPr>
          <p:nvPr>
            <p:ph idx="1"/>
          </p:nvPr>
        </p:nvSpPr>
        <p:spPr>
          <a:xfrm>
            <a:off x="457200" y="1600200"/>
            <a:ext cx="8229600" cy="4853136"/>
          </a:xfrm>
        </p:spPr>
        <p:txBody>
          <a:bodyPr>
            <a:normAutofit/>
          </a:bodyPr>
          <a:lstStyle/>
          <a:p>
            <a:r>
              <a:rPr lang="en-US" dirty="0" smtClean="0"/>
              <a:t>Assumption / idea</a:t>
            </a:r>
          </a:p>
          <a:p>
            <a:pPr lvl="1"/>
            <a:r>
              <a:rPr lang="en-US" dirty="0" smtClean="0"/>
              <a:t>…</a:t>
            </a:r>
          </a:p>
          <a:p>
            <a:r>
              <a:rPr lang="en-US" dirty="0" smtClean="0"/>
              <a:t>Consequences</a:t>
            </a:r>
          </a:p>
          <a:p>
            <a:pPr lvl="1"/>
            <a:r>
              <a:rPr lang="en-US" dirty="0" smtClean="0"/>
              <a:t>…</a:t>
            </a:r>
          </a:p>
          <a:p>
            <a:r>
              <a:rPr lang="en-US" dirty="0" smtClean="0"/>
              <a:t>Notes</a:t>
            </a:r>
          </a:p>
          <a:p>
            <a:pPr lvl="1"/>
            <a:r>
              <a:rPr lang="en-US" dirty="0" smtClean="0"/>
              <a:t>Locales currently not in scope of WoT (T2T comm.)</a:t>
            </a:r>
          </a:p>
          <a:p>
            <a:pPr lvl="1"/>
            <a:r>
              <a:rPr lang="en-US" dirty="0" smtClean="0"/>
              <a:t>So far no filtering of complex type payloads</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Roadmap</a:t>
            </a:r>
            <a:endParaRPr lang="de-DE" dirty="0"/>
          </a:p>
        </p:txBody>
      </p:sp>
      <p:sp>
        <p:nvSpPr>
          <p:cNvPr id="3" name="Inhaltsplatzhalter 2"/>
          <p:cNvSpPr>
            <a:spLocks noGrp="1"/>
          </p:cNvSpPr>
          <p:nvPr>
            <p:ph idx="1"/>
          </p:nvPr>
        </p:nvSpPr>
        <p:spPr/>
        <p:txBody>
          <a:bodyPr/>
          <a:lstStyle/>
          <a:p>
            <a:r>
              <a:rPr lang="de-DE" dirty="0" smtClean="0"/>
              <a:t>Short </a:t>
            </a:r>
            <a:r>
              <a:rPr lang="de-DE" dirty="0" err="1" smtClean="0"/>
              <a:t>summary</a:t>
            </a:r>
            <a:r>
              <a:rPr lang="de-DE" dirty="0" smtClean="0"/>
              <a:t> </a:t>
            </a:r>
            <a:r>
              <a:rPr lang="de-DE" dirty="0" err="1" smtClean="0"/>
              <a:t>through</a:t>
            </a:r>
            <a:r>
              <a:rPr lang="de-DE" dirty="0" smtClean="0"/>
              <a:t> Matthias </a:t>
            </a:r>
            <a:r>
              <a:rPr lang="de-DE" dirty="0" err="1" smtClean="0"/>
              <a:t>at</a:t>
            </a:r>
            <a:r>
              <a:rPr lang="de-DE" dirty="0" smtClean="0"/>
              <a:t> Osaka F2F</a:t>
            </a:r>
          </a:p>
          <a:p>
            <a:r>
              <a:rPr lang="de-DE" dirty="0" err="1" smtClean="0"/>
              <a:t>Fairhair</a:t>
            </a:r>
            <a:r>
              <a:rPr lang="de-DE" dirty="0" smtClean="0"/>
              <a:t> </a:t>
            </a:r>
            <a:r>
              <a:rPr lang="de-DE" dirty="0" err="1" smtClean="0"/>
              <a:t>presentation</a:t>
            </a:r>
            <a:r>
              <a:rPr lang="de-DE" dirty="0" smtClean="0"/>
              <a:t> </a:t>
            </a:r>
            <a:r>
              <a:rPr lang="de-DE" dirty="0" err="1" smtClean="0"/>
              <a:t>at</a:t>
            </a:r>
            <a:r>
              <a:rPr lang="de-DE" dirty="0" smtClean="0"/>
              <a:t> </a:t>
            </a:r>
            <a:r>
              <a:rPr lang="de-DE" smtClean="0"/>
              <a:t>Düsseldorf F2F</a:t>
            </a:r>
            <a:endParaRPr lang="de-DE"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Issues</a:t>
            </a:r>
            <a:endParaRPr lang="de-DE" dirty="0"/>
          </a:p>
        </p:txBody>
      </p:sp>
      <p:sp>
        <p:nvSpPr>
          <p:cNvPr id="3" name="Inhaltsplatzhalter 2"/>
          <p:cNvSpPr>
            <a:spLocks noGrp="1"/>
          </p:cNvSpPr>
          <p:nvPr>
            <p:ph idx="1"/>
          </p:nvPr>
        </p:nvSpPr>
        <p:spPr/>
        <p:txBody>
          <a:bodyPr>
            <a:normAutofit lnSpcReduction="10000"/>
          </a:bodyPr>
          <a:lstStyle/>
          <a:p>
            <a:r>
              <a:rPr lang="en-US" dirty="0" err="1" smtClean="0"/>
              <a:t>Bitstrings</a:t>
            </a:r>
            <a:endParaRPr lang="en-US" dirty="0" smtClean="0"/>
          </a:p>
          <a:p>
            <a:pPr lvl="1"/>
            <a:r>
              <a:rPr lang="en-US" dirty="0" smtClean="0"/>
              <a:t>uint64 </a:t>
            </a:r>
            <a:r>
              <a:rPr lang="en-US" dirty="0" err="1" smtClean="0"/>
              <a:t>vs</a:t>
            </a:r>
            <a:r>
              <a:rPr lang="en-US" dirty="0" smtClean="0"/>
              <a:t> JSON Number </a:t>
            </a:r>
            <a:r>
              <a:rPr lang="en-US" dirty="0" err="1" smtClean="0"/>
              <a:t>vs</a:t>
            </a:r>
            <a:r>
              <a:rPr lang="en-US" dirty="0" smtClean="0"/>
              <a:t> ECMA Number</a:t>
            </a:r>
          </a:p>
          <a:p>
            <a:pPr lvl="1"/>
            <a:r>
              <a:rPr lang="en-US" dirty="0" smtClean="0"/>
              <a:t>CBOR solution?</a:t>
            </a:r>
          </a:p>
          <a:p>
            <a:pPr lvl="1"/>
            <a:r>
              <a:rPr lang="en-US" dirty="0" smtClean="0"/>
              <a:t>JSON Schema model?</a:t>
            </a:r>
          </a:p>
          <a:p>
            <a:pPr lvl="1"/>
            <a:r>
              <a:rPr lang="en-US" dirty="0" smtClean="0"/>
              <a:t>Semantic model?</a:t>
            </a:r>
          </a:p>
          <a:p>
            <a:r>
              <a:rPr lang="en-US" dirty="0" smtClean="0"/>
              <a:t>Home for publicly maintained vocabularies</a:t>
            </a:r>
          </a:p>
          <a:p>
            <a:pPr lvl="1"/>
            <a:r>
              <a:rPr lang="en-US" dirty="0" smtClean="0"/>
              <a:t>e.g., </a:t>
            </a:r>
            <a:r>
              <a:rPr lang="en-US" dirty="0" err="1" smtClean="0"/>
              <a:t>Fairhair</a:t>
            </a:r>
            <a:r>
              <a:rPr lang="en-US" dirty="0" smtClean="0"/>
              <a:t> defines vocabulary, but shuts down when standardization is done</a:t>
            </a:r>
          </a:p>
          <a:p>
            <a:pPr lvl="1"/>
            <a:r>
              <a:rPr lang="en-US" dirty="0" smtClean="0"/>
              <a:t>iot.schema.org?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a:t>
            </a:r>
            <a:r>
              <a:rPr lang="en-US" dirty="0" err="1" smtClean="0"/>
              <a:t>WoT</a:t>
            </a:r>
            <a:r>
              <a:rPr lang="en-US" dirty="0" smtClean="0"/>
              <a:t> Activities</a:t>
            </a:r>
            <a:endParaRPr lang="en-US" dirty="0"/>
          </a:p>
        </p:txBody>
      </p:sp>
      <p:sp>
        <p:nvSpPr>
          <p:cNvPr id="5" name="Textplatzhalter 4"/>
          <p:cNvSpPr>
            <a:spLocks noGrp="1"/>
          </p:cNvSpPr>
          <p:nvPr>
            <p:ph type="body" idx="1"/>
          </p:nvPr>
        </p:nvSpPr>
        <p:spPr/>
        <p:txBody>
          <a:bodyPr/>
          <a:lstStyle/>
          <a:p>
            <a:r>
              <a:rPr lang="en-US" dirty="0" smtClean="0"/>
              <a:t>Web of Things (</a:t>
            </a:r>
            <a:r>
              <a:rPr lang="en-US" dirty="0" err="1" smtClean="0"/>
              <a:t>WoT</a:t>
            </a:r>
            <a:r>
              <a:rPr lang="en-US" dirty="0" smtClean="0"/>
              <a:t>) Interest Group (IG) and Working Group (WG)</a:t>
            </a:r>
          </a:p>
          <a:p>
            <a:r>
              <a:rPr lang="en-US" dirty="0" smtClean="0">
                <a:hlinkClick r:id="rId2"/>
              </a:rPr>
              <a:t>https://www.w3.org/WoT/</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a:t>
            </a:r>
            <a:r>
              <a:rPr lang="en-US" dirty="0" err="1" smtClean="0"/>
              <a:t>WoT</a:t>
            </a:r>
            <a:r>
              <a:rPr lang="en-US" dirty="0" smtClean="0"/>
              <a:t> Mission</a:t>
            </a:r>
            <a:endParaRPr lang="en-US" dirty="0"/>
          </a:p>
        </p:txBody>
      </p:sp>
      <p:pic>
        <p:nvPicPr>
          <p:cNvPr id="5" name="Picture 2" descr="https://pbs.twimg.com/profile_images/737757905177300992/NwwT3aUT.jpg"/>
          <p:cNvPicPr>
            <a:picLocks noChangeAspect="1" noChangeArrowheads="1"/>
          </p:cNvPicPr>
          <p:nvPr/>
        </p:nvPicPr>
        <p:blipFill>
          <a:blip r:embed="rId2" cstate="print"/>
          <a:srcRect/>
          <a:stretch>
            <a:fillRect/>
          </a:stretch>
        </p:blipFill>
        <p:spPr bwMode="auto">
          <a:xfrm>
            <a:off x="755576" y="2096852"/>
            <a:ext cx="1008112" cy="1008112"/>
          </a:xfrm>
          <a:prstGeom prst="rect">
            <a:avLst/>
          </a:prstGeom>
          <a:noFill/>
        </p:spPr>
      </p:pic>
      <p:pic>
        <p:nvPicPr>
          <p:cNvPr id="6" name="Picture 4" descr="http://www.etsi.org/images/articles/logos/oneM2M-Logo.png"/>
          <p:cNvPicPr>
            <a:picLocks noChangeAspect="1" noChangeArrowheads="1"/>
          </p:cNvPicPr>
          <p:nvPr/>
        </p:nvPicPr>
        <p:blipFill>
          <a:blip r:embed="rId3" cstate="print"/>
          <a:srcRect/>
          <a:stretch>
            <a:fillRect/>
          </a:stretch>
        </p:blipFill>
        <p:spPr bwMode="auto">
          <a:xfrm>
            <a:off x="1656226" y="4777650"/>
            <a:ext cx="1295044" cy="883598"/>
          </a:xfrm>
          <a:prstGeom prst="rect">
            <a:avLst/>
          </a:prstGeom>
          <a:noFill/>
        </p:spPr>
      </p:pic>
      <p:pic>
        <p:nvPicPr>
          <p:cNvPr id="8" name="Picture 8" descr="https://media.licdn.com/media/p/1/000/225/076/21c1f00.png"/>
          <p:cNvPicPr>
            <a:picLocks noChangeAspect="1" noChangeArrowheads="1"/>
          </p:cNvPicPr>
          <p:nvPr/>
        </p:nvPicPr>
        <p:blipFill>
          <a:blip r:embed="rId4" cstate="print"/>
          <a:srcRect/>
          <a:stretch>
            <a:fillRect/>
          </a:stretch>
        </p:blipFill>
        <p:spPr bwMode="auto">
          <a:xfrm>
            <a:off x="3158583" y="2362479"/>
            <a:ext cx="1440160" cy="490457"/>
          </a:xfrm>
          <a:prstGeom prst="rect">
            <a:avLst/>
          </a:prstGeom>
          <a:noFill/>
        </p:spPr>
      </p:pic>
      <p:pic>
        <p:nvPicPr>
          <p:cNvPr id="9" name="Picture 4" descr="http://openmobilealliance.org/wp-content/uploads/2012/11/LOGO_OMA_Large.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97572" y="4783124"/>
            <a:ext cx="1717009" cy="872651"/>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Flussdiagramm: Manuelle Eingabe 9"/>
          <p:cNvSpPr/>
          <p:nvPr/>
        </p:nvSpPr>
        <p:spPr>
          <a:xfrm>
            <a:off x="827584" y="3116476"/>
            <a:ext cx="864096" cy="576064"/>
          </a:xfrm>
          <a:prstGeom prst="flowChartManualInput">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ussdiagramm: Lochstreifen 10"/>
          <p:cNvSpPr/>
          <p:nvPr/>
        </p:nvSpPr>
        <p:spPr>
          <a:xfrm>
            <a:off x="3347864" y="3140968"/>
            <a:ext cx="936104" cy="648072"/>
          </a:xfrm>
          <a:prstGeom prst="flowChartPunchedTap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Doppelte Welle 11"/>
          <p:cNvSpPr/>
          <p:nvPr/>
        </p:nvSpPr>
        <p:spPr>
          <a:xfrm>
            <a:off x="1835696" y="4149079"/>
            <a:ext cx="936104" cy="576064"/>
          </a:xfrm>
          <a:prstGeom prst="doubleWav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Flussdiagramm: Gespeicherte Daten 12"/>
          <p:cNvSpPr/>
          <p:nvPr/>
        </p:nvSpPr>
        <p:spPr>
          <a:xfrm rot="16200000">
            <a:off x="6246186" y="3032956"/>
            <a:ext cx="828092" cy="828092"/>
          </a:xfrm>
          <a:prstGeom prst="flowChartOnlineStorag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Eingekerbter Richtungspfeil 13"/>
          <p:cNvSpPr/>
          <p:nvPr/>
        </p:nvSpPr>
        <p:spPr>
          <a:xfrm rot="16200000">
            <a:off x="4824028" y="3897052"/>
            <a:ext cx="864096" cy="936104"/>
          </a:xfrm>
          <a:prstGeom prst="chevron">
            <a:avLst>
              <a:gd name="adj" fmla="val 27324"/>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Flussdiagramm: Magnetplattenspeicher 14"/>
          <p:cNvSpPr/>
          <p:nvPr/>
        </p:nvSpPr>
        <p:spPr>
          <a:xfrm>
            <a:off x="7524328" y="4005063"/>
            <a:ext cx="720080" cy="792088"/>
          </a:xfrm>
          <a:prstGeom prst="flowChartMagneticDisk">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feld 15"/>
          <p:cNvSpPr txBox="1"/>
          <p:nvPr/>
        </p:nvSpPr>
        <p:spPr>
          <a:xfrm>
            <a:off x="7604500" y="4639108"/>
            <a:ext cx="574196" cy="769441"/>
          </a:xfrm>
          <a:prstGeom prst="rect">
            <a:avLst/>
          </a:prstGeom>
          <a:noFill/>
        </p:spPr>
        <p:txBody>
          <a:bodyPr wrap="none" rtlCol="0">
            <a:spAutoFit/>
          </a:bodyPr>
          <a:lstStyle/>
          <a:p>
            <a:r>
              <a:rPr lang="en-US" sz="4400" dirty="0" smtClean="0"/>
              <a:t>…</a:t>
            </a:r>
            <a:endParaRPr lang="en-US" sz="4400" dirty="0"/>
          </a:p>
        </p:txBody>
      </p:sp>
      <p:sp>
        <p:nvSpPr>
          <p:cNvPr id="17" name="Textfeld 16"/>
          <p:cNvSpPr txBox="1"/>
          <p:nvPr/>
        </p:nvSpPr>
        <p:spPr>
          <a:xfrm>
            <a:off x="49416" y="5805264"/>
            <a:ext cx="9045169" cy="830997"/>
          </a:xfrm>
          <a:prstGeom prst="rect">
            <a:avLst/>
          </a:prstGeom>
          <a:noFill/>
        </p:spPr>
        <p:txBody>
          <a:bodyPr wrap="none" rtlCol="0">
            <a:spAutoFit/>
          </a:bodyPr>
          <a:lstStyle/>
          <a:p>
            <a:pPr algn="ctr"/>
            <a:r>
              <a:rPr lang="en-US" sz="2400" dirty="0" smtClean="0"/>
              <a:t>“</a:t>
            </a:r>
            <a:r>
              <a:rPr lang="en-US" sz="2400" dirty="0"/>
              <a:t>enable easy integration across IoT platforms and application </a:t>
            </a:r>
            <a:r>
              <a:rPr lang="en-US" sz="2400" dirty="0" smtClean="0"/>
              <a:t>domains”</a:t>
            </a:r>
            <a:br>
              <a:rPr lang="en-US" sz="2400" dirty="0" smtClean="0"/>
            </a:br>
            <a:r>
              <a:rPr lang="en-US" sz="2400" dirty="0" smtClean="0"/>
              <a:t>“complementing available standards”</a:t>
            </a:r>
            <a:endParaRPr lang="en-US" sz="2400" dirty="0"/>
          </a:p>
        </p:txBody>
      </p:sp>
      <p:sp>
        <p:nvSpPr>
          <p:cNvPr id="4" name="Textfeld 3"/>
          <p:cNvSpPr txBox="1"/>
          <p:nvPr/>
        </p:nvSpPr>
        <p:spPr>
          <a:xfrm>
            <a:off x="467544" y="3443027"/>
            <a:ext cx="8208912" cy="1057474"/>
          </a:xfrm>
          <a:prstGeom prst="rect">
            <a:avLst/>
          </a:prstGeom>
          <a:solidFill>
            <a:srgbClr val="4A7B7C"/>
          </a:solidFill>
        </p:spPr>
        <p:txBody>
          <a:bodyPr wrap="square" lIns="90000" rtlCol="0" anchor="ctr">
            <a:noAutofit/>
          </a:bodyPr>
          <a:lstStyle/>
          <a:p>
            <a:pPr algn="ctr"/>
            <a:r>
              <a:rPr lang="en-US" sz="4400" dirty="0" smtClean="0">
                <a:solidFill>
                  <a:schemeClr val="bg1"/>
                </a:solidFill>
              </a:rPr>
              <a:t>Web of Things</a:t>
            </a:r>
            <a:endParaRPr lang="en-US" sz="4400" b="1" dirty="0">
              <a:solidFill>
                <a:schemeClr val="bg1"/>
              </a:solidFill>
            </a:endParaRPr>
          </a:p>
        </p:txBody>
      </p:sp>
      <p:sp>
        <p:nvSpPr>
          <p:cNvPr id="18" name="Textfeld 17"/>
          <p:cNvSpPr txBox="1"/>
          <p:nvPr/>
        </p:nvSpPr>
        <p:spPr>
          <a:xfrm>
            <a:off x="2498971" y="1383159"/>
            <a:ext cx="4146071" cy="461665"/>
          </a:xfrm>
          <a:prstGeom prst="rect">
            <a:avLst/>
          </a:prstGeom>
          <a:noFill/>
        </p:spPr>
        <p:txBody>
          <a:bodyPr wrap="none" rtlCol="0">
            <a:spAutoFit/>
          </a:bodyPr>
          <a:lstStyle/>
          <a:p>
            <a:pPr algn="ctr"/>
            <a:r>
              <a:rPr lang="en-US" sz="2400" b="1" dirty="0" smtClean="0">
                <a:solidFill>
                  <a:srgbClr val="FF0000"/>
                </a:solidFill>
              </a:rPr>
              <a:t>Not to be yet another standard</a:t>
            </a:r>
            <a:endParaRPr lang="en-US" sz="2400" b="1" dirty="0">
              <a:solidFill>
                <a:srgbClr val="FF0000"/>
              </a:solidFill>
            </a:endParaRPr>
          </a:p>
        </p:txBody>
      </p:sp>
      <p:pic>
        <p:nvPicPr>
          <p:cNvPr id="19" name="Picture 3" descr="D:\Projects\W3C-WoT\logo.png"/>
          <p:cNvPicPr>
            <a:picLocks noChangeAspect="1" noChangeArrowheads="1"/>
          </p:cNvPicPr>
          <p:nvPr/>
        </p:nvPicPr>
        <p:blipFill>
          <a:blip r:embed="rId6" cstate="print"/>
          <a:srcRect/>
          <a:stretch>
            <a:fillRect/>
          </a:stretch>
        </p:blipFill>
        <p:spPr bwMode="auto">
          <a:xfrm>
            <a:off x="5903940" y="2337092"/>
            <a:ext cx="1512168" cy="52763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a:t>
            </a:r>
            <a:r>
              <a:rPr lang="en-US" dirty="0" err="1" smtClean="0"/>
              <a:t>WoT</a:t>
            </a:r>
            <a:r>
              <a:rPr lang="en-US" dirty="0" smtClean="0"/>
              <a:t> Architecture</a:t>
            </a:r>
            <a:endParaRPr lang="en-US" dirty="0"/>
          </a:p>
        </p:txBody>
      </p:sp>
      <p:grpSp>
        <p:nvGrpSpPr>
          <p:cNvPr id="4" name="Group 8"/>
          <p:cNvGrpSpPr/>
          <p:nvPr/>
        </p:nvGrpSpPr>
        <p:grpSpPr>
          <a:xfrm>
            <a:off x="5183559" y="1424798"/>
            <a:ext cx="3096344" cy="2860068"/>
            <a:chOff x="5724128" y="404664"/>
            <a:chExt cx="2304256" cy="2232248"/>
          </a:xfrm>
          <a:solidFill>
            <a:schemeClr val="bg1">
              <a:lumMod val="85000"/>
            </a:schemeClr>
          </a:solidFill>
        </p:grpSpPr>
        <p:sp>
          <p:nvSpPr>
            <p:cNvPr id="5" name="Rectangle 6"/>
            <p:cNvSpPr/>
            <p:nvPr/>
          </p:nvSpPr>
          <p:spPr>
            <a:xfrm>
              <a:off x="6077378" y="1439094"/>
              <a:ext cx="1597756" cy="11978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7"/>
            <p:cNvSpPr/>
            <p:nvPr/>
          </p:nvSpPr>
          <p:spPr>
            <a:xfrm>
              <a:off x="5724128" y="404664"/>
              <a:ext cx="2304256" cy="10344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1"/>
          <p:cNvGrpSpPr/>
          <p:nvPr/>
        </p:nvGrpSpPr>
        <p:grpSpPr>
          <a:xfrm>
            <a:off x="215007" y="1620570"/>
            <a:ext cx="3903939" cy="2664296"/>
            <a:chOff x="683568" y="79792"/>
            <a:chExt cx="2491222" cy="1700168"/>
          </a:xfrm>
          <a:solidFill>
            <a:schemeClr val="bg1">
              <a:lumMod val="85000"/>
            </a:schemeClr>
          </a:solidFill>
        </p:grpSpPr>
        <p:sp>
          <p:nvSpPr>
            <p:cNvPr id="8" name="Oval 2"/>
            <p:cNvSpPr/>
            <p:nvPr/>
          </p:nvSpPr>
          <p:spPr>
            <a:xfrm>
              <a:off x="683568" y="802626"/>
              <a:ext cx="977334" cy="9773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3"/>
            <p:cNvSpPr/>
            <p:nvPr/>
          </p:nvSpPr>
          <p:spPr>
            <a:xfrm>
              <a:off x="1301372" y="79792"/>
              <a:ext cx="1276023" cy="127602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4"/>
            <p:cNvSpPr/>
            <p:nvPr/>
          </p:nvSpPr>
          <p:spPr>
            <a:xfrm>
              <a:off x="1998355" y="603525"/>
              <a:ext cx="1176435" cy="1176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5"/>
            <p:cNvSpPr/>
            <p:nvPr/>
          </p:nvSpPr>
          <p:spPr>
            <a:xfrm>
              <a:off x="1189665" y="1090658"/>
              <a:ext cx="1451998" cy="6893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角丸四角形 49"/>
          <p:cNvSpPr/>
          <p:nvPr/>
        </p:nvSpPr>
        <p:spPr bwMode="gray">
          <a:xfrm>
            <a:off x="6008758" y="2703277"/>
            <a:ext cx="1445946" cy="1319612"/>
          </a:xfrm>
          <a:prstGeom prst="roundRect">
            <a:avLst>
              <a:gd name="adj" fmla="val 6589"/>
            </a:avLst>
          </a:prstGeom>
          <a:solidFill>
            <a:schemeClr val="bg1"/>
          </a:solidFill>
          <a:ln w="38100" cap="flat" cmpd="sng" algn="ctr">
            <a:solidFill>
              <a:schemeClr val="tx1"/>
            </a:solidFill>
            <a:prstDash val="dash"/>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dirty="0" smtClean="0">
              <a:ln>
                <a:noFill/>
              </a:ln>
              <a:solidFill>
                <a:prstClr val="black"/>
              </a:solidFill>
              <a:effectLst/>
              <a:uLnTx/>
              <a:uFillTx/>
              <a:latin typeface="Gill Sans MT"/>
              <a:ea typeface="ＭＳ Ｐゴシック" panose="020B0600070205080204" pitchFamily="50" charset="-128"/>
              <a:cs typeface="+mn-cs"/>
            </a:endParaRPr>
          </a:p>
        </p:txBody>
      </p:sp>
      <p:sp>
        <p:nvSpPr>
          <p:cNvPr id="13" name="角丸四角形 49"/>
          <p:cNvSpPr/>
          <p:nvPr/>
        </p:nvSpPr>
        <p:spPr bwMode="gray">
          <a:xfrm>
            <a:off x="1642069" y="2703276"/>
            <a:ext cx="1445948" cy="1319614"/>
          </a:xfrm>
          <a:prstGeom prst="roundRect">
            <a:avLst>
              <a:gd name="adj" fmla="val 6589"/>
            </a:avLst>
          </a:prstGeom>
          <a:solidFill>
            <a:schemeClr val="bg1"/>
          </a:solidFill>
          <a:ln w="38100" cap="flat" cmpd="sng" algn="ctr">
            <a:solidFill>
              <a:schemeClr val="tx1"/>
            </a:solidFill>
            <a:prstDash val="dash"/>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dirty="0" smtClean="0">
              <a:ln>
                <a:noFill/>
              </a:ln>
              <a:solidFill>
                <a:prstClr val="black"/>
              </a:solidFill>
              <a:effectLst/>
              <a:uLnTx/>
              <a:uFillTx/>
              <a:latin typeface="Gill Sans MT"/>
              <a:ea typeface="ＭＳ Ｐゴシック" panose="020B0600070205080204" pitchFamily="50" charset="-128"/>
              <a:cs typeface="+mn-cs"/>
            </a:endParaRPr>
          </a:p>
        </p:txBody>
      </p:sp>
      <p:sp>
        <p:nvSpPr>
          <p:cNvPr id="14" name="角丸四角形 6"/>
          <p:cNvSpPr/>
          <p:nvPr/>
        </p:nvSpPr>
        <p:spPr bwMode="auto">
          <a:xfrm>
            <a:off x="7332016" y="5088331"/>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p>
        </p:txBody>
      </p:sp>
      <p:sp>
        <p:nvSpPr>
          <p:cNvPr id="19" name="角丸四角形 6"/>
          <p:cNvSpPr/>
          <p:nvPr/>
        </p:nvSpPr>
        <p:spPr bwMode="auto">
          <a:xfrm>
            <a:off x="6120240" y="2844570"/>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Virtual Thing</a:t>
            </a:r>
          </a:p>
        </p:txBody>
      </p:sp>
      <p:sp>
        <p:nvSpPr>
          <p:cNvPr id="20" name="角丸四角形 24"/>
          <p:cNvSpPr/>
          <p:nvPr/>
        </p:nvSpPr>
        <p:spPr bwMode="auto">
          <a:xfrm>
            <a:off x="6175263" y="3487380"/>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6175263" y="3285761"/>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22" name="縦巻き 49"/>
          <p:cNvSpPr/>
          <p:nvPr/>
        </p:nvSpPr>
        <p:spPr bwMode="auto">
          <a:xfrm>
            <a:off x="6175263" y="3084142"/>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sp>
        <p:nvSpPr>
          <p:cNvPr id="23" name="角丸四角形 6"/>
          <p:cNvSpPr/>
          <p:nvPr/>
        </p:nvSpPr>
        <p:spPr bwMode="auto">
          <a:xfrm>
            <a:off x="1753552" y="2844569"/>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Device</a:t>
            </a:r>
            <a:r>
              <a:rPr kumimoji="0" lang="en-US" altLang="ja-JP" sz="1000" b="1" i="0" u="none" strike="noStrike" kern="0" cap="none" spc="0" normalizeH="0" dirty="0" smtClean="0">
                <a:ln>
                  <a:noFill/>
                </a:ln>
                <a:solidFill>
                  <a:srgbClr val="000000"/>
                </a:solidFill>
                <a:effectLst/>
                <a:uLnTx/>
                <a:uFillTx/>
                <a:latin typeface="Arial" pitchFamily="34" charset="0"/>
                <a:ea typeface="HG明朝E" panose="02020909000000000000" pitchFamily="17" charset="-128"/>
                <a:cs typeface="Arial" pitchFamily="34" charset="0"/>
              </a:rPr>
              <a:t> Shadow</a:t>
            </a:r>
            <a:endPar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4" name="角丸四角形 24"/>
          <p:cNvSpPr/>
          <p:nvPr/>
        </p:nvSpPr>
        <p:spPr bwMode="auto">
          <a:xfrm>
            <a:off x="1808575" y="3487380"/>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25" name="角丸四角形 21"/>
          <p:cNvSpPr/>
          <p:nvPr/>
        </p:nvSpPr>
        <p:spPr bwMode="auto">
          <a:xfrm>
            <a:off x="1808575" y="3285761"/>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26" name="縦巻き 49"/>
          <p:cNvSpPr/>
          <p:nvPr/>
        </p:nvSpPr>
        <p:spPr bwMode="auto">
          <a:xfrm>
            <a:off x="1808575" y="3084142"/>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pic>
        <p:nvPicPr>
          <p:cNvPr id="27" name="図 7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116318" y="2112995"/>
            <a:ext cx="1193968" cy="477587"/>
          </a:xfrm>
          <a:prstGeom prst="rect">
            <a:avLst/>
          </a:prstGeom>
        </p:spPr>
      </p:pic>
      <p:sp>
        <p:nvSpPr>
          <p:cNvPr id="29" name="角丸四角形 6"/>
          <p:cNvSpPr/>
          <p:nvPr/>
        </p:nvSpPr>
        <p:spPr bwMode="auto">
          <a:xfrm>
            <a:off x="1770020" y="5087028"/>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Web Browser</a:t>
            </a:r>
          </a:p>
        </p:txBody>
      </p:sp>
      <p:pic>
        <p:nvPicPr>
          <p:cNvPr id="33" name="図 7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40615" y="4796730"/>
            <a:ext cx="510204" cy="743617"/>
          </a:xfrm>
          <a:prstGeom prst="rect">
            <a:avLst/>
          </a:prstGeom>
        </p:spPr>
      </p:pic>
      <p:grpSp>
        <p:nvGrpSpPr>
          <p:cNvPr id="34" name="Group 35"/>
          <p:cNvGrpSpPr/>
          <p:nvPr/>
        </p:nvGrpSpPr>
        <p:grpSpPr>
          <a:xfrm>
            <a:off x="7387039" y="4917194"/>
            <a:ext cx="324321" cy="324321"/>
            <a:chOff x="6235706" y="4922175"/>
            <a:chExt cx="268034" cy="268034"/>
          </a:xfrm>
        </p:grpSpPr>
        <p:sp>
          <p:nvSpPr>
            <p:cNvPr id="35"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6" name="Group 37"/>
            <p:cNvGrpSpPr/>
            <p:nvPr/>
          </p:nvGrpSpPr>
          <p:grpSpPr>
            <a:xfrm>
              <a:off x="6287492" y="4971265"/>
              <a:ext cx="164464" cy="169854"/>
              <a:chOff x="3555853" y="2073413"/>
              <a:chExt cx="605287" cy="625127"/>
            </a:xfrm>
          </p:grpSpPr>
          <p:sp>
            <p:nvSpPr>
              <p:cNvPr id="37" name="Isosceles Triangle 38"/>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38" name="Oval 39"/>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39" name="Oval 40"/>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0" name="Oval 41"/>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grpSp>
        <p:nvGrpSpPr>
          <p:cNvPr id="41" name="Group 42"/>
          <p:cNvGrpSpPr/>
          <p:nvPr/>
        </p:nvGrpSpPr>
        <p:grpSpPr>
          <a:xfrm>
            <a:off x="5775763" y="3200922"/>
            <a:ext cx="324321" cy="324321"/>
            <a:chOff x="6235706" y="4922175"/>
            <a:chExt cx="268034" cy="268034"/>
          </a:xfrm>
        </p:grpSpPr>
        <p:sp>
          <p:nvSpPr>
            <p:cNvPr id="42"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3" name="Group 44"/>
            <p:cNvGrpSpPr/>
            <p:nvPr/>
          </p:nvGrpSpPr>
          <p:grpSpPr>
            <a:xfrm>
              <a:off x="6287492" y="4971265"/>
              <a:ext cx="164464" cy="169854"/>
              <a:chOff x="3555853" y="2073413"/>
              <a:chExt cx="605287" cy="625127"/>
            </a:xfrm>
          </p:grpSpPr>
          <p:sp>
            <p:nvSpPr>
              <p:cNvPr id="44" name="Isosceles Triangle 45"/>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5" name="Oval 46"/>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6" name="Oval 47"/>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7" name="Oval 48"/>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sp>
        <p:nvSpPr>
          <p:cNvPr id="48" name="Textfeld 182"/>
          <p:cNvSpPr txBox="1"/>
          <p:nvPr/>
        </p:nvSpPr>
        <p:spPr>
          <a:xfrm>
            <a:off x="7853112" y="2947585"/>
            <a:ext cx="1290888" cy="830997"/>
          </a:xfrm>
          <a:prstGeom prst="rect">
            <a:avLst/>
          </a:prstGeom>
          <a:noFill/>
        </p:spPr>
        <p:txBody>
          <a:bodyPr wrap="square" rtlCol="0">
            <a:spAutoFit/>
          </a:bodyPr>
          <a:lstStyle/>
          <a:p>
            <a:r>
              <a:rPr lang="en-US" sz="1200" dirty="0" smtClean="0"/>
              <a:t>Standardized</a:t>
            </a:r>
            <a:br>
              <a:rPr lang="en-US" sz="1200" dirty="0" smtClean="0"/>
            </a:br>
            <a:r>
              <a:rPr lang="en-US" sz="1200" dirty="0" smtClean="0"/>
              <a:t>APIs for portable application logic</a:t>
            </a:r>
          </a:p>
          <a:p>
            <a:r>
              <a:rPr lang="en-US" sz="1200" dirty="0" smtClean="0"/>
              <a:t>(</a:t>
            </a:r>
            <a:r>
              <a:rPr lang="en-US" sz="1200" b="1" dirty="0" smtClean="0">
                <a:solidFill>
                  <a:srgbClr val="005A9C"/>
                </a:solidFill>
              </a:rPr>
              <a:t>Scripting API</a:t>
            </a:r>
            <a:r>
              <a:rPr lang="en-US" sz="1200" dirty="0" smtClean="0"/>
              <a:t>)</a:t>
            </a:r>
            <a:endParaRPr lang="en-US" sz="1200" dirty="0"/>
          </a:p>
        </p:txBody>
      </p:sp>
      <p:sp>
        <p:nvSpPr>
          <p:cNvPr id="49" name="角丸四角形 6"/>
          <p:cNvSpPr/>
          <p:nvPr/>
        </p:nvSpPr>
        <p:spPr bwMode="auto">
          <a:xfrm>
            <a:off x="4926272" y="5087027"/>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Existing Device</a:t>
            </a:r>
          </a:p>
        </p:txBody>
      </p:sp>
      <p:pic>
        <p:nvPicPr>
          <p:cNvPr id="50" name="Picture 2" descr="http://www.wink.com/img/product/tcp-led-connected-lighting/variants/762148261636/hero_0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824358" y="5412557"/>
            <a:ext cx="796666" cy="79666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1" name="Group 60"/>
          <p:cNvGrpSpPr/>
          <p:nvPr/>
        </p:nvGrpSpPr>
        <p:grpSpPr>
          <a:xfrm>
            <a:off x="5627511" y="5408228"/>
            <a:ext cx="391083" cy="391083"/>
            <a:chOff x="6235706" y="4922175"/>
            <a:chExt cx="268034" cy="268034"/>
          </a:xfrm>
        </p:grpSpPr>
        <p:sp>
          <p:nvSpPr>
            <p:cNvPr id="52"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3" name="Group 62"/>
            <p:cNvGrpSpPr/>
            <p:nvPr/>
          </p:nvGrpSpPr>
          <p:grpSpPr>
            <a:xfrm>
              <a:off x="6287492" y="4971265"/>
              <a:ext cx="164464" cy="169854"/>
              <a:chOff x="3555853" y="2073413"/>
              <a:chExt cx="605287" cy="625127"/>
            </a:xfrm>
          </p:grpSpPr>
          <p:sp>
            <p:nvSpPr>
              <p:cNvPr id="54" name="Isosceles Triangle 63"/>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55" name="Oval 64"/>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56" name="Oval 65"/>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57" name="Oval 66"/>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sp>
        <p:nvSpPr>
          <p:cNvPr id="58" name="Textfeld 163"/>
          <p:cNvSpPr txBox="1"/>
          <p:nvPr/>
        </p:nvSpPr>
        <p:spPr>
          <a:xfrm>
            <a:off x="611560" y="4402298"/>
            <a:ext cx="1559529" cy="338554"/>
          </a:xfrm>
          <a:prstGeom prst="rect">
            <a:avLst/>
          </a:prstGeom>
          <a:noFill/>
        </p:spPr>
        <p:txBody>
          <a:bodyPr wrap="none" rtlCol="0">
            <a:spAutoFit/>
          </a:bodyPr>
          <a:lstStyle/>
          <a:p>
            <a:r>
              <a:rPr lang="en-US" sz="1600" b="1" dirty="0" smtClean="0"/>
              <a:t>Web integration</a:t>
            </a:r>
            <a:endParaRPr lang="en-US" sz="1600" b="1" dirty="0"/>
          </a:p>
        </p:txBody>
      </p:sp>
      <p:sp>
        <p:nvSpPr>
          <p:cNvPr id="59" name="Textfeld 126"/>
          <p:cNvSpPr txBox="1"/>
          <p:nvPr/>
        </p:nvSpPr>
        <p:spPr>
          <a:xfrm>
            <a:off x="3383361" y="4813523"/>
            <a:ext cx="1181927" cy="646331"/>
          </a:xfrm>
          <a:prstGeom prst="rect">
            <a:avLst/>
          </a:prstGeom>
          <a:noFill/>
        </p:spPr>
        <p:txBody>
          <a:bodyPr wrap="none" rtlCol="0">
            <a:spAutoFit/>
          </a:bodyPr>
          <a:lstStyle/>
          <a:p>
            <a:pPr algn="ctr"/>
            <a:r>
              <a:rPr lang="en-US" sz="1200" dirty="0" smtClean="0"/>
              <a:t>Complementing</a:t>
            </a:r>
          </a:p>
          <a:p>
            <a:pPr algn="ctr"/>
            <a:r>
              <a:rPr lang="en-US" sz="1200" dirty="0" smtClean="0"/>
              <a:t>existing devices</a:t>
            </a:r>
          </a:p>
          <a:p>
            <a:pPr algn="ctr"/>
            <a:r>
              <a:rPr lang="en-US" sz="1200" dirty="0" smtClean="0"/>
              <a:t>and platforms</a:t>
            </a:r>
          </a:p>
        </p:txBody>
      </p:sp>
      <p:sp>
        <p:nvSpPr>
          <p:cNvPr id="60" name="Left-Right Arrow 70"/>
          <p:cNvSpPr/>
          <p:nvPr/>
        </p:nvSpPr>
        <p:spPr>
          <a:xfrm>
            <a:off x="2990151" y="5319078"/>
            <a:ext cx="1906749" cy="569385"/>
          </a:xfrm>
          <a:prstGeom prst="leftRight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61" name="Left-Right Arrow 71"/>
          <p:cNvSpPr/>
          <p:nvPr/>
        </p:nvSpPr>
        <p:spPr>
          <a:xfrm rot="16200000">
            <a:off x="1866834" y="4288320"/>
            <a:ext cx="1028030" cy="569385"/>
          </a:xfrm>
          <a:prstGeom prst="leftRight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62" name="Left-Right Arrow 73"/>
          <p:cNvSpPr/>
          <p:nvPr/>
        </p:nvSpPr>
        <p:spPr>
          <a:xfrm>
            <a:off x="3183900" y="3076620"/>
            <a:ext cx="2551978" cy="569385"/>
          </a:xfrm>
          <a:prstGeom prst="leftRight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63" name="Textfeld 181"/>
          <p:cNvSpPr txBox="1"/>
          <p:nvPr/>
        </p:nvSpPr>
        <p:spPr>
          <a:xfrm>
            <a:off x="294635" y="3185696"/>
            <a:ext cx="1390132" cy="646331"/>
          </a:xfrm>
          <a:prstGeom prst="rect">
            <a:avLst/>
          </a:prstGeom>
          <a:noFill/>
        </p:spPr>
        <p:txBody>
          <a:bodyPr wrap="square" rtlCol="0">
            <a:spAutoFit/>
          </a:bodyPr>
          <a:lstStyle/>
          <a:p>
            <a:pPr algn="ctr"/>
            <a:r>
              <a:rPr lang="en-US" sz="1200" dirty="0" smtClean="0"/>
              <a:t>Semantic</a:t>
            </a:r>
            <a:br>
              <a:rPr lang="en-US" sz="1200" dirty="0" smtClean="0"/>
            </a:br>
            <a:r>
              <a:rPr lang="en-US" sz="1200" dirty="0" smtClean="0"/>
              <a:t>metadata</a:t>
            </a:r>
          </a:p>
          <a:p>
            <a:pPr algn="ctr"/>
            <a:r>
              <a:rPr lang="en-US" sz="1200" dirty="0" smtClean="0"/>
              <a:t>(</a:t>
            </a:r>
            <a:r>
              <a:rPr lang="en-US" sz="1200" b="1" dirty="0" smtClean="0">
                <a:solidFill>
                  <a:srgbClr val="4A7B7C"/>
                </a:solidFill>
              </a:rPr>
              <a:t>Thing Description</a:t>
            </a:r>
            <a:r>
              <a:rPr lang="en-US" sz="1200" dirty="0" smtClean="0"/>
              <a:t>)</a:t>
            </a:r>
            <a:endParaRPr lang="en-US" sz="1200" dirty="0"/>
          </a:p>
        </p:txBody>
      </p:sp>
      <p:sp>
        <p:nvSpPr>
          <p:cNvPr id="64" name="Left-Right-Up Arrow 59"/>
          <p:cNvSpPr/>
          <p:nvPr/>
        </p:nvSpPr>
        <p:spPr>
          <a:xfrm>
            <a:off x="6161627" y="4074447"/>
            <a:ext cx="1140210" cy="1814016"/>
          </a:xfrm>
          <a:prstGeom prst="leftRightUpArrow">
            <a:avLst>
              <a:gd name="adj1" fmla="val 23663"/>
              <a:gd name="adj2" fmla="val 25000"/>
              <a:gd name="adj3" fmla="val 22995"/>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feld 162"/>
          <p:cNvSpPr txBox="1"/>
          <p:nvPr/>
        </p:nvSpPr>
        <p:spPr>
          <a:xfrm>
            <a:off x="5085109" y="4437112"/>
            <a:ext cx="1428211" cy="584775"/>
          </a:xfrm>
          <a:prstGeom prst="rect">
            <a:avLst/>
          </a:prstGeom>
          <a:noFill/>
        </p:spPr>
        <p:txBody>
          <a:bodyPr wrap="none" rtlCol="0">
            <a:spAutoFit/>
          </a:bodyPr>
          <a:lstStyle/>
          <a:p>
            <a:pPr algn="ctr"/>
            <a:r>
              <a:rPr lang="en-US" sz="1600" b="1" dirty="0" smtClean="0"/>
              <a:t>Direct</a:t>
            </a:r>
            <a:br>
              <a:rPr lang="en-US" sz="1600" b="1" dirty="0" smtClean="0"/>
            </a:br>
            <a:r>
              <a:rPr lang="en-US" sz="1600" b="1" dirty="0" smtClean="0"/>
              <a:t>Thing-to-Thing</a:t>
            </a:r>
            <a:endParaRPr lang="en-US" sz="1600" b="1" dirty="0"/>
          </a:p>
        </p:txBody>
      </p:sp>
      <p:sp>
        <p:nvSpPr>
          <p:cNvPr id="66" name="Textfeld 181"/>
          <p:cNvSpPr txBox="1"/>
          <p:nvPr/>
        </p:nvSpPr>
        <p:spPr>
          <a:xfrm>
            <a:off x="6187130" y="1758913"/>
            <a:ext cx="1089203" cy="338554"/>
          </a:xfrm>
          <a:prstGeom prst="rect">
            <a:avLst/>
          </a:prstGeom>
          <a:noFill/>
        </p:spPr>
        <p:txBody>
          <a:bodyPr wrap="square" rtlCol="0">
            <a:spAutoFit/>
          </a:bodyPr>
          <a:lstStyle/>
          <a:p>
            <a:pPr algn="ctr"/>
            <a:r>
              <a:rPr lang="en-US" sz="1600" b="1" dirty="0" smtClean="0"/>
              <a:t>Local Hubs</a:t>
            </a:r>
            <a:endParaRPr lang="en-US" sz="1600" b="1" dirty="0"/>
          </a:p>
        </p:txBody>
      </p:sp>
      <p:sp>
        <p:nvSpPr>
          <p:cNvPr id="67" name="Textfeld 181"/>
          <p:cNvSpPr txBox="1"/>
          <p:nvPr/>
        </p:nvSpPr>
        <p:spPr>
          <a:xfrm>
            <a:off x="1488591" y="2054199"/>
            <a:ext cx="1395194" cy="338554"/>
          </a:xfrm>
          <a:prstGeom prst="rect">
            <a:avLst/>
          </a:prstGeom>
          <a:noFill/>
        </p:spPr>
        <p:txBody>
          <a:bodyPr wrap="square" rtlCol="0">
            <a:spAutoFit/>
          </a:bodyPr>
          <a:lstStyle/>
          <a:p>
            <a:pPr algn="ctr"/>
            <a:r>
              <a:rPr lang="en-US" sz="1600" b="1" dirty="0" smtClean="0"/>
              <a:t>Cloud Mirrors</a:t>
            </a:r>
            <a:endParaRPr lang="en-US" sz="1600" b="1" dirty="0"/>
          </a:p>
        </p:txBody>
      </p:sp>
      <p:sp>
        <p:nvSpPr>
          <p:cNvPr id="68" name="Textfeld 126"/>
          <p:cNvSpPr txBox="1"/>
          <p:nvPr/>
        </p:nvSpPr>
        <p:spPr>
          <a:xfrm>
            <a:off x="5390490" y="5465270"/>
            <a:ext cx="261610" cy="276999"/>
          </a:xfrm>
          <a:prstGeom prst="rect">
            <a:avLst/>
          </a:prstGeom>
          <a:noFill/>
        </p:spPr>
        <p:txBody>
          <a:bodyPr wrap="none" rtlCol="0">
            <a:spAutoFit/>
          </a:bodyPr>
          <a:lstStyle/>
          <a:p>
            <a:pPr algn="ctr"/>
            <a:r>
              <a:rPr lang="en-US" sz="1200" dirty="0" smtClean="0"/>
              <a:t>+</a:t>
            </a:r>
            <a:endParaRPr lang="en-US" sz="1200" dirty="0"/>
          </a:p>
        </p:txBody>
      </p:sp>
      <p:grpSp>
        <p:nvGrpSpPr>
          <p:cNvPr id="69" name="Group 49"/>
          <p:cNvGrpSpPr/>
          <p:nvPr/>
        </p:nvGrpSpPr>
        <p:grpSpPr>
          <a:xfrm>
            <a:off x="1404852" y="3200922"/>
            <a:ext cx="324321" cy="324321"/>
            <a:chOff x="6235706" y="4922175"/>
            <a:chExt cx="268034" cy="268034"/>
          </a:xfrm>
        </p:grpSpPr>
        <p:sp>
          <p:nvSpPr>
            <p:cNvPr id="70"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71" name="Group 51"/>
            <p:cNvGrpSpPr/>
            <p:nvPr/>
          </p:nvGrpSpPr>
          <p:grpSpPr>
            <a:xfrm>
              <a:off x="6287492" y="4971265"/>
              <a:ext cx="164464" cy="169854"/>
              <a:chOff x="3555853" y="2073413"/>
              <a:chExt cx="605287" cy="625127"/>
            </a:xfrm>
          </p:grpSpPr>
          <p:sp>
            <p:nvSpPr>
              <p:cNvPr id="72" name="Isosceles Triangle 52"/>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73" name="Oval 53"/>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74" name="Oval 54"/>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75" name="Oval 55"/>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sp>
        <p:nvSpPr>
          <p:cNvPr id="80" name="Textfeld 126"/>
          <p:cNvSpPr txBox="1"/>
          <p:nvPr/>
        </p:nvSpPr>
        <p:spPr>
          <a:xfrm>
            <a:off x="3241506" y="5736711"/>
            <a:ext cx="1404039" cy="461665"/>
          </a:xfrm>
          <a:prstGeom prst="rect">
            <a:avLst/>
          </a:prstGeom>
          <a:noFill/>
        </p:spPr>
        <p:txBody>
          <a:bodyPr wrap="none" rtlCol="0">
            <a:spAutoFit/>
          </a:bodyPr>
          <a:lstStyle/>
          <a:p>
            <a:pPr algn="ctr"/>
            <a:r>
              <a:rPr lang="en-US" sz="1200" dirty="0" smtClean="0"/>
              <a:t>(</a:t>
            </a:r>
            <a:r>
              <a:rPr lang="en-US" sz="1200" b="1" dirty="0" smtClean="0">
                <a:solidFill>
                  <a:srgbClr val="4A7B7C"/>
                </a:solidFill>
              </a:rPr>
              <a:t>Thing Description</a:t>
            </a:r>
            <a:r>
              <a:rPr lang="en-US" sz="1200" dirty="0" smtClean="0"/>
              <a:t>,</a:t>
            </a:r>
            <a:br>
              <a:rPr lang="en-US" sz="1200" dirty="0" smtClean="0"/>
            </a:br>
            <a:r>
              <a:rPr lang="en-US" sz="1200" b="1" dirty="0" smtClean="0">
                <a:solidFill>
                  <a:srgbClr val="00B050"/>
                </a:solidFill>
              </a:rPr>
              <a:t>Binding Templates</a:t>
            </a:r>
            <a:r>
              <a:rPr lang="en-US" sz="1200" dirty="0" smtClean="0"/>
              <a:t>)</a:t>
            </a:r>
            <a:endParaRPr lang="en-US" sz="1200" dirty="0"/>
          </a:p>
        </p:txBody>
      </p:sp>
      <p:sp>
        <p:nvSpPr>
          <p:cNvPr id="81" name="Textfeld 162"/>
          <p:cNvSpPr txBox="1"/>
          <p:nvPr/>
        </p:nvSpPr>
        <p:spPr>
          <a:xfrm>
            <a:off x="4241257" y="2927677"/>
            <a:ext cx="1113254" cy="276999"/>
          </a:xfrm>
          <a:prstGeom prst="rect">
            <a:avLst/>
          </a:prstGeom>
          <a:noFill/>
        </p:spPr>
        <p:txBody>
          <a:bodyPr wrap="none" rtlCol="0">
            <a:spAutoFit/>
          </a:bodyPr>
          <a:lstStyle/>
          <a:p>
            <a:pPr algn="ctr"/>
            <a:r>
              <a:rPr lang="en-US" sz="1200" dirty="0" smtClean="0"/>
              <a:t>Remote access</a:t>
            </a:r>
            <a:endParaRPr lang="en-US" sz="1200" dirty="0"/>
          </a:p>
        </p:txBody>
      </p:sp>
      <p:sp>
        <p:nvSpPr>
          <p:cNvPr id="82" name="Textfeld 126"/>
          <p:cNvSpPr txBox="1"/>
          <p:nvPr/>
        </p:nvSpPr>
        <p:spPr>
          <a:xfrm>
            <a:off x="5537775" y="5865054"/>
            <a:ext cx="548548" cy="253916"/>
          </a:xfrm>
          <a:prstGeom prst="rect">
            <a:avLst/>
          </a:prstGeom>
          <a:noFill/>
        </p:spPr>
        <p:txBody>
          <a:bodyPr wrap="none" rtlCol="0">
            <a:spAutoFit/>
          </a:bodyPr>
          <a:lstStyle/>
          <a:p>
            <a:pPr algn="r"/>
            <a:r>
              <a:rPr lang="en-US" sz="1000" b="1" dirty="0" smtClean="0">
                <a:latin typeface="Arial" panose="020B0604020202020204" pitchFamily="34" charset="0"/>
                <a:cs typeface="Arial" panose="020B0604020202020204" pitchFamily="34" charset="0"/>
              </a:rPr>
              <a:t>Thing</a:t>
            </a:r>
            <a:endParaRPr lang="en-US" sz="1000" b="1" dirty="0">
              <a:latin typeface="Arial" panose="020B0604020202020204" pitchFamily="34" charset="0"/>
              <a:cs typeface="Arial" panose="020B0604020202020204" pitchFamily="34" charset="0"/>
            </a:endParaRPr>
          </a:p>
        </p:txBody>
      </p:sp>
      <p:sp>
        <p:nvSpPr>
          <p:cNvPr id="85" name="Textfeld 84"/>
          <p:cNvSpPr txBox="1"/>
          <p:nvPr/>
        </p:nvSpPr>
        <p:spPr>
          <a:xfrm>
            <a:off x="5364088" y="5845019"/>
            <a:ext cx="336952" cy="276999"/>
          </a:xfrm>
          <a:prstGeom prst="rect">
            <a:avLst/>
          </a:prstGeom>
          <a:noFill/>
        </p:spPr>
        <p:txBody>
          <a:bodyPr wrap="none" rtlCol="0">
            <a:spAutoFit/>
          </a:bodyPr>
          <a:lstStyle/>
          <a:p>
            <a:r>
              <a:rPr lang="en-US" sz="1200" b="1" dirty="0" smtClean="0">
                <a:sym typeface="Symbol"/>
              </a:rPr>
              <a:t></a:t>
            </a:r>
            <a:endParaRPr lang="en-US" sz="1200" b="1" dirty="0"/>
          </a:p>
        </p:txBody>
      </p:sp>
      <p:sp>
        <p:nvSpPr>
          <p:cNvPr id="87" name="角丸四角形 24"/>
          <p:cNvSpPr/>
          <p:nvPr/>
        </p:nvSpPr>
        <p:spPr bwMode="auto">
          <a:xfrm>
            <a:off x="6175262" y="3688999"/>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sp>
        <p:nvSpPr>
          <p:cNvPr id="88" name="角丸四角形 24"/>
          <p:cNvSpPr/>
          <p:nvPr/>
        </p:nvSpPr>
        <p:spPr bwMode="auto">
          <a:xfrm>
            <a:off x="1808575" y="3688999"/>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sp>
        <p:nvSpPr>
          <p:cNvPr id="89" name="角丸四角形 24"/>
          <p:cNvSpPr/>
          <p:nvPr/>
        </p:nvSpPr>
        <p:spPr bwMode="auto">
          <a:xfrm>
            <a:off x="1825043" y="5728299"/>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90" name="角丸四角形 21"/>
          <p:cNvSpPr/>
          <p:nvPr/>
        </p:nvSpPr>
        <p:spPr bwMode="auto">
          <a:xfrm>
            <a:off x="1825043" y="5526680"/>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91" name="縦巻き 49"/>
          <p:cNvSpPr/>
          <p:nvPr/>
        </p:nvSpPr>
        <p:spPr bwMode="auto">
          <a:xfrm>
            <a:off x="1825043" y="5325061"/>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sp>
        <p:nvSpPr>
          <p:cNvPr id="92" name="角丸四角形 24"/>
          <p:cNvSpPr/>
          <p:nvPr/>
        </p:nvSpPr>
        <p:spPr bwMode="auto">
          <a:xfrm>
            <a:off x="1825043" y="5929918"/>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sp>
        <p:nvSpPr>
          <p:cNvPr id="93" name="角丸四角形 24"/>
          <p:cNvSpPr/>
          <p:nvPr/>
        </p:nvSpPr>
        <p:spPr bwMode="auto">
          <a:xfrm>
            <a:off x="7387039" y="5720348"/>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94" name="角丸四角形 21"/>
          <p:cNvSpPr/>
          <p:nvPr/>
        </p:nvSpPr>
        <p:spPr bwMode="auto">
          <a:xfrm>
            <a:off x="7387039" y="5518729"/>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95" name="縦巻き 49"/>
          <p:cNvSpPr/>
          <p:nvPr/>
        </p:nvSpPr>
        <p:spPr bwMode="auto">
          <a:xfrm>
            <a:off x="7387039" y="5317110"/>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sp>
        <p:nvSpPr>
          <p:cNvPr id="96" name="角丸四角形 24"/>
          <p:cNvSpPr/>
          <p:nvPr/>
        </p:nvSpPr>
        <p:spPr bwMode="auto">
          <a:xfrm>
            <a:off x="7387039" y="5921967"/>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pic>
        <p:nvPicPr>
          <p:cNvPr id="18" name="図 16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194916" y="6084680"/>
            <a:ext cx="1469410" cy="739953"/>
          </a:xfrm>
          <a:prstGeom prst="rect">
            <a:avLst/>
          </a:prstGeom>
        </p:spPr>
      </p:pic>
      <p:sp>
        <p:nvSpPr>
          <p:cNvPr id="97" name="Textfeld 162"/>
          <p:cNvSpPr txBox="1"/>
          <p:nvPr/>
        </p:nvSpPr>
        <p:spPr>
          <a:xfrm>
            <a:off x="4794921" y="6272198"/>
            <a:ext cx="2337563" cy="276999"/>
          </a:xfrm>
          <a:prstGeom prst="rect">
            <a:avLst/>
          </a:prstGeom>
          <a:noFill/>
        </p:spPr>
        <p:txBody>
          <a:bodyPr wrap="none" rtlCol="0">
            <a:spAutoFit/>
          </a:bodyPr>
          <a:lstStyle/>
          <a:p>
            <a:pPr algn="ctr"/>
            <a:r>
              <a:rPr lang="en-US" sz="1200" dirty="0" smtClean="0"/>
              <a:t>Powerful  and constrained Things</a:t>
            </a: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a:t>
            </a:r>
            <a:r>
              <a:rPr lang="en-US" dirty="0" err="1" smtClean="0"/>
              <a:t>WoT</a:t>
            </a:r>
            <a:endParaRPr lang="en-US" dirty="0"/>
          </a:p>
        </p:txBody>
      </p:sp>
      <p:sp>
        <p:nvSpPr>
          <p:cNvPr id="7" name="Textplatzhalter 6"/>
          <p:cNvSpPr>
            <a:spLocks noGrp="1"/>
          </p:cNvSpPr>
          <p:nvPr>
            <p:ph type="body" idx="1"/>
          </p:nvPr>
        </p:nvSpPr>
        <p:spPr/>
        <p:txBody>
          <a:bodyPr/>
          <a:lstStyle/>
          <a:p>
            <a:r>
              <a:rPr lang="en-US" dirty="0" smtClean="0"/>
              <a:t>Interest Group (IG)</a:t>
            </a:r>
            <a:endParaRPr lang="en-US" dirty="0"/>
          </a:p>
        </p:txBody>
      </p:sp>
      <p:sp>
        <p:nvSpPr>
          <p:cNvPr id="8" name="Inhaltsplatzhalter 7"/>
          <p:cNvSpPr>
            <a:spLocks noGrp="1"/>
          </p:cNvSpPr>
          <p:nvPr>
            <p:ph sz="half" idx="2"/>
          </p:nvPr>
        </p:nvSpPr>
        <p:spPr>
          <a:xfrm>
            <a:off x="457200" y="2174874"/>
            <a:ext cx="4040188" cy="4206453"/>
          </a:xfrm>
        </p:spPr>
        <p:txBody>
          <a:bodyPr>
            <a:normAutofit/>
          </a:bodyPr>
          <a:lstStyle/>
          <a:p>
            <a:pPr marL="0" indent="0">
              <a:buNone/>
            </a:pPr>
            <a:r>
              <a:rPr lang="en-US" sz="1400" dirty="0">
                <a:hlinkClick r:id="rId2"/>
              </a:rPr>
              <a:t>https://</a:t>
            </a:r>
            <a:r>
              <a:rPr lang="en-US" sz="1400" dirty="0" smtClean="0">
                <a:hlinkClick r:id="rId2"/>
              </a:rPr>
              <a:t>www.w3.org/2016/07/wot-ig-charter.html</a:t>
            </a:r>
            <a:r>
              <a:rPr lang="en-US" sz="1400" dirty="0" smtClean="0"/>
              <a:t> </a:t>
            </a:r>
            <a:endParaRPr lang="en-US" sz="1400" dirty="0"/>
          </a:p>
          <a:p>
            <a:r>
              <a:rPr lang="en-US" dirty="0" smtClean="0"/>
              <a:t>Started spring 2015</a:t>
            </a:r>
          </a:p>
          <a:p>
            <a:r>
              <a:rPr lang="en-US" dirty="0" smtClean="0"/>
              <a:t>220 </a:t>
            </a:r>
            <a:r>
              <a:rPr lang="en-US" dirty="0" smtClean="0"/>
              <a:t>participants</a:t>
            </a:r>
          </a:p>
          <a:p>
            <a:r>
              <a:rPr lang="en-US" dirty="0" smtClean="0"/>
              <a:t>Informal work, outreach</a:t>
            </a:r>
          </a:p>
          <a:p>
            <a:endParaRPr lang="en-US" dirty="0" smtClean="0"/>
          </a:p>
          <a:p>
            <a:r>
              <a:rPr lang="en-US" dirty="0" smtClean="0"/>
              <a:t>Use cases, explorative work</a:t>
            </a:r>
          </a:p>
          <a:p>
            <a:r>
              <a:rPr lang="en-US" dirty="0" smtClean="0"/>
              <a:t>Liaisons and collaborations with other organizations and SDOs</a:t>
            </a:r>
          </a:p>
          <a:p>
            <a:r>
              <a:rPr lang="en-US" dirty="0" err="1" smtClean="0"/>
              <a:t>PlugFests</a:t>
            </a:r>
            <a:r>
              <a:rPr lang="en-US" dirty="0" smtClean="0"/>
              <a:t> with running code</a:t>
            </a:r>
            <a:endParaRPr lang="en-US" dirty="0"/>
          </a:p>
        </p:txBody>
      </p:sp>
      <p:sp>
        <p:nvSpPr>
          <p:cNvPr id="9" name="Textplatzhalter 8"/>
          <p:cNvSpPr>
            <a:spLocks noGrp="1"/>
          </p:cNvSpPr>
          <p:nvPr>
            <p:ph type="body" sz="quarter" idx="3"/>
          </p:nvPr>
        </p:nvSpPr>
        <p:spPr/>
        <p:txBody>
          <a:bodyPr/>
          <a:lstStyle/>
          <a:p>
            <a:r>
              <a:rPr lang="en-US" dirty="0" smtClean="0"/>
              <a:t>Working Group (WG)</a:t>
            </a:r>
            <a:endParaRPr lang="en-US" dirty="0"/>
          </a:p>
        </p:txBody>
      </p:sp>
      <p:sp>
        <p:nvSpPr>
          <p:cNvPr id="10" name="Inhaltsplatzhalter 9"/>
          <p:cNvSpPr>
            <a:spLocks noGrp="1"/>
          </p:cNvSpPr>
          <p:nvPr>
            <p:ph sz="quarter" idx="4"/>
          </p:nvPr>
        </p:nvSpPr>
        <p:spPr/>
        <p:txBody>
          <a:bodyPr/>
          <a:lstStyle/>
          <a:p>
            <a:pPr marL="0" indent="0">
              <a:buNone/>
            </a:pPr>
            <a:r>
              <a:rPr lang="en-US" sz="1400" dirty="0">
                <a:hlinkClick r:id="rId3"/>
              </a:rPr>
              <a:t>https://</a:t>
            </a:r>
            <a:r>
              <a:rPr lang="en-US" sz="1400" dirty="0" smtClean="0">
                <a:hlinkClick r:id="rId3"/>
              </a:rPr>
              <a:t>www.w3.org/2016/12/wot-wg-2016.html</a:t>
            </a:r>
            <a:r>
              <a:rPr lang="en-US" sz="1400" dirty="0" smtClean="0"/>
              <a:t> </a:t>
            </a:r>
          </a:p>
          <a:p>
            <a:r>
              <a:rPr lang="en-US" dirty="0" smtClean="0"/>
              <a:t>Started December 2016</a:t>
            </a:r>
          </a:p>
          <a:p>
            <a:r>
              <a:rPr lang="en-US" dirty="0" smtClean="0"/>
              <a:t>84</a:t>
            </a:r>
            <a:r>
              <a:rPr lang="en-US" dirty="0" smtClean="0"/>
              <a:t> </a:t>
            </a:r>
            <a:r>
              <a:rPr lang="en-US" dirty="0" smtClean="0"/>
              <a:t>participants</a:t>
            </a:r>
          </a:p>
          <a:p>
            <a:r>
              <a:rPr lang="en-US" dirty="0" smtClean="0"/>
              <a:t>Normative work</a:t>
            </a:r>
          </a:p>
          <a:p>
            <a:endParaRPr lang="en-US" dirty="0" smtClean="0"/>
          </a:p>
          <a:p>
            <a:r>
              <a:rPr lang="en-US" dirty="0" smtClean="0"/>
              <a:t>Standardization of four initial building blocks identified by the IG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smtClean="0"/>
              <a:t>WoT</a:t>
            </a:r>
            <a:r>
              <a:rPr lang="en-US" dirty="0" smtClean="0"/>
              <a:t> Building Blocks</a:t>
            </a:r>
            <a:endParaRPr lang="en-US" dirty="0"/>
          </a:p>
        </p:txBody>
      </p:sp>
      <p:sp>
        <p:nvSpPr>
          <p:cNvPr id="5" name="Textplatzhalter 4"/>
          <p:cNvSpPr>
            <a:spLocks noGrp="1"/>
          </p:cNvSpPr>
          <p:nvPr>
            <p:ph type="body" idx="1"/>
          </p:nvPr>
        </p:nvSpPr>
        <p:spPr/>
        <p:txBody>
          <a:bodyPr/>
          <a:lstStyle/>
          <a:p>
            <a:r>
              <a:rPr lang="en-US" dirty="0" smtClean="0"/>
              <a:t>Complementing technological building blocks to mix and match</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040887b0-086c-4ff4-2016-b5b55c2754ed"/>
</p:tagLst>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2978</Words>
  <Application>Microsoft Office PowerPoint</Application>
  <PresentationFormat>Bildschirmpräsentation (4:3)</PresentationFormat>
  <Paragraphs>728</Paragraphs>
  <Slides>42</Slides>
  <Notes>1</Notes>
  <HiddenSlides>0</HiddenSlides>
  <MMClips>0</MMClips>
  <ScaleCrop>false</ScaleCrop>
  <HeadingPairs>
    <vt:vector size="4" baseType="variant">
      <vt:variant>
        <vt:lpstr>Design</vt:lpstr>
      </vt:variant>
      <vt:variant>
        <vt:i4>1</vt:i4>
      </vt:variant>
      <vt:variant>
        <vt:lpstr>Folientitel</vt:lpstr>
      </vt:variant>
      <vt:variant>
        <vt:i4>42</vt:i4>
      </vt:variant>
    </vt:vector>
  </HeadingPairs>
  <TitlesOfParts>
    <vt:vector size="43" baseType="lpstr">
      <vt:lpstr>Larissa-Design</vt:lpstr>
      <vt:lpstr>W3C Standards for the IoT</vt:lpstr>
      <vt:lpstr>What is the Web of Things?</vt:lpstr>
      <vt:lpstr>What is the Web of Things?</vt:lpstr>
      <vt:lpstr>What is the Web of Things?</vt:lpstr>
      <vt:lpstr>W3C WoT Activities</vt:lpstr>
      <vt:lpstr>W3C WoT Mission</vt:lpstr>
      <vt:lpstr>W3C WoT Architecture</vt:lpstr>
      <vt:lpstr>W3C WoT</vt:lpstr>
      <vt:lpstr>WoT Building Blocks</vt:lpstr>
      <vt:lpstr>Semantic Metadata for Interoperability</vt:lpstr>
      <vt:lpstr>Simple, Common Interaction Model</vt:lpstr>
      <vt:lpstr>HTML for Things: Thing Description (TD)</vt:lpstr>
      <vt:lpstr>Interoperability Across Platforms</vt:lpstr>
      <vt:lpstr>Description of IoT Protocols: Binding Templates</vt:lpstr>
      <vt:lpstr>Gateways Can Automatically Adapt to New Devices/Resources/Application</vt:lpstr>
      <vt:lpstr>Simplify Application Development</vt:lpstr>
      <vt:lpstr>Browser-like Runtime for IoT Apps: Scripting API</vt:lpstr>
      <vt:lpstr>Portable Apps Across Vendors</vt:lpstr>
      <vt:lpstr>Portable Apps Across Components</vt:lpstr>
      <vt:lpstr>Portable Apps Across Components</vt:lpstr>
      <vt:lpstr>TD to Augment Existing Things</vt:lpstr>
      <vt:lpstr>Servient Reference Architecture</vt:lpstr>
      <vt:lpstr>W3C WoT Building Blocks</vt:lpstr>
      <vt:lpstr>WoT Thing Description</vt:lpstr>
      <vt:lpstr>TD Example</vt:lpstr>
      <vt:lpstr>Folie 26</vt:lpstr>
      <vt:lpstr>Folie 27</vt:lpstr>
      <vt:lpstr>WoT Thing Description</vt:lpstr>
      <vt:lpstr>WoT Scripting API</vt:lpstr>
      <vt:lpstr>Script Example (Expose Thing)</vt:lpstr>
      <vt:lpstr>Script Example (Consume Thing)</vt:lpstr>
      <vt:lpstr>WoT Scripting API</vt:lpstr>
      <vt:lpstr>W3C WOT Roadmap</vt:lpstr>
      <vt:lpstr>W3C WoT Task Forces</vt:lpstr>
      <vt:lpstr>W3C WoT Liaisons</vt:lpstr>
      <vt:lpstr>WG Roadmap</vt:lpstr>
      <vt:lpstr>W3C WoT Online Resources</vt:lpstr>
      <vt:lpstr>Fairhair Alliance and W3C WoT</vt:lpstr>
      <vt:lpstr>Possible Collaborations</vt:lpstr>
      <vt:lpstr>Strategy</vt:lpstr>
      <vt:lpstr>Roadmap</vt:lpstr>
      <vt:lpstr>Issues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 WoT Project</dc:title>
  <dc:creator>Kovatsch, Matthias</dc:creator>
  <cp:keywords>C_Unrestricted</cp:keywords>
  <cp:lastModifiedBy>Matthias Kovatsch</cp:lastModifiedBy>
  <cp:revision>501</cp:revision>
  <dcterms:created xsi:type="dcterms:W3CDTF">2016-04-10T22:30:33Z</dcterms:created>
  <dcterms:modified xsi:type="dcterms:W3CDTF">2017-04-19T14:09:17Z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_AdHocReviewCycleID">
    <vt:i4>-705146140</vt:i4>
  </property>
  <property fmtid="{D5CDD505-2E9C-101B-9397-08002B2CF9AE}" pid="4" name="_NewReviewCycle">
    <vt:lpwstr/>
  </property>
  <property fmtid="{D5CDD505-2E9C-101B-9397-08002B2CF9AE}" pid="5" name="_EmailSubject">
    <vt:lpwstr/>
  </property>
  <property fmtid="{D5CDD505-2E9C-101B-9397-08002B2CF9AE}" pid="6" name="_AuthorEmail">
    <vt:lpwstr>matthias.kovatsch@siemens.com</vt:lpwstr>
  </property>
  <property fmtid="{D5CDD505-2E9C-101B-9397-08002B2CF9AE}" pid="7" name="_AuthorEmailDisplayName">
    <vt:lpwstr>Kovatsch, Matthias (CT RDA NEC EMB-DE)</vt:lpwstr>
  </property>
</Properties>
</file>