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116" r:id="rId2"/>
    <p:sldId id="1109" r:id="rId3"/>
    <p:sldId id="1118" r:id="rId4"/>
    <p:sldId id="1141" r:id="rId5"/>
    <p:sldId id="1147" r:id="rId6"/>
    <p:sldId id="1148" r:id="rId7"/>
    <p:sldId id="1150" r:id="rId8"/>
    <p:sldId id="1149" r:id="rId9"/>
    <p:sldId id="1146" r:id="rId10"/>
    <p:sldId id="1145" r:id="rId11"/>
    <p:sldId id="1144" r:id="rId12"/>
    <p:sldId id="1142" r:id="rId13"/>
    <p:sldId id="1143" r:id="rId14"/>
    <p:sldId id="1152" r:id="rId15"/>
    <p:sldId id="1120" r:id="rId16"/>
    <p:sldId id="1151" r:id="rId17"/>
    <p:sldId id="1121" r:id="rId18"/>
    <p:sldId id="1110" r:id="rId19"/>
    <p:sldId id="1117" r:id="rId20"/>
  </p:sldIdLst>
  <p:sldSz cx="9906000" cy="6858000" type="A4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1782DB"/>
    <a:srgbClr val="FFFF99"/>
    <a:srgbClr val="66FF66"/>
    <a:srgbClr val="FFCCFF"/>
    <a:srgbClr val="C5FFC5"/>
    <a:srgbClr val="5D8CF0"/>
    <a:srgbClr val="D38334"/>
    <a:srgbClr val="569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 autoAdjust="0"/>
    <p:restoredTop sz="94041" autoAdjust="0"/>
  </p:normalViewPr>
  <p:slideViewPr>
    <p:cSldViewPr>
      <p:cViewPr varScale="1">
        <p:scale>
          <a:sx n="86" d="100"/>
          <a:sy n="86" d="100"/>
        </p:scale>
        <p:origin x="1464" y="36"/>
      </p:cViewPr>
      <p:guideLst>
        <p:guide orient="horz" pos="48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734" y="-102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t" anchorCtr="0" compatLnSpc="1">
            <a:prstTxWarp prst="textNoShape">
              <a:avLst/>
            </a:prstTxWarp>
          </a:bodyPr>
          <a:lstStyle>
            <a:lvl1pPr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6" y="0"/>
            <a:ext cx="305276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t" anchorCtr="0" compatLnSpc="1">
            <a:prstTxWarp prst="textNoShape">
              <a:avLst/>
            </a:prstTxWarp>
          </a:bodyPr>
          <a:lstStyle>
            <a:lvl1pPr algn="r"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495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b" anchorCtr="0" compatLnSpc="1">
            <a:prstTxWarp prst="textNoShape">
              <a:avLst/>
            </a:prstTxWarp>
          </a:bodyPr>
          <a:lstStyle>
            <a:lvl1pPr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6" y="9721850"/>
            <a:ext cx="30527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b" anchorCtr="0" compatLnSpc="1">
            <a:prstTxWarp prst="textNoShape">
              <a:avLst/>
            </a:prstTxWarp>
          </a:bodyPr>
          <a:lstStyle>
            <a:lvl1pPr algn="r"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5FAD8ED0-1101-4A1E-9FC5-240ED3B7A5C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58542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t" anchorCtr="0" compatLnSpc="1">
            <a:prstTxWarp prst="textNoShape">
              <a:avLst/>
            </a:prstTxWarp>
          </a:bodyPr>
          <a:lstStyle>
            <a:lvl1pPr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40" y="1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t" anchorCtr="0" compatLnSpc="1">
            <a:prstTxWarp prst="textNoShape">
              <a:avLst/>
            </a:prstTxWarp>
          </a:bodyPr>
          <a:lstStyle>
            <a:lvl1pPr algn="r"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68350"/>
            <a:ext cx="554037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b" anchorCtr="0" compatLnSpc="1">
            <a:prstTxWarp prst="textNoShape">
              <a:avLst/>
            </a:prstTxWarp>
          </a:bodyPr>
          <a:lstStyle>
            <a:lvl1pPr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40" y="9721851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b" anchorCtr="0" compatLnSpc="1">
            <a:prstTxWarp prst="textNoShape">
              <a:avLst/>
            </a:prstTxWarp>
          </a:bodyPr>
          <a:lstStyle>
            <a:lvl1pPr algn="r"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A2A39E38-A2C7-44F6-9B1B-EA6F588B7F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7803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2735702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17469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58883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78717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23522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74059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11022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91235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02739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56906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1848852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3403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77632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4244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2058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4CD404-5484-4854-AD83-B61ABC50C41A}" type="slidenum">
              <a:rPr lang="en-US" altLang="ja-JP"/>
              <a:pPr/>
              <a:t>6</a:t>
            </a:fld>
            <a:endParaRPr lang="en-US" altLang="ja-JP" dirty="0"/>
          </a:p>
        </p:txBody>
      </p:sp>
      <p:sp>
        <p:nvSpPr>
          <p:cNvPr id="178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5113" cy="3700463"/>
          </a:xfrm>
          <a:ln/>
        </p:spPr>
      </p:sp>
      <p:sp>
        <p:nvSpPr>
          <p:cNvPr id="178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1787284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ja-JP" sz="1300" dirty="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17852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80308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0071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98EE3-66EC-4E48-825D-327286E3B39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pic>
        <p:nvPicPr>
          <p:cNvPr id="5" name="Picture 17" descr="Panasonic_logo_bl_nega_JPE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44450"/>
            <a:ext cx="1150938" cy="17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3852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E53D3-92EB-418B-AD08-35F2DDE57C8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pic>
        <p:nvPicPr>
          <p:cNvPr id="5" name="Picture 17" descr="Panasonic_logo_bl_nega_JPE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44450"/>
            <a:ext cx="1150938" cy="17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0375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731B4-1C92-4415-9846-D6A78EF5FE4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pic>
        <p:nvPicPr>
          <p:cNvPr id="5" name="Picture 17" descr="Panasonic_logo_bl_nega_JPE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44450"/>
            <a:ext cx="1150938" cy="17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6444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25E71-FED5-448E-94A2-9A6ACE66DA56}" type="slidenum">
              <a:rPr lang="en-US" altLang="ja-JP"/>
              <a:pPr>
                <a:defRPr/>
              </a:pPr>
              <a:t>‹#›</a:t>
            </a:fld>
            <a:r>
              <a:rPr lang="en-US" altLang="ja-JP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22926217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E9A17-20F7-4254-9B76-DDA8F222946D}" type="slidenum">
              <a:rPr lang="en-US" altLang="ja-JP"/>
              <a:pPr>
                <a:defRPr/>
              </a:pPr>
              <a:t>‹#›</a:t>
            </a:fld>
            <a:r>
              <a:rPr lang="en-US" altLang="ja-JP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81349164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8606D-2E01-4309-8A40-8E6C9718497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805956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5FBCF-C025-4DC6-8A4B-65F33858963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70794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59875" y="6553200"/>
            <a:ext cx="8334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339FF9E7-5852-42AA-9B56-23EF92F5F1A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-26988"/>
            <a:ext cx="9906000" cy="655638"/>
          </a:xfrm>
          <a:prstGeom prst="rect">
            <a:avLst/>
          </a:prstGeom>
          <a:solidFill>
            <a:srgbClr val="0142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" y="0"/>
            <a:ext cx="984885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2" r:id="rId4"/>
    <p:sldLayoutId id="2147483673" r:id="rId5"/>
    <p:sldLayoutId id="2147483670" r:id="rId6"/>
    <p:sldLayoutId id="2147483671" r:id="rId7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6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10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3c.github.io/wot/w3c-wot-td-context.jsonl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415925" y="1341438"/>
            <a:ext cx="9056688" cy="187166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ja-JP" sz="3600" dirty="0" smtClean="0">
                <a:ea typeface="HGP創英角ｺﾞｼｯｸUB" pitchFamily="50" charset="-128"/>
              </a:rPr>
              <a:t>Getting Started with WoT project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ja-JP" sz="3600" b="1" dirty="0" smtClean="0">
                <a:ea typeface="HGP創英角ｺﾞｼｯｸUB" pitchFamily="50" charset="-128"/>
              </a:rPr>
              <a:t>@</a:t>
            </a:r>
            <a:r>
              <a:rPr lang="en-US" altLang="ja-JP" sz="3600" dirty="0" smtClean="0">
                <a:ea typeface="HGP創英角ｺﾞｼｯｸUB" pitchFamily="50" charset="-128"/>
              </a:rPr>
              <a:t> Osaka F2F</a:t>
            </a: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2045104" y="3907756"/>
            <a:ext cx="5895205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ja-JP" sz="3200" dirty="0" smtClean="0"/>
              <a:t>W3C WoT WG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ja-JP" sz="3200" dirty="0" smtClean="0"/>
              <a:t>Co-chair: Kazuo Kajimoto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ja-JP" sz="3200" dirty="0" smtClean="0"/>
              <a:t>(Panasonic)</a:t>
            </a:r>
            <a:endParaRPr lang="ja-JP" altLang="en-US" sz="32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860700" y="692696"/>
            <a:ext cx="2023311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ja-JP" sz="1800" dirty="0" smtClean="0"/>
              <a:t>May 16</a:t>
            </a:r>
            <a:r>
              <a:rPr lang="en-US" altLang="ja-JP" sz="1800" baseline="30000" dirty="0" smtClean="0"/>
              <a:t>th</a:t>
            </a:r>
            <a:r>
              <a:rPr lang="en-US" altLang="ja-JP" sz="1800" dirty="0" smtClean="0"/>
              <a:t> 2017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60974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10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5" y="44624"/>
            <a:ext cx="9906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WoT Framework example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101" name="角丸四角形 6"/>
          <p:cNvSpPr/>
          <p:nvPr/>
        </p:nvSpPr>
        <p:spPr bwMode="auto">
          <a:xfrm>
            <a:off x="5393052" y="854388"/>
            <a:ext cx="2987543" cy="33123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 Server</a:t>
            </a:r>
            <a:endParaRPr kumimoji="0" lang="ja-JP" altLang="en-US" sz="14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2" name="角丸四角形 24"/>
          <p:cNvSpPr/>
          <p:nvPr/>
        </p:nvSpPr>
        <p:spPr bwMode="auto">
          <a:xfrm>
            <a:off x="6401164" y="2874536"/>
            <a:ext cx="1898465" cy="1109746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kumimoji="0" lang="ja-JP" altLang="en-US" sz="12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5" name="円柱 104"/>
          <p:cNvSpPr/>
          <p:nvPr/>
        </p:nvSpPr>
        <p:spPr bwMode="gray">
          <a:xfrm>
            <a:off x="4436895" y="2358478"/>
            <a:ext cx="936104" cy="782490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kumimoji="0" lang="ja-JP" altLang="en-US" sz="1200" dirty="0" err="1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6" name="角丸四角形 105"/>
          <p:cNvSpPr/>
          <p:nvPr/>
        </p:nvSpPr>
        <p:spPr bwMode="gray">
          <a:xfrm>
            <a:off x="5566380" y="4446774"/>
            <a:ext cx="741994" cy="457035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Legacy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device</a:t>
            </a:r>
            <a:endParaRPr kumimoji="0" lang="ja-JP" altLang="en-US" sz="1200" kern="0" dirty="0" err="1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0" name="角丸四角形 21"/>
          <p:cNvSpPr/>
          <p:nvPr/>
        </p:nvSpPr>
        <p:spPr bwMode="auto">
          <a:xfrm>
            <a:off x="6504345" y="3288491"/>
            <a:ext cx="1701903" cy="66838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Binding Template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2" name="角丸四角形 21"/>
          <p:cNvSpPr/>
          <p:nvPr/>
        </p:nvSpPr>
        <p:spPr bwMode="auto">
          <a:xfrm>
            <a:off x="6598698" y="3785217"/>
            <a:ext cx="803148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WebSocket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3" name="角丸四角形 21"/>
          <p:cNvSpPr/>
          <p:nvPr/>
        </p:nvSpPr>
        <p:spPr bwMode="auto">
          <a:xfrm>
            <a:off x="7470224" y="3785217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MQTT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4" name="角丸四角形 21"/>
          <p:cNvSpPr/>
          <p:nvPr/>
        </p:nvSpPr>
        <p:spPr bwMode="auto">
          <a:xfrm>
            <a:off x="6617188" y="3578855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HTTP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5" name="角丸四角形 21"/>
          <p:cNvSpPr/>
          <p:nvPr/>
        </p:nvSpPr>
        <p:spPr bwMode="auto">
          <a:xfrm>
            <a:off x="7453943" y="3569193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CoAP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9" name="角丸四角形 6"/>
          <p:cNvSpPr/>
          <p:nvPr/>
        </p:nvSpPr>
        <p:spPr bwMode="auto">
          <a:xfrm>
            <a:off x="1936668" y="854388"/>
            <a:ext cx="2099759" cy="33123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Browser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(WoT Client)</a:t>
            </a:r>
            <a:endParaRPr kumimoji="0" lang="ja-JP" altLang="en-US" sz="14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0" name="角丸四角形 24"/>
          <p:cNvSpPr/>
          <p:nvPr/>
        </p:nvSpPr>
        <p:spPr bwMode="auto">
          <a:xfrm>
            <a:off x="2056996" y="2893120"/>
            <a:ext cx="1898465" cy="1109746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kumimoji="0" lang="ja-JP" altLang="en-US" sz="12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1" name="縦巻き 49"/>
          <p:cNvSpPr/>
          <p:nvPr/>
        </p:nvSpPr>
        <p:spPr bwMode="auto">
          <a:xfrm>
            <a:off x="2056996" y="1401632"/>
            <a:ext cx="1932412" cy="461776"/>
          </a:xfrm>
          <a:prstGeom prst="verticalScroll">
            <a:avLst/>
          </a:prstGeom>
          <a:solidFill>
            <a:srgbClr val="E6EA2E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2" name="角丸四角形 21"/>
          <p:cNvSpPr/>
          <p:nvPr/>
        </p:nvSpPr>
        <p:spPr bwMode="auto">
          <a:xfrm>
            <a:off x="2056996" y="2109050"/>
            <a:ext cx="1924074" cy="732308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Runtime Environment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3" name="角丸四角形 21"/>
          <p:cNvSpPr/>
          <p:nvPr/>
        </p:nvSpPr>
        <p:spPr bwMode="auto">
          <a:xfrm>
            <a:off x="2160176" y="2099388"/>
            <a:ext cx="1769027" cy="45160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Scripting API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4" name="角丸四角形 21"/>
          <p:cNvSpPr/>
          <p:nvPr/>
        </p:nvSpPr>
        <p:spPr bwMode="auto">
          <a:xfrm>
            <a:off x="2160177" y="3307075"/>
            <a:ext cx="1701903" cy="66838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Binding Template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5" name="角丸四角形 21"/>
          <p:cNvSpPr/>
          <p:nvPr/>
        </p:nvSpPr>
        <p:spPr bwMode="auto">
          <a:xfrm>
            <a:off x="2254530" y="3803801"/>
            <a:ext cx="803148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WebSocket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6" name="角丸四角形 21"/>
          <p:cNvSpPr/>
          <p:nvPr/>
        </p:nvSpPr>
        <p:spPr bwMode="auto">
          <a:xfrm>
            <a:off x="3126056" y="3803801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MQTT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7" name="角丸四角形 21"/>
          <p:cNvSpPr/>
          <p:nvPr/>
        </p:nvSpPr>
        <p:spPr bwMode="auto">
          <a:xfrm>
            <a:off x="2273020" y="3597439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HTTP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8" name="角丸四角形 21"/>
          <p:cNvSpPr/>
          <p:nvPr/>
        </p:nvSpPr>
        <p:spPr bwMode="auto">
          <a:xfrm>
            <a:off x="3109775" y="3587777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CoAP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29" name="直線矢印コネクタ 128"/>
          <p:cNvCxnSpPr/>
          <p:nvPr/>
        </p:nvCxnSpPr>
        <p:spPr bwMode="auto">
          <a:xfrm>
            <a:off x="3065108" y="1863408"/>
            <a:ext cx="0" cy="5262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grpSp>
        <p:nvGrpSpPr>
          <p:cNvPr id="131" name="グループ化 130"/>
          <p:cNvGrpSpPr/>
          <p:nvPr/>
        </p:nvGrpSpPr>
        <p:grpSpPr>
          <a:xfrm rot="16200000">
            <a:off x="4339379" y="1835522"/>
            <a:ext cx="175188" cy="995539"/>
            <a:chOff x="3522674" y="6046989"/>
            <a:chExt cx="3577990" cy="694379"/>
          </a:xfrm>
        </p:grpSpPr>
        <p:cxnSp>
          <p:nvCxnSpPr>
            <p:cNvPr id="132" name="直線コネクタ 131"/>
            <p:cNvCxnSpPr>
              <a:stCxn id="134" idx="0"/>
            </p:cNvCxnSpPr>
            <p:nvPr/>
          </p:nvCxnSpPr>
          <p:spPr>
            <a:xfrm flipH="1" flipV="1">
              <a:off x="3522674" y="6740915"/>
              <a:ext cx="3434733" cy="45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133" name="直線コネクタ 132"/>
            <p:cNvCxnSpPr>
              <a:endCxn id="134" idx="2"/>
            </p:cNvCxnSpPr>
            <p:nvPr/>
          </p:nvCxnSpPr>
          <p:spPr>
            <a:xfrm>
              <a:off x="7092340" y="6046989"/>
              <a:ext cx="8324" cy="51923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  <a:headEnd type="triangle" w="med" len="lg"/>
              <a:tailEnd type="none" w="med" len="lg"/>
            </a:ln>
            <a:effectLst/>
          </p:spPr>
        </p:cxnSp>
        <p:sp>
          <p:nvSpPr>
            <p:cNvPr id="134" name="円弧 133"/>
            <p:cNvSpPr/>
            <p:nvPr/>
          </p:nvSpPr>
          <p:spPr>
            <a:xfrm rot="10800000" flipH="1">
              <a:off x="6814152" y="6391083"/>
              <a:ext cx="286512" cy="350285"/>
            </a:xfrm>
            <a:prstGeom prst="arc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35" name="グループ化 134"/>
          <p:cNvGrpSpPr/>
          <p:nvPr/>
        </p:nvGrpSpPr>
        <p:grpSpPr>
          <a:xfrm>
            <a:off x="2948433" y="4001241"/>
            <a:ext cx="4453413" cy="1101619"/>
            <a:chOff x="3227018" y="6118997"/>
            <a:chExt cx="3721246" cy="694379"/>
          </a:xfrm>
        </p:grpSpPr>
        <p:sp>
          <p:nvSpPr>
            <p:cNvPr id="136" name="円弧 135"/>
            <p:cNvSpPr/>
            <p:nvPr/>
          </p:nvSpPr>
          <p:spPr>
            <a:xfrm rot="10800000">
              <a:off x="3227018" y="6462638"/>
              <a:ext cx="286512" cy="350285"/>
            </a:xfrm>
            <a:prstGeom prst="arc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smtClean="0">
                <a:solidFill>
                  <a:prstClr val="black"/>
                </a:solidFill>
                <a:latin typeface="Gill Sans MT"/>
                <a:ea typeface="ＭＳ Ｐゴシック" panose="020B0600070205080204" pitchFamily="50" charset="-128"/>
              </a:endParaRPr>
            </a:p>
          </p:txBody>
        </p:sp>
        <p:cxnSp>
          <p:nvCxnSpPr>
            <p:cNvPr id="137" name="直線コネクタ 136"/>
            <p:cNvCxnSpPr>
              <a:endCxn id="136" idx="2"/>
            </p:cNvCxnSpPr>
            <p:nvPr/>
          </p:nvCxnSpPr>
          <p:spPr>
            <a:xfrm>
              <a:off x="3227018" y="6120279"/>
              <a:ext cx="0" cy="517502"/>
            </a:xfrm>
            <a:prstGeom prst="line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</p:cxnSp>
        <p:cxnSp>
          <p:nvCxnSpPr>
            <p:cNvPr id="138" name="直線コネクタ 137"/>
            <p:cNvCxnSpPr>
              <a:stCxn id="140" idx="0"/>
              <a:endCxn id="136" idx="0"/>
            </p:cNvCxnSpPr>
            <p:nvPr/>
          </p:nvCxnSpPr>
          <p:spPr>
            <a:xfrm flipH="1" flipV="1">
              <a:off x="3370274" y="6812923"/>
              <a:ext cx="3434733" cy="453"/>
            </a:xfrm>
            <a:prstGeom prst="line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</p:cxnSp>
        <p:cxnSp>
          <p:nvCxnSpPr>
            <p:cNvPr id="139" name="直線コネクタ 138"/>
            <p:cNvCxnSpPr>
              <a:endCxn id="140" idx="2"/>
            </p:cNvCxnSpPr>
            <p:nvPr/>
          </p:nvCxnSpPr>
          <p:spPr>
            <a:xfrm>
              <a:off x="6939940" y="6118997"/>
              <a:ext cx="8324" cy="519237"/>
            </a:xfrm>
            <a:prstGeom prst="line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  <a:headEnd type="triangle" w="med" len="lg"/>
              <a:tailEnd type="none" w="med" len="lg"/>
            </a:ln>
            <a:effectLst/>
          </p:spPr>
        </p:cxnSp>
        <p:sp>
          <p:nvSpPr>
            <p:cNvPr id="140" name="円弧 139"/>
            <p:cNvSpPr/>
            <p:nvPr/>
          </p:nvSpPr>
          <p:spPr>
            <a:xfrm rot="10800000" flipH="1">
              <a:off x="6661752" y="6463091"/>
              <a:ext cx="286512" cy="350285"/>
            </a:xfrm>
            <a:prstGeom prst="arc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smtClean="0">
                <a:solidFill>
                  <a:prstClr val="black"/>
                </a:solidFill>
                <a:latin typeface="Gill Sans MT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6" name="テキスト ボックス 35"/>
          <p:cNvSpPr txBox="1"/>
          <p:nvPr/>
        </p:nvSpPr>
        <p:spPr>
          <a:xfrm>
            <a:off x="126819" y="5293657"/>
            <a:ext cx="93494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WoT client runtime environment calls protocol binding block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and the requests are</a:t>
            </a:r>
          </a:p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bound with internet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protocols such as HTTP, </a:t>
            </a:r>
            <a:r>
              <a:rPr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CoAP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 and so on.</a:t>
            </a:r>
          </a:p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And with such protocol, the requests are transferred to WoT server.</a:t>
            </a:r>
          </a:p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Response from WoT server is processed in the same way.</a:t>
            </a:r>
          </a:p>
        </p:txBody>
      </p:sp>
    </p:spTree>
    <p:extLst>
      <p:ext uri="{BB962C8B-B14F-4D97-AF65-F5344CB8AC3E}">
        <p14:creationId xmlns:p14="http://schemas.microsoft.com/office/powerpoint/2010/main" val="1300338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11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5" y="44624"/>
            <a:ext cx="9906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WoT Framework example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101" name="角丸四角形 6"/>
          <p:cNvSpPr/>
          <p:nvPr/>
        </p:nvSpPr>
        <p:spPr bwMode="auto">
          <a:xfrm>
            <a:off x="5393052" y="854388"/>
            <a:ext cx="2987543" cy="33123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 Server</a:t>
            </a:r>
            <a:endParaRPr kumimoji="0" lang="ja-JP" altLang="en-US" sz="14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2" name="角丸四角形 24"/>
          <p:cNvSpPr/>
          <p:nvPr/>
        </p:nvSpPr>
        <p:spPr bwMode="auto">
          <a:xfrm>
            <a:off x="6401164" y="2874536"/>
            <a:ext cx="1898465" cy="1109746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kumimoji="0" lang="ja-JP" altLang="en-US" sz="12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3" name="縦巻き 49"/>
          <p:cNvSpPr/>
          <p:nvPr/>
        </p:nvSpPr>
        <p:spPr bwMode="auto">
          <a:xfrm>
            <a:off x="5486974" y="1383048"/>
            <a:ext cx="2846602" cy="461776"/>
          </a:xfrm>
          <a:prstGeom prst="verticalScroll">
            <a:avLst/>
          </a:prstGeom>
          <a:solidFill>
            <a:srgbClr val="E6EA2E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5" name="円柱 104"/>
          <p:cNvSpPr/>
          <p:nvPr/>
        </p:nvSpPr>
        <p:spPr bwMode="gray">
          <a:xfrm>
            <a:off x="4436895" y="2358478"/>
            <a:ext cx="936104" cy="782490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kumimoji="0" lang="ja-JP" altLang="en-US" sz="1200" dirty="0" err="1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6" name="角丸四角形 105"/>
          <p:cNvSpPr/>
          <p:nvPr/>
        </p:nvSpPr>
        <p:spPr bwMode="gray">
          <a:xfrm>
            <a:off x="5566380" y="4446774"/>
            <a:ext cx="741994" cy="457035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Legacy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device</a:t>
            </a:r>
            <a:endParaRPr kumimoji="0" lang="ja-JP" altLang="en-US" sz="1200" kern="0" dirty="0" err="1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8" name="角丸四角形 21"/>
          <p:cNvSpPr/>
          <p:nvPr/>
        </p:nvSpPr>
        <p:spPr bwMode="auto">
          <a:xfrm>
            <a:off x="5486974" y="2090466"/>
            <a:ext cx="2838264" cy="732308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Runtime Environment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9" name="角丸四角形 21"/>
          <p:cNvSpPr/>
          <p:nvPr/>
        </p:nvSpPr>
        <p:spPr bwMode="auto">
          <a:xfrm>
            <a:off x="5681084" y="2080804"/>
            <a:ext cx="2592288" cy="45160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Scripting API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0" name="角丸四角形 21"/>
          <p:cNvSpPr/>
          <p:nvPr/>
        </p:nvSpPr>
        <p:spPr bwMode="auto">
          <a:xfrm>
            <a:off x="6504345" y="3288491"/>
            <a:ext cx="1701903" cy="66838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Binding Template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2" name="角丸四角形 21"/>
          <p:cNvSpPr/>
          <p:nvPr/>
        </p:nvSpPr>
        <p:spPr bwMode="auto">
          <a:xfrm>
            <a:off x="6598698" y="3785217"/>
            <a:ext cx="803148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WebSocket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3" name="角丸四角形 21"/>
          <p:cNvSpPr/>
          <p:nvPr/>
        </p:nvSpPr>
        <p:spPr bwMode="auto">
          <a:xfrm>
            <a:off x="7470224" y="3785217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MQTT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4" name="角丸四角形 21"/>
          <p:cNvSpPr/>
          <p:nvPr/>
        </p:nvSpPr>
        <p:spPr bwMode="auto">
          <a:xfrm>
            <a:off x="6617188" y="3578855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HTTP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5" name="角丸四角形 21"/>
          <p:cNvSpPr/>
          <p:nvPr/>
        </p:nvSpPr>
        <p:spPr bwMode="auto">
          <a:xfrm>
            <a:off x="7453943" y="3569193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CoAP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17" name="直線矢印コネクタ 116"/>
          <p:cNvCxnSpPr/>
          <p:nvPr/>
        </p:nvCxnSpPr>
        <p:spPr bwMode="auto">
          <a:xfrm>
            <a:off x="6905220" y="1844824"/>
            <a:ext cx="0" cy="5262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19" name="角丸四角形 6"/>
          <p:cNvSpPr/>
          <p:nvPr/>
        </p:nvSpPr>
        <p:spPr bwMode="auto">
          <a:xfrm>
            <a:off x="1936668" y="854388"/>
            <a:ext cx="2099759" cy="33123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Browser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(WoT Client)</a:t>
            </a:r>
            <a:endParaRPr kumimoji="0" lang="ja-JP" altLang="en-US" sz="14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0" name="角丸四角形 24"/>
          <p:cNvSpPr/>
          <p:nvPr/>
        </p:nvSpPr>
        <p:spPr bwMode="auto">
          <a:xfrm>
            <a:off x="2056996" y="2893120"/>
            <a:ext cx="1898465" cy="1109746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kumimoji="0" lang="ja-JP" altLang="en-US" sz="12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1" name="縦巻き 49"/>
          <p:cNvSpPr/>
          <p:nvPr/>
        </p:nvSpPr>
        <p:spPr bwMode="auto">
          <a:xfrm>
            <a:off x="2056996" y="1401632"/>
            <a:ext cx="1932412" cy="461776"/>
          </a:xfrm>
          <a:prstGeom prst="verticalScroll">
            <a:avLst/>
          </a:prstGeom>
          <a:solidFill>
            <a:srgbClr val="E6EA2E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2" name="角丸四角形 21"/>
          <p:cNvSpPr/>
          <p:nvPr/>
        </p:nvSpPr>
        <p:spPr bwMode="auto">
          <a:xfrm>
            <a:off x="2056996" y="2109050"/>
            <a:ext cx="1924074" cy="732308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Runtime Environment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3" name="角丸四角形 21"/>
          <p:cNvSpPr/>
          <p:nvPr/>
        </p:nvSpPr>
        <p:spPr bwMode="auto">
          <a:xfrm>
            <a:off x="2160176" y="2099388"/>
            <a:ext cx="1769027" cy="45160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Scripting API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4" name="角丸四角形 21"/>
          <p:cNvSpPr/>
          <p:nvPr/>
        </p:nvSpPr>
        <p:spPr bwMode="auto">
          <a:xfrm>
            <a:off x="2160177" y="3307075"/>
            <a:ext cx="1701903" cy="66838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Binding Template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5" name="角丸四角形 21"/>
          <p:cNvSpPr/>
          <p:nvPr/>
        </p:nvSpPr>
        <p:spPr bwMode="auto">
          <a:xfrm>
            <a:off x="2254530" y="3803801"/>
            <a:ext cx="803148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WebSocket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6" name="角丸四角形 21"/>
          <p:cNvSpPr/>
          <p:nvPr/>
        </p:nvSpPr>
        <p:spPr bwMode="auto">
          <a:xfrm>
            <a:off x="3126056" y="3803801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MQTT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7" name="角丸四角形 21"/>
          <p:cNvSpPr/>
          <p:nvPr/>
        </p:nvSpPr>
        <p:spPr bwMode="auto">
          <a:xfrm>
            <a:off x="2273020" y="3597439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HTTP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8" name="角丸四角形 21"/>
          <p:cNvSpPr/>
          <p:nvPr/>
        </p:nvSpPr>
        <p:spPr bwMode="auto">
          <a:xfrm>
            <a:off x="3109775" y="3587777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CoAP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29" name="直線矢印コネクタ 128"/>
          <p:cNvCxnSpPr/>
          <p:nvPr/>
        </p:nvCxnSpPr>
        <p:spPr bwMode="auto">
          <a:xfrm>
            <a:off x="3065108" y="1863408"/>
            <a:ext cx="0" cy="5262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grpSp>
        <p:nvGrpSpPr>
          <p:cNvPr id="131" name="グループ化 130"/>
          <p:cNvGrpSpPr/>
          <p:nvPr/>
        </p:nvGrpSpPr>
        <p:grpSpPr>
          <a:xfrm rot="16200000">
            <a:off x="4339379" y="1835522"/>
            <a:ext cx="175188" cy="995539"/>
            <a:chOff x="3522674" y="6046989"/>
            <a:chExt cx="3577990" cy="694379"/>
          </a:xfrm>
        </p:grpSpPr>
        <p:cxnSp>
          <p:nvCxnSpPr>
            <p:cNvPr id="132" name="直線コネクタ 131"/>
            <p:cNvCxnSpPr>
              <a:stCxn id="134" idx="0"/>
            </p:cNvCxnSpPr>
            <p:nvPr/>
          </p:nvCxnSpPr>
          <p:spPr>
            <a:xfrm flipH="1" flipV="1">
              <a:off x="3522674" y="6740915"/>
              <a:ext cx="3434733" cy="45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133" name="直線コネクタ 132"/>
            <p:cNvCxnSpPr>
              <a:endCxn id="134" idx="2"/>
            </p:cNvCxnSpPr>
            <p:nvPr/>
          </p:nvCxnSpPr>
          <p:spPr>
            <a:xfrm>
              <a:off x="7092340" y="6046989"/>
              <a:ext cx="8324" cy="51923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  <a:headEnd type="triangle" w="med" len="lg"/>
              <a:tailEnd type="none" w="med" len="lg"/>
            </a:ln>
            <a:effectLst/>
          </p:spPr>
        </p:cxnSp>
        <p:sp>
          <p:nvSpPr>
            <p:cNvPr id="134" name="円弧 133"/>
            <p:cNvSpPr/>
            <p:nvPr/>
          </p:nvSpPr>
          <p:spPr>
            <a:xfrm rot="10800000" flipH="1">
              <a:off x="6814152" y="6391083"/>
              <a:ext cx="286512" cy="350285"/>
            </a:xfrm>
            <a:prstGeom prst="arc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35" name="グループ化 134"/>
          <p:cNvGrpSpPr/>
          <p:nvPr/>
        </p:nvGrpSpPr>
        <p:grpSpPr>
          <a:xfrm>
            <a:off x="2948433" y="4001241"/>
            <a:ext cx="4453413" cy="1101619"/>
            <a:chOff x="3227018" y="6118997"/>
            <a:chExt cx="3721246" cy="694379"/>
          </a:xfrm>
        </p:grpSpPr>
        <p:sp>
          <p:nvSpPr>
            <p:cNvPr id="136" name="円弧 135"/>
            <p:cNvSpPr/>
            <p:nvPr/>
          </p:nvSpPr>
          <p:spPr>
            <a:xfrm rot="10800000">
              <a:off x="3227018" y="6462638"/>
              <a:ext cx="286512" cy="350285"/>
            </a:xfrm>
            <a:prstGeom prst="arc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smtClean="0">
                <a:solidFill>
                  <a:prstClr val="black"/>
                </a:solidFill>
                <a:latin typeface="Gill Sans MT"/>
                <a:ea typeface="ＭＳ Ｐゴシック" panose="020B0600070205080204" pitchFamily="50" charset="-128"/>
              </a:endParaRPr>
            </a:p>
          </p:txBody>
        </p:sp>
        <p:cxnSp>
          <p:nvCxnSpPr>
            <p:cNvPr id="137" name="直線コネクタ 136"/>
            <p:cNvCxnSpPr>
              <a:endCxn id="136" idx="2"/>
            </p:cNvCxnSpPr>
            <p:nvPr/>
          </p:nvCxnSpPr>
          <p:spPr>
            <a:xfrm>
              <a:off x="3227018" y="6120279"/>
              <a:ext cx="0" cy="517502"/>
            </a:xfrm>
            <a:prstGeom prst="line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</p:cxnSp>
        <p:cxnSp>
          <p:nvCxnSpPr>
            <p:cNvPr id="138" name="直線コネクタ 137"/>
            <p:cNvCxnSpPr>
              <a:stCxn id="140" idx="0"/>
              <a:endCxn id="136" idx="0"/>
            </p:cNvCxnSpPr>
            <p:nvPr/>
          </p:nvCxnSpPr>
          <p:spPr>
            <a:xfrm flipH="1" flipV="1">
              <a:off x="3370274" y="6812923"/>
              <a:ext cx="3434733" cy="453"/>
            </a:xfrm>
            <a:prstGeom prst="line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</p:cxnSp>
        <p:cxnSp>
          <p:nvCxnSpPr>
            <p:cNvPr id="139" name="直線コネクタ 138"/>
            <p:cNvCxnSpPr>
              <a:endCxn id="140" idx="2"/>
            </p:cNvCxnSpPr>
            <p:nvPr/>
          </p:nvCxnSpPr>
          <p:spPr>
            <a:xfrm>
              <a:off x="6939940" y="6118997"/>
              <a:ext cx="8324" cy="519237"/>
            </a:xfrm>
            <a:prstGeom prst="line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  <a:headEnd type="triangle" w="med" len="lg"/>
              <a:tailEnd type="none" w="med" len="lg"/>
            </a:ln>
            <a:effectLst/>
          </p:spPr>
        </p:cxnSp>
        <p:sp>
          <p:nvSpPr>
            <p:cNvPr id="140" name="円弧 139"/>
            <p:cNvSpPr/>
            <p:nvPr/>
          </p:nvSpPr>
          <p:spPr>
            <a:xfrm rot="10800000" flipH="1">
              <a:off x="6661752" y="6463091"/>
              <a:ext cx="286512" cy="350285"/>
            </a:xfrm>
            <a:prstGeom prst="arc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smtClean="0">
                <a:solidFill>
                  <a:prstClr val="black"/>
                </a:solidFill>
                <a:latin typeface="Gill Sans MT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41" name="テキスト ボックス 140"/>
          <p:cNvSpPr txBox="1"/>
          <p:nvPr/>
        </p:nvSpPr>
        <p:spPr>
          <a:xfrm>
            <a:off x="776536" y="5517232"/>
            <a:ext cx="87277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Transferred </a:t>
            </a:r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requests are </a:t>
            </a:r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interpreted in WoT server runtime environment.</a:t>
            </a:r>
          </a:p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that,</a:t>
            </a:r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WoT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server logic, that is, App script recognizes the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requests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thru</a:t>
            </a:r>
          </a:p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scripting API and processes the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requests.</a:t>
            </a:r>
            <a:endParaRPr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306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12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5" y="44624"/>
            <a:ext cx="9906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WoT Framework example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101" name="角丸四角形 6"/>
          <p:cNvSpPr/>
          <p:nvPr/>
        </p:nvSpPr>
        <p:spPr bwMode="auto">
          <a:xfrm>
            <a:off x="5393052" y="854388"/>
            <a:ext cx="2987543" cy="33123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 Server</a:t>
            </a:r>
            <a:endParaRPr kumimoji="0" lang="ja-JP" altLang="en-US" sz="14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2" name="角丸四角形 24"/>
          <p:cNvSpPr/>
          <p:nvPr/>
        </p:nvSpPr>
        <p:spPr bwMode="auto">
          <a:xfrm>
            <a:off x="6401164" y="2874536"/>
            <a:ext cx="1898465" cy="1109746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kumimoji="0" lang="ja-JP" altLang="en-US" sz="12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3" name="縦巻き 49"/>
          <p:cNvSpPr/>
          <p:nvPr/>
        </p:nvSpPr>
        <p:spPr bwMode="auto">
          <a:xfrm>
            <a:off x="5486974" y="1383048"/>
            <a:ext cx="2846602" cy="461776"/>
          </a:xfrm>
          <a:prstGeom prst="verticalScroll">
            <a:avLst/>
          </a:prstGeom>
          <a:solidFill>
            <a:srgbClr val="E6EA2E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4" name="角丸四角形 12"/>
          <p:cNvSpPr/>
          <p:nvPr/>
        </p:nvSpPr>
        <p:spPr bwMode="auto">
          <a:xfrm>
            <a:off x="5562578" y="3174517"/>
            <a:ext cx="745796" cy="809764"/>
          </a:xfrm>
          <a:prstGeom prst="roundRect">
            <a:avLst>
              <a:gd name="adj" fmla="val 9514"/>
            </a:avLst>
          </a:prstGeom>
          <a:solidFill>
            <a:srgbClr val="EEECE1">
              <a:lumMod val="25000"/>
            </a:srgbClr>
          </a:solidFill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Legacy </a:t>
            </a:r>
            <a:r>
              <a:rPr kumimoji="0" lang="en-US" altLang="ja-JP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comm-unication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5" name="円柱 104"/>
          <p:cNvSpPr/>
          <p:nvPr/>
        </p:nvSpPr>
        <p:spPr bwMode="gray">
          <a:xfrm>
            <a:off x="4436895" y="2358478"/>
            <a:ext cx="936104" cy="782490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kumimoji="0" lang="ja-JP" altLang="en-US" sz="1200" dirty="0" err="1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6" name="角丸四角形 105"/>
          <p:cNvSpPr/>
          <p:nvPr/>
        </p:nvSpPr>
        <p:spPr bwMode="gray">
          <a:xfrm>
            <a:off x="5566380" y="4446774"/>
            <a:ext cx="741994" cy="457035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Legacy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device</a:t>
            </a:r>
            <a:endParaRPr kumimoji="0" lang="ja-JP" altLang="en-US" sz="1200" kern="0" dirty="0" err="1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07" name="直線矢印コネクタ 106"/>
          <p:cNvCxnSpPr>
            <a:stCxn id="104" idx="2"/>
            <a:endCxn id="106" idx="0"/>
          </p:cNvCxnSpPr>
          <p:nvPr/>
        </p:nvCxnSpPr>
        <p:spPr bwMode="auto">
          <a:xfrm>
            <a:off x="5935476" y="3984281"/>
            <a:ext cx="1901" cy="46249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08" name="角丸四角形 21"/>
          <p:cNvSpPr/>
          <p:nvPr/>
        </p:nvSpPr>
        <p:spPr bwMode="auto">
          <a:xfrm>
            <a:off x="5486974" y="2090466"/>
            <a:ext cx="2838264" cy="732308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Runtime Environment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9" name="角丸四角形 21"/>
          <p:cNvSpPr/>
          <p:nvPr/>
        </p:nvSpPr>
        <p:spPr bwMode="auto">
          <a:xfrm>
            <a:off x="5681084" y="2080804"/>
            <a:ext cx="2592288" cy="45160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Scripting API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0" name="角丸四角形 21"/>
          <p:cNvSpPr/>
          <p:nvPr/>
        </p:nvSpPr>
        <p:spPr bwMode="auto">
          <a:xfrm>
            <a:off x="6504345" y="3288491"/>
            <a:ext cx="1701903" cy="66838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Binding Template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2" name="角丸四角形 21"/>
          <p:cNvSpPr/>
          <p:nvPr/>
        </p:nvSpPr>
        <p:spPr bwMode="auto">
          <a:xfrm>
            <a:off x="6598698" y="3785217"/>
            <a:ext cx="803148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WebSocket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3" name="角丸四角形 21"/>
          <p:cNvSpPr/>
          <p:nvPr/>
        </p:nvSpPr>
        <p:spPr bwMode="auto">
          <a:xfrm>
            <a:off x="7470224" y="3785217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MQTT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4" name="角丸四角形 21"/>
          <p:cNvSpPr/>
          <p:nvPr/>
        </p:nvSpPr>
        <p:spPr bwMode="auto">
          <a:xfrm>
            <a:off x="6617188" y="3578855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HTTP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5" name="角丸四角形 21"/>
          <p:cNvSpPr/>
          <p:nvPr/>
        </p:nvSpPr>
        <p:spPr bwMode="auto">
          <a:xfrm>
            <a:off x="7453943" y="3569193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CoAP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6" name="角丸四角形 12"/>
          <p:cNvSpPr/>
          <p:nvPr/>
        </p:nvSpPr>
        <p:spPr bwMode="auto">
          <a:xfrm>
            <a:off x="5486974" y="2874535"/>
            <a:ext cx="914190" cy="262610"/>
          </a:xfrm>
          <a:prstGeom prst="roundRect">
            <a:avLst>
              <a:gd name="adj" fmla="val 9514"/>
            </a:avLst>
          </a:prstGeom>
          <a:solidFill>
            <a:srgbClr val="1F497D">
              <a:lumMod val="50000"/>
            </a:srgbClr>
          </a:solidFill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Proprietary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API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17" name="直線矢印コネクタ 116"/>
          <p:cNvCxnSpPr/>
          <p:nvPr/>
        </p:nvCxnSpPr>
        <p:spPr bwMode="auto">
          <a:xfrm>
            <a:off x="6905220" y="1844824"/>
            <a:ext cx="0" cy="5262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19" name="角丸四角形 6"/>
          <p:cNvSpPr/>
          <p:nvPr/>
        </p:nvSpPr>
        <p:spPr bwMode="auto">
          <a:xfrm>
            <a:off x="1936668" y="854388"/>
            <a:ext cx="2099759" cy="33123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Browser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(WoT Client)</a:t>
            </a:r>
            <a:endParaRPr kumimoji="0" lang="ja-JP" altLang="en-US" sz="14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0" name="角丸四角形 24"/>
          <p:cNvSpPr/>
          <p:nvPr/>
        </p:nvSpPr>
        <p:spPr bwMode="auto">
          <a:xfrm>
            <a:off x="2056996" y="2893120"/>
            <a:ext cx="1898465" cy="1109746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kumimoji="0" lang="ja-JP" altLang="en-US" sz="12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1" name="縦巻き 49"/>
          <p:cNvSpPr/>
          <p:nvPr/>
        </p:nvSpPr>
        <p:spPr bwMode="auto">
          <a:xfrm>
            <a:off x="2056996" y="1401632"/>
            <a:ext cx="1932412" cy="461776"/>
          </a:xfrm>
          <a:prstGeom prst="verticalScroll">
            <a:avLst/>
          </a:prstGeom>
          <a:solidFill>
            <a:srgbClr val="E6EA2E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2" name="角丸四角形 21"/>
          <p:cNvSpPr/>
          <p:nvPr/>
        </p:nvSpPr>
        <p:spPr bwMode="auto">
          <a:xfrm>
            <a:off x="2056996" y="2109050"/>
            <a:ext cx="1924074" cy="732308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Runtime Environment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3" name="角丸四角形 21"/>
          <p:cNvSpPr/>
          <p:nvPr/>
        </p:nvSpPr>
        <p:spPr bwMode="auto">
          <a:xfrm>
            <a:off x="2160176" y="2099388"/>
            <a:ext cx="1769027" cy="45160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Scripting API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4" name="角丸四角形 21"/>
          <p:cNvSpPr/>
          <p:nvPr/>
        </p:nvSpPr>
        <p:spPr bwMode="auto">
          <a:xfrm>
            <a:off x="2160177" y="3307075"/>
            <a:ext cx="1701903" cy="66838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Binding Template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5" name="角丸四角形 21"/>
          <p:cNvSpPr/>
          <p:nvPr/>
        </p:nvSpPr>
        <p:spPr bwMode="auto">
          <a:xfrm>
            <a:off x="2254530" y="3803801"/>
            <a:ext cx="803148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WebSocket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6" name="角丸四角形 21"/>
          <p:cNvSpPr/>
          <p:nvPr/>
        </p:nvSpPr>
        <p:spPr bwMode="auto">
          <a:xfrm>
            <a:off x="3126056" y="3803801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MQTT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7" name="角丸四角形 21"/>
          <p:cNvSpPr/>
          <p:nvPr/>
        </p:nvSpPr>
        <p:spPr bwMode="auto">
          <a:xfrm>
            <a:off x="2273020" y="3597439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HTTP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8" name="角丸四角形 21"/>
          <p:cNvSpPr/>
          <p:nvPr/>
        </p:nvSpPr>
        <p:spPr bwMode="auto">
          <a:xfrm>
            <a:off x="3109775" y="3587777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CoAP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29" name="直線矢印コネクタ 128"/>
          <p:cNvCxnSpPr/>
          <p:nvPr/>
        </p:nvCxnSpPr>
        <p:spPr bwMode="auto">
          <a:xfrm>
            <a:off x="3065108" y="1863408"/>
            <a:ext cx="0" cy="5262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grpSp>
        <p:nvGrpSpPr>
          <p:cNvPr id="131" name="グループ化 130"/>
          <p:cNvGrpSpPr/>
          <p:nvPr/>
        </p:nvGrpSpPr>
        <p:grpSpPr>
          <a:xfrm rot="16200000">
            <a:off x="4339379" y="1835522"/>
            <a:ext cx="175188" cy="995539"/>
            <a:chOff x="3522674" y="6046989"/>
            <a:chExt cx="3577990" cy="694379"/>
          </a:xfrm>
        </p:grpSpPr>
        <p:cxnSp>
          <p:nvCxnSpPr>
            <p:cNvPr id="132" name="直線コネクタ 131"/>
            <p:cNvCxnSpPr>
              <a:stCxn id="134" idx="0"/>
            </p:cNvCxnSpPr>
            <p:nvPr/>
          </p:nvCxnSpPr>
          <p:spPr>
            <a:xfrm flipH="1" flipV="1">
              <a:off x="3522674" y="6740915"/>
              <a:ext cx="3434733" cy="45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133" name="直線コネクタ 132"/>
            <p:cNvCxnSpPr>
              <a:endCxn id="134" idx="2"/>
            </p:cNvCxnSpPr>
            <p:nvPr/>
          </p:nvCxnSpPr>
          <p:spPr>
            <a:xfrm>
              <a:off x="7092340" y="6046989"/>
              <a:ext cx="8324" cy="51923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  <a:headEnd type="triangle" w="med" len="lg"/>
              <a:tailEnd type="none" w="med" len="lg"/>
            </a:ln>
            <a:effectLst/>
          </p:spPr>
        </p:cxnSp>
        <p:sp>
          <p:nvSpPr>
            <p:cNvPr id="134" name="円弧 133"/>
            <p:cNvSpPr/>
            <p:nvPr/>
          </p:nvSpPr>
          <p:spPr>
            <a:xfrm rot="10800000" flipH="1">
              <a:off x="6814152" y="6391083"/>
              <a:ext cx="286512" cy="350285"/>
            </a:xfrm>
            <a:prstGeom prst="arc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35" name="グループ化 134"/>
          <p:cNvGrpSpPr/>
          <p:nvPr/>
        </p:nvGrpSpPr>
        <p:grpSpPr>
          <a:xfrm>
            <a:off x="2948433" y="4001241"/>
            <a:ext cx="4453413" cy="1101619"/>
            <a:chOff x="3227018" y="6118997"/>
            <a:chExt cx="3721246" cy="694379"/>
          </a:xfrm>
        </p:grpSpPr>
        <p:sp>
          <p:nvSpPr>
            <p:cNvPr id="136" name="円弧 135"/>
            <p:cNvSpPr/>
            <p:nvPr/>
          </p:nvSpPr>
          <p:spPr>
            <a:xfrm rot="10800000">
              <a:off x="3227018" y="6462638"/>
              <a:ext cx="286512" cy="350285"/>
            </a:xfrm>
            <a:prstGeom prst="arc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smtClean="0">
                <a:solidFill>
                  <a:prstClr val="black"/>
                </a:solidFill>
                <a:latin typeface="Gill Sans MT"/>
                <a:ea typeface="ＭＳ Ｐゴシック" panose="020B0600070205080204" pitchFamily="50" charset="-128"/>
              </a:endParaRPr>
            </a:p>
          </p:txBody>
        </p:sp>
        <p:cxnSp>
          <p:nvCxnSpPr>
            <p:cNvPr id="137" name="直線コネクタ 136"/>
            <p:cNvCxnSpPr>
              <a:endCxn id="136" idx="2"/>
            </p:cNvCxnSpPr>
            <p:nvPr/>
          </p:nvCxnSpPr>
          <p:spPr>
            <a:xfrm>
              <a:off x="3227018" y="6120279"/>
              <a:ext cx="0" cy="517502"/>
            </a:xfrm>
            <a:prstGeom prst="line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</p:cxnSp>
        <p:cxnSp>
          <p:nvCxnSpPr>
            <p:cNvPr id="138" name="直線コネクタ 137"/>
            <p:cNvCxnSpPr>
              <a:stCxn id="140" idx="0"/>
              <a:endCxn id="136" idx="0"/>
            </p:cNvCxnSpPr>
            <p:nvPr/>
          </p:nvCxnSpPr>
          <p:spPr>
            <a:xfrm flipH="1" flipV="1">
              <a:off x="3370274" y="6812923"/>
              <a:ext cx="3434733" cy="453"/>
            </a:xfrm>
            <a:prstGeom prst="line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</p:cxnSp>
        <p:cxnSp>
          <p:nvCxnSpPr>
            <p:cNvPr id="139" name="直線コネクタ 138"/>
            <p:cNvCxnSpPr>
              <a:endCxn id="140" idx="2"/>
            </p:cNvCxnSpPr>
            <p:nvPr/>
          </p:nvCxnSpPr>
          <p:spPr>
            <a:xfrm>
              <a:off x="6939940" y="6118997"/>
              <a:ext cx="8324" cy="519237"/>
            </a:xfrm>
            <a:prstGeom prst="line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  <a:headEnd type="triangle" w="med" len="lg"/>
              <a:tailEnd type="none" w="med" len="lg"/>
            </a:ln>
            <a:effectLst/>
          </p:spPr>
        </p:cxnSp>
        <p:sp>
          <p:nvSpPr>
            <p:cNvPr id="140" name="円弧 139"/>
            <p:cNvSpPr/>
            <p:nvPr/>
          </p:nvSpPr>
          <p:spPr>
            <a:xfrm rot="10800000" flipH="1">
              <a:off x="6661752" y="6463091"/>
              <a:ext cx="286512" cy="350285"/>
            </a:xfrm>
            <a:prstGeom prst="arc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smtClean="0">
                <a:solidFill>
                  <a:prstClr val="black"/>
                </a:solidFill>
                <a:latin typeface="Gill Sans MT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41" name="テキスト ボックス 140"/>
          <p:cNvSpPr txBox="1"/>
          <p:nvPr/>
        </p:nvSpPr>
        <p:spPr>
          <a:xfrm>
            <a:off x="272480" y="5593071"/>
            <a:ext cx="94695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App script calls proprietary APIs and thru legacy communication block, transferred</a:t>
            </a:r>
          </a:p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requests are sent to legacy device as proprietary command.</a:t>
            </a:r>
          </a:p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Then legacy device is actuated.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72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13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5" y="44624"/>
            <a:ext cx="9906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WoT Framework example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100" name="角丸四角形 6"/>
          <p:cNvSpPr/>
          <p:nvPr/>
        </p:nvSpPr>
        <p:spPr bwMode="auto">
          <a:xfrm>
            <a:off x="1720644" y="692696"/>
            <a:ext cx="6832756" cy="3600401"/>
          </a:xfrm>
          <a:prstGeom prst="roundRect">
            <a:avLst>
              <a:gd name="adj" fmla="val 6113"/>
            </a:avLst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dash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1" name="角丸四角形 6"/>
          <p:cNvSpPr/>
          <p:nvPr/>
        </p:nvSpPr>
        <p:spPr bwMode="auto">
          <a:xfrm>
            <a:off x="5393052" y="854388"/>
            <a:ext cx="2987543" cy="33123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 Server</a:t>
            </a:r>
            <a:endParaRPr kumimoji="0" lang="ja-JP" altLang="en-US" sz="14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2" name="角丸四角形 24"/>
          <p:cNvSpPr/>
          <p:nvPr/>
        </p:nvSpPr>
        <p:spPr bwMode="auto">
          <a:xfrm>
            <a:off x="6401164" y="2874536"/>
            <a:ext cx="1898465" cy="1109746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kumimoji="0" lang="ja-JP" altLang="en-US" sz="12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3" name="縦巻き 49"/>
          <p:cNvSpPr/>
          <p:nvPr/>
        </p:nvSpPr>
        <p:spPr bwMode="auto">
          <a:xfrm>
            <a:off x="5486974" y="1383048"/>
            <a:ext cx="2846602" cy="461776"/>
          </a:xfrm>
          <a:prstGeom prst="verticalScroll">
            <a:avLst/>
          </a:prstGeom>
          <a:solidFill>
            <a:srgbClr val="E6EA2E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4" name="角丸四角形 12"/>
          <p:cNvSpPr/>
          <p:nvPr/>
        </p:nvSpPr>
        <p:spPr bwMode="auto">
          <a:xfrm>
            <a:off x="5562578" y="3174517"/>
            <a:ext cx="745796" cy="809764"/>
          </a:xfrm>
          <a:prstGeom prst="roundRect">
            <a:avLst>
              <a:gd name="adj" fmla="val 9514"/>
            </a:avLst>
          </a:prstGeom>
          <a:solidFill>
            <a:srgbClr val="EEECE1">
              <a:lumMod val="25000"/>
            </a:srgbClr>
          </a:solidFill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Legacy </a:t>
            </a:r>
            <a:r>
              <a:rPr kumimoji="0" lang="en-US" altLang="ja-JP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comm-unication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5" name="円柱 104"/>
          <p:cNvSpPr/>
          <p:nvPr/>
        </p:nvSpPr>
        <p:spPr bwMode="gray">
          <a:xfrm>
            <a:off x="4436895" y="2358478"/>
            <a:ext cx="936104" cy="782490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kumimoji="0" lang="ja-JP" altLang="en-US" sz="1200" dirty="0" err="1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6" name="角丸四角形 105"/>
          <p:cNvSpPr/>
          <p:nvPr/>
        </p:nvSpPr>
        <p:spPr bwMode="gray">
          <a:xfrm>
            <a:off x="5566380" y="4446774"/>
            <a:ext cx="741994" cy="457035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Legacy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device</a:t>
            </a:r>
            <a:endParaRPr kumimoji="0" lang="ja-JP" altLang="en-US" sz="1200" kern="0" dirty="0" err="1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07" name="直線矢印コネクタ 106"/>
          <p:cNvCxnSpPr>
            <a:stCxn id="104" idx="2"/>
            <a:endCxn id="106" idx="0"/>
          </p:cNvCxnSpPr>
          <p:nvPr/>
        </p:nvCxnSpPr>
        <p:spPr bwMode="auto">
          <a:xfrm>
            <a:off x="5935476" y="3984281"/>
            <a:ext cx="1901" cy="46249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08" name="角丸四角形 21"/>
          <p:cNvSpPr/>
          <p:nvPr/>
        </p:nvSpPr>
        <p:spPr bwMode="auto">
          <a:xfrm>
            <a:off x="5486974" y="2090466"/>
            <a:ext cx="2838264" cy="732308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Runtime Environment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9" name="角丸四角形 21"/>
          <p:cNvSpPr/>
          <p:nvPr/>
        </p:nvSpPr>
        <p:spPr bwMode="auto">
          <a:xfrm>
            <a:off x="5681084" y="2080804"/>
            <a:ext cx="2592288" cy="45160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Scripting API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0" name="角丸四角形 21"/>
          <p:cNvSpPr/>
          <p:nvPr/>
        </p:nvSpPr>
        <p:spPr bwMode="auto">
          <a:xfrm>
            <a:off x="6504345" y="3288491"/>
            <a:ext cx="1701903" cy="66838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Binding Template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4312932" y="692696"/>
            <a:ext cx="7697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rPr>
              <a:t>Security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>
                <a:solidFill>
                  <a:prstClr val="black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rPr>
              <a:t>a</a:t>
            </a:r>
            <a:r>
              <a:rPr lang="en-US" altLang="ja-JP" sz="1400" dirty="0" smtClean="0">
                <a:solidFill>
                  <a:prstClr val="black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rPr>
              <a:t>nd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rPr>
              <a:t>Privacy</a:t>
            </a:r>
            <a:endParaRPr lang="ja-JP" altLang="en-US" sz="1400" dirty="0">
              <a:solidFill>
                <a:prstClr val="black"/>
              </a:solidFill>
              <a:latin typeface="Gill Sans MT" panose="020B0502020104020203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2" name="角丸四角形 21"/>
          <p:cNvSpPr/>
          <p:nvPr/>
        </p:nvSpPr>
        <p:spPr bwMode="auto">
          <a:xfrm>
            <a:off x="6598698" y="3785217"/>
            <a:ext cx="803148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WebSocket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3" name="角丸四角形 21"/>
          <p:cNvSpPr/>
          <p:nvPr/>
        </p:nvSpPr>
        <p:spPr bwMode="auto">
          <a:xfrm>
            <a:off x="7470224" y="3785217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MQTT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4" name="角丸四角形 21"/>
          <p:cNvSpPr/>
          <p:nvPr/>
        </p:nvSpPr>
        <p:spPr bwMode="auto">
          <a:xfrm>
            <a:off x="6617188" y="3578855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HTTP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5" name="角丸四角形 21"/>
          <p:cNvSpPr/>
          <p:nvPr/>
        </p:nvSpPr>
        <p:spPr bwMode="auto">
          <a:xfrm>
            <a:off x="7453943" y="3569193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CoAP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6" name="角丸四角形 12"/>
          <p:cNvSpPr/>
          <p:nvPr/>
        </p:nvSpPr>
        <p:spPr bwMode="auto">
          <a:xfrm>
            <a:off x="5486974" y="2874535"/>
            <a:ext cx="914190" cy="262610"/>
          </a:xfrm>
          <a:prstGeom prst="roundRect">
            <a:avLst>
              <a:gd name="adj" fmla="val 9514"/>
            </a:avLst>
          </a:prstGeom>
          <a:solidFill>
            <a:srgbClr val="1F497D">
              <a:lumMod val="50000"/>
            </a:srgbClr>
          </a:solidFill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Proprietary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API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17" name="直線矢印コネクタ 116"/>
          <p:cNvCxnSpPr/>
          <p:nvPr/>
        </p:nvCxnSpPr>
        <p:spPr bwMode="auto">
          <a:xfrm>
            <a:off x="6905220" y="1844824"/>
            <a:ext cx="0" cy="5262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18" name="正方形/長方形 117"/>
          <p:cNvSpPr/>
          <p:nvPr/>
        </p:nvSpPr>
        <p:spPr>
          <a:xfrm>
            <a:off x="5969116" y="2090466"/>
            <a:ext cx="2088232" cy="155233"/>
          </a:xfrm>
          <a:prstGeom prst="rect">
            <a:avLst/>
          </a:prstGeom>
          <a:solidFill>
            <a:srgbClr val="FAC090"/>
          </a:solidFill>
          <a:ln w="2540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50" charset="-128"/>
                <a:cs typeface="+mn-cs"/>
              </a:rPr>
              <a:t>Security Option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9" name="角丸四角形 6"/>
          <p:cNvSpPr/>
          <p:nvPr/>
        </p:nvSpPr>
        <p:spPr bwMode="auto">
          <a:xfrm>
            <a:off x="1936668" y="854388"/>
            <a:ext cx="2099759" cy="33123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Browser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(WoT Client)</a:t>
            </a:r>
            <a:endParaRPr kumimoji="0" lang="ja-JP" altLang="en-US" sz="14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0" name="角丸四角形 24"/>
          <p:cNvSpPr/>
          <p:nvPr/>
        </p:nvSpPr>
        <p:spPr bwMode="auto">
          <a:xfrm>
            <a:off x="2056996" y="2893120"/>
            <a:ext cx="1898465" cy="1109746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kumimoji="0" lang="ja-JP" altLang="en-US" sz="12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1" name="縦巻き 49"/>
          <p:cNvSpPr/>
          <p:nvPr/>
        </p:nvSpPr>
        <p:spPr bwMode="auto">
          <a:xfrm>
            <a:off x="2056996" y="1401632"/>
            <a:ext cx="1932412" cy="461776"/>
          </a:xfrm>
          <a:prstGeom prst="verticalScroll">
            <a:avLst/>
          </a:prstGeom>
          <a:solidFill>
            <a:srgbClr val="E6EA2E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2" name="角丸四角形 21"/>
          <p:cNvSpPr/>
          <p:nvPr/>
        </p:nvSpPr>
        <p:spPr bwMode="auto">
          <a:xfrm>
            <a:off x="2056996" y="2109050"/>
            <a:ext cx="1924074" cy="732308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Runtime Environment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3" name="角丸四角形 21"/>
          <p:cNvSpPr/>
          <p:nvPr/>
        </p:nvSpPr>
        <p:spPr bwMode="auto">
          <a:xfrm>
            <a:off x="2160176" y="2099388"/>
            <a:ext cx="1769027" cy="45160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Scripting API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4" name="角丸四角形 21"/>
          <p:cNvSpPr/>
          <p:nvPr/>
        </p:nvSpPr>
        <p:spPr bwMode="auto">
          <a:xfrm>
            <a:off x="2160177" y="3307075"/>
            <a:ext cx="1701903" cy="66838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Binding Template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5" name="角丸四角形 21"/>
          <p:cNvSpPr/>
          <p:nvPr/>
        </p:nvSpPr>
        <p:spPr bwMode="auto">
          <a:xfrm>
            <a:off x="2254530" y="3803801"/>
            <a:ext cx="803148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WebSocket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6" name="角丸四角形 21"/>
          <p:cNvSpPr/>
          <p:nvPr/>
        </p:nvSpPr>
        <p:spPr bwMode="auto">
          <a:xfrm>
            <a:off x="3126056" y="3803801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MQTT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7" name="角丸四角形 21"/>
          <p:cNvSpPr/>
          <p:nvPr/>
        </p:nvSpPr>
        <p:spPr bwMode="auto">
          <a:xfrm>
            <a:off x="2273020" y="3597439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HTTP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8" name="角丸四角形 21"/>
          <p:cNvSpPr/>
          <p:nvPr/>
        </p:nvSpPr>
        <p:spPr bwMode="auto">
          <a:xfrm>
            <a:off x="3109775" y="3587777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CoAP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29" name="直線矢印コネクタ 128"/>
          <p:cNvCxnSpPr/>
          <p:nvPr/>
        </p:nvCxnSpPr>
        <p:spPr bwMode="auto">
          <a:xfrm>
            <a:off x="3065108" y="1863408"/>
            <a:ext cx="0" cy="5262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30" name="正方形/長方形 129"/>
          <p:cNvSpPr/>
          <p:nvPr/>
        </p:nvSpPr>
        <p:spPr>
          <a:xfrm>
            <a:off x="2273020" y="2109050"/>
            <a:ext cx="1440160" cy="175262"/>
          </a:xfrm>
          <a:prstGeom prst="rect">
            <a:avLst/>
          </a:prstGeom>
          <a:solidFill>
            <a:srgbClr val="FAC090"/>
          </a:solidFill>
          <a:ln w="2540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50" charset="-128"/>
                <a:cs typeface="+mn-cs"/>
              </a:rPr>
              <a:t>Security Option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131" name="グループ化 130"/>
          <p:cNvGrpSpPr/>
          <p:nvPr/>
        </p:nvGrpSpPr>
        <p:grpSpPr>
          <a:xfrm rot="16200000">
            <a:off x="4339379" y="1835522"/>
            <a:ext cx="175188" cy="995539"/>
            <a:chOff x="3522674" y="6046989"/>
            <a:chExt cx="3577990" cy="694379"/>
          </a:xfrm>
        </p:grpSpPr>
        <p:cxnSp>
          <p:nvCxnSpPr>
            <p:cNvPr id="132" name="直線コネクタ 131"/>
            <p:cNvCxnSpPr>
              <a:stCxn id="134" idx="0"/>
            </p:cNvCxnSpPr>
            <p:nvPr/>
          </p:nvCxnSpPr>
          <p:spPr>
            <a:xfrm flipH="1" flipV="1">
              <a:off x="3522674" y="6740915"/>
              <a:ext cx="3434733" cy="45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133" name="直線コネクタ 132"/>
            <p:cNvCxnSpPr>
              <a:endCxn id="134" idx="2"/>
            </p:cNvCxnSpPr>
            <p:nvPr/>
          </p:nvCxnSpPr>
          <p:spPr>
            <a:xfrm>
              <a:off x="7092340" y="6046989"/>
              <a:ext cx="8324" cy="51923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  <a:headEnd type="triangle" w="med" len="lg"/>
              <a:tailEnd type="none" w="med" len="lg"/>
            </a:ln>
            <a:effectLst/>
          </p:spPr>
        </p:cxnSp>
        <p:sp>
          <p:nvSpPr>
            <p:cNvPr id="134" name="円弧 133"/>
            <p:cNvSpPr/>
            <p:nvPr/>
          </p:nvSpPr>
          <p:spPr>
            <a:xfrm rot="10800000" flipH="1">
              <a:off x="6814152" y="6391083"/>
              <a:ext cx="286512" cy="350285"/>
            </a:xfrm>
            <a:prstGeom prst="arc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35" name="グループ化 134"/>
          <p:cNvGrpSpPr/>
          <p:nvPr/>
        </p:nvGrpSpPr>
        <p:grpSpPr>
          <a:xfrm>
            <a:off x="2948433" y="4001241"/>
            <a:ext cx="4453413" cy="1101619"/>
            <a:chOff x="3227018" y="6118997"/>
            <a:chExt cx="3721246" cy="694379"/>
          </a:xfrm>
        </p:grpSpPr>
        <p:sp>
          <p:nvSpPr>
            <p:cNvPr id="136" name="円弧 135"/>
            <p:cNvSpPr/>
            <p:nvPr/>
          </p:nvSpPr>
          <p:spPr>
            <a:xfrm rot="10800000">
              <a:off x="3227018" y="6462638"/>
              <a:ext cx="286512" cy="350285"/>
            </a:xfrm>
            <a:prstGeom prst="arc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smtClean="0">
                <a:solidFill>
                  <a:prstClr val="black"/>
                </a:solidFill>
                <a:latin typeface="Gill Sans MT"/>
                <a:ea typeface="ＭＳ Ｐゴシック" panose="020B0600070205080204" pitchFamily="50" charset="-128"/>
              </a:endParaRPr>
            </a:p>
          </p:txBody>
        </p:sp>
        <p:cxnSp>
          <p:nvCxnSpPr>
            <p:cNvPr id="137" name="直線コネクタ 136"/>
            <p:cNvCxnSpPr>
              <a:endCxn id="136" idx="2"/>
            </p:cNvCxnSpPr>
            <p:nvPr/>
          </p:nvCxnSpPr>
          <p:spPr>
            <a:xfrm>
              <a:off x="3227018" y="6120279"/>
              <a:ext cx="0" cy="517502"/>
            </a:xfrm>
            <a:prstGeom prst="line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</p:cxnSp>
        <p:cxnSp>
          <p:nvCxnSpPr>
            <p:cNvPr id="138" name="直線コネクタ 137"/>
            <p:cNvCxnSpPr>
              <a:stCxn id="140" idx="0"/>
              <a:endCxn id="136" idx="0"/>
            </p:cNvCxnSpPr>
            <p:nvPr/>
          </p:nvCxnSpPr>
          <p:spPr>
            <a:xfrm flipH="1" flipV="1">
              <a:off x="3370274" y="6812923"/>
              <a:ext cx="3434733" cy="453"/>
            </a:xfrm>
            <a:prstGeom prst="line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</p:cxnSp>
        <p:cxnSp>
          <p:nvCxnSpPr>
            <p:cNvPr id="139" name="直線コネクタ 138"/>
            <p:cNvCxnSpPr>
              <a:endCxn id="140" idx="2"/>
            </p:cNvCxnSpPr>
            <p:nvPr/>
          </p:nvCxnSpPr>
          <p:spPr>
            <a:xfrm>
              <a:off x="6939940" y="6118997"/>
              <a:ext cx="8324" cy="519237"/>
            </a:xfrm>
            <a:prstGeom prst="line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  <a:headEnd type="triangle" w="med" len="lg"/>
              <a:tailEnd type="none" w="med" len="lg"/>
            </a:ln>
            <a:effectLst/>
          </p:spPr>
        </p:cxnSp>
        <p:sp>
          <p:nvSpPr>
            <p:cNvPr id="140" name="円弧 139"/>
            <p:cNvSpPr/>
            <p:nvPr/>
          </p:nvSpPr>
          <p:spPr>
            <a:xfrm rot="10800000" flipH="1">
              <a:off x="6661752" y="6463091"/>
              <a:ext cx="286512" cy="350285"/>
            </a:xfrm>
            <a:prstGeom prst="arc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smtClean="0">
                <a:solidFill>
                  <a:prstClr val="black"/>
                </a:solidFill>
                <a:latin typeface="Gill Sans MT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41" name="テキスト ボックス 140"/>
          <p:cNvSpPr txBox="1"/>
          <p:nvPr/>
        </p:nvSpPr>
        <p:spPr>
          <a:xfrm>
            <a:off x="907924" y="5489937"/>
            <a:ext cx="85815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And all of web and internet related communication is built of security and</a:t>
            </a: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rivacy mechanism.</a:t>
            </a:r>
          </a:p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This mechanism is not included in the deliverable of WoT WG but it will be</a:t>
            </a:r>
          </a:p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mentioned as some kind of guideline and/or a set of requirements.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177136" y="5085184"/>
            <a:ext cx="380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Source: https</a:t>
            </a:r>
            <a:r>
              <a:rPr lang="en-US" altLang="ja-JP" sz="1400" i="1" dirty="0">
                <a:latin typeface="Arial" panose="020B0604020202020204" pitchFamily="34" charset="0"/>
                <a:cs typeface="Arial" panose="020B0604020202020204" pitchFamily="34" charset="0"/>
              </a:rPr>
              <a:t>://w3c.github.io/wot-architecture/</a:t>
            </a:r>
            <a:endParaRPr kumimoji="1" lang="ja-JP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144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14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5" y="44624"/>
            <a:ext cx="9906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WoT </a:t>
            </a:r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Servient </a:t>
            </a:r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building block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200472" y="6066001"/>
            <a:ext cx="9624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WoT server would be cascaded to other WoT servers, then WoT server plays a role</a:t>
            </a: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f WoT client. So we call “WoT Servient” which is </a:t>
            </a:r>
            <a:r>
              <a:rPr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conbined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 by server and client.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177136" y="600943"/>
            <a:ext cx="380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Source: https</a:t>
            </a:r>
            <a:r>
              <a:rPr lang="en-US" altLang="ja-JP" sz="1400" i="1" dirty="0">
                <a:latin typeface="Arial" panose="020B0604020202020204" pitchFamily="34" charset="0"/>
                <a:cs typeface="Arial" panose="020B0604020202020204" pitchFamily="34" charset="0"/>
              </a:rPr>
              <a:t>://w3c.github.io/wot-architecture/</a:t>
            </a:r>
            <a:endParaRPr kumimoji="1" lang="ja-JP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角丸四角形 6"/>
          <p:cNvSpPr/>
          <p:nvPr/>
        </p:nvSpPr>
        <p:spPr bwMode="auto">
          <a:xfrm>
            <a:off x="2720752" y="908720"/>
            <a:ext cx="4824536" cy="3600401"/>
          </a:xfrm>
          <a:prstGeom prst="roundRect">
            <a:avLst>
              <a:gd name="adj" fmla="val 6113"/>
            </a:avLst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dash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2" name="角丸四角形 6"/>
          <p:cNvSpPr/>
          <p:nvPr/>
        </p:nvSpPr>
        <p:spPr bwMode="auto">
          <a:xfrm>
            <a:off x="2782416" y="980545"/>
            <a:ext cx="3717967" cy="3456567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err="1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 Servient</a:t>
            </a:r>
            <a:endParaRPr kumimoji="0" lang="ja-JP" altLang="en-US" sz="14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3" name="角丸四角形 24"/>
          <p:cNvSpPr/>
          <p:nvPr/>
        </p:nvSpPr>
        <p:spPr bwMode="auto">
          <a:xfrm>
            <a:off x="4520952" y="3238399"/>
            <a:ext cx="1898465" cy="1109746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kumimoji="0" lang="ja-JP" altLang="en-US" sz="12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4" name="縦巻き 49"/>
          <p:cNvSpPr/>
          <p:nvPr/>
        </p:nvSpPr>
        <p:spPr bwMode="auto">
          <a:xfrm>
            <a:off x="2864769" y="1340768"/>
            <a:ext cx="3588596" cy="461776"/>
          </a:xfrm>
          <a:prstGeom prst="verticalScroll">
            <a:avLst/>
          </a:prstGeom>
          <a:solidFill>
            <a:srgbClr val="E6EA2E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5" name="角丸四角形 12"/>
          <p:cNvSpPr/>
          <p:nvPr/>
        </p:nvSpPr>
        <p:spPr bwMode="auto">
          <a:xfrm>
            <a:off x="2864768" y="3538380"/>
            <a:ext cx="745796" cy="809764"/>
          </a:xfrm>
          <a:prstGeom prst="roundRect">
            <a:avLst>
              <a:gd name="adj" fmla="val 9514"/>
            </a:avLst>
          </a:prstGeom>
          <a:solidFill>
            <a:srgbClr val="EEECE1">
              <a:lumMod val="25000"/>
            </a:srgbClr>
          </a:solidFill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Legacy </a:t>
            </a:r>
            <a:r>
              <a:rPr kumimoji="0" lang="en-US" altLang="ja-JP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comm-unication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957570" y="1772816"/>
            <a:ext cx="60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API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792760" y="1772816"/>
            <a:ext cx="620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API</a:t>
            </a:r>
          </a:p>
        </p:txBody>
      </p:sp>
      <p:sp>
        <p:nvSpPr>
          <p:cNvPr id="88" name="円柱 87"/>
          <p:cNvSpPr/>
          <p:nvPr/>
        </p:nvSpPr>
        <p:spPr bwMode="gray">
          <a:xfrm>
            <a:off x="6568349" y="2492896"/>
            <a:ext cx="936104" cy="782490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kumimoji="0" lang="ja-JP" altLang="en-US" sz="1200" dirty="0" err="1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9" name="角丸四角形 88"/>
          <p:cNvSpPr/>
          <p:nvPr/>
        </p:nvSpPr>
        <p:spPr bwMode="gray">
          <a:xfrm>
            <a:off x="2864768" y="5153634"/>
            <a:ext cx="741994" cy="457035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Legacy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device</a:t>
            </a:r>
            <a:endParaRPr kumimoji="0" lang="ja-JP" altLang="en-US" sz="1200" kern="0" dirty="0" err="1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0" name="角丸四角形 89"/>
          <p:cNvSpPr/>
          <p:nvPr/>
        </p:nvSpPr>
        <p:spPr bwMode="gray">
          <a:xfrm>
            <a:off x="4342295" y="5155413"/>
            <a:ext cx="1026939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Web Client</a:t>
            </a:r>
            <a:endParaRPr kumimoji="0" lang="ja-JP" altLang="en-US" sz="1200" kern="0" dirty="0" err="1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1" name="角丸四角形 90"/>
          <p:cNvSpPr/>
          <p:nvPr/>
        </p:nvSpPr>
        <p:spPr bwMode="gray">
          <a:xfrm>
            <a:off x="5427281" y="5153634"/>
            <a:ext cx="1029503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Web Server</a:t>
            </a:r>
          </a:p>
        </p:txBody>
      </p:sp>
      <p:cxnSp>
        <p:nvCxnSpPr>
          <p:cNvPr id="92" name="直線矢印コネクタ 91"/>
          <p:cNvCxnSpPr>
            <a:stCxn id="85" idx="2"/>
            <a:endCxn id="89" idx="0"/>
          </p:cNvCxnSpPr>
          <p:nvPr/>
        </p:nvCxnSpPr>
        <p:spPr bwMode="auto">
          <a:xfrm flipH="1">
            <a:off x="3235765" y="4348144"/>
            <a:ext cx="1901" cy="80549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93" name="直線矢印コネクタ 92"/>
          <p:cNvCxnSpPr>
            <a:endCxn id="90" idx="0"/>
          </p:cNvCxnSpPr>
          <p:nvPr/>
        </p:nvCxnSpPr>
        <p:spPr bwMode="auto">
          <a:xfrm>
            <a:off x="4846351" y="4320738"/>
            <a:ext cx="9414" cy="8346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94" name="直線矢印コネクタ 93"/>
          <p:cNvCxnSpPr>
            <a:endCxn id="91" idx="0"/>
          </p:cNvCxnSpPr>
          <p:nvPr/>
        </p:nvCxnSpPr>
        <p:spPr bwMode="auto">
          <a:xfrm>
            <a:off x="5926471" y="4320738"/>
            <a:ext cx="15562" cy="83289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95" name="角丸四角形吹き出し 94"/>
          <p:cNvSpPr/>
          <p:nvPr/>
        </p:nvSpPr>
        <p:spPr bwMode="gray">
          <a:xfrm>
            <a:off x="3364234" y="4607142"/>
            <a:ext cx="910601" cy="356112"/>
          </a:xfrm>
          <a:prstGeom prst="wedgeRoundRectCallout">
            <a:avLst>
              <a:gd name="adj1" fmla="val -62624"/>
              <a:gd name="adj2" fmla="val -19060"/>
              <a:gd name="adj3" fmla="val 16667"/>
            </a:avLst>
          </a:prstGeom>
          <a:gradFill rotWithShape="1">
            <a:gsLst>
              <a:gs pos="0">
                <a:srgbClr val="9FB8CD">
                  <a:tint val="45000"/>
                  <a:satMod val="200000"/>
                </a:srgbClr>
              </a:gs>
              <a:gs pos="30000">
                <a:srgbClr val="9FB8CD">
                  <a:tint val="61000"/>
                  <a:satMod val="200000"/>
                </a:srgbClr>
              </a:gs>
              <a:gs pos="45000">
                <a:srgbClr val="9FB8CD">
                  <a:tint val="66000"/>
                  <a:satMod val="200000"/>
                </a:srgbClr>
              </a:gs>
              <a:gs pos="55000">
                <a:srgbClr val="9FB8CD">
                  <a:tint val="66000"/>
                  <a:satMod val="200000"/>
                </a:srgbClr>
              </a:gs>
              <a:gs pos="73000">
                <a:srgbClr val="9FB8CD">
                  <a:tint val="61000"/>
                  <a:satMod val="200000"/>
                </a:srgbClr>
              </a:gs>
              <a:gs pos="100000">
                <a:srgbClr val="9FB8CD">
                  <a:tint val="45000"/>
                  <a:satMod val="200000"/>
                </a:srgbClr>
              </a:gs>
            </a:gsLst>
            <a:lin ang="950000" scaled="1"/>
          </a:gradFill>
          <a:ln w="9525" cap="flat" cmpd="sng" algn="ctr">
            <a:solidFill>
              <a:srgbClr val="9FB8CD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050" kern="0" dirty="0" smtClean="0">
                <a:solidFill>
                  <a:prstClr val="black"/>
                </a:solidFill>
                <a:latin typeface="Gill Sans MT"/>
                <a:ea typeface="ＭＳ Ｐゴシック" panose="020B0600070205080204" pitchFamily="50" charset="-128"/>
              </a:rPr>
              <a:t>Proprietary Protocol</a:t>
            </a:r>
            <a:endParaRPr kumimoji="0" lang="ja-JP" altLang="en-US" sz="1050" kern="0" dirty="0" smtClean="0">
              <a:solidFill>
                <a:prstClr val="black"/>
              </a:solidFill>
              <a:latin typeface="Gill Sans MT"/>
              <a:ea typeface="ＭＳ Ｐゴシック" panose="020B0600070205080204" pitchFamily="50" charset="-128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2864768" y="2306490"/>
            <a:ext cx="3580258" cy="859900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Runtime Environment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7" name="角丸四角形 96"/>
          <p:cNvSpPr/>
          <p:nvPr/>
        </p:nvSpPr>
        <p:spPr bwMode="gray">
          <a:xfrm>
            <a:off x="4494695" y="5471087"/>
            <a:ext cx="1026939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kumimoji="0"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Servient</a:t>
            </a:r>
            <a:endParaRPr kumimoji="0" lang="en-US" altLang="ja-JP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8" name="角丸四角形 97"/>
          <p:cNvSpPr/>
          <p:nvPr/>
        </p:nvSpPr>
        <p:spPr bwMode="gray">
          <a:xfrm>
            <a:off x="5579681" y="5469308"/>
            <a:ext cx="1029503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kumimoji="0"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Servient</a:t>
            </a:r>
            <a:endParaRPr kumimoji="0" lang="en-US" altLang="ja-JP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99" name="Form 50"/>
          <p:cNvCxnSpPr>
            <a:stCxn id="88" idx="3"/>
            <a:endCxn id="98" idx="3"/>
          </p:cNvCxnSpPr>
          <p:nvPr/>
        </p:nvCxnSpPr>
        <p:spPr>
          <a:xfrm rot="5400000">
            <a:off x="5606284" y="4278287"/>
            <a:ext cx="2433019" cy="427217"/>
          </a:xfrm>
          <a:prstGeom prst="bentConnector2">
            <a:avLst/>
          </a:prstGeom>
          <a:noFill/>
          <a:ln w="38100" cap="rnd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sp>
        <p:nvSpPr>
          <p:cNvPr id="142" name="テキスト ボックス 13"/>
          <p:cNvSpPr txBox="1"/>
          <p:nvPr/>
        </p:nvSpPr>
        <p:spPr>
          <a:xfrm>
            <a:off x="4853351" y="1772816"/>
            <a:ext cx="8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Discovery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API</a:t>
            </a:r>
          </a:p>
        </p:txBody>
      </p:sp>
      <p:sp>
        <p:nvSpPr>
          <p:cNvPr id="143" name="角丸四角形 21"/>
          <p:cNvSpPr/>
          <p:nvPr/>
        </p:nvSpPr>
        <p:spPr bwMode="auto">
          <a:xfrm>
            <a:off x="2972913" y="2296828"/>
            <a:ext cx="3420247" cy="45160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Scripting API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44" name="角丸四角形 21"/>
          <p:cNvSpPr/>
          <p:nvPr/>
        </p:nvSpPr>
        <p:spPr bwMode="auto">
          <a:xfrm>
            <a:off x="4624133" y="3652354"/>
            <a:ext cx="1701903" cy="66838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Binding Template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6673188" y="1178168"/>
            <a:ext cx="7697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rPr>
              <a:t>Security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>
                <a:solidFill>
                  <a:prstClr val="black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rPr>
              <a:t>a</a:t>
            </a:r>
            <a:r>
              <a:rPr lang="en-US" altLang="ja-JP" sz="1400" dirty="0" smtClean="0">
                <a:solidFill>
                  <a:prstClr val="black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rPr>
              <a:t>nd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rPr>
              <a:t>Privacy</a:t>
            </a:r>
            <a:endParaRPr lang="ja-JP" altLang="en-US" sz="1400" dirty="0">
              <a:solidFill>
                <a:prstClr val="black"/>
              </a:solidFill>
              <a:latin typeface="Gill Sans MT" panose="020B0502020104020203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6" name="角丸四角形 145"/>
          <p:cNvSpPr/>
          <p:nvPr/>
        </p:nvSpPr>
        <p:spPr bwMode="gray">
          <a:xfrm>
            <a:off x="3703354" y="3530539"/>
            <a:ext cx="741994" cy="817605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Local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Hardware</a:t>
            </a:r>
            <a:endParaRPr kumimoji="0" lang="ja-JP" altLang="en-US" sz="1200" kern="0" dirty="0" err="1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47" name="角丸四角形 21"/>
          <p:cNvSpPr/>
          <p:nvPr/>
        </p:nvSpPr>
        <p:spPr bwMode="auto">
          <a:xfrm>
            <a:off x="4718486" y="4149080"/>
            <a:ext cx="803148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WebSocket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48" name="角丸四角形 21"/>
          <p:cNvSpPr/>
          <p:nvPr/>
        </p:nvSpPr>
        <p:spPr bwMode="auto">
          <a:xfrm>
            <a:off x="5590012" y="4149080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MQTT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49" name="角丸四角形 21"/>
          <p:cNvSpPr/>
          <p:nvPr/>
        </p:nvSpPr>
        <p:spPr bwMode="auto">
          <a:xfrm>
            <a:off x="4736976" y="3942718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HTTP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50" name="角丸四角形 21"/>
          <p:cNvSpPr/>
          <p:nvPr/>
        </p:nvSpPr>
        <p:spPr bwMode="auto">
          <a:xfrm>
            <a:off x="5573731" y="3933056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CoAP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51" name="角丸四角形 12"/>
          <p:cNvSpPr/>
          <p:nvPr/>
        </p:nvSpPr>
        <p:spPr bwMode="auto">
          <a:xfrm>
            <a:off x="2864769" y="3238398"/>
            <a:ext cx="1547382" cy="262610"/>
          </a:xfrm>
          <a:prstGeom prst="roundRect">
            <a:avLst>
              <a:gd name="adj" fmla="val 9514"/>
            </a:avLst>
          </a:prstGeom>
          <a:solidFill>
            <a:srgbClr val="1F497D">
              <a:lumMod val="50000"/>
            </a:srgbClr>
          </a:solidFill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Proprietary API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52" name="直線矢印コネクタ 151"/>
          <p:cNvCxnSpPr/>
          <p:nvPr/>
        </p:nvCxnSpPr>
        <p:spPr bwMode="auto">
          <a:xfrm>
            <a:off x="4736976" y="1844824"/>
            <a:ext cx="0" cy="742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153" name="直線矢印コネクタ 152"/>
          <p:cNvCxnSpPr/>
          <p:nvPr/>
        </p:nvCxnSpPr>
        <p:spPr bwMode="auto">
          <a:xfrm>
            <a:off x="3584848" y="1844824"/>
            <a:ext cx="0" cy="742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154" name="直線矢印コネクタ 12"/>
          <p:cNvCxnSpPr/>
          <p:nvPr/>
        </p:nvCxnSpPr>
        <p:spPr bwMode="auto">
          <a:xfrm>
            <a:off x="5889104" y="1844824"/>
            <a:ext cx="0" cy="742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55" name="正方形/長方形 154"/>
          <p:cNvSpPr/>
          <p:nvPr/>
        </p:nvSpPr>
        <p:spPr>
          <a:xfrm>
            <a:off x="3235765" y="2317706"/>
            <a:ext cx="2869363" cy="144017"/>
          </a:xfrm>
          <a:prstGeom prst="rect">
            <a:avLst/>
          </a:prstGeom>
          <a:solidFill>
            <a:srgbClr val="FAC090"/>
          </a:solidFill>
          <a:ln w="2540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50" charset="-128"/>
                <a:cs typeface="+mn-cs"/>
              </a:rPr>
              <a:t>Security Option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449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15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5" y="44624"/>
            <a:ext cx="9906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WoT server in device itself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44" name="角丸四角形 6"/>
          <p:cNvSpPr/>
          <p:nvPr/>
        </p:nvSpPr>
        <p:spPr bwMode="auto">
          <a:xfrm>
            <a:off x="1576628" y="918197"/>
            <a:ext cx="6832756" cy="3600401"/>
          </a:xfrm>
          <a:prstGeom prst="roundRect">
            <a:avLst>
              <a:gd name="adj" fmla="val 6113"/>
            </a:avLst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dash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5" name="角丸四角形 6"/>
          <p:cNvSpPr/>
          <p:nvPr/>
        </p:nvSpPr>
        <p:spPr bwMode="auto">
          <a:xfrm>
            <a:off x="5249036" y="1079889"/>
            <a:ext cx="2987543" cy="33123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 Server/Servient</a:t>
            </a:r>
            <a:endParaRPr kumimoji="0" lang="ja-JP" altLang="en-US" sz="14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63" name="角丸四角形 24"/>
          <p:cNvSpPr/>
          <p:nvPr/>
        </p:nvSpPr>
        <p:spPr bwMode="auto">
          <a:xfrm>
            <a:off x="6257148" y="3100037"/>
            <a:ext cx="1898465" cy="1109746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kumimoji="0" lang="ja-JP" altLang="en-US" sz="12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64" name="縦巻き 49"/>
          <p:cNvSpPr/>
          <p:nvPr/>
        </p:nvSpPr>
        <p:spPr bwMode="auto">
          <a:xfrm>
            <a:off x="5342958" y="1608549"/>
            <a:ext cx="2846602" cy="461776"/>
          </a:xfrm>
          <a:prstGeom prst="verticalScroll">
            <a:avLst/>
          </a:prstGeom>
          <a:solidFill>
            <a:srgbClr val="E6EA2E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65" name="円柱 64"/>
          <p:cNvSpPr/>
          <p:nvPr/>
        </p:nvSpPr>
        <p:spPr bwMode="gray">
          <a:xfrm>
            <a:off x="4292879" y="2583979"/>
            <a:ext cx="936104" cy="782490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kumimoji="0" lang="ja-JP" altLang="en-US" sz="1200" dirty="0" err="1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66" name="角丸四角形 21"/>
          <p:cNvSpPr/>
          <p:nvPr/>
        </p:nvSpPr>
        <p:spPr bwMode="auto">
          <a:xfrm>
            <a:off x="5342958" y="2315967"/>
            <a:ext cx="2838264" cy="732308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Runtime Environment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67" name="角丸四角形 21"/>
          <p:cNvSpPr/>
          <p:nvPr/>
        </p:nvSpPr>
        <p:spPr bwMode="auto">
          <a:xfrm>
            <a:off x="5537068" y="2306305"/>
            <a:ext cx="2592288" cy="45160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Scripting API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68" name="角丸四角形 21"/>
          <p:cNvSpPr/>
          <p:nvPr/>
        </p:nvSpPr>
        <p:spPr bwMode="auto">
          <a:xfrm>
            <a:off x="6360329" y="3513992"/>
            <a:ext cx="1701903" cy="66838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Binding Template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168916" y="918197"/>
            <a:ext cx="7697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rPr>
              <a:t>Security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>
                <a:solidFill>
                  <a:prstClr val="black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rPr>
              <a:t>a</a:t>
            </a:r>
            <a:r>
              <a:rPr lang="en-US" altLang="ja-JP" sz="1400" dirty="0" smtClean="0">
                <a:solidFill>
                  <a:prstClr val="black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rPr>
              <a:t>nd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rPr>
              <a:t>Privacy</a:t>
            </a:r>
            <a:endParaRPr lang="ja-JP" altLang="en-US" sz="1400" dirty="0">
              <a:solidFill>
                <a:prstClr val="black"/>
              </a:solidFill>
              <a:latin typeface="Gill Sans MT" panose="020B0502020104020203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0" name="角丸四角形 21"/>
          <p:cNvSpPr/>
          <p:nvPr/>
        </p:nvSpPr>
        <p:spPr bwMode="auto">
          <a:xfrm>
            <a:off x="6454682" y="4010718"/>
            <a:ext cx="803148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WebSocket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71" name="角丸四角形 21"/>
          <p:cNvSpPr/>
          <p:nvPr/>
        </p:nvSpPr>
        <p:spPr bwMode="auto">
          <a:xfrm>
            <a:off x="7326208" y="4010718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MQTT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72" name="角丸四角形 21"/>
          <p:cNvSpPr/>
          <p:nvPr/>
        </p:nvSpPr>
        <p:spPr bwMode="auto">
          <a:xfrm>
            <a:off x="6473172" y="3804356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HTTP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73" name="角丸四角形 21"/>
          <p:cNvSpPr/>
          <p:nvPr/>
        </p:nvSpPr>
        <p:spPr bwMode="auto">
          <a:xfrm>
            <a:off x="7309927" y="3794694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CoAP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74" name="角丸四角形 12"/>
          <p:cNvSpPr/>
          <p:nvPr/>
        </p:nvSpPr>
        <p:spPr bwMode="auto">
          <a:xfrm>
            <a:off x="5342958" y="3100036"/>
            <a:ext cx="914190" cy="262610"/>
          </a:xfrm>
          <a:prstGeom prst="roundRect">
            <a:avLst>
              <a:gd name="adj" fmla="val 9514"/>
            </a:avLst>
          </a:prstGeom>
          <a:solidFill>
            <a:srgbClr val="1F497D">
              <a:lumMod val="50000"/>
            </a:srgbClr>
          </a:solidFill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Proprietary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API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75" name="直線矢印コネクタ 74"/>
          <p:cNvCxnSpPr/>
          <p:nvPr/>
        </p:nvCxnSpPr>
        <p:spPr bwMode="auto">
          <a:xfrm>
            <a:off x="6761204" y="2070325"/>
            <a:ext cx="0" cy="5262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76" name="正方形/長方形 75"/>
          <p:cNvSpPr/>
          <p:nvPr/>
        </p:nvSpPr>
        <p:spPr>
          <a:xfrm>
            <a:off x="5825100" y="2315967"/>
            <a:ext cx="2088232" cy="155233"/>
          </a:xfrm>
          <a:prstGeom prst="rect">
            <a:avLst/>
          </a:prstGeom>
          <a:solidFill>
            <a:srgbClr val="FAC090"/>
          </a:solidFill>
          <a:ln w="2540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50" charset="-128"/>
                <a:cs typeface="+mn-cs"/>
              </a:rPr>
              <a:t>Security Option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7" name="角丸四角形 6"/>
          <p:cNvSpPr/>
          <p:nvPr/>
        </p:nvSpPr>
        <p:spPr bwMode="auto">
          <a:xfrm>
            <a:off x="1792652" y="1079889"/>
            <a:ext cx="2099759" cy="33123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Browser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(WoT Client)</a:t>
            </a:r>
            <a:endParaRPr kumimoji="0" lang="ja-JP" altLang="en-US" sz="14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78" name="角丸四角形 24"/>
          <p:cNvSpPr/>
          <p:nvPr/>
        </p:nvSpPr>
        <p:spPr bwMode="auto">
          <a:xfrm>
            <a:off x="1912980" y="3118621"/>
            <a:ext cx="1898465" cy="1109746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kumimoji="0" lang="ja-JP" altLang="en-US" sz="12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79" name="縦巻き 49"/>
          <p:cNvSpPr/>
          <p:nvPr/>
        </p:nvSpPr>
        <p:spPr bwMode="auto">
          <a:xfrm>
            <a:off x="1912980" y="1627133"/>
            <a:ext cx="1932412" cy="461776"/>
          </a:xfrm>
          <a:prstGeom prst="verticalScroll">
            <a:avLst/>
          </a:prstGeom>
          <a:solidFill>
            <a:srgbClr val="E6EA2E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0" name="角丸四角形 21"/>
          <p:cNvSpPr/>
          <p:nvPr/>
        </p:nvSpPr>
        <p:spPr bwMode="auto">
          <a:xfrm>
            <a:off x="1912980" y="2334551"/>
            <a:ext cx="1924074" cy="732308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Runtime Environment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1" name="角丸四角形 21"/>
          <p:cNvSpPr/>
          <p:nvPr/>
        </p:nvSpPr>
        <p:spPr bwMode="auto">
          <a:xfrm>
            <a:off x="2016160" y="2324889"/>
            <a:ext cx="1769027" cy="45160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Scripting API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2" name="角丸四角形 21"/>
          <p:cNvSpPr/>
          <p:nvPr/>
        </p:nvSpPr>
        <p:spPr bwMode="auto">
          <a:xfrm>
            <a:off x="2016161" y="3532576"/>
            <a:ext cx="1701903" cy="66838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Binding Template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3" name="角丸四角形 21"/>
          <p:cNvSpPr/>
          <p:nvPr/>
        </p:nvSpPr>
        <p:spPr bwMode="auto">
          <a:xfrm>
            <a:off x="2110514" y="4029302"/>
            <a:ext cx="803148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WebSocket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4" name="角丸四角形 21"/>
          <p:cNvSpPr/>
          <p:nvPr/>
        </p:nvSpPr>
        <p:spPr bwMode="auto">
          <a:xfrm>
            <a:off x="2982040" y="4029302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MQTT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5" name="角丸四角形 21"/>
          <p:cNvSpPr/>
          <p:nvPr/>
        </p:nvSpPr>
        <p:spPr bwMode="auto">
          <a:xfrm>
            <a:off x="2129004" y="3822940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HTTP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6" name="角丸四角形 21"/>
          <p:cNvSpPr/>
          <p:nvPr/>
        </p:nvSpPr>
        <p:spPr bwMode="auto">
          <a:xfrm>
            <a:off x="2965759" y="3813278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CoAP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87" name="直線矢印コネクタ 86"/>
          <p:cNvCxnSpPr/>
          <p:nvPr/>
        </p:nvCxnSpPr>
        <p:spPr bwMode="auto">
          <a:xfrm>
            <a:off x="2921092" y="2088909"/>
            <a:ext cx="0" cy="5262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88" name="正方形/長方形 87"/>
          <p:cNvSpPr/>
          <p:nvPr/>
        </p:nvSpPr>
        <p:spPr>
          <a:xfrm>
            <a:off x="2129004" y="2334551"/>
            <a:ext cx="1440160" cy="175262"/>
          </a:xfrm>
          <a:prstGeom prst="rect">
            <a:avLst/>
          </a:prstGeom>
          <a:solidFill>
            <a:srgbClr val="FAC090"/>
          </a:solidFill>
          <a:ln w="2540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50" charset="-128"/>
                <a:cs typeface="+mn-cs"/>
              </a:rPr>
              <a:t>Security Option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89" name="グループ化 88"/>
          <p:cNvGrpSpPr/>
          <p:nvPr/>
        </p:nvGrpSpPr>
        <p:grpSpPr>
          <a:xfrm rot="16200000">
            <a:off x="4195363" y="2061023"/>
            <a:ext cx="175188" cy="995539"/>
            <a:chOff x="3522674" y="6046989"/>
            <a:chExt cx="3577990" cy="694379"/>
          </a:xfrm>
        </p:grpSpPr>
        <p:cxnSp>
          <p:nvCxnSpPr>
            <p:cNvPr id="90" name="直線コネクタ 89"/>
            <p:cNvCxnSpPr>
              <a:stCxn id="92" idx="0"/>
            </p:cNvCxnSpPr>
            <p:nvPr/>
          </p:nvCxnSpPr>
          <p:spPr>
            <a:xfrm flipH="1" flipV="1">
              <a:off x="3522674" y="6740915"/>
              <a:ext cx="3434733" cy="45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91" name="直線コネクタ 90"/>
            <p:cNvCxnSpPr>
              <a:endCxn id="92" idx="2"/>
            </p:cNvCxnSpPr>
            <p:nvPr/>
          </p:nvCxnSpPr>
          <p:spPr>
            <a:xfrm>
              <a:off x="7092340" y="6046989"/>
              <a:ext cx="8324" cy="51923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  <a:headEnd type="triangle" w="med" len="lg"/>
              <a:tailEnd type="none" w="med" len="lg"/>
            </a:ln>
            <a:effectLst/>
          </p:spPr>
        </p:cxnSp>
        <p:sp>
          <p:nvSpPr>
            <p:cNvPr id="92" name="円弧 91"/>
            <p:cNvSpPr/>
            <p:nvPr/>
          </p:nvSpPr>
          <p:spPr>
            <a:xfrm rot="10800000" flipH="1">
              <a:off x="6814152" y="6391083"/>
              <a:ext cx="286512" cy="350285"/>
            </a:xfrm>
            <a:prstGeom prst="arc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93" name="グループ化 92"/>
          <p:cNvGrpSpPr/>
          <p:nvPr/>
        </p:nvGrpSpPr>
        <p:grpSpPr>
          <a:xfrm>
            <a:off x="2804417" y="4226742"/>
            <a:ext cx="4453413" cy="1101619"/>
            <a:chOff x="3227018" y="6118997"/>
            <a:chExt cx="3721246" cy="694379"/>
          </a:xfrm>
        </p:grpSpPr>
        <p:sp>
          <p:nvSpPr>
            <p:cNvPr id="94" name="円弧 93"/>
            <p:cNvSpPr/>
            <p:nvPr/>
          </p:nvSpPr>
          <p:spPr>
            <a:xfrm rot="10800000">
              <a:off x="3227018" y="6462638"/>
              <a:ext cx="286512" cy="350285"/>
            </a:xfrm>
            <a:prstGeom prst="arc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smtClean="0">
                <a:solidFill>
                  <a:prstClr val="black"/>
                </a:solidFill>
                <a:latin typeface="Gill Sans MT"/>
                <a:ea typeface="ＭＳ Ｐゴシック" panose="020B0600070205080204" pitchFamily="50" charset="-128"/>
              </a:endParaRPr>
            </a:p>
          </p:txBody>
        </p:sp>
        <p:cxnSp>
          <p:nvCxnSpPr>
            <p:cNvPr id="95" name="直線コネクタ 94"/>
            <p:cNvCxnSpPr>
              <a:endCxn id="94" idx="2"/>
            </p:cNvCxnSpPr>
            <p:nvPr/>
          </p:nvCxnSpPr>
          <p:spPr>
            <a:xfrm>
              <a:off x="3227018" y="6120279"/>
              <a:ext cx="0" cy="517502"/>
            </a:xfrm>
            <a:prstGeom prst="line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</p:cxnSp>
        <p:cxnSp>
          <p:nvCxnSpPr>
            <p:cNvPr id="96" name="直線コネクタ 95"/>
            <p:cNvCxnSpPr>
              <a:stCxn id="98" idx="0"/>
              <a:endCxn id="94" idx="0"/>
            </p:cNvCxnSpPr>
            <p:nvPr/>
          </p:nvCxnSpPr>
          <p:spPr>
            <a:xfrm flipH="1" flipV="1">
              <a:off x="3370274" y="6812923"/>
              <a:ext cx="3434733" cy="453"/>
            </a:xfrm>
            <a:prstGeom prst="line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</p:cxnSp>
        <p:cxnSp>
          <p:nvCxnSpPr>
            <p:cNvPr id="97" name="直線コネクタ 96"/>
            <p:cNvCxnSpPr>
              <a:endCxn id="98" idx="2"/>
            </p:cNvCxnSpPr>
            <p:nvPr/>
          </p:nvCxnSpPr>
          <p:spPr>
            <a:xfrm>
              <a:off x="6939940" y="6118997"/>
              <a:ext cx="8324" cy="519237"/>
            </a:xfrm>
            <a:prstGeom prst="line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  <a:headEnd type="triangle" w="med" len="lg"/>
              <a:tailEnd type="none" w="med" len="lg"/>
            </a:ln>
            <a:effectLst/>
          </p:spPr>
        </p:cxnSp>
        <p:sp>
          <p:nvSpPr>
            <p:cNvPr id="98" name="円弧 97"/>
            <p:cNvSpPr/>
            <p:nvPr/>
          </p:nvSpPr>
          <p:spPr>
            <a:xfrm rot="10800000" flipH="1">
              <a:off x="6661752" y="6463091"/>
              <a:ext cx="286512" cy="350285"/>
            </a:xfrm>
            <a:prstGeom prst="arc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smtClean="0">
                <a:solidFill>
                  <a:prstClr val="black"/>
                </a:solidFill>
                <a:latin typeface="Gill Sans MT"/>
                <a:ea typeface="ＭＳ Ｐゴシック" panose="020B0600070205080204" pitchFamily="50" charset="-128"/>
              </a:endParaRPr>
            </a:p>
          </p:txBody>
        </p:sp>
      </p:grpSp>
      <p:pic>
        <p:nvPicPr>
          <p:cNvPr id="99" name="図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966" y="769527"/>
            <a:ext cx="650213" cy="540885"/>
          </a:xfrm>
          <a:prstGeom prst="rect">
            <a:avLst/>
          </a:prstGeom>
        </p:spPr>
      </p:pic>
      <p:pic>
        <p:nvPicPr>
          <p:cNvPr id="100" name="図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280" y="764704"/>
            <a:ext cx="413874" cy="603217"/>
          </a:xfrm>
          <a:prstGeom prst="rect">
            <a:avLst/>
          </a:prstGeom>
        </p:spPr>
      </p:pic>
      <p:pic>
        <p:nvPicPr>
          <p:cNvPr id="101" name="図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263" y="4070834"/>
            <a:ext cx="1323801" cy="969495"/>
          </a:xfrm>
          <a:prstGeom prst="rect">
            <a:avLst/>
          </a:prstGeom>
        </p:spPr>
      </p:pic>
      <p:pic>
        <p:nvPicPr>
          <p:cNvPr id="102" name="図 10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37068" y="3384145"/>
            <a:ext cx="443202" cy="847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Titel 1"/>
          <p:cNvSpPr txBox="1">
            <a:spLocks/>
          </p:cNvSpPr>
          <p:nvPr/>
        </p:nvSpPr>
        <p:spPr>
          <a:xfrm>
            <a:off x="5321044" y="3625991"/>
            <a:ext cx="807657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Local</a:t>
            </a:r>
          </a:p>
          <a:p>
            <a:pPr fontAlgn="auto"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Hardware</a:t>
            </a:r>
            <a:endParaRPr kumimoji="0" lang="de-DE" sz="12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907924" y="5509681"/>
            <a:ext cx="81708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In the future, almost all devices could be connected to internet directly </a:t>
            </a:r>
          </a:p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and ev</a:t>
            </a:r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ery device provides WoT server functionality individually.</a:t>
            </a:r>
          </a:p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KDDI’s CHIRIMEN is one of trials of this type implementation.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6177136" y="600943"/>
            <a:ext cx="380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Source: https</a:t>
            </a:r>
            <a:r>
              <a:rPr lang="en-US" altLang="ja-JP" sz="1400" i="1" dirty="0">
                <a:latin typeface="Arial" panose="020B0604020202020204" pitchFamily="34" charset="0"/>
                <a:cs typeface="Arial" panose="020B0604020202020204" pitchFamily="34" charset="0"/>
              </a:rPr>
              <a:t>://w3c.github.io/wot-architecture/</a:t>
            </a:r>
            <a:endParaRPr kumimoji="1" lang="ja-JP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1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16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5" y="44624"/>
            <a:ext cx="9906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WoT server for constraint device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19224" y="5797713"/>
            <a:ext cx="9830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 device such as sensors, cheap actuators has no resource to provide</a:t>
            </a:r>
          </a:p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internet connectivity nor WoT server. Then some hardware such as smart home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hub </a:t>
            </a:r>
          </a:p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and/or cloud software provide WoT server functionality on behalf of constraint device.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角丸四角形 6"/>
          <p:cNvSpPr/>
          <p:nvPr/>
        </p:nvSpPr>
        <p:spPr bwMode="auto">
          <a:xfrm>
            <a:off x="1404311" y="1062213"/>
            <a:ext cx="6832756" cy="3701795"/>
          </a:xfrm>
          <a:prstGeom prst="roundRect">
            <a:avLst>
              <a:gd name="adj" fmla="val 6113"/>
            </a:avLst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dash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41" name="角丸四角形 6"/>
          <p:cNvSpPr/>
          <p:nvPr/>
        </p:nvSpPr>
        <p:spPr bwMode="auto">
          <a:xfrm>
            <a:off x="5076719" y="1223905"/>
            <a:ext cx="2987543" cy="33123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 Server/Servient</a:t>
            </a:r>
            <a:endParaRPr kumimoji="0" lang="ja-JP" altLang="en-US" sz="14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42" name="角丸四角形 24"/>
          <p:cNvSpPr/>
          <p:nvPr/>
        </p:nvSpPr>
        <p:spPr bwMode="auto">
          <a:xfrm>
            <a:off x="6084831" y="3244053"/>
            <a:ext cx="1898465" cy="1109746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kumimoji="0" lang="ja-JP" altLang="en-US" sz="12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43" name="縦巻き 49"/>
          <p:cNvSpPr/>
          <p:nvPr/>
        </p:nvSpPr>
        <p:spPr bwMode="auto">
          <a:xfrm>
            <a:off x="5170641" y="1752565"/>
            <a:ext cx="2846602" cy="461776"/>
          </a:xfrm>
          <a:prstGeom prst="verticalScroll">
            <a:avLst/>
          </a:prstGeom>
          <a:solidFill>
            <a:srgbClr val="E6EA2E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44" name="円柱 143"/>
          <p:cNvSpPr/>
          <p:nvPr/>
        </p:nvSpPr>
        <p:spPr bwMode="gray">
          <a:xfrm>
            <a:off x="4120562" y="2727995"/>
            <a:ext cx="936104" cy="782490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kumimoji="0" lang="ja-JP" altLang="en-US" sz="1200" dirty="0" err="1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45" name="角丸四角形 21"/>
          <p:cNvSpPr/>
          <p:nvPr/>
        </p:nvSpPr>
        <p:spPr bwMode="auto">
          <a:xfrm>
            <a:off x="5170641" y="2459983"/>
            <a:ext cx="2838264" cy="732308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Runtime Environment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46" name="角丸四角形 21"/>
          <p:cNvSpPr/>
          <p:nvPr/>
        </p:nvSpPr>
        <p:spPr bwMode="auto">
          <a:xfrm>
            <a:off x="5364751" y="2450321"/>
            <a:ext cx="2592288" cy="45160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Scripting API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47" name="角丸四角形 21"/>
          <p:cNvSpPr/>
          <p:nvPr/>
        </p:nvSpPr>
        <p:spPr bwMode="auto">
          <a:xfrm>
            <a:off x="6188012" y="3658008"/>
            <a:ext cx="1701903" cy="66838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Binding Template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3996599" y="1062213"/>
            <a:ext cx="7697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rPr>
              <a:t>Security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>
                <a:solidFill>
                  <a:prstClr val="black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rPr>
              <a:t>a</a:t>
            </a:r>
            <a:r>
              <a:rPr lang="en-US" altLang="ja-JP" sz="1400" dirty="0" smtClean="0">
                <a:solidFill>
                  <a:prstClr val="black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rPr>
              <a:t>nd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 panose="020B0502020104020203" pitchFamily="34" charset="0"/>
                <a:ea typeface="ＭＳ Ｐゴシック" panose="020B0600070205080204" pitchFamily="50" charset="-128"/>
              </a:rPr>
              <a:t>Privacy</a:t>
            </a:r>
            <a:endParaRPr lang="ja-JP" altLang="en-US" sz="1400" dirty="0">
              <a:solidFill>
                <a:prstClr val="black"/>
              </a:solidFill>
              <a:latin typeface="Gill Sans MT" panose="020B0502020104020203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角丸四角形 21"/>
          <p:cNvSpPr/>
          <p:nvPr/>
        </p:nvSpPr>
        <p:spPr bwMode="auto">
          <a:xfrm>
            <a:off x="6282365" y="4154734"/>
            <a:ext cx="803148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WebSocket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50" name="角丸四角形 21"/>
          <p:cNvSpPr/>
          <p:nvPr/>
        </p:nvSpPr>
        <p:spPr bwMode="auto">
          <a:xfrm>
            <a:off x="7153891" y="4154734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MQTT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51" name="角丸四角形 21"/>
          <p:cNvSpPr/>
          <p:nvPr/>
        </p:nvSpPr>
        <p:spPr bwMode="auto">
          <a:xfrm>
            <a:off x="6300855" y="3948372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HTTP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52" name="角丸四角形 21"/>
          <p:cNvSpPr/>
          <p:nvPr/>
        </p:nvSpPr>
        <p:spPr bwMode="auto">
          <a:xfrm>
            <a:off x="7137610" y="3938710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CoAP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53" name="角丸四角形 12"/>
          <p:cNvSpPr/>
          <p:nvPr/>
        </p:nvSpPr>
        <p:spPr bwMode="auto">
          <a:xfrm>
            <a:off x="5170641" y="3244052"/>
            <a:ext cx="914190" cy="262610"/>
          </a:xfrm>
          <a:prstGeom prst="roundRect">
            <a:avLst>
              <a:gd name="adj" fmla="val 9514"/>
            </a:avLst>
          </a:prstGeom>
          <a:solidFill>
            <a:srgbClr val="1F497D">
              <a:lumMod val="50000"/>
            </a:srgbClr>
          </a:solidFill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Proprietary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API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54" name="直線矢印コネクタ 153"/>
          <p:cNvCxnSpPr/>
          <p:nvPr/>
        </p:nvCxnSpPr>
        <p:spPr bwMode="auto">
          <a:xfrm>
            <a:off x="6588887" y="2214341"/>
            <a:ext cx="0" cy="5262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55" name="正方形/長方形 154"/>
          <p:cNvSpPr/>
          <p:nvPr/>
        </p:nvSpPr>
        <p:spPr>
          <a:xfrm>
            <a:off x="5652783" y="2459983"/>
            <a:ext cx="2088232" cy="155233"/>
          </a:xfrm>
          <a:prstGeom prst="rect">
            <a:avLst/>
          </a:prstGeom>
          <a:solidFill>
            <a:srgbClr val="FAC090"/>
          </a:solidFill>
          <a:ln w="2540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50" charset="-128"/>
                <a:cs typeface="+mn-cs"/>
              </a:rPr>
              <a:t>Security Option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56" name="角丸四角形 6"/>
          <p:cNvSpPr/>
          <p:nvPr/>
        </p:nvSpPr>
        <p:spPr bwMode="auto">
          <a:xfrm>
            <a:off x="1620335" y="1223905"/>
            <a:ext cx="2099759" cy="33123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Browser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(WoT Client)</a:t>
            </a:r>
            <a:endParaRPr kumimoji="0" lang="ja-JP" altLang="en-US" sz="14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57" name="角丸四角形 24"/>
          <p:cNvSpPr/>
          <p:nvPr/>
        </p:nvSpPr>
        <p:spPr bwMode="auto">
          <a:xfrm>
            <a:off x="1740663" y="3262637"/>
            <a:ext cx="1898465" cy="1109746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kumimoji="0" lang="ja-JP" altLang="en-US" sz="12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58" name="縦巻き 49"/>
          <p:cNvSpPr/>
          <p:nvPr/>
        </p:nvSpPr>
        <p:spPr bwMode="auto">
          <a:xfrm>
            <a:off x="1740663" y="1771149"/>
            <a:ext cx="1932412" cy="461776"/>
          </a:xfrm>
          <a:prstGeom prst="verticalScroll">
            <a:avLst/>
          </a:prstGeom>
          <a:solidFill>
            <a:srgbClr val="E6EA2E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59" name="角丸四角形 21"/>
          <p:cNvSpPr/>
          <p:nvPr/>
        </p:nvSpPr>
        <p:spPr bwMode="auto">
          <a:xfrm>
            <a:off x="1740663" y="2478567"/>
            <a:ext cx="1924074" cy="732308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Runtime Environment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60" name="角丸四角形 21"/>
          <p:cNvSpPr/>
          <p:nvPr/>
        </p:nvSpPr>
        <p:spPr bwMode="auto">
          <a:xfrm>
            <a:off x="1843843" y="2468905"/>
            <a:ext cx="1769027" cy="45160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Scripting API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61" name="角丸四角形 21"/>
          <p:cNvSpPr/>
          <p:nvPr/>
        </p:nvSpPr>
        <p:spPr bwMode="auto">
          <a:xfrm>
            <a:off x="1843844" y="3676592"/>
            <a:ext cx="1701903" cy="66838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Binding Template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62" name="角丸四角形 21"/>
          <p:cNvSpPr/>
          <p:nvPr/>
        </p:nvSpPr>
        <p:spPr bwMode="auto">
          <a:xfrm>
            <a:off x="1938197" y="4173318"/>
            <a:ext cx="803148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WebSocket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63" name="角丸四角形 21"/>
          <p:cNvSpPr/>
          <p:nvPr/>
        </p:nvSpPr>
        <p:spPr bwMode="auto">
          <a:xfrm>
            <a:off x="2809723" y="4173318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MQTT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64" name="角丸四角形 21"/>
          <p:cNvSpPr/>
          <p:nvPr/>
        </p:nvSpPr>
        <p:spPr bwMode="auto">
          <a:xfrm>
            <a:off x="1956687" y="3966956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HTTP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65" name="角丸四角形 21"/>
          <p:cNvSpPr/>
          <p:nvPr/>
        </p:nvSpPr>
        <p:spPr bwMode="auto">
          <a:xfrm>
            <a:off x="2793442" y="3957294"/>
            <a:ext cx="675413" cy="14401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CoAP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66" name="直線矢印コネクタ 165"/>
          <p:cNvCxnSpPr/>
          <p:nvPr/>
        </p:nvCxnSpPr>
        <p:spPr bwMode="auto">
          <a:xfrm>
            <a:off x="2748775" y="2232925"/>
            <a:ext cx="0" cy="5262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67" name="正方形/長方形 166"/>
          <p:cNvSpPr/>
          <p:nvPr/>
        </p:nvSpPr>
        <p:spPr>
          <a:xfrm>
            <a:off x="1956687" y="2478567"/>
            <a:ext cx="1440160" cy="175262"/>
          </a:xfrm>
          <a:prstGeom prst="rect">
            <a:avLst/>
          </a:prstGeom>
          <a:solidFill>
            <a:srgbClr val="FAC090"/>
          </a:solidFill>
          <a:ln w="2540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50" charset="-128"/>
                <a:cs typeface="+mn-cs"/>
              </a:rPr>
              <a:t>Security Option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168" name="グループ化 167"/>
          <p:cNvGrpSpPr/>
          <p:nvPr/>
        </p:nvGrpSpPr>
        <p:grpSpPr>
          <a:xfrm rot="16200000">
            <a:off x="4023046" y="2205039"/>
            <a:ext cx="175188" cy="995539"/>
            <a:chOff x="3522674" y="6046989"/>
            <a:chExt cx="3577990" cy="694379"/>
          </a:xfrm>
        </p:grpSpPr>
        <p:cxnSp>
          <p:nvCxnSpPr>
            <p:cNvPr id="169" name="直線コネクタ 168"/>
            <p:cNvCxnSpPr>
              <a:stCxn id="171" idx="0"/>
            </p:cNvCxnSpPr>
            <p:nvPr/>
          </p:nvCxnSpPr>
          <p:spPr>
            <a:xfrm flipH="1" flipV="1">
              <a:off x="3522674" y="6740915"/>
              <a:ext cx="3434733" cy="45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170" name="直線コネクタ 169"/>
            <p:cNvCxnSpPr>
              <a:endCxn id="171" idx="2"/>
            </p:cNvCxnSpPr>
            <p:nvPr/>
          </p:nvCxnSpPr>
          <p:spPr>
            <a:xfrm>
              <a:off x="7092340" y="6046989"/>
              <a:ext cx="8324" cy="51923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  <a:headEnd type="triangle" w="med" len="lg"/>
              <a:tailEnd type="none" w="med" len="lg"/>
            </a:ln>
            <a:effectLst/>
          </p:spPr>
        </p:cxnSp>
        <p:sp>
          <p:nvSpPr>
            <p:cNvPr id="171" name="円弧 170"/>
            <p:cNvSpPr/>
            <p:nvPr/>
          </p:nvSpPr>
          <p:spPr>
            <a:xfrm rot="10800000" flipH="1">
              <a:off x="6814152" y="6391083"/>
              <a:ext cx="286512" cy="350285"/>
            </a:xfrm>
            <a:prstGeom prst="arc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</a:endParaRPr>
            </a:p>
          </p:txBody>
        </p:sp>
      </p:grpSp>
      <p:pic>
        <p:nvPicPr>
          <p:cNvPr id="172" name="図 1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49" y="913543"/>
            <a:ext cx="650213" cy="540885"/>
          </a:xfrm>
          <a:prstGeom prst="rect">
            <a:avLst/>
          </a:prstGeom>
        </p:spPr>
      </p:pic>
      <p:pic>
        <p:nvPicPr>
          <p:cNvPr id="173" name="図 1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963" y="908720"/>
            <a:ext cx="413874" cy="603217"/>
          </a:xfrm>
          <a:prstGeom prst="rect">
            <a:avLst/>
          </a:prstGeom>
        </p:spPr>
      </p:pic>
      <p:sp>
        <p:nvSpPr>
          <p:cNvPr id="174" name="角丸四角形 12"/>
          <p:cNvSpPr/>
          <p:nvPr/>
        </p:nvSpPr>
        <p:spPr bwMode="auto">
          <a:xfrm>
            <a:off x="5246245" y="3544034"/>
            <a:ext cx="745796" cy="809764"/>
          </a:xfrm>
          <a:prstGeom prst="roundRect">
            <a:avLst>
              <a:gd name="adj" fmla="val 9514"/>
            </a:avLst>
          </a:prstGeom>
          <a:solidFill>
            <a:srgbClr val="EEECE1">
              <a:lumMod val="25000"/>
            </a:srgbClr>
          </a:solidFill>
          <a:ln w="254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Legacy </a:t>
            </a:r>
            <a:r>
              <a:rPr kumimoji="0" lang="en-US" altLang="ja-JP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comm-unication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75" name="角丸四角形 174"/>
          <p:cNvSpPr/>
          <p:nvPr/>
        </p:nvSpPr>
        <p:spPr bwMode="gray">
          <a:xfrm>
            <a:off x="5250047" y="5154500"/>
            <a:ext cx="741994" cy="457035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Legacy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device</a:t>
            </a:r>
            <a:endParaRPr kumimoji="0" lang="ja-JP" altLang="en-US" sz="1200" kern="0" dirty="0" err="1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76" name="直線矢印コネクタ 175"/>
          <p:cNvCxnSpPr>
            <a:stCxn id="174" idx="2"/>
            <a:endCxn id="175" idx="0"/>
          </p:cNvCxnSpPr>
          <p:nvPr/>
        </p:nvCxnSpPr>
        <p:spPr bwMode="auto">
          <a:xfrm>
            <a:off x="5619143" y="4353798"/>
            <a:ext cx="1901" cy="80070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pic>
        <p:nvPicPr>
          <p:cNvPr id="177" name="図 17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32703" y="5056898"/>
            <a:ext cx="443202" cy="847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78" name="グループ化 177"/>
          <p:cNvGrpSpPr/>
          <p:nvPr/>
        </p:nvGrpSpPr>
        <p:grpSpPr>
          <a:xfrm>
            <a:off x="2632100" y="4370759"/>
            <a:ext cx="4453413" cy="326706"/>
            <a:chOff x="3227018" y="6118997"/>
            <a:chExt cx="3721246" cy="694379"/>
          </a:xfrm>
        </p:grpSpPr>
        <p:sp>
          <p:nvSpPr>
            <p:cNvPr id="179" name="円弧 178"/>
            <p:cNvSpPr/>
            <p:nvPr/>
          </p:nvSpPr>
          <p:spPr>
            <a:xfrm rot="10800000">
              <a:off x="3227018" y="6462638"/>
              <a:ext cx="286512" cy="350285"/>
            </a:xfrm>
            <a:prstGeom prst="arc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smtClean="0">
                <a:solidFill>
                  <a:prstClr val="black"/>
                </a:solidFill>
                <a:latin typeface="Gill Sans MT"/>
                <a:ea typeface="ＭＳ Ｐゴシック" panose="020B0600070205080204" pitchFamily="50" charset="-128"/>
              </a:endParaRPr>
            </a:p>
          </p:txBody>
        </p:sp>
        <p:cxnSp>
          <p:nvCxnSpPr>
            <p:cNvPr id="180" name="直線コネクタ 179"/>
            <p:cNvCxnSpPr>
              <a:endCxn id="179" idx="2"/>
            </p:cNvCxnSpPr>
            <p:nvPr/>
          </p:nvCxnSpPr>
          <p:spPr>
            <a:xfrm>
              <a:off x="3227018" y="6120279"/>
              <a:ext cx="0" cy="517502"/>
            </a:xfrm>
            <a:prstGeom prst="line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</p:cxnSp>
        <p:cxnSp>
          <p:nvCxnSpPr>
            <p:cNvPr id="181" name="直線コネクタ 180"/>
            <p:cNvCxnSpPr>
              <a:stCxn id="183" idx="0"/>
              <a:endCxn id="179" idx="0"/>
            </p:cNvCxnSpPr>
            <p:nvPr/>
          </p:nvCxnSpPr>
          <p:spPr>
            <a:xfrm flipH="1" flipV="1">
              <a:off x="3370274" y="6812923"/>
              <a:ext cx="3434733" cy="453"/>
            </a:xfrm>
            <a:prstGeom prst="line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</p:cxnSp>
        <p:cxnSp>
          <p:nvCxnSpPr>
            <p:cNvPr id="182" name="直線コネクタ 181"/>
            <p:cNvCxnSpPr>
              <a:endCxn id="183" idx="2"/>
            </p:cNvCxnSpPr>
            <p:nvPr/>
          </p:nvCxnSpPr>
          <p:spPr>
            <a:xfrm>
              <a:off x="6939940" y="6118997"/>
              <a:ext cx="8324" cy="519237"/>
            </a:xfrm>
            <a:prstGeom prst="line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  <a:headEnd type="triangle" w="med" len="lg"/>
              <a:tailEnd type="none" w="med" len="lg"/>
            </a:ln>
            <a:effectLst/>
          </p:spPr>
        </p:cxnSp>
        <p:sp>
          <p:nvSpPr>
            <p:cNvPr id="183" name="円弧 182"/>
            <p:cNvSpPr/>
            <p:nvPr/>
          </p:nvSpPr>
          <p:spPr>
            <a:xfrm rot="10800000" flipH="1">
              <a:off x="6661752" y="6463091"/>
              <a:ext cx="286512" cy="350285"/>
            </a:xfrm>
            <a:prstGeom prst="arc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smtClean="0">
                <a:solidFill>
                  <a:prstClr val="black"/>
                </a:solidFill>
                <a:latin typeface="Gill Sans MT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84" name="角丸四角形 6"/>
          <p:cNvSpPr/>
          <p:nvPr/>
        </p:nvSpPr>
        <p:spPr bwMode="auto">
          <a:xfrm>
            <a:off x="4007659" y="952339"/>
            <a:ext cx="4381808" cy="3964069"/>
          </a:xfrm>
          <a:prstGeom prst="roundRect">
            <a:avLst>
              <a:gd name="adj" fmla="val 6113"/>
            </a:avLst>
          </a:prstGeom>
          <a:noFill/>
          <a:ln w="28575" cap="flat" cmpd="sng" algn="ctr">
            <a:solidFill>
              <a:sysClr val="windowText" lastClr="000000"/>
            </a:solidFill>
            <a:prstDash val="dash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7452983" y="5040329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4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Smart Home Hub</a:t>
            </a:r>
          </a:p>
        </p:txBody>
      </p:sp>
      <p:pic>
        <p:nvPicPr>
          <p:cNvPr id="186" name="図 1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182" y="4297653"/>
            <a:ext cx="1802266" cy="720906"/>
          </a:xfrm>
          <a:prstGeom prst="rect">
            <a:avLst/>
          </a:prstGeom>
        </p:spPr>
      </p:pic>
      <p:sp>
        <p:nvSpPr>
          <p:cNvPr id="187" name="テキスト ボックス 186"/>
          <p:cNvSpPr txBox="1"/>
          <p:nvPr/>
        </p:nvSpPr>
        <p:spPr>
          <a:xfrm>
            <a:off x="6177136" y="620688"/>
            <a:ext cx="380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Source: https</a:t>
            </a:r>
            <a:r>
              <a:rPr lang="en-US" altLang="ja-JP" sz="1400" i="1" dirty="0">
                <a:latin typeface="Arial" panose="020B0604020202020204" pitchFamily="34" charset="0"/>
                <a:cs typeface="Arial" panose="020B0604020202020204" pitchFamily="34" charset="0"/>
              </a:rPr>
              <a:t>://w3c.github.io/wot-architecture/</a:t>
            </a:r>
            <a:endParaRPr kumimoji="1" lang="ja-JP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554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17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5" y="44624"/>
            <a:ext cx="9906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WoT interoperability PoC in Panasonic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40" name="Freeform 2"/>
          <p:cNvSpPr>
            <a:spLocks/>
          </p:cNvSpPr>
          <p:nvPr/>
        </p:nvSpPr>
        <p:spPr bwMode="auto">
          <a:xfrm>
            <a:off x="5663596" y="923586"/>
            <a:ext cx="4121420" cy="5827272"/>
          </a:xfrm>
          <a:custGeom>
            <a:avLst/>
            <a:gdLst>
              <a:gd name="T0" fmla="*/ 2147483647 w 6350"/>
              <a:gd name="T1" fmla="*/ 0 h 2721"/>
              <a:gd name="T2" fmla="*/ 0 w 6350"/>
              <a:gd name="T3" fmla="*/ 2147483647 h 2721"/>
              <a:gd name="T4" fmla="*/ 2147483647 w 6350"/>
              <a:gd name="T5" fmla="*/ 2147483647 h 2721"/>
              <a:gd name="T6" fmla="*/ 2147483647 w 6350"/>
              <a:gd name="T7" fmla="*/ 2147483647 h 2721"/>
              <a:gd name="T8" fmla="*/ 2147483647 w 6350"/>
              <a:gd name="T9" fmla="*/ 2147483647 h 2721"/>
              <a:gd name="T10" fmla="*/ 2147483647 w 6350"/>
              <a:gd name="T11" fmla="*/ 2147483647 h 2721"/>
              <a:gd name="T12" fmla="*/ 2147483647 w 6350"/>
              <a:gd name="T13" fmla="*/ 2147483647 h 2721"/>
              <a:gd name="T14" fmla="*/ 2147483647 w 6350"/>
              <a:gd name="T15" fmla="*/ 2147483647 h 2721"/>
              <a:gd name="T16" fmla="*/ 2147483647 w 6350"/>
              <a:gd name="T17" fmla="*/ 2147483647 h 2721"/>
              <a:gd name="T18" fmla="*/ 2147483647 w 6350"/>
              <a:gd name="T19" fmla="*/ 2147483647 h 2721"/>
              <a:gd name="T20" fmla="*/ 2147483647 w 6350"/>
              <a:gd name="T21" fmla="*/ 2147483647 h 2721"/>
              <a:gd name="T22" fmla="*/ 2147483647 w 6350"/>
              <a:gd name="T23" fmla="*/ 2147483647 h 2721"/>
              <a:gd name="T24" fmla="*/ 2147483647 w 6350"/>
              <a:gd name="T25" fmla="*/ 2147483647 h 2721"/>
              <a:gd name="T26" fmla="*/ 2147483647 w 6350"/>
              <a:gd name="T27" fmla="*/ 2147483647 h 2721"/>
              <a:gd name="T28" fmla="*/ 2147483647 w 6350"/>
              <a:gd name="T29" fmla="*/ 2147483647 h 2721"/>
              <a:gd name="T30" fmla="*/ 2147483647 w 6350"/>
              <a:gd name="T31" fmla="*/ 0 h 2721"/>
              <a:gd name="T32" fmla="*/ 2147483647 w 6350"/>
              <a:gd name="T33" fmla="*/ 0 h 272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350" h="2721">
                <a:moveTo>
                  <a:pt x="544" y="0"/>
                </a:moveTo>
                <a:lnTo>
                  <a:pt x="0" y="680"/>
                </a:lnTo>
                <a:lnTo>
                  <a:pt x="408" y="680"/>
                </a:lnTo>
                <a:lnTo>
                  <a:pt x="408" y="1315"/>
                </a:lnTo>
                <a:lnTo>
                  <a:pt x="272" y="1315"/>
                </a:lnTo>
                <a:lnTo>
                  <a:pt x="272" y="1724"/>
                </a:lnTo>
                <a:lnTo>
                  <a:pt x="408" y="1724"/>
                </a:lnTo>
                <a:lnTo>
                  <a:pt x="408" y="2721"/>
                </a:lnTo>
                <a:lnTo>
                  <a:pt x="5942" y="2721"/>
                </a:lnTo>
                <a:lnTo>
                  <a:pt x="5942" y="1724"/>
                </a:lnTo>
                <a:lnTo>
                  <a:pt x="6078" y="1724"/>
                </a:lnTo>
                <a:lnTo>
                  <a:pt x="6078" y="1315"/>
                </a:lnTo>
                <a:lnTo>
                  <a:pt x="5942" y="1315"/>
                </a:lnTo>
                <a:lnTo>
                  <a:pt x="5942" y="680"/>
                </a:lnTo>
                <a:lnTo>
                  <a:pt x="6350" y="680"/>
                </a:lnTo>
                <a:lnTo>
                  <a:pt x="5806" y="0"/>
                </a:lnTo>
                <a:lnTo>
                  <a:pt x="544" y="0"/>
                </a:lnTo>
                <a:close/>
              </a:path>
            </a:pathLst>
          </a:custGeom>
          <a:noFill/>
          <a:ln w="7112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/>
            <a:endParaRPr lang="ja-JP" altLang="en-US" sz="1800">
              <a:solidFill>
                <a:srgbClr val="FFFFFF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1253" y="1427134"/>
            <a:ext cx="1329451" cy="313188"/>
          </a:xfrm>
          <a:prstGeom prst="rect">
            <a:avLst/>
          </a:prstGeom>
        </p:spPr>
      </p:pic>
      <p:pic>
        <p:nvPicPr>
          <p:cNvPr id="57" name="図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491009" y="1461073"/>
            <a:ext cx="766671" cy="30335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58" name="Picture 6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95706" y="1242131"/>
            <a:ext cx="488132" cy="13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69424" y="2545158"/>
            <a:ext cx="415141" cy="574465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31"/>
          <a:stretch/>
        </p:blipFill>
        <p:spPr>
          <a:xfrm>
            <a:off x="8697416" y="3733287"/>
            <a:ext cx="1013944" cy="676808"/>
          </a:xfrm>
          <a:prstGeom prst="rect">
            <a:avLst/>
          </a:prstGeom>
        </p:spPr>
      </p:pic>
      <p:sp>
        <p:nvSpPr>
          <p:cNvPr id="61" name="Text Box 23"/>
          <p:cNvSpPr txBox="1">
            <a:spLocks noChangeArrowheads="1"/>
          </p:cNvSpPr>
          <p:nvPr/>
        </p:nvSpPr>
        <p:spPr bwMode="auto">
          <a:xfrm>
            <a:off x="6119730" y="1679463"/>
            <a:ext cx="125577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ja-JP"/>
            </a:defPPr>
            <a:lvl1pPr algn="ctr" eaLnBrk="1" hangingPunct="1">
              <a:buFontTx/>
              <a:buNone/>
              <a:defRPr sz="1050" b="1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Franklin Gothic Book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Franklin Gothic Book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Franklin Gothic Book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9pPr>
          </a:lstStyle>
          <a:p>
            <a:r>
              <a:rPr lang="en-US" altLang="ja-JP" sz="1400" b="0" dirty="0" smtClean="0"/>
              <a:t>Panasonic</a:t>
            </a:r>
          </a:p>
          <a:p>
            <a:r>
              <a:rPr lang="en-US" altLang="ja-JP" sz="1400" b="0" dirty="0" smtClean="0"/>
              <a:t>Echonet GW</a:t>
            </a:r>
            <a:endParaRPr lang="ja-JP" altLang="en-US" sz="1400" b="0" dirty="0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7623" y="2564904"/>
            <a:ext cx="623609" cy="409925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0141" y="4941168"/>
            <a:ext cx="369283" cy="367812"/>
          </a:xfrm>
          <a:prstGeom prst="rect">
            <a:avLst/>
          </a:prstGeom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0249" y="4899393"/>
            <a:ext cx="855279" cy="545831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3017" y="5836437"/>
            <a:ext cx="623635" cy="460883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1347" y="5790647"/>
            <a:ext cx="284141" cy="734697"/>
          </a:xfrm>
          <a:prstGeom prst="rect">
            <a:avLst/>
          </a:prstGeom>
        </p:spPr>
      </p:pic>
      <p:pic>
        <p:nvPicPr>
          <p:cNvPr id="73" name="図 72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4238" y="3795852"/>
            <a:ext cx="542072" cy="434554"/>
          </a:xfrm>
          <a:prstGeom prst="rect">
            <a:avLst/>
          </a:prstGeom>
        </p:spPr>
      </p:pic>
      <p:pic>
        <p:nvPicPr>
          <p:cNvPr id="74" name="Picture 4" descr="http://4.bp.blogspot.com/-cC8ybC_4nUg/VGX8pO9cLhI/AAAAAAAApKQ/ZToS-DsItD4/s800/smartphone.png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3480" y="2331628"/>
            <a:ext cx="413917" cy="4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図 5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665" y="1052736"/>
            <a:ext cx="1166812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図 1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276" y="2852936"/>
            <a:ext cx="682268" cy="26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図 7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26065" y="2363195"/>
            <a:ext cx="720654" cy="428430"/>
          </a:xfrm>
          <a:prstGeom prst="rect">
            <a:avLst/>
          </a:prstGeom>
          <a:ln w="9525">
            <a:noFill/>
          </a:ln>
        </p:spPr>
      </p:pic>
      <p:sp>
        <p:nvSpPr>
          <p:cNvPr id="78" name="Text Box 23"/>
          <p:cNvSpPr txBox="1">
            <a:spLocks noChangeArrowheads="1"/>
          </p:cNvSpPr>
          <p:nvPr/>
        </p:nvSpPr>
        <p:spPr bwMode="auto">
          <a:xfrm>
            <a:off x="5176578" y="897247"/>
            <a:ext cx="1936662" cy="371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i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SmartApps-PF</a:t>
            </a:r>
            <a:endParaRPr lang="ja-JP" altLang="en-US" sz="1050" b="1" i="1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79" name="Picture 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5" y="3434017"/>
            <a:ext cx="703443" cy="114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図 7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3746580"/>
            <a:ext cx="517715" cy="498271"/>
          </a:xfrm>
          <a:prstGeom prst="rect">
            <a:avLst/>
          </a:prstGeom>
        </p:spPr>
      </p:pic>
      <p:pic>
        <p:nvPicPr>
          <p:cNvPr id="81" name="図 8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3674572"/>
            <a:ext cx="514265" cy="494951"/>
          </a:xfrm>
          <a:prstGeom prst="rect">
            <a:avLst/>
          </a:prstGeom>
        </p:spPr>
      </p:pic>
      <p:sp>
        <p:nvSpPr>
          <p:cNvPr id="82" name="Text Box 23"/>
          <p:cNvSpPr txBox="1">
            <a:spLocks noChangeArrowheads="1"/>
          </p:cNvSpPr>
          <p:nvPr/>
        </p:nvSpPr>
        <p:spPr bwMode="auto">
          <a:xfrm>
            <a:off x="8300222" y="908720"/>
            <a:ext cx="1247819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ja-JP"/>
            </a:defPPr>
            <a:lvl1pPr algn="ctr" eaLnBrk="1" hangingPunct="1">
              <a:buFontTx/>
              <a:buNone/>
              <a:defRPr sz="1050" b="1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Franklin Gothic Book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Franklin Gothic Book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Franklin Gothic Book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9pPr>
          </a:lstStyle>
          <a:p>
            <a:r>
              <a:rPr lang="en-US" altLang="ja-JP" sz="1400" b="0" dirty="0" smtClean="0"/>
              <a:t>Toshiba LED</a:t>
            </a:r>
            <a:endParaRPr lang="ja-JP" altLang="en-US" sz="1400" b="0" dirty="0"/>
          </a:p>
        </p:txBody>
      </p:sp>
      <p:sp>
        <p:nvSpPr>
          <p:cNvPr id="83" name="Text Box 23"/>
          <p:cNvSpPr txBox="1">
            <a:spLocks noChangeArrowheads="1"/>
          </p:cNvSpPr>
          <p:nvPr/>
        </p:nvSpPr>
        <p:spPr bwMode="auto">
          <a:xfrm>
            <a:off x="7889143" y="1844824"/>
            <a:ext cx="18318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ja-JP"/>
            </a:defPPr>
            <a:lvl1pPr algn="ctr" eaLnBrk="1" hangingPunct="1">
              <a:buFontTx/>
              <a:buNone/>
              <a:defRPr sz="1050" b="1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Franklin Gothic Book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Franklin Gothic Book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Franklin Gothic Book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9pPr>
          </a:lstStyle>
          <a:p>
            <a:r>
              <a:rPr lang="en-US" altLang="ja-JP" sz="1400" b="0" dirty="0" smtClean="0"/>
              <a:t>Panasonic, Toshiba</a:t>
            </a:r>
          </a:p>
          <a:p>
            <a:r>
              <a:rPr lang="en-US" altLang="ja-JP" sz="1400" b="0" dirty="0" smtClean="0"/>
              <a:t>Air</a:t>
            </a:r>
            <a:r>
              <a:rPr lang="ja-JP" altLang="en-US" sz="1400" b="0" dirty="0" smtClean="0"/>
              <a:t> </a:t>
            </a:r>
            <a:r>
              <a:rPr lang="en-US" altLang="ja-JP" sz="1400" b="0" dirty="0" smtClean="0"/>
              <a:t>Conditioner</a:t>
            </a:r>
            <a:endParaRPr lang="ja-JP" altLang="en-US" sz="1400" b="0" dirty="0"/>
          </a:p>
        </p:txBody>
      </p:sp>
      <p:pic>
        <p:nvPicPr>
          <p:cNvPr id="84" name="図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22833" y="1613473"/>
            <a:ext cx="766671" cy="30335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85" name="Text Box 23"/>
          <p:cNvSpPr txBox="1">
            <a:spLocks noChangeArrowheads="1"/>
          </p:cNvSpPr>
          <p:nvPr/>
        </p:nvSpPr>
        <p:spPr bwMode="auto">
          <a:xfrm>
            <a:off x="8614803" y="3119623"/>
            <a:ext cx="85726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ja-JP"/>
            </a:defPPr>
            <a:lvl1pPr algn="ctr" eaLnBrk="1" hangingPunct="1">
              <a:buFontTx/>
              <a:buNone/>
              <a:defRPr sz="1050" b="1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Franklin Gothic Book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Franklin Gothic Book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Franklin Gothic Book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9pPr>
          </a:lstStyle>
          <a:p>
            <a:r>
              <a:rPr lang="en-US" altLang="ja-JP" sz="1400" b="0" dirty="0" smtClean="0"/>
              <a:t>DECT</a:t>
            </a:r>
          </a:p>
          <a:p>
            <a:r>
              <a:rPr lang="en-US" altLang="ja-JP" sz="1400" b="0" dirty="0" smtClean="0"/>
              <a:t>Camera</a:t>
            </a:r>
            <a:endParaRPr lang="ja-JP" altLang="en-US" sz="1400" b="0" dirty="0"/>
          </a:p>
        </p:txBody>
      </p:sp>
      <p:pic>
        <p:nvPicPr>
          <p:cNvPr id="86" name="図 8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082921" y="2565241"/>
            <a:ext cx="416093" cy="451355"/>
          </a:xfrm>
          <a:prstGeom prst="rect">
            <a:avLst/>
          </a:prstGeom>
        </p:spPr>
      </p:pic>
      <p:sp>
        <p:nvSpPr>
          <p:cNvPr id="87" name="Text Box 23"/>
          <p:cNvSpPr txBox="1">
            <a:spLocks noChangeArrowheads="1"/>
          </p:cNvSpPr>
          <p:nvPr/>
        </p:nvSpPr>
        <p:spPr bwMode="auto">
          <a:xfrm>
            <a:off x="7844929" y="2996952"/>
            <a:ext cx="8117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ja-JP"/>
            </a:defPPr>
            <a:lvl1pPr algn="ctr" eaLnBrk="1" hangingPunct="1">
              <a:buFontTx/>
              <a:buNone/>
              <a:defRPr sz="1050" b="1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Franklin Gothic Book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Franklin Gothic Book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Franklin Gothic Book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9pPr>
          </a:lstStyle>
          <a:p>
            <a:r>
              <a:rPr lang="en-US" altLang="ja-JP" sz="1400" b="0" dirty="0" smtClean="0"/>
              <a:t>Human</a:t>
            </a:r>
          </a:p>
          <a:p>
            <a:r>
              <a:rPr lang="en-US" altLang="ja-JP" sz="1400" b="0" dirty="0" smtClean="0"/>
              <a:t>Sensor</a:t>
            </a:r>
            <a:endParaRPr lang="ja-JP" altLang="en-US" sz="1400" b="0" dirty="0"/>
          </a:p>
        </p:txBody>
      </p:sp>
      <p:sp>
        <p:nvSpPr>
          <p:cNvPr id="88" name="Text Box 23"/>
          <p:cNvSpPr txBox="1">
            <a:spLocks noChangeArrowheads="1"/>
          </p:cNvSpPr>
          <p:nvPr/>
        </p:nvSpPr>
        <p:spPr bwMode="auto">
          <a:xfrm>
            <a:off x="6187434" y="2924944"/>
            <a:ext cx="106982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ja-JP"/>
            </a:defPPr>
            <a:lvl1pPr algn="ctr" eaLnBrk="1" hangingPunct="1">
              <a:buFontTx/>
              <a:buNone/>
              <a:defRPr sz="1050" b="1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Franklin Gothic Book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Franklin Gothic Book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Franklin Gothic Book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9pPr>
          </a:lstStyle>
          <a:p>
            <a:r>
              <a:rPr lang="en-US" altLang="ja-JP" sz="1400" b="0" dirty="0" smtClean="0"/>
              <a:t>DECT</a:t>
            </a:r>
            <a:r>
              <a:rPr lang="ja-JP" altLang="en-US" sz="1400" b="0" dirty="0"/>
              <a:t> </a:t>
            </a:r>
            <a:r>
              <a:rPr lang="en-US" altLang="ja-JP" sz="1400" b="0" dirty="0" smtClean="0"/>
              <a:t>GW</a:t>
            </a:r>
            <a:endParaRPr lang="ja-JP" altLang="en-US" sz="1400" b="0" dirty="0"/>
          </a:p>
        </p:txBody>
      </p:sp>
      <p:cxnSp>
        <p:nvCxnSpPr>
          <p:cNvPr id="89" name="直線矢印コネクタ 88"/>
          <p:cNvCxnSpPr/>
          <p:nvPr/>
        </p:nvCxnSpPr>
        <p:spPr bwMode="auto">
          <a:xfrm>
            <a:off x="7472712" y="1583728"/>
            <a:ext cx="864664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/>
          <p:cNvCxnSpPr/>
          <p:nvPr/>
        </p:nvCxnSpPr>
        <p:spPr bwMode="auto">
          <a:xfrm>
            <a:off x="7185248" y="2852936"/>
            <a:ext cx="864664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1" name="図 9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316339" y="3700522"/>
            <a:ext cx="866775" cy="447675"/>
          </a:xfrm>
          <a:prstGeom prst="rect">
            <a:avLst/>
          </a:prstGeom>
        </p:spPr>
      </p:pic>
      <p:pic>
        <p:nvPicPr>
          <p:cNvPr id="92" name="図 91"/>
          <p:cNvPicPr>
            <a:picLocks noChangeAspect="1"/>
          </p:cNvPicPr>
          <p:nvPr/>
        </p:nvPicPr>
        <p:blipFill rotWithShape="1">
          <a:blip r:embed="rId23"/>
          <a:srcRect t="26651" b="20210"/>
          <a:stretch/>
        </p:blipFill>
        <p:spPr>
          <a:xfrm>
            <a:off x="7353186" y="3617643"/>
            <a:ext cx="624150" cy="331668"/>
          </a:xfrm>
          <a:prstGeom prst="rect">
            <a:avLst/>
          </a:prstGeom>
        </p:spPr>
      </p:pic>
      <p:sp>
        <p:nvSpPr>
          <p:cNvPr id="93" name="Text Box 23"/>
          <p:cNvSpPr txBox="1">
            <a:spLocks noChangeArrowheads="1"/>
          </p:cNvSpPr>
          <p:nvPr/>
        </p:nvSpPr>
        <p:spPr bwMode="auto">
          <a:xfrm>
            <a:off x="8121352" y="4287425"/>
            <a:ext cx="1256667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ja-JP"/>
            </a:defPPr>
            <a:lvl1pPr algn="ctr" eaLnBrk="1" hangingPunct="1">
              <a:buFontTx/>
              <a:buNone/>
              <a:defRPr sz="1050" b="1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Franklin Gothic Book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Franklin Gothic Book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Franklin Gothic Book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9pPr>
          </a:lstStyle>
          <a:p>
            <a:r>
              <a:rPr lang="en-US" altLang="ja-JP" sz="1400" b="0" dirty="0" err="1" smtClean="0"/>
              <a:t>IRKit</a:t>
            </a:r>
            <a:r>
              <a:rPr lang="en-US" altLang="ja-JP" sz="1400" b="0" dirty="0" smtClean="0"/>
              <a:t> + </a:t>
            </a:r>
            <a:r>
              <a:rPr lang="en-US" altLang="ja-JP" sz="1400" b="0" dirty="0" err="1" smtClean="0"/>
              <a:t>Rulo</a:t>
            </a:r>
            <a:endParaRPr lang="ja-JP" altLang="en-US" sz="1400" b="0" dirty="0"/>
          </a:p>
        </p:txBody>
      </p:sp>
      <p:cxnSp>
        <p:nvCxnSpPr>
          <p:cNvPr id="94" name="直線矢印コネクタ 93"/>
          <p:cNvCxnSpPr/>
          <p:nvPr/>
        </p:nvCxnSpPr>
        <p:spPr bwMode="auto">
          <a:xfrm>
            <a:off x="7256688" y="4021319"/>
            <a:ext cx="864664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Text Box 23"/>
          <p:cNvSpPr txBox="1">
            <a:spLocks noChangeArrowheads="1"/>
          </p:cNvSpPr>
          <p:nvPr/>
        </p:nvSpPr>
        <p:spPr bwMode="auto">
          <a:xfrm>
            <a:off x="6203586" y="4143409"/>
            <a:ext cx="925551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ja-JP"/>
            </a:defPPr>
            <a:lvl1pPr algn="ctr" eaLnBrk="1" hangingPunct="1">
              <a:buFontTx/>
              <a:buNone/>
              <a:defRPr sz="1050" b="1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Franklin Gothic Book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Franklin Gothic Book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Franklin Gothic Book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9pPr>
          </a:lstStyle>
          <a:p>
            <a:r>
              <a:rPr lang="en-US" altLang="ja-JP" sz="1400" b="0" dirty="0" smtClean="0"/>
              <a:t>WiFi</a:t>
            </a:r>
            <a:r>
              <a:rPr lang="ja-JP" altLang="en-US" sz="1400" b="0" dirty="0" smtClean="0"/>
              <a:t> </a:t>
            </a:r>
            <a:r>
              <a:rPr lang="en-US" altLang="ja-JP" sz="1400" b="0" dirty="0" smtClean="0"/>
              <a:t>GW</a:t>
            </a:r>
            <a:endParaRPr lang="ja-JP" altLang="en-US" sz="1400" b="0" dirty="0"/>
          </a:p>
        </p:txBody>
      </p:sp>
      <p:sp>
        <p:nvSpPr>
          <p:cNvPr id="96" name="Text Box 23"/>
          <p:cNvSpPr txBox="1">
            <a:spLocks noChangeArrowheads="1"/>
          </p:cNvSpPr>
          <p:nvPr/>
        </p:nvSpPr>
        <p:spPr bwMode="auto">
          <a:xfrm>
            <a:off x="5315966" y="3417527"/>
            <a:ext cx="1221210" cy="371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i="1" dirty="0" err="1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IRKit</a:t>
            </a:r>
            <a:r>
              <a:rPr lang="en-US" altLang="ja-JP" sz="1800" b="1" i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-PF</a:t>
            </a:r>
            <a:endParaRPr lang="ja-JP" altLang="en-US" sz="1050" b="1" i="1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97" name="Text Box 23"/>
          <p:cNvSpPr txBox="1">
            <a:spLocks noChangeArrowheads="1"/>
          </p:cNvSpPr>
          <p:nvPr/>
        </p:nvSpPr>
        <p:spPr bwMode="auto">
          <a:xfrm>
            <a:off x="8959894" y="5445224"/>
            <a:ext cx="52961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ja-JP"/>
            </a:defPPr>
            <a:lvl1pPr algn="ctr" eaLnBrk="1" hangingPunct="1">
              <a:buFontTx/>
              <a:buNone/>
              <a:defRPr sz="1050" b="1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Franklin Gothic Book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Franklin Gothic Book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Franklin Gothic Book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9pPr>
          </a:lstStyle>
          <a:p>
            <a:r>
              <a:rPr lang="en-US" altLang="ja-JP" sz="1400" b="0" dirty="0" smtClean="0"/>
              <a:t>Hue</a:t>
            </a:r>
            <a:endParaRPr lang="ja-JP" altLang="en-US" sz="1400" b="0" dirty="0"/>
          </a:p>
        </p:txBody>
      </p:sp>
      <p:sp>
        <p:nvSpPr>
          <p:cNvPr id="98" name="Text Box 23"/>
          <p:cNvSpPr txBox="1">
            <a:spLocks noChangeArrowheads="1"/>
          </p:cNvSpPr>
          <p:nvPr/>
        </p:nvSpPr>
        <p:spPr bwMode="auto">
          <a:xfrm>
            <a:off x="8197755" y="5279863"/>
            <a:ext cx="87105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ja-JP"/>
            </a:defPPr>
            <a:lvl1pPr algn="ctr" eaLnBrk="1" hangingPunct="1">
              <a:buFontTx/>
              <a:buNone/>
              <a:defRPr sz="1050" b="1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Franklin Gothic Book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Franklin Gothic Book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Franklin Gothic Book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9pPr>
          </a:lstStyle>
          <a:p>
            <a:r>
              <a:rPr lang="en-US" altLang="ja-JP" sz="1400" b="0" dirty="0" smtClean="0"/>
              <a:t>Hue</a:t>
            </a:r>
          </a:p>
          <a:p>
            <a:r>
              <a:rPr lang="en-US" altLang="ja-JP" sz="1400" b="0" dirty="0" smtClean="0"/>
              <a:t>Adapter</a:t>
            </a:r>
            <a:endParaRPr lang="ja-JP" altLang="en-US" sz="1400" b="0" dirty="0"/>
          </a:p>
        </p:txBody>
      </p:sp>
      <p:cxnSp>
        <p:nvCxnSpPr>
          <p:cNvPr id="99" name="直線矢印コネクタ 98"/>
          <p:cNvCxnSpPr/>
          <p:nvPr/>
        </p:nvCxnSpPr>
        <p:spPr bwMode="auto">
          <a:xfrm>
            <a:off x="7312609" y="4287425"/>
            <a:ext cx="924766" cy="77107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0" name="グループ化 99"/>
          <p:cNvGrpSpPr/>
          <p:nvPr/>
        </p:nvGrpSpPr>
        <p:grpSpPr>
          <a:xfrm>
            <a:off x="6347530" y="4869160"/>
            <a:ext cx="909726" cy="482155"/>
            <a:chOff x="6316339" y="4709517"/>
            <a:chExt cx="909726" cy="482155"/>
          </a:xfrm>
        </p:grpSpPr>
        <p:pic>
          <p:nvPicPr>
            <p:cNvPr id="101" name="図 100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318473" y="4709517"/>
              <a:ext cx="866775" cy="447675"/>
            </a:xfrm>
            <a:prstGeom prst="rect">
              <a:avLst/>
            </a:prstGeom>
          </p:spPr>
        </p:pic>
        <p:sp>
          <p:nvSpPr>
            <p:cNvPr id="102" name="正方形/長方形 101"/>
            <p:cNvSpPr/>
            <p:nvPr/>
          </p:nvSpPr>
          <p:spPr bwMode="auto">
            <a:xfrm>
              <a:off x="6316339" y="4725144"/>
              <a:ext cx="909726" cy="46652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</p:grpSp>
      <p:cxnSp>
        <p:nvCxnSpPr>
          <p:cNvPr id="103" name="直線コネクタ 102"/>
          <p:cNvCxnSpPr/>
          <p:nvPr/>
        </p:nvCxnSpPr>
        <p:spPr bwMode="auto">
          <a:xfrm>
            <a:off x="7287384" y="5157192"/>
            <a:ext cx="886854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8877373" y="6453336"/>
            <a:ext cx="60174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ja-JP"/>
            </a:defPPr>
            <a:lvl1pPr algn="ctr" eaLnBrk="1" hangingPunct="1">
              <a:buFontTx/>
              <a:buNone/>
              <a:defRPr sz="1050" b="1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Franklin Gothic Book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Franklin Gothic Book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Franklin Gothic Book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9pPr>
          </a:lstStyle>
          <a:p>
            <a:r>
              <a:rPr lang="en-US" altLang="ja-JP" sz="1400" b="0" dirty="0" smtClean="0"/>
              <a:t>Echo</a:t>
            </a:r>
            <a:endParaRPr lang="ja-JP" altLang="en-US" sz="1400" b="0" dirty="0"/>
          </a:p>
        </p:txBody>
      </p:sp>
      <p:sp>
        <p:nvSpPr>
          <p:cNvPr id="105" name="Text Box 23"/>
          <p:cNvSpPr txBox="1">
            <a:spLocks noChangeArrowheads="1"/>
          </p:cNvSpPr>
          <p:nvPr/>
        </p:nvSpPr>
        <p:spPr bwMode="auto">
          <a:xfrm>
            <a:off x="8148188" y="6255264"/>
            <a:ext cx="76525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ja-JP"/>
            </a:defPPr>
            <a:lvl1pPr algn="ctr" eaLnBrk="1" hangingPunct="1">
              <a:buFontTx/>
              <a:buNone/>
              <a:defRPr sz="1050" b="1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Franklin Gothic Book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Franklin Gothic Book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Franklin Gothic Book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9pPr>
          </a:lstStyle>
          <a:p>
            <a:r>
              <a:rPr lang="en-US" altLang="ja-JP" sz="1400" b="0" dirty="0" smtClean="0"/>
              <a:t>Dash</a:t>
            </a:r>
          </a:p>
          <a:p>
            <a:r>
              <a:rPr lang="en-US" altLang="ja-JP" sz="1400" b="0" dirty="0" smtClean="0"/>
              <a:t>Button</a:t>
            </a:r>
          </a:p>
        </p:txBody>
      </p:sp>
      <p:cxnSp>
        <p:nvCxnSpPr>
          <p:cNvPr id="106" name="直線矢印コネクタ 105"/>
          <p:cNvCxnSpPr/>
          <p:nvPr/>
        </p:nvCxnSpPr>
        <p:spPr bwMode="auto">
          <a:xfrm>
            <a:off x="7256688" y="4463030"/>
            <a:ext cx="925334" cy="1558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" name="グループ化 106"/>
          <p:cNvGrpSpPr/>
          <p:nvPr/>
        </p:nvGrpSpPr>
        <p:grpSpPr>
          <a:xfrm>
            <a:off x="6341934" y="5827165"/>
            <a:ext cx="909726" cy="482155"/>
            <a:chOff x="6316339" y="4709517"/>
            <a:chExt cx="909726" cy="482155"/>
          </a:xfrm>
        </p:grpSpPr>
        <p:pic>
          <p:nvPicPr>
            <p:cNvPr id="108" name="図 107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318473" y="4709517"/>
              <a:ext cx="866775" cy="447675"/>
            </a:xfrm>
            <a:prstGeom prst="rect">
              <a:avLst/>
            </a:prstGeom>
          </p:spPr>
        </p:pic>
        <p:sp>
          <p:nvSpPr>
            <p:cNvPr id="109" name="正方形/長方形 108"/>
            <p:cNvSpPr/>
            <p:nvPr/>
          </p:nvSpPr>
          <p:spPr bwMode="auto">
            <a:xfrm>
              <a:off x="6316339" y="4725144"/>
              <a:ext cx="909726" cy="46652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</p:grpSp>
      <p:cxnSp>
        <p:nvCxnSpPr>
          <p:cNvPr id="110" name="直線コネクタ 109"/>
          <p:cNvCxnSpPr/>
          <p:nvPr/>
        </p:nvCxnSpPr>
        <p:spPr bwMode="auto">
          <a:xfrm>
            <a:off x="7281788" y="6115197"/>
            <a:ext cx="886854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角丸四角形 149"/>
          <p:cNvSpPr/>
          <p:nvPr/>
        </p:nvSpPr>
        <p:spPr bwMode="auto">
          <a:xfrm>
            <a:off x="4957603" y="1221883"/>
            <a:ext cx="571461" cy="578940"/>
          </a:xfrm>
          <a:custGeom>
            <a:avLst/>
            <a:gdLst/>
            <a:ahLst/>
            <a:cxnLst/>
            <a:rect l="l" t="t" r="r" b="b"/>
            <a:pathLst>
              <a:path w="1120975" h="707914">
                <a:moveTo>
                  <a:pt x="469029" y="0"/>
                </a:moveTo>
                <a:cubicBezTo>
                  <a:pt x="577225" y="0"/>
                  <a:pt x="668913" y="70684"/>
                  <a:pt x="699318" y="168753"/>
                </a:cubicBezTo>
                <a:cubicBezTo>
                  <a:pt x="716040" y="163062"/>
                  <a:pt x="733951" y="160476"/>
                  <a:pt x="752467" y="160476"/>
                </a:cubicBezTo>
                <a:cubicBezTo>
                  <a:pt x="859947" y="160476"/>
                  <a:pt x="947077" y="247606"/>
                  <a:pt x="947077" y="355086"/>
                </a:cubicBezTo>
                <a:cubicBezTo>
                  <a:pt x="947077" y="387545"/>
                  <a:pt x="939130" y="418148"/>
                  <a:pt x="922947" y="443944"/>
                </a:cubicBezTo>
                <a:lnTo>
                  <a:pt x="988990" y="443944"/>
                </a:lnTo>
                <a:cubicBezTo>
                  <a:pt x="1061883" y="443944"/>
                  <a:pt x="1120975" y="503036"/>
                  <a:pt x="1120975" y="575929"/>
                </a:cubicBezTo>
                <a:cubicBezTo>
                  <a:pt x="1120975" y="648822"/>
                  <a:pt x="1061883" y="707914"/>
                  <a:pt x="988990" y="707914"/>
                </a:cubicBezTo>
                <a:lnTo>
                  <a:pt x="217921" y="707914"/>
                </a:lnTo>
                <a:lnTo>
                  <a:pt x="212987" y="706918"/>
                </a:lnTo>
                <a:cubicBezTo>
                  <a:pt x="209737" y="707834"/>
                  <a:pt x="206430" y="707914"/>
                  <a:pt x="203105" y="707914"/>
                </a:cubicBezTo>
                <a:cubicBezTo>
                  <a:pt x="90933" y="707914"/>
                  <a:pt x="0" y="616981"/>
                  <a:pt x="0" y="504809"/>
                </a:cubicBezTo>
                <a:cubicBezTo>
                  <a:pt x="0" y="392637"/>
                  <a:pt x="90933" y="301704"/>
                  <a:pt x="203105" y="301704"/>
                </a:cubicBezTo>
                <a:lnTo>
                  <a:pt x="234003" y="304819"/>
                </a:lnTo>
                <a:cubicBezTo>
                  <a:pt x="228681" y="285139"/>
                  <a:pt x="225931" y="264439"/>
                  <a:pt x="225931" y="243098"/>
                </a:cubicBezTo>
                <a:cubicBezTo>
                  <a:pt x="225931" y="108839"/>
                  <a:pt x="334770" y="0"/>
                  <a:pt x="4690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72000" bIns="0" anchor="ctr"/>
          <a:lstStyle/>
          <a:p>
            <a:pPr algn="ctr" eaLnBrk="1" hangingPunct="1">
              <a:defRPr/>
            </a:pPr>
            <a:endParaRPr lang="en-US" altLang="ja-JP" sz="18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12" name="角丸四角形 149"/>
          <p:cNvSpPr/>
          <p:nvPr/>
        </p:nvSpPr>
        <p:spPr bwMode="auto">
          <a:xfrm>
            <a:off x="4957603" y="2492896"/>
            <a:ext cx="571461" cy="578940"/>
          </a:xfrm>
          <a:custGeom>
            <a:avLst/>
            <a:gdLst/>
            <a:ahLst/>
            <a:cxnLst/>
            <a:rect l="l" t="t" r="r" b="b"/>
            <a:pathLst>
              <a:path w="1120975" h="707914">
                <a:moveTo>
                  <a:pt x="469029" y="0"/>
                </a:moveTo>
                <a:cubicBezTo>
                  <a:pt x="577225" y="0"/>
                  <a:pt x="668913" y="70684"/>
                  <a:pt x="699318" y="168753"/>
                </a:cubicBezTo>
                <a:cubicBezTo>
                  <a:pt x="716040" y="163062"/>
                  <a:pt x="733951" y="160476"/>
                  <a:pt x="752467" y="160476"/>
                </a:cubicBezTo>
                <a:cubicBezTo>
                  <a:pt x="859947" y="160476"/>
                  <a:pt x="947077" y="247606"/>
                  <a:pt x="947077" y="355086"/>
                </a:cubicBezTo>
                <a:cubicBezTo>
                  <a:pt x="947077" y="387545"/>
                  <a:pt x="939130" y="418148"/>
                  <a:pt x="922947" y="443944"/>
                </a:cubicBezTo>
                <a:lnTo>
                  <a:pt x="988990" y="443944"/>
                </a:lnTo>
                <a:cubicBezTo>
                  <a:pt x="1061883" y="443944"/>
                  <a:pt x="1120975" y="503036"/>
                  <a:pt x="1120975" y="575929"/>
                </a:cubicBezTo>
                <a:cubicBezTo>
                  <a:pt x="1120975" y="648822"/>
                  <a:pt x="1061883" y="707914"/>
                  <a:pt x="988990" y="707914"/>
                </a:cubicBezTo>
                <a:lnTo>
                  <a:pt x="217921" y="707914"/>
                </a:lnTo>
                <a:lnTo>
                  <a:pt x="212987" y="706918"/>
                </a:lnTo>
                <a:cubicBezTo>
                  <a:pt x="209737" y="707834"/>
                  <a:pt x="206430" y="707914"/>
                  <a:pt x="203105" y="707914"/>
                </a:cubicBezTo>
                <a:cubicBezTo>
                  <a:pt x="90933" y="707914"/>
                  <a:pt x="0" y="616981"/>
                  <a:pt x="0" y="504809"/>
                </a:cubicBezTo>
                <a:cubicBezTo>
                  <a:pt x="0" y="392637"/>
                  <a:pt x="90933" y="301704"/>
                  <a:pt x="203105" y="301704"/>
                </a:cubicBezTo>
                <a:lnTo>
                  <a:pt x="234003" y="304819"/>
                </a:lnTo>
                <a:cubicBezTo>
                  <a:pt x="228681" y="285139"/>
                  <a:pt x="225931" y="264439"/>
                  <a:pt x="225931" y="243098"/>
                </a:cubicBezTo>
                <a:cubicBezTo>
                  <a:pt x="225931" y="108839"/>
                  <a:pt x="334770" y="0"/>
                  <a:pt x="4690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72000" bIns="0" anchor="ctr"/>
          <a:lstStyle/>
          <a:p>
            <a:pPr algn="ctr" eaLnBrk="1" hangingPunct="1">
              <a:defRPr/>
            </a:pPr>
            <a:endParaRPr lang="en-US" altLang="ja-JP" sz="18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13" name="角丸四角形 149"/>
          <p:cNvSpPr/>
          <p:nvPr/>
        </p:nvSpPr>
        <p:spPr bwMode="auto">
          <a:xfrm>
            <a:off x="4957603" y="3717032"/>
            <a:ext cx="571461" cy="578940"/>
          </a:xfrm>
          <a:custGeom>
            <a:avLst/>
            <a:gdLst/>
            <a:ahLst/>
            <a:cxnLst/>
            <a:rect l="l" t="t" r="r" b="b"/>
            <a:pathLst>
              <a:path w="1120975" h="707914">
                <a:moveTo>
                  <a:pt x="469029" y="0"/>
                </a:moveTo>
                <a:cubicBezTo>
                  <a:pt x="577225" y="0"/>
                  <a:pt x="668913" y="70684"/>
                  <a:pt x="699318" y="168753"/>
                </a:cubicBezTo>
                <a:cubicBezTo>
                  <a:pt x="716040" y="163062"/>
                  <a:pt x="733951" y="160476"/>
                  <a:pt x="752467" y="160476"/>
                </a:cubicBezTo>
                <a:cubicBezTo>
                  <a:pt x="859947" y="160476"/>
                  <a:pt x="947077" y="247606"/>
                  <a:pt x="947077" y="355086"/>
                </a:cubicBezTo>
                <a:cubicBezTo>
                  <a:pt x="947077" y="387545"/>
                  <a:pt x="939130" y="418148"/>
                  <a:pt x="922947" y="443944"/>
                </a:cubicBezTo>
                <a:lnTo>
                  <a:pt x="988990" y="443944"/>
                </a:lnTo>
                <a:cubicBezTo>
                  <a:pt x="1061883" y="443944"/>
                  <a:pt x="1120975" y="503036"/>
                  <a:pt x="1120975" y="575929"/>
                </a:cubicBezTo>
                <a:cubicBezTo>
                  <a:pt x="1120975" y="648822"/>
                  <a:pt x="1061883" y="707914"/>
                  <a:pt x="988990" y="707914"/>
                </a:cubicBezTo>
                <a:lnTo>
                  <a:pt x="217921" y="707914"/>
                </a:lnTo>
                <a:lnTo>
                  <a:pt x="212987" y="706918"/>
                </a:lnTo>
                <a:cubicBezTo>
                  <a:pt x="209737" y="707834"/>
                  <a:pt x="206430" y="707914"/>
                  <a:pt x="203105" y="707914"/>
                </a:cubicBezTo>
                <a:cubicBezTo>
                  <a:pt x="90933" y="707914"/>
                  <a:pt x="0" y="616981"/>
                  <a:pt x="0" y="504809"/>
                </a:cubicBezTo>
                <a:cubicBezTo>
                  <a:pt x="0" y="392637"/>
                  <a:pt x="90933" y="301704"/>
                  <a:pt x="203105" y="301704"/>
                </a:cubicBezTo>
                <a:lnTo>
                  <a:pt x="234003" y="304819"/>
                </a:lnTo>
                <a:cubicBezTo>
                  <a:pt x="228681" y="285139"/>
                  <a:pt x="225931" y="264439"/>
                  <a:pt x="225931" y="243098"/>
                </a:cubicBezTo>
                <a:cubicBezTo>
                  <a:pt x="225931" y="108839"/>
                  <a:pt x="334770" y="0"/>
                  <a:pt x="4690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72000" bIns="0" anchor="ctr"/>
          <a:lstStyle/>
          <a:p>
            <a:pPr algn="ctr" eaLnBrk="1" hangingPunct="1">
              <a:defRPr/>
            </a:pPr>
            <a:endParaRPr lang="en-US" altLang="ja-JP" sz="18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14" name="角丸四角形 149"/>
          <p:cNvSpPr/>
          <p:nvPr/>
        </p:nvSpPr>
        <p:spPr bwMode="auto">
          <a:xfrm>
            <a:off x="4957603" y="4869160"/>
            <a:ext cx="571461" cy="578940"/>
          </a:xfrm>
          <a:custGeom>
            <a:avLst/>
            <a:gdLst/>
            <a:ahLst/>
            <a:cxnLst/>
            <a:rect l="l" t="t" r="r" b="b"/>
            <a:pathLst>
              <a:path w="1120975" h="707914">
                <a:moveTo>
                  <a:pt x="469029" y="0"/>
                </a:moveTo>
                <a:cubicBezTo>
                  <a:pt x="577225" y="0"/>
                  <a:pt x="668913" y="70684"/>
                  <a:pt x="699318" y="168753"/>
                </a:cubicBezTo>
                <a:cubicBezTo>
                  <a:pt x="716040" y="163062"/>
                  <a:pt x="733951" y="160476"/>
                  <a:pt x="752467" y="160476"/>
                </a:cubicBezTo>
                <a:cubicBezTo>
                  <a:pt x="859947" y="160476"/>
                  <a:pt x="947077" y="247606"/>
                  <a:pt x="947077" y="355086"/>
                </a:cubicBezTo>
                <a:cubicBezTo>
                  <a:pt x="947077" y="387545"/>
                  <a:pt x="939130" y="418148"/>
                  <a:pt x="922947" y="443944"/>
                </a:cubicBezTo>
                <a:lnTo>
                  <a:pt x="988990" y="443944"/>
                </a:lnTo>
                <a:cubicBezTo>
                  <a:pt x="1061883" y="443944"/>
                  <a:pt x="1120975" y="503036"/>
                  <a:pt x="1120975" y="575929"/>
                </a:cubicBezTo>
                <a:cubicBezTo>
                  <a:pt x="1120975" y="648822"/>
                  <a:pt x="1061883" y="707914"/>
                  <a:pt x="988990" y="707914"/>
                </a:cubicBezTo>
                <a:lnTo>
                  <a:pt x="217921" y="707914"/>
                </a:lnTo>
                <a:lnTo>
                  <a:pt x="212987" y="706918"/>
                </a:lnTo>
                <a:cubicBezTo>
                  <a:pt x="209737" y="707834"/>
                  <a:pt x="206430" y="707914"/>
                  <a:pt x="203105" y="707914"/>
                </a:cubicBezTo>
                <a:cubicBezTo>
                  <a:pt x="90933" y="707914"/>
                  <a:pt x="0" y="616981"/>
                  <a:pt x="0" y="504809"/>
                </a:cubicBezTo>
                <a:cubicBezTo>
                  <a:pt x="0" y="392637"/>
                  <a:pt x="90933" y="301704"/>
                  <a:pt x="203105" y="301704"/>
                </a:cubicBezTo>
                <a:lnTo>
                  <a:pt x="234003" y="304819"/>
                </a:lnTo>
                <a:cubicBezTo>
                  <a:pt x="228681" y="285139"/>
                  <a:pt x="225931" y="264439"/>
                  <a:pt x="225931" y="243098"/>
                </a:cubicBezTo>
                <a:cubicBezTo>
                  <a:pt x="225931" y="108839"/>
                  <a:pt x="334770" y="0"/>
                  <a:pt x="4690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72000" bIns="0" anchor="ctr"/>
          <a:lstStyle/>
          <a:p>
            <a:pPr algn="ctr" eaLnBrk="1" hangingPunct="1">
              <a:defRPr/>
            </a:pPr>
            <a:endParaRPr lang="en-US" altLang="ja-JP" sz="18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15" name="角丸四角形 149"/>
          <p:cNvSpPr/>
          <p:nvPr/>
        </p:nvSpPr>
        <p:spPr bwMode="auto">
          <a:xfrm>
            <a:off x="4953000" y="6018412"/>
            <a:ext cx="571461" cy="578940"/>
          </a:xfrm>
          <a:custGeom>
            <a:avLst/>
            <a:gdLst/>
            <a:ahLst/>
            <a:cxnLst/>
            <a:rect l="l" t="t" r="r" b="b"/>
            <a:pathLst>
              <a:path w="1120975" h="707914">
                <a:moveTo>
                  <a:pt x="469029" y="0"/>
                </a:moveTo>
                <a:cubicBezTo>
                  <a:pt x="577225" y="0"/>
                  <a:pt x="668913" y="70684"/>
                  <a:pt x="699318" y="168753"/>
                </a:cubicBezTo>
                <a:cubicBezTo>
                  <a:pt x="716040" y="163062"/>
                  <a:pt x="733951" y="160476"/>
                  <a:pt x="752467" y="160476"/>
                </a:cubicBezTo>
                <a:cubicBezTo>
                  <a:pt x="859947" y="160476"/>
                  <a:pt x="947077" y="247606"/>
                  <a:pt x="947077" y="355086"/>
                </a:cubicBezTo>
                <a:cubicBezTo>
                  <a:pt x="947077" y="387545"/>
                  <a:pt x="939130" y="418148"/>
                  <a:pt x="922947" y="443944"/>
                </a:cubicBezTo>
                <a:lnTo>
                  <a:pt x="988990" y="443944"/>
                </a:lnTo>
                <a:cubicBezTo>
                  <a:pt x="1061883" y="443944"/>
                  <a:pt x="1120975" y="503036"/>
                  <a:pt x="1120975" y="575929"/>
                </a:cubicBezTo>
                <a:cubicBezTo>
                  <a:pt x="1120975" y="648822"/>
                  <a:pt x="1061883" y="707914"/>
                  <a:pt x="988990" y="707914"/>
                </a:cubicBezTo>
                <a:lnTo>
                  <a:pt x="217921" y="707914"/>
                </a:lnTo>
                <a:lnTo>
                  <a:pt x="212987" y="706918"/>
                </a:lnTo>
                <a:cubicBezTo>
                  <a:pt x="209737" y="707834"/>
                  <a:pt x="206430" y="707914"/>
                  <a:pt x="203105" y="707914"/>
                </a:cubicBezTo>
                <a:cubicBezTo>
                  <a:pt x="90933" y="707914"/>
                  <a:pt x="0" y="616981"/>
                  <a:pt x="0" y="504809"/>
                </a:cubicBezTo>
                <a:cubicBezTo>
                  <a:pt x="0" y="392637"/>
                  <a:pt x="90933" y="301704"/>
                  <a:pt x="203105" y="301704"/>
                </a:cubicBezTo>
                <a:lnTo>
                  <a:pt x="234003" y="304819"/>
                </a:lnTo>
                <a:cubicBezTo>
                  <a:pt x="228681" y="285139"/>
                  <a:pt x="225931" y="264439"/>
                  <a:pt x="225931" y="243098"/>
                </a:cubicBezTo>
                <a:cubicBezTo>
                  <a:pt x="225931" y="108839"/>
                  <a:pt x="334770" y="0"/>
                  <a:pt x="4690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72000" bIns="0" anchor="ctr"/>
          <a:lstStyle/>
          <a:p>
            <a:pPr algn="ctr" eaLnBrk="1" hangingPunct="1">
              <a:defRPr/>
            </a:pPr>
            <a:endParaRPr lang="en-US" altLang="ja-JP" sz="1800" b="1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16" name="直線矢印コネクタ 115"/>
          <p:cNvCxnSpPr/>
          <p:nvPr/>
        </p:nvCxnSpPr>
        <p:spPr bwMode="auto">
          <a:xfrm flipH="1">
            <a:off x="5524461" y="4021319"/>
            <a:ext cx="653243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Text Box 23"/>
          <p:cNvSpPr txBox="1">
            <a:spLocks noChangeArrowheads="1"/>
          </p:cNvSpPr>
          <p:nvPr/>
        </p:nvSpPr>
        <p:spPr bwMode="auto">
          <a:xfrm>
            <a:off x="5073601" y="2121383"/>
            <a:ext cx="2039639" cy="371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i="1" dirty="0" err="1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Sma@home-PF</a:t>
            </a:r>
            <a:endParaRPr lang="ja-JP" altLang="en-US" sz="1050" b="1" i="1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8" name="Text Box 23"/>
          <p:cNvSpPr txBox="1">
            <a:spLocks noChangeArrowheads="1"/>
          </p:cNvSpPr>
          <p:nvPr/>
        </p:nvSpPr>
        <p:spPr bwMode="auto">
          <a:xfrm>
            <a:off x="5313040" y="4569655"/>
            <a:ext cx="1074631" cy="371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i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Hue-PF</a:t>
            </a:r>
            <a:endParaRPr lang="ja-JP" altLang="en-US" sz="1050" b="1" i="1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9" name="Text Box 23"/>
          <p:cNvSpPr txBox="1">
            <a:spLocks noChangeArrowheads="1"/>
          </p:cNvSpPr>
          <p:nvPr/>
        </p:nvSpPr>
        <p:spPr bwMode="auto">
          <a:xfrm>
            <a:off x="5169024" y="5649775"/>
            <a:ext cx="1262438" cy="371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i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Alexa-PF</a:t>
            </a:r>
            <a:endParaRPr lang="ja-JP" altLang="en-US" sz="1050" b="1" i="1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20" name="直線コネクタ 119"/>
          <p:cNvCxnSpPr/>
          <p:nvPr/>
        </p:nvCxnSpPr>
        <p:spPr bwMode="auto">
          <a:xfrm>
            <a:off x="5555763" y="5157192"/>
            <a:ext cx="693381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コネクタ 120"/>
          <p:cNvCxnSpPr/>
          <p:nvPr/>
        </p:nvCxnSpPr>
        <p:spPr bwMode="auto">
          <a:xfrm>
            <a:off x="5555763" y="6165304"/>
            <a:ext cx="693381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矢印コネクタ 121"/>
          <p:cNvCxnSpPr/>
          <p:nvPr/>
        </p:nvCxnSpPr>
        <p:spPr bwMode="auto">
          <a:xfrm flipH="1">
            <a:off x="5601072" y="2780928"/>
            <a:ext cx="653243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線矢印コネクタ 122"/>
          <p:cNvCxnSpPr/>
          <p:nvPr/>
        </p:nvCxnSpPr>
        <p:spPr bwMode="auto">
          <a:xfrm flipH="1">
            <a:off x="5601072" y="1583728"/>
            <a:ext cx="492349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4" name="グループ化 123"/>
          <p:cNvGrpSpPr/>
          <p:nvPr/>
        </p:nvGrpSpPr>
        <p:grpSpPr>
          <a:xfrm>
            <a:off x="4592960" y="1075770"/>
            <a:ext cx="400110" cy="913070"/>
            <a:chOff x="4592960" y="1075770"/>
            <a:chExt cx="400110" cy="913070"/>
          </a:xfrm>
        </p:grpSpPr>
        <p:cxnSp>
          <p:nvCxnSpPr>
            <p:cNvPr id="125" name="直線コネクタ 124"/>
            <p:cNvCxnSpPr/>
            <p:nvPr/>
          </p:nvCxnSpPr>
          <p:spPr bwMode="auto">
            <a:xfrm>
              <a:off x="4921062" y="1083180"/>
              <a:ext cx="0" cy="81401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6" name="テキスト ボックス 125"/>
            <p:cNvSpPr txBox="1"/>
            <p:nvPr/>
          </p:nvSpPr>
          <p:spPr>
            <a:xfrm>
              <a:off x="4592960" y="1075770"/>
              <a:ext cx="400110" cy="91307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ja-JP" sz="14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Prop. API</a:t>
              </a:r>
              <a:endPara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cxnSp>
          <p:nvCxnSpPr>
            <p:cNvPr id="127" name="直線コネクタ 126"/>
            <p:cNvCxnSpPr/>
            <p:nvPr/>
          </p:nvCxnSpPr>
          <p:spPr bwMode="auto">
            <a:xfrm>
              <a:off x="4653812" y="1083909"/>
              <a:ext cx="0" cy="81401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8" name="角丸四角形 149"/>
          <p:cNvSpPr/>
          <p:nvPr/>
        </p:nvSpPr>
        <p:spPr bwMode="auto">
          <a:xfrm>
            <a:off x="3445435" y="689820"/>
            <a:ext cx="571461" cy="578940"/>
          </a:xfrm>
          <a:custGeom>
            <a:avLst/>
            <a:gdLst/>
            <a:ahLst/>
            <a:cxnLst/>
            <a:rect l="l" t="t" r="r" b="b"/>
            <a:pathLst>
              <a:path w="1120975" h="707914">
                <a:moveTo>
                  <a:pt x="469029" y="0"/>
                </a:moveTo>
                <a:cubicBezTo>
                  <a:pt x="577225" y="0"/>
                  <a:pt x="668913" y="70684"/>
                  <a:pt x="699318" y="168753"/>
                </a:cubicBezTo>
                <a:cubicBezTo>
                  <a:pt x="716040" y="163062"/>
                  <a:pt x="733951" y="160476"/>
                  <a:pt x="752467" y="160476"/>
                </a:cubicBezTo>
                <a:cubicBezTo>
                  <a:pt x="859947" y="160476"/>
                  <a:pt x="947077" y="247606"/>
                  <a:pt x="947077" y="355086"/>
                </a:cubicBezTo>
                <a:cubicBezTo>
                  <a:pt x="947077" y="387545"/>
                  <a:pt x="939130" y="418148"/>
                  <a:pt x="922947" y="443944"/>
                </a:cubicBezTo>
                <a:lnTo>
                  <a:pt x="988990" y="443944"/>
                </a:lnTo>
                <a:cubicBezTo>
                  <a:pt x="1061883" y="443944"/>
                  <a:pt x="1120975" y="503036"/>
                  <a:pt x="1120975" y="575929"/>
                </a:cubicBezTo>
                <a:cubicBezTo>
                  <a:pt x="1120975" y="648822"/>
                  <a:pt x="1061883" y="707914"/>
                  <a:pt x="988990" y="707914"/>
                </a:cubicBezTo>
                <a:lnTo>
                  <a:pt x="217921" y="707914"/>
                </a:lnTo>
                <a:lnTo>
                  <a:pt x="212987" y="706918"/>
                </a:lnTo>
                <a:cubicBezTo>
                  <a:pt x="209737" y="707834"/>
                  <a:pt x="206430" y="707914"/>
                  <a:pt x="203105" y="707914"/>
                </a:cubicBezTo>
                <a:cubicBezTo>
                  <a:pt x="90933" y="707914"/>
                  <a:pt x="0" y="616981"/>
                  <a:pt x="0" y="504809"/>
                </a:cubicBezTo>
                <a:cubicBezTo>
                  <a:pt x="0" y="392637"/>
                  <a:pt x="90933" y="301704"/>
                  <a:pt x="203105" y="301704"/>
                </a:cubicBezTo>
                <a:lnTo>
                  <a:pt x="234003" y="304819"/>
                </a:lnTo>
                <a:cubicBezTo>
                  <a:pt x="228681" y="285139"/>
                  <a:pt x="225931" y="264439"/>
                  <a:pt x="225931" y="243098"/>
                </a:cubicBezTo>
                <a:cubicBezTo>
                  <a:pt x="225931" y="108839"/>
                  <a:pt x="334770" y="0"/>
                  <a:pt x="4690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72000" bIns="0" anchor="ctr"/>
          <a:lstStyle/>
          <a:p>
            <a:pPr algn="ctr" eaLnBrk="1" hangingPunct="1">
              <a:defRPr/>
            </a:pPr>
            <a:endParaRPr lang="en-US" altLang="ja-JP" sz="18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29" name="角丸四角形 149"/>
          <p:cNvSpPr/>
          <p:nvPr/>
        </p:nvSpPr>
        <p:spPr bwMode="auto">
          <a:xfrm>
            <a:off x="3440832" y="1337892"/>
            <a:ext cx="571461" cy="578940"/>
          </a:xfrm>
          <a:custGeom>
            <a:avLst/>
            <a:gdLst/>
            <a:ahLst/>
            <a:cxnLst/>
            <a:rect l="l" t="t" r="r" b="b"/>
            <a:pathLst>
              <a:path w="1120975" h="707914">
                <a:moveTo>
                  <a:pt x="469029" y="0"/>
                </a:moveTo>
                <a:cubicBezTo>
                  <a:pt x="577225" y="0"/>
                  <a:pt x="668913" y="70684"/>
                  <a:pt x="699318" y="168753"/>
                </a:cubicBezTo>
                <a:cubicBezTo>
                  <a:pt x="716040" y="163062"/>
                  <a:pt x="733951" y="160476"/>
                  <a:pt x="752467" y="160476"/>
                </a:cubicBezTo>
                <a:cubicBezTo>
                  <a:pt x="859947" y="160476"/>
                  <a:pt x="947077" y="247606"/>
                  <a:pt x="947077" y="355086"/>
                </a:cubicBezTo>
                <a:cubicBezTo>
                  <a:pt x="947077" y="387545"/>
                  <a:pt x="939130" y="418148"/>
                  <a:pt x="922947" y="443944"/>
                </a:cubicBezTo>
                <a:lnTo>
                  <a:pt x="988990" y="443944"/>
                </a:lnTo>
                <a:cubicBezTo>
                  <a:pt x="1061883" y="443944"/>
                  <a:pt x="1120975" y="503036"/>
                  <a:pt x="1120975" y="575929"/>
                </a:cubicBezTo>
                <a:cubicBezTo>
                  <a:pt x="1120975" y="648822"/>
                  <a:pt x="1061883" y="707914"/>
                  <a:pt x="988990" y="707914"/>
                </a:cubicBezTo>
                <a:lnTo>
                  <a:pt x="217921" y="707914"/>
                </a:lnTo>
                <a:lnTo>
                  <a:pt x="212987" y="706918"/>
                </a:lnTo>
                <a:cubicBezTo>
                  <a:pt x="209737" y="707834"/>
                  <a:pt x="206430" y="707914"/>
                  <a:pt x="203105" y="707914"/>
                </a:cubicBezTo>
                <a:cubicBezTo>
                  <a:pt x="90933" y="707914"/>
                  <a:pt x="0" y="616981"/>
                  <a:pt x="0" y="504809"/>
                </a:cubicBezTo>
                <a:cubicBezTo>
                  <a:pt x="0" y="392637"/>
                  <a:pt x="90933" y="301704"/>
                  <a:pt x="203105" y="301704"/>
                </a:cubicBezTo>
                <a:lnTo>
                  <a:pt x="234003" y="304819"/>
                </a:lnTo>
                <a:cubicBezTo>
                  <a:pt x="228681" y="285139"/>
                  <a:pt x="225931" y="264439"/>
                  <a:pt x="225931" y="243098"/>
                </a:cubicBezTo>
                <a:cubicBezTo>
                  <a:pt x="225931" y="108839"/>
                  <a:pt x="334770" y="0"/>
                  <a:pt x="4690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72000" bIns="0" anchor="ctr"/>
          <a:lstStyle/>
          <a:p>
            <a:pPr algn="ctr" eaLnBrk="1" hangingPunct="1">
              <a:defRPr/>
            </a:pPr>
            <a:endParaRPr lang="en-US" altLang="ja-JP" sz="18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30" name="角丸四角形 149"/>
          <p:cNvSpPr/>
          <p:nvPr/>
        </p:nvSpPr>
        <p:spPr bwMode="auto">
          <a:xfrm>
            <a:off x="3440832" y="1985964"/>
            <a:ext cx="571461" cy="578940"/>
          </a:xfrm>
          <a:custGeom>
            <a:avLst/>
            <a:gdLst/>
            <a:ahLst/>
            <a:cxnLst/>
            <a:rect l="l" t="t" r="r" b="b"/>
            <a:pathLst>
              <a:path w="1120975" h="707914">
                <a:moveTo>
                  <a:pt x="469029" y="0"/>
                </a:moveTo>
                <a:cubicBezTo>
                  <a:pt x="577225" y="0"/>
                  <a:pt x="668913" y="70684"/>
                  <a:pt x="699318" y="168753"/>
                </a:cubicBezTo>
                <a:cubicBezTo>
                  <a:pt x="716040" y="163062"/>
                  <a:pt x="733951" y="160476"/>
                  <a:pt x="752467" y="160476"/>
                </a:cubicBezTo>
                <a:cubicBezTo>
                  <a:pt x="859947" y="160476"/>
                  <a:pt x="947077" y="247606"/>
                  <a:pt x="947077" y="355086"/>
                </a:cubicBezTo>
                <a:cubicBezTo>
                  <a:pt x="947077" y="387545"/>
                  <a:pt x="939130" y="418148"/>
                  <a:pt x="922947" y="443944"/>
                </a:cubicBezTo>
                <a:lnTo>
                  <a:pt x="988990" y="443944"/>
                </a:lnTo>
                <a:cubicBezTo>
                  <a:pt x="1061883" y="443944"/>
                  <a:pt x="1120975" y="503036"/>
                  <a:pt x="1120975" y="575929"/>
                </a:cubicBezTo>
                <a:cubicBezTo>
                  <a:pt x="1120975" y="648822"/>
                  <a:pt x="1061883" y="707914"/>
                  <a:pt x="988990" y="707914"/>
                </a:cubicBezTo>
                <a:lnTo>
                  <a:pt x="217921" y="707914"/>
                </a:lnTo>
                <a:lnTo>
                  <a:pt x="212987" y="706918"/>
                </a:lnTo>
                <a:cubicBezTo>
                  <a:pt x="209737" y="707834"/>
                  <a:pt x="206430" y="707914"/>
                  <a:pt x="203105" y="707914"/>
                </a:cubicBezTo>
                <a:cubicBezTo>
                  <a:pt x="90933" y="707914"/>
                  <a:pt x="0" y="616981"/>
                  <a:pt x="0" y="504809"/>
                </a:cubicBezTo>
                <a:cubicBezTo>
                  <a:pt x="0" y="392637"/>
                  <a:pt x="90933" y="301704"/>
                  <a:pt x="203105" y="301704"/>
                </a:cubicBezTo>
                <a:lnTo>
                  <a:pt x="234003" y="304819"/>
                </a:lnTo>
                <a:cubicBezTo>
                  <a:pt x="228681" y="285139"/>
                  <a:pt x="225931" y="264439"/>
                  <a:pt x="225931" y="243098"/>
                </a:cubicBezTo>
                <a:cubicBezTo>
                  <a:pt x="225931" y="108839"/>
                  <a:pt x="334770" y="0"/>
                  <a:pt x="4690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72000" bIns="0" anchor="ctr"/>
          <a:lstStyle/>
          <a:p>
            <a:pPr algn="ctr" eaLnBrk="1" hangingPunct="1">
              <a:defRPr/>
            </a:pPr>
            <a:endParaRPr lang="en-US" altLang="ja-JP" sz="18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31" name="角丸四角形 149"/>
          <p:cNvSpPr/>
          <p:nvPr/>
        </p:nvSpPr>
        <p:spPr bwMode="auto">
          <a:xfrm>
            <a:off x="3440832" y="2634036"/>
            <a:ext cx="571461" cy="578940"/>
          </a:xfrm>
          <a:custGeom>
            <a:avLst/>
            <a:gdLst/>
            <a:ahLst/>
            <a:cxnLst/>
            <a:rect l="l" t="t" r="r" b="b"/>
            <a:pathLst>
              <a:path w="1120975" h="707914">
                <a:moveTo>
                  <a:pt x="469029" y="0"/>
                </a:moveTo>
                <a:cubicBezTo>
                  <a:pt x="577225" y="0"/>
                  <a:pt x="668913" y="70684"/>
                  <a:pt x="699318" y="168753"/>
                </a:cubicBezTo>
                <a:cubicBezTo>
                  <a:pt x="716040" y="163062"/>
                  <a:pt x="733951" y="160476"/>
                  <a:pt x="752467" y="160476"/>
                </a:cubicBezTo>
                <a:cubicBezTo>
                  <a:pt x="859947" y="160476"/>
                  <a:pt x="947077" y="247606"/>
                  <a:pt x="947077" y="355086"/>
                </a:cubicBezTo>
                <a:cubicBezTo>
                  <a:pt x="947077" y="387545"/>
                  <a:pt x="939130" y="418148"/>
                  <a:pt x="922947" y="443944"/>
                </a:cubicBezTo>
                <a:lnTo>
                  <a:pt x="988990" y="443944"/>
                </a:lnTo>
                <a:cubicBezTo>
                  <a:pt x="1061883" y="443944"/>
                  <a:pt x="1120975" y="503036"/>
                  <a:pt x="1120975" y="575929"/>
                </a:cubicBezTo>
                <a:cubicBezTo>
                  <a:pt x="1120975" y="648822"/>
                  <a:pt x="1061883" y="707914"/>
                  <a:pt x="988990" y="707914"/>
                </a:cubicBezTo>
                <a:lnTo>
                  <a:pt x="217921" y="707914"/>
                </a:lnTo>
                <a:lnTo>
                  <a:pt x="212987" y="706918"/>
                </a:lnTo>
                <a:cubicBezTo>
                  <a:pt x="209737" y="707834"/>
                  <a:pt x="206430" y="707914"/>
                  <a:pt x="203105" y="707914"/>
                </a:cubicBezTo>
                <a:cubicBezTo>
                  <a:pt x="90933" y="707914"/>
                  <a:pt x="0" y="616981"/>
                  <a:pt x="0" y="504809"/>
                </a:cubicBezTo>
                <a:cubicBezTo>
                  <a:pt x="0" y="392637"/>
                  <a:pt x="90933" y="301704"/>
                  <a:pt x="203105" y="301704"/>
                </a:cubicBezTo>
                <a:lnTo>
                  <a:pt x="234003" y="304819"/>
                </a:lnTo>
                <a:cubicBezTo>
                  <a:pt x="228681" y="285139"/>
                  <a:pt x="225931" y="264439"/>
                  <a:pt x="225931" y="243098"/>
                </a:cubicBezTo>
                <a:cubicBezTo>
                  <a:pt x="225931" y="108839"/>
                  <a:pt x="334770" y="0"/>
                  <a:pt x="4690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72000" bIns="0" anchor="ctr"/>
          <a:lstStyle/>
          <a:p>
            <a:pPr algn="ctr" eaLnBrk="1" hangingPunct="1">
              <a:defRPr/>
            </a:pPr>
            <a:endParaRPr lang="en-US" altLang="ja-JP" sz="18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32" name="角丸四角形 149"/>
          <p:cNvSpPr/>
          <p:nvPr/>
        </p:nvSpPr>
        <p:spPr bwMode="auto">
          <a:xfrm>
            <a:off x="3440832" y="3282108"/>
            <a:ext cx="571461" cy="578940"/>
          </a:xfrm>
          <a:custGeom>
            <a:avLst/>
            <a:gdLst/>
            <a:ahLst/>
            <a:cxnLst/>
            <a:rect l="l" t="t" r="r" b="b"/>
            <a:pathLst>
              <a:path w="1120975" h="707914">
                <a:moveTo>
                  <a:pt x="469029" y="0"/>
                </a:moveTo>
                <a:cubicBezTo>
                  <a:pt x="577225" y="0"/>
                  <a:pt x="668913" y="70684"/>
                  <a:pt x="699318" y="168753"/>
                </a:cubicBezTo>
                <a:cubicBezTo>
                  <a:pt x="716040" y="163062"/>
                  <a:pt x="733951" y="160476"/>
                  <a:pt x="752467" y="160476"/>
                </a:cubicBezTo>
                <a:cubicBezTo>
                  <a:pt x="859947" y="160476"/>
                  <a:pt x="947077" y="247606"/>
                  <a:pt x="947077" y="355086"/>
                </a:cubicBezTo>
                <a:cubicBezTo>
                  <a:pt x="947077" y="387545"/>
                  <a:pt x="939130" y="418148"/>
                  <a:pt x="922947" y="443944"/>
                </a:cubicBezTo>
                <a:lnTo>
                  <a:pt x="988990" y="443944"/>
                </a:lnTo>
                <a:cubicBezTo>
                  <a:pt x="1061883" y="443944"/>
                  <a:pt x="1120975" y="503036"/>
                  <a:pt x="1120975" y="575929"/>
                </a:cubicBezTo>
                <a:cubicBezTo>
                  <a:pt x="1120975" y="648822"/>
                  <a:pt x="1061883" y="707914"/>
                  <a:pt x="988990" y="707914"/>
                </a:cubicBezTo>
                <a:lnTo>
                  <a:pt x="217921" y="707914"/>
                </a:lnTo>
                <a:lnTo>
                  <a:pt x="212987" y="706918"/>
                </a:lnTo>
                <a:cubicBezTo>
                  <a:pt x="209737" y="707834"/>
                  <a:pt x="206430" y="707914"/>
                  <a:pt x="203105" y="707914"/>
                </a:cubicBezTo>
                <a:cubicBezTo>
                  <a:pt x="90933" y="707914"/>
                  <a:pt x="0" y="616981"/>
                  <a:pt x="0" y="504809"/>
                </a:cubicBezTo>
                <a:cubicBezTo>
                  <a:pt x="0" y="392637"/>
                  <a:pt x="90933" y="301704"/>
                  <a:pt x="203105" y="301704"/>
                </a:cubicBezTo>
                <a:lnTo>
                  <a:pt x="234003" y="304819"/>
                </a:lnTo>
                <a:cubicBezTo>
                  <a:pt x="228681" y="285139"/>
                  <a:pt x="225931" y="264439"/>
                  <a:pt x="225931" y="243098"/>
                </a:cubicBezTo>
                <a:cubicBezTo>
                  <a:pt x="225931" y="108839"/>
                  <a:pt x="334770" y="0"/>
                  <a:pt x="4690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72000" bIns="0" anchor="ctr"/>
          <a:lstStyle/>
          <a:p>
            <a:pPr algn="ctr" eaLnBrk="1" hangingPunct="1">
              <a:defRPr/>
            </a:pPr>
            <a:endParaRPr lang="en-US" altLang="ja-JP" sz="18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33" name="角丸四角形 149"/>
          <p:cNvSpPr/>
          <p:nvPr/>
        </p:nvSpPr>
        <p:spPr bwMode="auto">
          <a:xfrm>
            <a:off x="3440832" y="3930180"/>
            <a:ext cx="571461" cy="578940"/>
          </a:xfrm>
          <a:custGeom>
            <a:avLst/>
            <a:gdLst/>
            <a:ahLst/>
            <a:cxnLst/>
            <a:rect l="l" t="t" r="r" b="b"/>
            <a:pathLst>
              <a:path w="1120975" h="707914">
                <a:moveTo>
                  <a:pt x="469029" y="0"/>
                </a:moveTo>
                <a:cubicBezTo>
                  <a:pt x="577225" y="0"/>
                  <a:pt x="668913" y="70684"/>
                  <a:pt x="699318" y="168753"/>
                </a:cubicBezTo>
                <a:cubicBezTo>
                  <a:pt x="716040" y="163062"/>
                  <a:pt x="733951" y="160476"/>
                  <a:pt x="752467" y="160476"/>
                </a:cubicBezTo>
                <a:cubicBezTo>
                  <a:pt x="859947" y="160476"/>
                  <a:pt x="947077" y="247606"/>
                  <a:pt x="947077" y="355086"/>
                </a:cubicBezTo>
                <a:cubicBezTo>
                  <a:pt x="947077" y="387545"/>
                  <a:pt x="939130" y="418148"/>
                  <a:pt x="922947" y="443944"/>
                </a:cubicBezTo>
                <a:lnTo>
                  <a:pt x="988990" y="443944"/>
                </a:lnTo>
                <a:cubicBezTo>
                  <a:pt x="1061883" y="443944"/>
                  <a:pt x="1120975" y="503036"/>
                  <a:pt x="1120975" y="575929"/>
                </a:cubicBezTo>
                <a:cubicBezTo>
                  <a:pt x="1120975" y="648822"/>
                  <a:pt x="1061883" y="707914"/>
                  <a:pt x="988990" y="707914"/>
                </a:cubicBezTo>
                <a:lnTo>
                  <a:pt x="217921" y="707914"/>
                </a:lnTo>
                <a:lnTo>
                  <a:pt x="212987" y="706918"/>
                </a:lnTo>
                <a:cubicBezTo>
                  <a:pt x="209737" y="707834"/>
                  <a:pt x="206430" y="707914"/>
                  <a:pt x="203105" y="707914"/>
                </a:cubicBezTo>
                <a:cubicBezTo>
                  <a:pt x="90933" y="707914"/>
                  <a:pt x="0" y="616981"/>
                  <a:pt x="0" y="504809"/>
                </a:cubicBezTo>
                <a:cubicBezTo>
                  <a:pt x="0" y="392637"/>
                  <a:pt x="90933" y="301704"/>
                  <a:pt x="203105" y="301704"/>
                </a:cubicBezTo>
                <a:lnTo>
                  <a:pt x="234003" y="304819"/>
                </a:lnTo>
                <a:cubicBezTo>
                  <a:pt x="228681" y="285139"/>
                  <a:pt x="225931" y="264439"/>
                  <a:pt x="225931" y="243098"/>
                </a:cubicBezTo>
                <a:cubicBezTo>
                  <a:pt x="225931" y="108839"/>
                  <a:pt x="334770" y="0"/>
                  <a:pt x="4690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72000" bIns="0" anchor="ctr"/>
          <a:lstStyle/>
          <a:p>
            <a:pPr algn="ctr" eaLnBrk="1" hangingPunct="1">
              <a:defRPr/>
            </a:pPr>
            <a:endParaRPr lang="en-US" altLang="ja-JP" sz="18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34" name="角丸四角形 149"/>
          <p:cNvSpPr/>
          <p:nvPr/>
        </p:nvSpPr>
        <p:spPr bwMode="auto">
          <a:xfrm>
            <a:off x="3440832" y="4578252"/>
            <a:ext cx="571461" cy="578940"/>
          </a:xfrm>
          <a:custGeom>
            <a:avLst/>
            <a:gdLst/>
            <a:ahLst/>
            <a:cxnLst/>
            <a:rect l="l" t="t" r="r" b="b"/>
            <a:pathLst>
              <a:path w="1120975" h="707914">
                <a:moveTo>
                  <a:pt x="469029" y="0"/>
                </a:moveTo>
                <a:cubicBezTo>
                  <a:pt x="577225" y="0"/>
                  <a:pt x="668913" y="70684"/>
                  <a:pt x="699318" y="168753"/>
                </a:cubicBezTo>
                <a:cubicBezTo>
                  <a:pt x="716040" y="163062"/>
                  <a:pt x="733951" y="160476"/>
                  <a:pt x="752467" y="160476"/>
                </a:cubicBezTo>
                <a:cubicBezTo>
                  <a:pt x="859947" y="160476"/>
                  <a:pt x="947077" y="247606"/>
                  <a:pt x="947077" y="355086"/>
                </a:cubicBezTo>
                <a:cubicBezTo>
                  <a:pt x="947077" y="387545"/>
                  <a:pt x="939130" y="418148"/>
                  <a:pt x="922947" y="443944"/>
                </a:cubicBezTo>
                <a:lnTo>
                  <a:pt x="988990" y="443944"/>
                </a:lnTo>
                <a:cubicBezTo>
                  <a:pt x="1061883" y="443944"/>
                  <a:pt x="1120975" y="503036"/>
                  <a:pt x="1120975" y="575929"/>
                </a:cubicBezTo>
                <a:cubicBezTo>
                  <a:pt x="1120975" y="648822"/>
                  <a:pt x="1061883" y="707914"/>
                  <a:pt x="988990" y="707914"/>
                </a:cubicBezTo>
                <a:lnTo>
                  <a:pt x="217921" y="707914"/>
                </a:lnTo>
                <a:lnTo>
                  <a:pt x="212987" y="706918"/>
                </a:lnTo>
                <a:cubicBezTo>
                  <a:pt x="209737" y="707834"/>
                  <a:pt x="206430" y="707914"/>
                  <a:pt x="203105" y="707914"/>
                </a:cubicBezTo>
                <a:cubicBezTo>
                  <a:pt x="90933" y="707914"/>
                  <a:pt x="0" y="616981"/>
                  <a:pt x="0" y="504809"/>
                </a:cubicBezTo>
                <a:cubicBezTo>
                  <a:pt x="0" y="392637"/>
                  <a:pt x="90933" y="301704"/>
                  <a:pt x="203105" y="301704"/>
                </a:cubicBezTo>
                <a:lnTo>
                  <a:pt x="234003" y="304819"/>
                </a:lnTo>
                <a:cubicBezTo>
                  <a:pt x="228681" y="285139"/>
                  <a:pt x="225931" y="264439"/>
                  <a:pt x="225931" y="243098"/>
                </a:cubicBezTo>
                <a:cubicBezTo>
                  <a:pt x="225931" y="108839"/>
                  <a:pt x="334770" y="0"/>
                  <a:pt x="4690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72000" bIns="0" anchor="ctr"/>
          <a:lstStyle/>
          <a:p>
            <a:pPr algn="ctr" eaLnBrk="1" hangingPunct="1">
              <a:defRPr/>
            </a:pPr>
            <a:endParaRPr lang="en-US" altLang="ja-JP" sz="18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35" name="角丸四角形 149"/>
          <p:cNvSpPr/>
          <p:nvPr/>
        </p:nvSpPr>
        <p:spPr bwMode="auto">
          <a:xfrm>
            <a:off x="3440832" y="5226324"/>
            <a:ext cx="571461" cy="578940"/>
          </a:xfrm>
          <a:custGeom>
            <a:avLst/>
            <a:gdLst/>
            <a:ahLst/>
            <a:cxnLst/>
            <a:rect l="l" t="t" r="r" b="b"/>
            <a:pathLst>
              <a:path w="1120975" h="707914">
                <a:moveTo>
                  <a:pt x="469029" y="0"/>
                </a:moveTo>
                <a:cubicBezTo>
                  <a:pt x="577225" y="0"/>
                  <a:pt x="668913" y="70684"/>
                  <a:pt x="699318" y="168753"/>
                </a:cubicBezTo>
                <a:cubicBezTo>
                  <a:pt x="716040" y="163062"/>
                  <a:pt x="733951" y="160476"/>
                  <a:pt x="752467" y="160476"/>
                </a:cubicBezTo>
                <a:cubicBezTo>
                  <a:pt x="859947" y="160476"/>
                  <a:pt x="947077" y="247606"/>
                  <a:pt x="947077" y="355086"/>
                </a:cubicBezTo>
                <a:cubicBezTo>
                  <a:pt x="947077" y="387545"/>
                  <a:pt x="939130" y="418148"/>
                  <a:pt x="922947" y="443944"/>
                </a:cubicBezTo>
                <a:lnTo>
                  <a:pt x="988990" y="443944"/>
                </a:lnTo>
                <a:cubicBezTo>
                  <a:pt x="1061883" y="443944"/>
                  <a:pt x="1120975" y="503036"/>
                  <a:pt x="1120975" y="575929"/>
                </a:cubicBezTo>
                <a:cubicBezTo>
                  <a:pt x="1120975" y="648822"/>
                  <a:pt x="1061883" y="707914"/>
                  <a:pt x="988990" y="707914"/>
                </a:cubicBezTo>
                <a:lnTo>
                  <a:pt x="217921" y="707914"/>
                </a:lnTo>
                <a:lnTo>
                  <a:pt x="212987" y="706918"/>
                </a:lnTo>
                <a:cubicBezTo>
                  <a:pt x="209737" y="707834"/>
                  <a:pt x="206430" y="707914"/>
                  <a:pt x="203105" y="707914"/>
                </a:cubicBezTo>
                <a:cubicBezTo>
                  <a:pt x="90933" y="707914"/>
                  <a:pt x="0" y="616981"/>
                  <a:pt x="0" y="504809"/>
                </a:cubicBezTo>
                <a:cubicBezTo>
                  <a:pt x="0" y="392637"/>
                  <a:pt x="90933" y="301704"/>
                  <a:pt x="203105" y="301704"/>
                </a:cubicBezTo>
                <a:lnTo>
                  <a:pt x="234003" y="304819"/>
                </a:lnTo>
                <a:cubicBezTo>
                  <a:pt x="228681" y="285139"/>
                  <a:pt x="225931" y="264439"/>
                  <a:pt x="225931" y="243098"/>
                </a:cubicBezTo>
                <a:cubicBezTo>
                  <a:pt x="225931" y="108839"/>
                  <a:pt x="334770" y="0"/>
                  <a:pt x="4690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72000" bIns="0" anchor="ctr"/>
          <a:lstStyle/>
          <a:p>
            <a:pPr algn="ctr" eaLnBrk="1" hangingPunct="1">
              <a:defRPr/>
            </a:pPr>
            <a:endParaRPr lang="en-US" altLang="ja-JP" sz="18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36" name="角丸四角形 149"/>
          <p:cNvSpPr/>
          <p:nvPr/>
        </p:nvSpPr>
        <p:spPr bwMode="auto">
          <a:xfrm>
            <a:off x="3440832" y="5874396"/>
            <a:ext cx="571461" cy="578940"/>
          </a:xfrm>
          <a:custGeom>
            <a:avLst/>
            <a:gdLst/>
            <a:ahLst/>
            <a:cxnLst/>
            <a:rect l="l" t="t" r="r" b="b"/>
            <a:pathLst>
              <a:path w="1120975" h="707914">
                <a:moveTo>
                  <a:pt x="469029" y="0"/>
                </a:moveTo>
                <a:cubicBezTo>
                  <a:pt x="577225" y="0"/>
                  <a:pt x="668913" y="70684"/>
                  <a:pt x="699318" y="168753"/>
                </a:cubicBezTo>
                <a:cubicBezTo>
                  <a:pt x="716040" y="163062"/>
                  <a:pt x="733951" y="160476"/>
                  <a:pt x="752467" y="160476"/>
                </a:cubicBezTo>
                <a:cubicBezTo>
                  <a:pt x="859947" y="160476"/>
                  <a:pt x="947077" y="247606"/>
                  <a:pt x="947077" y="355086"/>
                </a:cubicBezTo>
                <a:cubicBezTo>
                  <a:pt x="947077" y="387545"/>
                  <a:pt x="939130" y="418148"/>
                  <a:pt x="922947" y="443944"/>
                </a:cubicBezTo>
                <a:lnTo>
                  <a:pt x="988990" y="443944"/>
                </a:lnTo>
                <a:cubicBezTo>
                  <a:pt x="1061883" y="443944"/>
                  <a:pt x="1120975" y="503036"/>
                  <a:pt x="1120975" y="575929"/>
                </a:cubicBezTo>
                <a:cubicBezTo>
                  <a:pt x="1120975" y="648822"/>
                  <a:pt x="1061883" y="707914"/>
                  <a:pt x="988990" y="707914"/>
                </a:cubicBezTo>
                <a:lnTo>
                  <a:pt x="217921" y="707914"/>
                </a:lnTo>
                <a:lnTo>
                  <a:pt x="212987" y="706918"/>
                </a:lnTo>
                <a:cubicBezTo>
                  <a:pt x="209737" y="707834"/>
                  <a:pt x="206430" y="707914"/>
                  <a:pt x="203105" y="707914"/>
                </a:cubicBezTo>
                <a:cubicBezTo>
                  <a:pt x="90933" y="707914"/>
                  <a:pt x="0" y="616981"/>
                  <a:pt x="0" y="504809"/>
                </a:cubicBezTo>
                <a:cubicBezTo>
                  <a:pt x="0" y="392637"/>
                  <a:pt x="90933" y="301704"/>
                  <a:pt x="203105" y="301704"/>
                </a:cubicBezTo>
                <a:lnTo>
                  <a:pt x="234003" y="304819"/>
                </a:lnTo>
                <a:cubicBezTo>
                  <a:pt x="228681" y="285139"/>
                  <a:pt x="225931" y="264439"/>
                  <a:pt x="225931" y="243098"/>
                </a:cubicBezTo>
                <a:cubicBezTo>
                  <a:pt x="225931" y="108839"/>
                  <a:pt x="334770" y="0"/>
                  <a:pt x="4690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72000" bIns="0" anchor="ctr"/>
          <a:lstStyle/>
          <a:p>
            <a:pPr algn="ctr" eaLnBrk="1" hangingPunct="1">
              <a:defRPr/>
            </a:pPr>
            <a:endParaRPr lang="en-US" altLang="ja-JP" sz="1800" b="1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37" name="直線矢印コネクタ 136"/>
          <p:cNvCxnSpPr/>
          <p:nvPr/>
        </p:nvCxnSpPr>
        <p:spPr bwMode="auto">
          <a:xfrm flipH="1">
            <a:off x="4088904" y="1484784"/>
            <a:ext cx="492349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直線矢印コネクタ 137"/>
          <p:cNvCxnSpPr/>
          <p:nvPr/>
        </p:nvCxnSpPr>
        <p:spPr bwMode="auto">
          <a:xfrm flipH="1" flipV="1">
            <a:off x="4088904" y="1052736"/>
            <a:ext cx="504057" cy="3331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線矢印コネクタ 138"/>
          <p:cNvCxnSpPr/>
          <p:nvPr/>
        </p:nvCxnSpPr>
        <p:spPr bwMode="auto">
          <a:xfrm flipH="1">
            <a:off x="4073144" y="1628800"/>
            <a:ext cx="519818" cy="49893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線矢印コネクタ 139"/>
          <p:cNvCxnSpPr/>
          <p:nvPr/>
        </p:nvCxnSpPr>
        <p:spPr bwMode="auto">
          <a:xfrm flipH="1">
            <a:off x="4088904" y="2708920"/>
            <a:ext cx="492349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線矢印コネクタ 140"/>
          <p:cNvCxnSpPr/>
          <p:nvPr/>
        </p:nvCxnSpPr>
        <p:spPr bwMode="auto">
          <a:xfrm flipH="1">
            <a:off x="4088904" y="2924944"/>
            <a:ext cx="492350" cy="59740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/>
          <p:cNvCxnSpPr/>
          <p:nvPr/>
        </p:nvCxnSpPr>
        <p:spPr bwMode="auto">
          <a:xfrm flipH="1">
            <a:off x="4088904" y="4005064"/>
            <a:ext cx="492350" cy="15071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/>
          <p:cNvCxnSpPr/>
          <p:nvPr/>
        </p:nvCxnSpPr>
        <p:spPr bwMode="auto">
          <a:xfrm flipH="1" flipV="1">
            <a:off x="4088904" y="4941168"/>
            <a:ext cx="492350" cy="2160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線矢印コネクタ 143"/>
          <p:cNvCxnSpPr/>
          <p:nvPr/>
        </p:nvCxnSpPr>
        <p:spPr bwMode="auto">
          <a:xfrm flipH="1" flipV="1">
            <a:off x="4088904" y="5542564"/>
            <a:ext cx="465819" cy="50738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線矢印コネクタ 144"/>
          <p:cNvCxnSpPr/>
          <p:nvPr/>
        </p:nvCxnSpPr>
        <p:spPr bwMode="auto">
          <a:xfrm flipH="1">
            <a:off x="4088904" y="6237312"/>
            <a:ext cx="492349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6" name="Picture 6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6756" y="908720"/>
            <a:ext cx="488132" cy="13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" name="図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19954" y="1556792"/>
            <a:ext cx="524934" cy="20770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48" name="図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40832" y="2204864"/>
            <a:ext cx="524934" cy="20770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49" name="図 14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0665" y="2783717"/>
            <a:ext cx="310207" cy="429259"/>
          </a:xfrm>
          <a:prstGeom prst="rect">
            <a:avLst/>
          </a:prstGeom>
        </p:spPr>
      </p:pic>
      <p:pic>
        <p:nvPicPr>
          <p:cNvPr id="150" name="図 14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512840" y="3429000"/>
            <a:ext cx="331994" cy="360129"/>
          </a:xfrm>
          <a:prstGeom prst="rect">
            <a:avLst/>
          </a:prstGeom>
        </p:spPr>
      </p:pic>
      <p:pic>
        <p:nvPicPr>
          <p:cNvPr id="151" name="図 150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31"/>
          <a:stretch/>
        </p:blipFill>
        <p:spPr>
          <a:xfrm>
            <a:off x="3375369" y="4177031"/>
            <a:ext cx="497511" cy="332089"/>
          </a:xfrm>
          <a:prstGeom prst="rect">
            <a:avLst/>
          </a:prstGeom>
        </p:spPr>
      </p:pic>
      <p:pic>
        <p:nvPicPr>
          <p:cNvPr id="152" name="図 151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0251" y="4770769"/>
            <a:ext cx="474396" cy="302755"/>
          </a:xfrm>
          <a:prstGeom prst="rect">
            <a:avLst/>
          </a:prstGeom>
        </p:spPr>
      </p:pic>
      <p:pic>
        <p:nvPicPr>
          <p:cNvPr id="153" name="図 152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1814" y="5455650"/>
            <a:ext cx="473074" cy="349614"/>
          </a:xfrm>
          <a:prstGeom prst="rect">
            <a:avLst/>
          </a:prstGeom>
        </p:spPr>
      </p:pic>
      <p:cxnSp>
        <p:nvCxnSpPr>
          <p:cNvPr id="154" name="直線コネクタ 153"/>
          <p:cNvCxnSpPr/>
          <p:nvPr/>
        </p:nvCxnSpPr>
        <p:spPr bwMode="auto">
          <a:xfrm>
            <a:off x="3368824" y="733531"/>
            <a:ext cx="0" cy="576064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5" name="テキスト ボックス 154"/>
          <p:cNvSpPr txBox="1"/>
          <p:nvPr/>
        </p:nvSpPr>
        <p:spPr>
          <a:xfrm>
            <a:off x="3039957" y="3091342"/>
            <a:ext cx="430887" cy="10348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1600" b="1" i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WoT API</a:t>
            </a:r>
            <a:endParaRPr kumimoji="1" lang="ja-JP" altLang="en-US" sz="1600" b="1" i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56" name="直線コネクタ 155"/>
          <p:cNvCxnSpPr/>
          <p:nvPr/>
        </p:nvCxnSpPr>
        <p:spPr bwMode="auto">
          <a:xfrm>
            <a:off x="3121627" y="733531"/>
            <a:ext cx="0" cy="576064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" name="角丸四角形 149"/>
          <p:cNvSpPr/>
          <p:nvPr/>
        </p:nvSpPr>
        <p:spPr bwMode="auto">
          <a:xfrm>
            <a:off x="1775638" y="2946454"/>
            <a:ext cx="718712" cy="728118"/>
          </a:xfrm>
          <a:custGeom>
            <a:avLst/>
            <a:gdLst/>
            <a:ahLst/>
            <a:cxnLst/>
            <a:rect l="l" t="t" r="r" b="b"/>
            <a:pathLst>
              <a:path w="1120975" h="707914">
                <a:moveTo>
                  <a:pt x="469029" y="0"/>
                </a:moveTo>
                <a:cubicBezTo>
                  <a:pt x="577225" y="0"/>
                  <a:pt x="668913" y="70684"/>
                  <a:pt x="699318" y="168753"/>
                </a:cubicBezTo>
                <a:cubicBezTo>
                  <a:pt x="716040" y="163062"/>
                  <a:pt x="733951" y="160476"/>
                  <a:pt x="752467" y="160476"/>
                </a:cubicBezTo>
                <a:cubicBezTo>
                  <a:pt x="859947" y="160476"/>
                  <a:pt x="947077" y="247606"/>
                  <a:pt x="947077" y="355086"/>
                </a:cubicBezTo>
                <a:cubicBezTo>
                  <a:pt x="947077" y="387545"/>
                  <a:pt x="939130" y="418148"/>
                  <a:pt x="922947" y="443944"/>
                </a:cubicBezTo>
                <a:lnTo>
                  <a:pt x="988990" y="443944"/>
                </a:lnTo>
                <a:cubicBezTo>
                  <a:pt x="1061883" y="443944"/>
                  <a:pt x="1120975" y="503036"/>
                  <a:pt x="1120975" y="575929"/>
                </a:cubicBezTo>
                <a:cubicBezTo>
                  <a:pt x="1120975" y="648822"/>
                  <a:pt x="1061883" y="707914"/>
                  <a:pt x="988990" y="707914"/>
                </a:cubicBezTo>
                <a:lnTo>
                  <a:pt x="217921" y="707914"/>
                </a:lnTo>
                <a:lnTo>
                  <a:pt x="212987" y="706918"/>
                </a:lnTo>
                <a:cubicBezTo>
                  <a:pt x="209737" y="707834"/>
                  <a:pt x="206430" y="707914"/>
                  <a:pt x="203105" y="707914"/>
                </a:cubicBezTo>
                <a:cubicBezTo>
                  <a:pt x="90933" y="707914"/>
                  <a:pt x="0" y="616981"/>
                  <a:pt x="0" y="504809"/>
                </a:cubicBezTo>
                <a:cubicBezTo>
                  <a:pt x="0" y="392637"/>
                  <a:pt x="90933" y="301704"/>
                  <a:pt x="203105" y="301704"/>
                </a:cubicBezTo>
                <a:lnTo>
                  <a:pt x="234003" y="304819"/>
                </a:lnTo>
                <a:cubicBezTo>
                  <a:pt x="228681" y="285139"/>
                  <a:pt x="225931" y="264439"/>
                  <a:pt x="225931" y="243098"/>
                </a:cubicBezTo>
                <a:cubicBezTo>
                  <a:pt x="225931" y="108839"/>
                  <a:pt x="334770" y="0"/>
                  <a:pt x="4690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72000" bIns="0" anchor="ctr"/>
          <a:lstStyle/>
          <a:p>
            <a:pPr algn="ctr" eaLnBrk="1" hangingPunct="1">
              <a:defRPr/>
            </a:pPr>
            <a:endParaRPr lang="en-US" altLang="ja-JP" sz="18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58" name="Text Box 23"/>
          <p:cNvSpPr txBox="1">
            <a:spLocks noChangeArrowheads="1"/>
          </p:cNvSpPr>
          <p:nvPr/>
        </p:nvSpPr>
        <p:spPr bwMode="auto">
          <a:xfrm>
            <a:off x="1356204" y="2378428"/>
            <a:ext cx="156470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ja-JP"/>
            </a:defPPr>
            <a:lvl1pPr algn="ctr" eaLnBrk="1" hangingPunct="1">
              <a:buFontTx/>
              <a:buNone/>
              <a:defRPr sz="1050" b="1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Franklin Gothic Book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Franklin Gothic Book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Franklin Gothic Book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9pPr>
          </a:lstStyle>
          <a:p>
            <a:r>
              <a:rPr lang="en-US" altLang="ja-JP" sz="1400" b="0" dirty="0" smtClean="0"/>
              <a:t>Use Case</a:t>
            </a:r>
          </a:p>
          <a:p>
            <a:r>
              <a:rPr lang="en-US" altLang="ja-JP" sz="1400" b="0" dirty="0" smtClean="0"/>
              <a:t>Scenario Server</a:t>
            </a:r>
            <a:endParaRPr lang="ja-JP" altLang="en-US" sz="1400" b="0" dirty="0"/>
          </a:p>
        </p:txBody>
      </p:sp>
      <p:sp>
        <p:nvSpPr>
          <p:cNvPr id="159" name="Text Box 23"/>
          <p:cNvSpPr txBox="1">
            <a:spLocks noChangeArrowheads="1"/>
          </p:cNvSpPr>
          <p:nvPr/>
        </p:nvSpPr>
        <p:spPr bwMode="auto">
          <a:xfrm>
            <a:off x="92727" y="2914084"/>
            <a:ext cx="14427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ja-JP"/>
            </a:defPPr>
            <a:lvl1pPr algn="ctr" eaLnBrk="1" hangingPunct="1">
              <a:buFontTx/>
              <a:buNone/>
              <a:defRPr sz="1050" b="1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Franklin Gothic Book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Franklin Gothic Book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Franklin Gothic Book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9pPr>
          </a:lstStyle>
          <a:p>
            <a:r>
              <a:rPr lang="en-US" altLang="ja-JP" sz="1400" b="0" dirty="0" smtClean="0"/>
              <a:t>WoT</a:t>
            </a:r>
            <a:r>
              <a:rPr lang="ja-JP" altLang="en-US" sz="1400" b="0" dirty="0" smtClean="0"/>
              <a:t> </a:t>
            </a:r>
            <a:r>
              <a:rPr lang="en-US" altLang="ja-JP" sz="1400" b="0" dirty="0" smtClean="0"/>
              <a:t>extended</a:t>
            </a:r>
          </a:p>
          <a:p>
            <a:r>
              <a:rPr lang="en-US" altLang="ja-JP" sz="1400" b="0" dirty="0" smtClean="0"/>
              <a:t>Browser</a:t>
            </a:r>
            <a:endParaRPr lang="ja-JP" altLang="en-US" sz="1400" b="0" dirty="0"/>
          </a:p>
        </p:txBody>
      </p:sp>
      <p:cxnSp>
        <p:nvCxnSpPr>
          <p:cNvPr id="160" name="直線矢印コネクタ 159"/>
          <p:cNvCxnSpPr/>
          <p:nvPr/>
        </p:nvCxnSpPr>
        <p:spPr bwMode="auto">
          <a:xfrm flipH="1">
            <a:off x="1280593" y="4218612"/>
            <a:ext cx="1728191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直線矢印コネクタ 160"/>
          <p:cNvCxnSpPr/>
          <p:nvPr/>
        </p:nvCxnSpPr>
        <p:spPr bwMode="auto">
          <a:xfrm flipH="1">
            <a:off x="1280592" y="3674572"/>
            <a:ext cx="495046" cy="2476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直線矢印コネクタ 161"/>
          <p:cNvCxnSpPr/>
          <p:nvPr/>
        </p:nvCxnSpPr>
        <p:spPr bwMode="auto">
          <a:xfrm flipH="1" flipV="1">
            <a:off x="2576736" y="3650041"/>
            <a:ext cx="398865" cy="253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" name="Text Box 23"/>
          <p:cNvSpPr txBox="1">
            <a:spLocks noChangeArrowheads="1"/>
          </p:cNvSpPr>
          <p:nvPr/>
        </p:nvSpPr>
        <p:spPr bwMode="auto">
          <a:xfrm>
            <a:off x="128464" y="4612728"/>
            <a:ext cx="2672824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ja-JP"/>
            </a:defPPr>
            <a:lvl1pPr algn="ctr" eaLnBrk="1" hangingPunct="1">
              <a:buFontTx/>
              <a:buNone/>
              <a:defRPr sz="1050" b="1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Franklin Gothic Book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Franklin Gothic Book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Franklin Gothic Book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9pPr>
          </a:lstStyle>
          <a:p>
            <a:pPr algn="l"/>
            <a:r>
              <a:rPr lang="en-US" altLang="ja-JP" sz="1600" b="0" dirty="0" smtClean="0"/>
              <a:t>Talking to “Echo” as “I’m</a:t>
            </a:r>
          </a:p>
          <a:p>
            <a:pPr algn="l"/>
            <a:r>
              <a:rPr lang="en-US" altLang="ja-JP" sz="1600" b="0" dirty="0" smtClean="0"/>
              <a:t>home!”, then all CEs are</a:t>
            </a:r>
          </a:p>
          <a:p>
            <a:pPr algn="l"/>
            <a:r>
              <a:rPr lang="en-US" altLang="ja-JP" sz="1600" b="0" dirty="0"/>
              <a:t>t</a:t>
            </a:r>
            <a:r>
              <a:rPr lang="en-US" altLang="ja-JP" sz="1600" b="0" dirty="0" smtClean="0"/>
              <a:t>urned on.</a:t>
            </a:r>
            <a:endParaRPr lang="ja-JP" altLang="en-US" sz="1600" b="0" dirty="0"/>
          </a:p>
        </p:txBody>
      </p:sp>
      <p:sp>
        <p:nvSpPr>
          <p:cNvPr id="164" name="Text Box 23"/>
          <p:cNvSpPr txBox="1">
            <a:spLocks noChangeArrowheads="1"/>
          </p:cNvSpPr>
          <p:nvPr/>
        </p:nvSpPr>
        <p:spPr bwMode="auto">
          <a:xfrm>
            <a:off x="128464" y="5568137"/>
            <a:ext cx="2675326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ja-JP"/>
            </a:defPPr>
            <a:lvl1pPr algn="ctr" eaLnBrk="1" hangingPunct="1">
              <a:buFontTx/>
              <a:buNone/>
              <a:defRPr sz="1050" b="1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Franklin Gothic Book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Franklin Gothic Book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Franklin Gothic Book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9pPr>
          </a:lstStyle>
          <a:p>
            <a:pPr algn="l"/>
            <a:r>
              <a:rPr lang="en-US" altLang="ja-JP" sz="1600" b="0" dirty="0" smtClean="0"/>
              <a:t>DECT Camera detects</a:t>
            </a:r>
          </a:p>
          <a:p>
            <a:pPr algn="l"/>
            <a:r>
              <a:rPr lang="en-US" altLang="ja-JP" sz="1600" b="0" dirty="0" smtClean="0"/>
              <a:t>man’s going out, then all</a:t>
            </a:r>
          </a:p>
          <a:p>
            <a:pPr algn="l"/>
            <a:r>
              <a:rPr lang="en-US" altLang="ja-JP" sz="1600" b="0" dirty="0" smtClean="0"/>
              <a:t>CEs are turned off.</a:t>
            </a:r>
            <a:endParaRPr lang="ja-JP" altLang="en-US" sz="1600" b="0" dirty="0"/>
          </a:p>
        </p:txBody>
      </p:sp>
      <p:cxnSp>
        <p:nvCxnSpPr>
          <p:cNvPr id="165" name="直線コネクタ 164"/>
          <p:cNvCxnSpPr/>
          <p:nvPr/>
        </p:nvCxnSpPr>
        <p:spPr bwMode="auto">
          <a:xfrm>
            <a:off x="1424608" y="6412928"/>
            <a:ext cx="0" cy="40044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6" name="図 165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7727" y="5943048"/>
            <a:ext cx="213145" cy="551124"/>
          </a:xfrm>
          <a:prstGeom prst="rect">
            <a:avLst/>
          </a:prstGeom>
        </p:spPr>
      </p:pic>
      <p:grpSp>
        <p:nvGrpSpPr>
          <p:cNvPr id="167" name="グループ化 166"/>
          <p:cNvGrpSpPr/>
          <p:nvPr/>
        </p:nvGrpSpPr>
        <p:grpSpPr>
          <a:xfrm>
            <a:off x="4592960" y="2420888"/>
            <a:ext cx="400110" cy="913070"/>
            <a:chOff x="4592960" y="1075770"/>
            <a:chExt cx="400110" cy="913070"/>
          </a:xfrm>
        </p:grpSpPr>
        <p:cxnSp>
          <p:nvCxnSpPr>
            <p:cNvPr id="168" name="直線コネクタ 167"/>
            <p:cNvCxnSpPr/>
            <p:nvPr/>
          </p:nvCxnSpPr>
          <p:spPr bwMode="auto">
            <a:xfrm>
              <a:off x="4921062" y="1083180"/>
              <a:ext cx="0" cy="81401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9" name="テキスト ボックス 168"/>
            <p:cNvSpPr txBox="1"/>
            <p:nvPr/>
          </p:nvSpPr>
          <p:spPr>
            <a:xfrm>
              <a:off x="4592960" y="1075770"/>
              <a:ext cx="400110" cy="91307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ja-JP" sz="14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Prop. API</a:t>
              </a:r>
              <a:endPara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cxnSp>
          <p:nvCxnSpPr>
            <p:cNvPr id="170" name="直線コネクタ 169"/>
            <p:cNvCxnSpPr/>
            <p:nvPr/>
          </p:nvCxnSpPr>
          <p:spPr bwMode="auto">
            <a:xfrm>
              <a:off x="4653812" y="1083909"/>
              <a:ext cx="0" cy="81401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1" name="グループ化 170"/>
          <p:cNvGrpSpPr/>
          <p:nvPr/>
        </p:nvGrpSpPr>
        <p:grpSpPr>
          <a:xfrm>
            <a:off x="4592960" y="3645024"/>
            <a:ext cx="400110" cy="913070"/>
            <a:chOff x="4592960" y="1075770"/>
            <a:chExt cx="400110" cy="913070"/>
          </a:xfrm>
        </p:grpSpPr>
        <p:cxnSp>
          <p:nvCxnSpPr>
            <p:cNvPr id="172" name="直線コネクタ 171"/>
            <p:cNvCxnSpPr/>
            <p:nvPr/>
          </p:nvCxnSpPr>
          <p:spPr bwMode="auto">
            <a:xfrm>
              <a:off x="4921062" y="1083180"/>
              <a:ext cx="0" cy="81401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3" name="テキスト ボックス 172"/>
            <p:cNvSpPr txBox="1"/>
            <p:nvPr/>
          </p:nvSpPr>
          <p:spPr>
            <a:xfrm>
              <a:off x="4592960" y="1075770"/>
              <a:ext cx="400110" cy="91307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ja-JP" sz="14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Prop. API</a:t>
              </a:r>
              <a:endPara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cxnSp>
          <p:nvCxnSpPr>
            <p:cNvPr id="174" name="直線コネクタ 173"/>
            <p:cNvCxnSpPr/>
            <p:nvPr/>
          </p:nvCxnSpPr>
          <p:spPr bwMode="auto">
            <a:xfrm>
              <a:off x="4653812" y="1083909"/>
              <a:ext cx="0" cy="81401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5" name="グループ化 174"/>
          <p:cNvGrpSpPr/>
          <p:nvPr/>
        </p:nvGrpSpPr>
        <p:grpSpPr>
          <a:xfrm>
            <a:off x="4592960" y="4797152"/>
            <a:ext cx="400110" cy="913070"/>
            <a:chOff x="4592960" y="1075770"/>
            <a:chExt cx="400110" cy="913070"/>
          </a:xfrm>
        </p:grpSpPr>
        <p:cxnSp>
          <p:nvCxnSpPr>
            <p:cNvPr id="176" name="直線コネクタ 175"/>
            <p:cNvCxnSpPr/>
            <p:nvPr/>
          </p:nvCxnSpPr>
          <p:spPr bwMode="auto">
            <a:xfrm>
              <a:off x="4921062" y="1083180"/>
              <a:ext cx="0" cy="81401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7" name="テキスト ボックス 176"/>
            <p:cNvSpPr txBox="1"/>
            <p:nvPr/>
          </p:nvSpPr>
          <p:spPr>
            <a:xfrm>
              <a:off x="4592960" y="1075770"/>
              <a:ext cx="400110" cy="91307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ja-JP" sz="14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Prop. API</a:t>
              </a:r>
              <a:endPara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cxnSp>
          <p:nvCxnSpPr>
            <p:cNvPr id="178" name="直線コネクタ 177"/>
            <p:cNvCxnSpPr/>
            <p:nvPr/>
          </p:nvCxnSpPr>
          <p:spPr bwMode="auto">
            <a:xfrm>
              <a:off x="4653812" y="1083909"/>
              <a:ext cx="0" cy="81401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9" name="グループ化 178"/>
          <p:cNvGrpSpPr/>
          <p:nvPr/>
        </p:nvGrpSpPr>
        <p:grpSpPr>
          <a:xfrm>
            <a:off x="4592960" y="5900306"/>
            <a:ext cx="400110" cy="913070"/>
            <a:chOff x="4592960" y="1075770"/>
            <a:chExt cx="400110" cy="913070"/>
          </a:xfrm>
        </p:grpSpPr>
        <p:cxnSp>
          <p:nvCxnSpPr>
            <p:cNvPr id="180" name="直線コネクタ 179"/>
            <p:cNvCxnSpPr/>
            <p:nvPr/>
          </p:nvCxnSpPr>
          <p:spPr bwMode="auto">
            <a:xfrm>
              <a:off x="4921062" y="1083180"/>
              <a:ext cx="0" cy="81401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1" name="テキスト ボックス 180"/>
            <p:cNvSpPr txBox="1"/>
            <p:nvPr/>
          </p:nvSpPr>
          <p:spPr>
            <a:xfrm>
              <a:off x="4592960" y="1075770"/>
              <a:ext cx="400110" cy="91307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ja-JP" sz="14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Prop. API</a:t>
              </a:r>
              <a:endPara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cxnSp>
          <p:nvCxnSpPr>
            <p:cNvPr id="182" name="直線コネクタ 181"/>
            <p:cNvCxnSpPr/>
            <p:nvPr/>
          </p:nvCxnSpPr>
          <p:spPr bwMode="auto">
            <a:xfrm>
              <a:off x="4653812" y="1083909"/>
              <a:ext cx="0" cy="81401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3" name="Text Box 23"/>
          <p:cNvSpPr txBox="1">
            <a:spLocks noChangeArrowheads="1"/>
          </p:cNvSpPr>
          <p:nvPr/>
        </p:nvSpPr>
        <p:spPr bwMode="auto">
          <a:xfrm>
            <a:off x="8063243" y="620688"/>
            <a:ext cx="1714293" cy="371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i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Smart Home</a:t>
            </a:r>
            <a:endParaRPr lang="ja-JP" altLang="en-US" sz="1050" b="1" i="1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84" name="角丸四角形 149"/>
          <p:cNvSpPr/>
          <p:nvPr/>
        </p:nvSpPr>
        <p:spPr bwMode="auto">
          <a:xfrm>
            <a:off x="1772034" y="1260722"/>
            <a:ext cx="718712" cy="728118"/>
          </a:xfrm>
          <a:custGeom>
            <a:avLst/>
            <a:gdLst/>
            <a:ahLst/>
            <a:cxnLst/>
            <a:rect l="l" t="t" r="r" b="b"/>
            <a:pathLst>
              <a:path w="1120975" h="707914">
                <a:moveTo>
                  <a:pt x="469029" y="0"/>
                </a:moveTo>
                <a:cubicBezTo>
                  <a:pt x="577225" y="0"/>
                  <a:pt x="668913" y="70684"/>
                  <a:pt x="699318" y="168753"/>
                </a:cubicBezTo>
                <a:cubicBezTo>
                  <a:pt x="716040" y="163062"/>
                  <a:pt x="733951" y="160476"/>
                  <a:pt x="752467" y="160476"/>
                </a:cubicBezTo>
                <a:cubicBezTo>
                  <a:pt x="859947" y="160476"/>
                  <a:pt x="947077" y="247606"/>
                  <a:pt x="947077" y="355086"/>
                </a:cubicBezTo>
                <a:cubicBezTo>
                  <a:pt x="947077" y="387545"/>
                  <a:pt x="939130" y="418148"/>
                  <a:pt x="922947" y="443944"/>
                </a:cubicBezTo>
                <a:lnTo>
                  <a:pt x="988990" y="443944"/>
                </a:lnTo>
                <a:cubicBezTo>
                  <a:pt x="1061883" y="443944"/>
                  <a:pt x="1120975" y="503036"/>
                  <a:pt x="1120975" y="575929"/>
                </a:cubicBezTo>
                <a:cubicBezTo>
                  <a:pt x="1120975" y="648822"/>
                  <a:pt x="1061883" y="707914"/>
                  <a:pt x="988990" y="707914"/>
                </a:cubicBezTo>
                <a:lnTo>
                  <a:pt x="217921" y="707914"/>
                </a:lnTo>
                <a:lnTo>
                  <a:pt x="212987" y="706918"/>
                </a:lnTo>
                <a:cubicBezTo>
                  <a:pt x="209737" y="707834"/>
                  <a:pt x="206430" y="707914"/>
                  <a:pt x="203105" y="707914"/>
                </a:cubicBezTo>
                <a:cubicBezTo>
                  <a:pt x="90933" y="707914"/>
                  <a:pt x="0" y="616981"/>
                  <a:pt x="0" y="504809"/>
                </a:cubicBezTo>
                <a:cubicBezTo>
                  <a:pt x="0" y="392637"/>
                  <a:pt x="90933" y="301704"/>
                  <a:pt x="203105" y="301704"/>
                </a:cubicBezTo>
                <a:lnTo>
                  <a:pt x="234003" y="304819"/>
                </a:lnTo>
                <a:cubicBezTo>
                  <a:pt x="228681" y="285139"/>
                  <a:pt x="225931" y="264439"/>
                  <a:pt x="225931" y="243098"/>
                </a:cubicBezTo>
                <a:cubicBezTo>
                  <a:pt x="225931" y="108839"/>
                  <a:pt x="334770" y="0"/>
                  <a:pt x="4690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72000" bIns="0" anchor="ctr"/>
          <a:lstStyle/>
          <a:p>
            <a:pPr algn="ctr" eaLnBrk="1" hangingPunct="1">
              <a:defRPr/>
            </a:pPr>
            <a:endParaRPr lang="en-US" altLang="ja-JP" sz="18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85" name="Text Box 23"/>
          <p:cNvSpPr txBox="1">
            <a:spLocks noChangeArrowheads="1"/>
          </p:cNvSpPr>
          <p:nvPr/>
        </p:nvSpPr>
        <p:spPr bwMode="auto">
          <a:xfrm>
            <a:off x="992560" y="958802"/>
            <a:ext cx="211350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ja-JP"/>
            </a:defPPr>
            <a:lvl1pPr algn="ctr" eaLnBrk="1" hangingPunct="1">
              <a:buFontTx/>
              <a:buNone/>
              <a:defRPr sz="1050" b="1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Franklin Gothic Book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Franklin Gothic Book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Franklin Gothic Book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Franklin Gothic Book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Franklin Gothic Book" pitchFamily="34" charset="0"/>
                <a:ea typeface="ＭＳ Ｐゴシック" charset="-128"/>
              </a:defRPr>
            </a:lvl9pPr>
          </a:lstStyle>
          <a:p>
            <a:r>
              <a:rPr lang="en-US" altLang="ja-JP" sz="1400" b="0" dirty="0" smtClean="0"/>
              <a:t>TD</a:t>
            </a:r>
            <a:r>
              <a:rPr lang="ja-JP" altLang="en-US" sz="1400" b="0" dirty="0" smtClean="0"/>
              <a:t> </a:t>
            </a:r>
            <a:r>
              <a:rPr lang="en-US" altLang="ja-JP" sz="1400" b="0" dirty="0" smtClean="0"/>
              <a:t>Repository</a:t>
            </a:r>
            <a:r>
              <a:rPr lang="ja-JP" altLang="en-US" sz="1400" b="0" dirty="0" smtClean="0"/>
              <a:t> </a:t>
            </a:r>
            <a:r>
              <a:rPr lang="en-US" altLang="ja-JP" sz="1400" b="0" dirty="0" smtClean="0"/>
              <a:t>Service</a:t>
            </a:r>
            <a:endParaRPr lang="ja-JP" altLang="en-US" sz="1400" b="0" dirty="0"/>
          </a:p>
        </p:txBody>
      </p:sp>
      <p:cxnSp>
        <p:nvCxnSpPr>
          <p:cNvPr id="186" name="直線矢印コネクタ 185"/>
          <p:cNvCxnSpPr>
            <a:stCxn id="158" idx="0"/>
          </p:cNvCxnSpPr>
          <p:nvPr/>
        </p:nvCxnSpPr>
        <p:spPr bwMode="auto">
          <a:xfrm flipV="1">
            <a:off x="2138555" y="1985964"/>
            <a:ext cx="6133" cy="39246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" name="直線矢印コネクタ 186"/>
          <p:cNvCxnSpPr/>
          <p:nvPr/>
        </p:nvCxnSpPr>
        <p:spPr bwMode="auto">
          <a:xfrm flipH="1">
            <a:off x="2490746" y="1628800"/>
            <a:ext cx="518038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" name="直線矢印コネクタ 187"/>
          <p:cNvCxnSpPr>
            <a:stCxn id="159" idx="0"/>
          </p:cNvCxnSpPr>
          <p:nvPr/>
        </p:nvCxnSpPr>
        <p:spPr bwMode="auto">
          <a:xfrm flipV="1">
            <a:off x="814099" y="1985964"/>
            <a:ext cx="957935" cy="928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39152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18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5" y="44624"/>
            <a:ext cx="990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Standardization Process in WoT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706755"/>
            <a:ext cx="9649072" cy="545854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テキスト ボックス 46"/>
          <p:cNvSpPr txBox="1"/>
          <p:nvPr/>
        </p:nvSpPr>
        <p:spPr>
          <a:xfrm>
            <a:off x="192344" y="6309320"/>
            <a:ext cx="9369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Please join WoT IG/WG to enhance IoT business market  together! </a:t>
            </a:r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601072" y="5857527"/>
            <a:ext cx="3776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altLang="ja-JP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Yongjing’s</a:t>
            </a:r>
            <a:r>
              <a:rPr lang="en-US" altLang="ja-JP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W3C AC meeting material</a:t>
            </a:r>
            <a:endParaRPr kumimoji="1" lang="ja-JP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78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19</a:t>
            </a:fld>
            <a:endParaRPr lang="en-US" altLang="ja-JP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2276475"/>
            <a:ext cx="7272337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119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5" y="44624"/>
            <a:ext cx="9906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Conceptual Architecture and Objective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l="3581" t="5177" b="6980"/>
          <a:stretch/>
        </p:blipFill>
        <p:spPr>
          <a:xfrm>
            <a:off x="105308" y="692696"/>
            <a:ext cx="9695384" cy="49685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7580525" y="5682734"/>
            <a:ext cx="2262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(Source: </a:t>
            </a:r>
            <a:r>
              <a:rPr kumimoji="1" lang="en-US" altLang="ja-JP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Dave </a:t>
            </a:r>
            <a:r>
              <a:rPr kumimoji="1" lang="en-US" altLang="ja-JP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Raggett’s</a:t>
            </a:r>
            <a:r>
              <a:rPr kumimoji="1" lang="en-US" altLang="ja-JP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slide)</a:t>
            </a:r>
            <a:endParaRPr kumimoji="1" lang="ja-JP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6819" y="5949280"/>
            <a:ext cx="9635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WoT would </a:t>
            </a:r>
            <a:r>
              <a:rPr kumimoji="1" lang="en-US" altLang="ja-JP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enhance IoT </a:t>
            </a:r>
            <a:r>
              <a:rPr kumimoji="1" lang="en-US" altLang="ja-JP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kumimoji="1"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by enabling open </a:t>
            </a:r>
            <a:r>
              <a:rPr kumimoji="1"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market across</a:t>
            </a:r>
          </a:p>
          <a:p>
            <a:r>
              <a:rPr kumimoji="1"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whole </a:t>
            </a: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Things even which </a:t>
            </a: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run on </a:t>
            </a:r>
            <a:r>
              <a:rPr kumimoji="1"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conventional IoT standards.</a:t>
            </a:r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56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5" y="44624"/>
            <a:ext cx="9906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Practical viewpoint of Silo vs WoT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91522" y="5458000"/>
            <a:ext cx="975318" cy="72008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491523" y="4852318"/>
            <a:ext cx="975318" cy="53367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491522" y="3968389"/>
            <a:ext cx="975318" cy="76953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8504" y="5593304"/>
            <a:ext cx="970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Device</a:t>
            </a:r>
          </a:p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a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91522" y="4873224"/>
            <a:ext cx="95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bg1"/>
                </a:solidFill>
              </a:rPr>
              <a:t>IoT</a:t>
            </a:r>
            <a:r>
              <a:rPr kumimoji="1" lang="ja-JP" altLang="en-US" sz="1600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</a:rPr>
              <a:t>PF</a:t>
            </a:r>
          </a:p>
          <a:p>
            <a:pPr algn="ctr"/>
            <a:r>
              <a:rPr lang="en-US" altLang="ja-JP" sz="1100" dirty="0" smtClean="0">
                <a:solidFill>
                  <a:schemeClr val="bg1"/>
                </a:solidFill>
              </a:rPr>
              <a:t>(Echonet)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68077" y="4233866"/>
            <a:ext cx="854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bg1"/>
                </a:solidFill>
              </a:rPr>
              <a:t>AI</a:t>
            </a:r>
            <a:r>
              <a:rPr kumimoji="1" lang="ja-JP" altLang="en-US" sz="1600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</a:rPr>
              <a:t>PF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1571642" y="5602016"/>
            <a:ext cx="975318" cy="57606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1571643" y="4665911"/>
            <a:ext cx="975318" cy="86409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1571642" y="4120285"/>
            <a:ext cx="975318" cy="473618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568624" y="5635694"/>
            <a:ext cx="970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Device</a:t>
            </a:r>
          </a:p>
          <a:p>
            <a:pPr algn="ctr"/>
            <a:r>
              <a:rPr kumimoji="1" lang="en-US" altLang="ja-JP" sz="1600" dirty="0">
                <a:solidFill>
                  <a:schemeClr val="bg1"/>
                </a:solidFill>
              </a:rPr>
              <a:t>b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571642" y="4737919"/>
            <a:ext cx="9580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bg1"/>
                </a:solidFill>
              </a:rPr>
              <a:t>IoT PF</a:t>
            </a:r>
          </a:p>
          <a:p>
            <a:pPr algn="ctr"/>
            <a:r>
              <a:rPr lang="en-US" altLang="ja-JP" sz="1100" dirty="0" smtClean="0">
                <a:solidFill>
                  <a:schemeClr val="bg1"/>
                </a:solidFill>
              </a:rPr>
              <a:t>(oneM2M)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693134" y="4183341"/>
            <a:ext cx="883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bg1"/>
                </a:solidFill>
              </a:rPr>
              <a:t>AI</a:t>
            </a:r>
            <a:r>
              <a:rPr kumimoji="1" lang="ja-JP" altLang="en-US" sz="1600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</a:rPr>
              <a:t>PF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2651762" y="5458000"/>
            <a:ext cx="975318" cy="72008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2651763" y="5068342"/>
            <a:ext cx="975318" cy="317650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2651762" y="3968691"/>
            <a:ext cx="975318" cy="1008109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648745" y="5593304"/>
            <a:ext cx="972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Device</a:t>
            </a:r>
          </a:p>
          <a:p>
            <a:pPr algn="ctr"/>
            <a:r>
              <a:rPr kumimoji="1" lang="en-US" altLang="ja-JP" sz="1600" dirty="0">
                <a:solidFill>
                  <a:schemeClr val="bg1"/>
                </a:solidFill>
              </a:rPr>
              <a:t>c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651762" y="4964334"/>
            <a:ext cx="958086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bg1"/>
                </a:solidFill>
              </a:rPr>
              <a:t>IoT PF</a:t>
            </a:r>
          </a:p>
          <a:p>
            <a:pPr algn="ctr"/>
            <a:r>
              <a:rPr lang="en-US" altLang="ja-JP" sz="1000" dirty="0" smtClean="0">
                <a:solidFill>
                  <a:schemeClr val="bg1"/>
                </a:solidFill>
              </a:rPr>
              <a:t>(BLE)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720752" y="4327357"/>
            <a:ext cx="868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bg1"/>
                </a:solidFill>
              </a:rPr>
              <a:t>AI</a:t>
            </a:r>
            <a:r>
              <a:rPr kumimoji="1" lang="ja-JP" altLang="en-US" sz="1600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</a:rPr>
              <a:t>PF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3731882" y="5746030"/>
            <a:ext cx="975318" cy="43204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3731883" y="4663252"/>
            <a:ext cx="975318" cy="1010771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3731882" y="3423590"/>
            <a:ext cx="975318" cy="1170314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728865" y="5655747"/>
            <a:ext cx="966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Device</a:t>
            </a:r>
          </a:p>
          <a:p>
            <a:pPr algn="ctr"/>
            <a:r>
              <a:rPr kumimoji="1" lang="en-US" altLang="ja-JP" sz="1600" dirty="0">
                <a:solidFill>
                  <a:schemeClr val="bg1"/>
                </a:solidFill>
              </a:rPr>
              <a:t>d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728864" y="4737919"/>
            <a:ext cx="95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bg1"/>
                </a:solidFill>
              </a:rPr>
              <a:t>IoT</a:t>
            </a:r>
            <a:r>
              <a:rPr kumimoji="1" lang="ja-JP" altLang="en-US" sz="1600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</a:rPr>
              <a:t>PF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(OCF)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883697" y="3873823"/>
            <a:ext cx="853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bg1"/>
                </a:solidFill>
              </a:rPr>
              <a:t>AI</a:t>
            </a:r>
            <a:r>
              <a:rPr kumimoji="1" lang="ja-JP" altLang="en-US" sz="1600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</a:rPr>
              <a:t>PF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491523" y="2865711"/>
            <a:ext cx="4215677" cy="501395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78903" y="2897649"/>
            <a:ext cx="3814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chemeClr val="bg1"/>
                </a:solidFill>
              </a:rPr>
              <a:t>Cross Apps on IoT Market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97310" y="6178079"/>
            <a:ext cx="69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Co.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786913" y="6178079"/>
            <a:ext cx="67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Co.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867785" y="6178079"/>
            <a:ext cx="67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Co.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947905" y="6178079"/>
            <a:ext cx="67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Co.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60" name="直線コネクタ 59"/>
          <p:cNvCxnSpPr/>
          <p:nvPr/>
        </p:nvCxnSpPr>
        <p:spPr bwMode="auto">
          <a:xfrm>
            <a:off x="1499634" y="4627356"/>
            <a:ext cx="0" cy="155167"/>
          </a:xfrm>
          <a:prstGeom prst="line">
            <a:avLst/>
          </a:prstGeom>
          <a:solidFill>
            <a:schemeClr val="bg1"/>
          </a:solidFill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コネクタ 60"/>
          <p:cNvCxnSpPr/>
          <p:nvPr/>
        </p:nvCxnSpPr>
        <p:spPr bwMode="auto">
          <a:xfrm>
            <a:off x="2579754" y="4616205"/>
            <a:ext cx="0" cy="398595"/>
          </a:xfrm>
          <a:prstGeom prst="line">
            <a:avLst/>
          </a:prstGeom>
          <a:solidFill>
            <a:schemeClr val="bg1"/>
          </a:solidFill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線コネクタ 61"/>
          <p:cNvCxnSpPr/>
          <p:nvPr/>
        </p:nvCxnSpPr>
        <p:spPr bwMode="auto">
          <a:xfrm>
            <a:off x="3659874" y="4627356"/>
            <a:ext cx="0" cy="368978"/>
          </a:xfrm>
          <a:prstGeom prst="line">
            <a:avLst/>
          </a:prstGeom>
          <a:solidFill>
            <a:schemeClr val="bg1"/>
          </a:solidFill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線コネクタ 62"/>
          <p:cNvCxnSpPr/>
          <p:nvPr/>
        </p:nvCxnSpPr>
        <p:spPr bwMode="auto">
          <a:xfrm>
            <a:off x="491522" y="4782523"/>
            <a:ext cx="991030" cy="0"/>
          </a:xfrm>
          <a:prstGeom prst="line">
            <a:avLst/>
          </a:prstGeom>
          <a:solidFill>
            <a:schemeClr val="bg1"/>
          </a:solidFill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線コネクタ 63"/>
          <p:cNvCxnSpPr/>
          <p:nvPr/>
        </p:nvCxnSpPr>
        <p:spPr bwMode="auto">
          <a:xfrm>
            <a:off x="1499634" y="4616205"/>
            <a:ext cx="1047326" cy="0"/>
          </a:xfrm>
          <a:prstGeom prst="line">
            <a:avLst/>
          </a:prstGeom>
          <a:solidFill>
            <a:schemeClr val="bg1"/>
          </a:solidFill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コネクタ 64"/>
          <p:cNvCxnSpPr/>
          <p:nvPr/>
        </p:nvCxnSpPr>
        <p:spPr bwMode="auto">
          <a:xfrm>
            <a:off x="2579754" y="5014800"/>
            <a:ext cx="1121808" cy="0"/>
          </a:xfrm>
          <a:prstGeom prst="line">
            <a:avLst/>
          </a:prstGeom>
          <a:solidFill>
            <a:schemeClr val="bg1"/>
          </a:solidFill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コネクタ 65"/>
          <p:cNvCxnSpPr/>
          <p:nvPr/>
        </p:nvCxnSpPr>
        <p:spPr bwMode="auto">
          <a:xfrm>
            <a:off x="3659874" y="4627356"/>
            <a:ext cx="1047326" cy="0"/>
          </a:xfrm>
          <a:prstGeom prst="line">
            <a:avLst/>
          </a:prstGeom>
          <a:solidFill>
            <a:schemeClr val="bg1"/>
          </a:solidFill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テキスト ボックス 66"/>
          <p:cNvSpPr txBox="1"/>
          <p:nvPr/>
        </p:nvSpPr>
        <p:spPr>
          <a:xfrm>
            <a:off x="272480" y="1124744"/>
            <a:ext cx="43304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No one stop universal PF</a:t>
            </a:r>
          </a:p>
          <a:p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No eco system</a:t>
            </a:r>
          </a:p>
          <a:p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No third party’s service</a:t>
            </a: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But services has been launched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-25214" y="4537128"/>
            <a:ext cx="529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IoT</a:t>
            </a:r>
          </a:p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API</a:t>
            </a: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5100034" y="5479486"/>
            <a:ext cx="975318" cy="72008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5100035" y="4873804"/>
            <a:ext cx="975318" cy="533673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6180154" y="5623502"/>
            <a:ext cx="975318" cy="57606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 bwMode="auto">
          <a:xfrm>
            <a:off x="6180155" y="4687397"/>
            <a:ext cx="975318" cy="86409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 bwMode="auto">
          <a:xfrm>
            <a:off x="7260274" y="5479486"/>
            <a:ext cx="975318" cy="72008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7260275" y="5089828"/>
            <a:ext cx="975318" cy="317650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8340394" y="5767516"/>
            <a:ext cx="975318" cy="43204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8340395" y="4684738"/>
            <a:ext cx="975318" cy="1010771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5097015" y="3445076"/>
            <a:ext cx="4218697" cy="545679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465168" y="3535269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</a:rPr>
              <a:t>Cross AI PF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 bwMode="auto">
          <a:xfrm>
            <a:off x="5100035" y="2887197"/>
            <a:ext cx="4215677" cy="501395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315407" y="2929589"/>
            <a:ext cx="3814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</a:rPr>
              <a:t>Cross Apps on IoT Market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cxnSp>
        <p:nvCxnSpPr>
          <p:cNvPr id="81" name="直線コネクタ 80"/>
          <p:cNvCxnSpPr/>
          <p:nvPr/>
        </p:nvCxnSpPr>
        <p:spPr bwMode="auto">
          <a:xfrm>
            <a:off x="5097015" y="4017839"/>
            <a:ext cx="4218697" cy="0"/>
          </a:xfrm>
          <a:prstGeom prst="line">
            <a:avLst/>
          </a:prstGeom>
          <a:solidFill>
            <a:schemeClr val="bg1"/>
          </a:solidFill>
          <a:ln w="349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正方形/長方形 81"/>
          <p:cNvSpPr/>
          <p:nvPr/>
        </p:nvSpPr>
        <p:spPr bwMode="auto">
          <a:xfrm>
            <a:off x="8337376" y="4077635"/>
            <a:ext cx="975318" cy="551585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7257256" y="4077636"/>
            <a:ext cx="975318" cy="970088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6177136" y="4077636"/>
            <a:ext cx="975318" cy="548926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85" name="正方形/長方形 84"/>
          <p:cNvSpPr/>
          <p:nvPr/>
        </p:nvSpPr>
        <p:spPr bwMode="auto">
          <a:xfrm>
            <a:off x="5097016" y="4089850"/>
            <a:ext cx="975318" cy="720077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5097015" y="4062893"/>
            <a:ext cx="4215679" cy="365511"/>
          </a:xfrm>
          <a:prstGeom prst="rect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457056" y="4089847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bg1"/>
                </a:solidFill>
              </a:rPr>
              <a:t>Web of Things (WoT) Servient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9283109" y="3801815"/>
            <a:ext cx="71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REST</a:t>
            </a:r>
          </a:p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API</a:t>
            </a: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4736976" y="1052736"/>
            <a:ext cx="52297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One stop universal PF by Web on IoT</a:t>
            </a:r>
          </a:p>
          <a:p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Ecosystem with third party servicers</a:t>
            </a:r>
          </a:p>
          <a:p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Coexist with other SDO’s APIs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  <a:p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Maintain current services as well as</a:t>
            </a: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new services on WoT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79207" y="692696"/>
            <a:ext cx="4426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Current Silo Architecture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5775850" y="692696"/>
            <a:ext cx="3137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WoT Architecture</a:t>
            </a:r>
            <a:endParaRPr kumimoji="1" lang="ja-JP" altLang="en-US" dirty="0"/>
          </a:p>
        </p:txBody>
      </p:sp>
      <p:pic>
        <p:nvPicPr>
          <p:cNvPr id="92" name="図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155" y="2649687"/>
            <a:ext cx="944637" cy="944637"/>
          </a:xfrm>
          <a:prstGeom prst="rect">
            <a:avLst/>
          </a:prstGeom>
        </p:spPr>
      </p:pic>
      <p:sp>
        <p:nvSpPr>
          <p:cNvPr id="93" name="テキスト ボックス 92"/>
          <p:cNvSpPr txBox="1"/>
          <p:nvPr/>
        </p:nvSpPr>
        <p:spPr>
          <a:xfrm>
            <a:off x="5066770" y="5602015"/>
            <a:ext cx="970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Device</a:t>
            </a:r>
          </a:p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a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6146890" y="5644405"/>
            <a:ext cx="970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Device</a:t>
            </a:r>
          </a:p>
          <a:p>
            <a:pPr algn="ctr"/>
            <a:r>
              <a:rPr kumimoji="1" lang="en-US" altLang="ja-JP" sz="1600" dirty="0">
                <a:solidFill>
                  <a:schemeClr val="bg1"/>
                </a:solidFill>
              </a:rPr>
              <a:t>b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7227011" y="5602015"/>
            <a:ext cx="972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Device</a:t>
            </a:r>
          </a:p>
          <a:p>
            <a:pPr algn="ctr"/>
            <a:r>
              <a:rPr kumimoji="1" lang="en-US" altLang="ja-JP" sz="1600" dirty="0">
                <a:solidFill>
                  <a:schemeClr val="bg1"/>
                </a:solidFill>
              </a:rPr>
              <a:t>c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8307131" y="5664458"/>
            <a:ext cx="966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Device</a:t>
            </a:r>
          </a:p>
          <a:p>
            <a:pPr algn="ctr"/>
            <a:r>
              <a:rPr kumimoji="1" lang="en-US" altLang="ja-JP" sz="1600" dirty="0">
                <a:solidFill>
                  <a:schemeClr val="bg1"/>
                </a:solidFill>
              </a:rPr>
              <a:t>d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5275576" y="6186790"/>
            <a:ext cx="69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Co.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6365179" y="6186790"/>
            <a:ext cx="67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Co.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7446051" y="6186790"/>
            <a:ext cx="67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Co.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526171" y="6186790"/>
            <a:ext cx="67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Co.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5078052" y="4873224"/>
            <a:ext cx="95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bg1"/>
                </a:solidFill>
              </a:rPr>
              <a:t>IoT</a:t>
            </a:r>
            <a:r>
              <a:rPr kumimoji="1" lang="ja-JP" altLang="en-US" sz="1600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</a:rPr>
              <a:t>PF</a:t>
            </a:r>
          </a:p>
          <a:p>
            <a:pPr algn="ctr"/>
            <a:r>
              <a:rPr lang="en-US" altLang="ja-JP" sz="1100" dirty="0" smtClean="0">
                <a:solidFill>
                  <a:schemeClr val="bg1"/>
                </a:solidFill>
              </a:rPr>
              <a:t>(Echonet)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6158172" y="4737919"/>
            <a:ext cx="9580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bg1"/>
                </a:solidFill>
              </a:rPr>
              <a:t>IoT PF</a:t>
            </a:r>
          </a:p>
          <a:p>
            <a:pPr algn="ctr"/>
            <a:r>
              <a:rPr lang="en-US" altLang="ja-JP" sz="1100" dirty="0" smtClean="0">
                <a:solidFill>
                  <a:schemeClr val="bg1"/>
                </a:solidFill>
              </a:rPr>
              <a:t>(oneM2M)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7238292" y="4964334"/>
            <a:ext cx="958086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bg1"/>
                </a:solidFill>
              </a:rPr>
              <a:t>IoT PF</a:t>
            </a:r>
          </a:p>
          <a:p>
            <a:pPr algn="ctr"/>
            <a:r>
              <a:rPr lang="en-US" altLang="ja-JP" sz="1000" dirty="0" smtClean="0">
                <a:solidFill>
                  <a:schemeClr val="bg1"/>
                </a:solidFill>
              </a:rPr>
              <a:t>(BLE)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8315394" y="4737919"/>
            <a:ext cx="95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bg1"/>
                </a:solidFill>
              </a:rPr>
              <a:t>IoT</a:t>
            </a:r>
            <a:r>
              <a:rPr kumimoji="1" lang="ja-JP" altLang="en-US" sz="1600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sz="1600" dirty="0" smtClean="0">
                <a:solidFill>
                  <a:schemeClr val="bg1"/>
                </a:solidFill>
              </a:rPr>
              <a:t>PF</a:t>
            </a: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(OCF)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36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5" y="44624"/>
            <a:ext cx="9906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WoT Framework example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101" name="角丸四角形 6"/>
          <p:cNvSpPr/>
          <p:nvPr/>
        </p:nvSpPr>
        <p:spPr bwMode="auto">
          <a:xfrm>
            <a:off x="5393052" y="854388"/>
            <a:ext cx="2987543" cy="33123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 Server</a:t>
            </a:r>
            <a:endParaRPr kumimoji="0" lang="ja-JP" altLang="en-US" sz="14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6" name="角丸四角形 105"/>
          <p:cNvSpPr/>
          <p:nvPr/>
        </p:nvSpPr>
        <p:spPr bwMode="gray">
          <a:xfrm>
            <a:off x="5566380" y="4446774"/>
            <a:ext cx="741994" cy="457035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Legacy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device</a:t>
            </a:r>
            <a:endParaRPr kumimoji="0" lang="ja-JP" altLang="en-US" sz="1200" kern="0" dirty="0" err="1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9" name="角丸四角形 6"/>
          <p:cNvSpPr/>
          <p:nvPr/>
        </p:nvSpPr>
        <p:spPr bwMode="auto">
          <a:xfrm>
            <a:off x="1936668" y="854388"/>
            <a:ext cx="2099759" cy="33123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Browser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(WoT Client)</a:t>
            </a:r>
            <a:endParaRPr kumimoji="0" lang="ja-JP" altLang="en-US" sz="14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-15552" y="4894128"/>
            <a:ext cx="99621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following 3 entities in this example.</a:t>
            </a:r>
          </a:p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1) Legacy device which is accessible thru local network.</a:t>
            </a:r>
          </a:p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2) WoT server on internet which can access to legacy device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. (WoT resource exposer)</a:t>
            </a:r>
            <a:endParaRPr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3) WoT client such as browser which is application service software by controlling</a:t>
            </a: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   legacy device thru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internet. (WoT resource consumer)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24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5" y="44624"/>
            <a:ext cx="9906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WoT Framework example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101" name="角丸四角形 6"/>
          <p:cNvSpPr/>
          <p:nvPr/>
        </p:nvSpPr>
        <p:spPr bwMode="auto">
          <a:xfrm>
            <a:off x="5393052" y="854388"/>
            <a:ext cx="2987543" cy="33123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 Server</a:t>
            </a:r>
            <a:endParaRPr kumimoji="0" lang="ja-JP" altLang="en-US" sz="14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5" name="円柱 104"/>
          <p:cNvSpPr/>
          <p:nvPr/>
        </p:nvSpPr>
        <p:spPr bwMode="gray">
          <a:xfrm>
            <a:off x="4436895" y="2358478"/>
            <a:ext cx="936104" cy="782490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kumimoji="0" lang="ja-JP" altLang="en-US" sz="1200" dirty="0" err="1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6" name="角丸四角形 105"/>
          <p:cNvSpPr/>
          <p:nvPr/>
        </p:nvSpPr>
        <p:spPr bwMode="gray">
          <a:xfrm>
            <a:off x="5566380" y="4446774"/>
            <a:ext cx="741994" cy="457035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Legacy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device</a:t>
            </a:r>
            <a:endParaRPr kumimoji="0" lang="ja-JP" altLang="en-US" sz="1200" kern="0" dirty="0" err="1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9" name="角丸四角形 6"/>
          <p:cNvSpPr/>
          <p:nvPr/>
        </p:nvSpPr>
        <p:spPr bwMode="auto">
          <a:xfrm>
            <a:off x="1936668" y="854388"/>
            <a:ext cx="2099759" cy="33123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Browser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(WoT Client)</a:t>
            </a:r>
            <a:endParaRPr kumimoji="0" lang="ja-JP" altLang="en-US" sz="14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6819" y="5293657"/>
            <a:ext cx="97037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WoT server opens “Thing Description“ as semantics of WoT</a:t>
            </a:r>
          </a:p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such as “Vocabulary of Things category”, “Attribute for Discovery”,  “API declaration”</a:t>
            </a: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nd link URI to WoT server instance for each protocol.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911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08CA3E1-6159-4E6C-AAD7-116E4462B73E}" type="slidenum">
              <a:rPr lang="en-US" altLang="ja-JP" smtClean="0"/>
              <a:pPr/>
              <a:t>6</a:t>
            </a:fld>
            <a:endParaRPr lang="en-US" altLang="ja-JP" dirty="0"/>
          </a:p>
        </p:txBody>
      </p:sp>
      <p:sp>
        <p:nvSpPr>
          <p:cNvPr id="1786882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algn="ctr">
              <a:defRPr kumimoji="1" sz="3600">
                <a:solidFill>
                  <a:schemeClr val="bg1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algn="ctr">
              <a:defRPr kumimoji="1" sz="3600">
                <a:solidFill>
                  <a:schemeClr val="bg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ctr">
              <a:defRPr kumimoji="1" sz="3600">
                <a:solidFill>
                  <a:schemeClr val="bg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ctr">
              <a:defRPr kumimoji="1" sz="3600">
                <a:solidFill>
                  <a:schemeClr val="bg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ctr">
              <a:defRPr kumimoji="1" sz="3600">
                <a:solidFill>
                  <a:schemeClr val="bg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>
              <a:lnSpc>
                <a:spcPct val="90000"/>
              </a:lnSpc>
            </a:pPr>
            <a:endParaRPr lang="ja-JP" altLang="ja-JP" sz="2800" dirty="0">
              <a:latin typeface="Arial Black" pitchFamily="34" charset="0"/>
              <a:ea typeface="HG創英角ｺﾞｼｯｸUB" pitchFamily="49" charset="-128"/>
            </a:endParaRPr>
          </a:p>
        </p:txBody>
      </p:sp>
      <p:sp>
        <p:nvSpPr>
          <p:cNvPr id="1786883" name="Text Box 3"/>
          <p:cNvSpPr txBox="1">
            <a:spLocks noChangeArrowheads="1"/>
          </p:cNvSpPr>
          <p:nvPr/>
        </p:nvSpPr>
        <p:spPr bwMode="auto">
          <a:xfrm>
            <a:off x="0" y="44624"/>
            <a:ext cx="9906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ja-JP" sz="3000" dirty="0" smtClean="0">
                <a:solidFill>
                  <a:srgbClr val="FFFFFF"/>
                </a:solidFill>
                <a:ea typeface="HGP創英角ｺﾞｼｯｸUB" pitchFamily="50" charset="-128"/>
              </a:rPr>
              <a:t>Usage of Semantics on WoT</a:t>
            </a:r>
            <a:endParaRPr lang="ja-JP" altLang="en-US" sz="30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128464" y="692696"/>
            <a:ext cx="6281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 smtClean="0"/>
              <a:t>Vocabulary of Things Category</a:t>
            </a:r>
            <a:endParaRPr kumimoji="1" lang="ja-JP" altLang="en-US" sz="2800" i="1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76536" y="1261790"/>
            <a:ext cx="4214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Panasonic: “Home Air Conditioner”</a:t>
            </a:r>
          </a:p>
          <a:p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Daikin : “Room Air Conditioner”</a:t>
            </a:r>
          </a:p>
          <a:p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　　　　　　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Mitsubishi: “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エアコン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</a:p>
          <a:p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　　　　　　　　　　　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LG :”</a:t>
            </a:r>
            <a:r>
              <a:rPr lang="ko-KR" altLang="en-US" sz="1800" b="1" dirty="0" smtClean="0">
                <a:solidFill>
                  <a:srgbClr val="00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에어컨</a:t>
            </a:r>
            <a:r>
              <a:rPr lang="en-US" altLang="ko-KR" sz="1800" b="1" dirty="0" smtClean="0">
                <a:solidFill>
                  <a:srgbClr val="00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”</a:t>
            </a: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94" name="図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64568" y="1973513"/>
            <a:ext cx="1130639" cy="4473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95" name="テキスト ボックス 94"/>
          <p:cNvSpPr txBox="1"/>
          <p:nvPr/>
        </p:nvSpPr>
        <p:spPr>
          <a:xfrm>
            <a:off x="5241032" y="1268760"/>
            <a:ext cx="3109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“Home Air Conditioner”</a:t>
            </a: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5529064" y="1628800"/>
            <a:ext cx="4434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Identical name should be defined.</a:t>
            </a:r>
          </a:p>
        </p:txBody>
      </p:sp>
      <p:cxnSp>
        <p:nvCxnSpPr>
          <p:cNvPr id="3" name="直線矢印コネクタ 2"/>
          <p:cNvCxnSpPr>
            <a:endCxn id="95" idx="1"/>
          </p:cNvCxnSpPr>
          <p:nvPr/>
        </p:nvCxnSpPr>
        <p:spPr bwMode="auto">
          <a:xfrm>
            <a:off x="4834907" y="1412776"/>
            <a:ext cx="406125" cy="560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線矢印コネクタ 4"/>
          <p:cNvCxnSpPr>
            <a:endCxn id="95" idx="1"/>
          </p:cNvCxnSpPr>
          <p:nvPr/>
        </p:nvCxnSpPr>
        <p:spPr bwMode="auto">
          <a:xfrm flipV="1">
            <a:off x="4534498" y="1468815"/>
            <a:ext cx="706534" cy="23199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矢印コネクタ 96"/>
          <p:cNvCxnSpPr>
            <a:endCxn id="95" idx="1"/>
          </p:cNvCxnSpPr>
          <p:nvPr/>
        </p:nvCxnSpPr>
        <p:spPr bwMode="auto">
          <a:xfrm flipV="1">
            <a:off x="4699610" y="1468815"/>
            <a:ext cx="541422" cy="41793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線矢印コネクタ 97"/>
          <p:cNvCxnSpPr>
            <a:endCxn id="95" idx="1"/>
          </p:cNvCxnSpPr>
          <p:nvPr/>
        </p:nvCxnSpPr>
        <p:spPr bwMode="auto">
          <a:xfrm flipV="1">
            <a:off x="4639797" y="1468815"/>
            <a:ext cx="601235" cy="75425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テキスト ボックス 98"/>
          <p:cNvSpPr txBox="1"/>
          <p:nvPr/>
        </p:nvSpPr>
        <p:spPr>
          <a:xfrm>
            <a:off x="5529064" y="2073042"/>
            <a:ext cx="3840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Synonym can be bound with </a:t>
            </a: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“same as” operator.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128464" y="2780928"/>
            <a:ext cx="4638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 smtClean="0"/>
              <a:t>Attribute for Discovery</a:t>
            </a:r>
            <a:endParaRPr kumimoji="1" lang="ja-JP" altLang="en-US" sz="2800" i="1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907006" y="3284984"/>
            <a:ext cx="5484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Attribute is important for key of discovery.</a:t>
            </a: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e.g.) How hot my living room ? 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366046" y="3997513"/>
            <a:ext cx="4963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Which thing is owned by Kajimot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 ?</a:t>
            </a:r>
          </a:p>
          <a:p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Which thing is located in living room ?</a:t>
            </a: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Which thing has temperature sensor ?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786884" name="直線矢印コネクタ 1786883"/>
          <p:cNvCxnSpPr/>
          <p:nvPr/>
        </p:nvCxnSpPr>
        <p:spPr bwMode="auto">
          <a:xfrm>
            <a:off x="2000672" y="3992870"/>
            <a:ext cx="365374" cy="22821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6886" name="直線矢印コネクタ 1786885"/>
          <p:cNvCxnSpPr>
            <a:endCxn id="102" idx="1"/>
          </p:cNvCxnSpPr>
          <p:nvPr/>
        </p:nvCxnSpPr>
        <p:spPr bwMode="auto">
          <a:xfrm>
            <a:off x="2000672" y="3985900"/>
            <a:ext cx="365374" cy="51944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6888" name="直線矢印コネクタ 1786887"/>
          <p:cNvCxnSpPr/>
          <p:nvPr/>
        </p:nvCxnSpPr>
        <p:spPr bwMode="auto">
          <a:xfrm>
            <a:off x="2000672" y="3992870"/>
            <a:ext cx="365374" cy="82286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9" name="図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422761" y="4221088"/>
            <a:ext cx="1130639" cy="4473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110" name="テキスト ボックス 109"/>
          <p:cNvSpPr txBox="1"/>
          <p:nvPr/>
        </p:nvSpPr>
        <p:spPr>
          <a:xfrm>
            <a:off x="128464" y="5138028"/>
            <a:ext cx="3243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 smtClean="0"/>
              <a:t>API Declaration</a:t>
            </a:r>
            <a:endParaRPr kumimoji="1" lang="ja-JP" altLang="en-US" sz="2800" i="1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920552" y="5601434"/>
            <a:ext cx="91071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For client Apps, knowing what functionalities the thing provides is</a:t>
            </a:r>
          </a:p>
          <a:p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important to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implement services.</a:t>
            </a:r>
          </a:p>
          <a:p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e.g.) </a:t>
            </a:r>
            <a:r>
              <a:rPr lang="en-US" altLang="ja-JP" sz="2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set_temperature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 20 to 29 degrees </a:t>
            </a:r>
            <a:r>
              <a:rPr lang="en-US" altLang="ja-JP" sz="2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Celcius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at cooling mode)</a:t>
            </a:r>
          </a:p>
        </p:txBody>
      </p:sp>
    </p:spTree>
    <p:extLst>
      <p:ext uri="{BB962C8B-B14F-4D97-AF65-F5344CB8AC3E}">
        <p14:creationId xmlns:p14="http://schemas.microsoft.com/office/powerpoint/2010/main" val="4227074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 dirty="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4" y="44624"/>
            <a:ext cx="9890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TD Syntax based on JSON-LD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09190" y="90872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73086" y="620688"/>
            <a:ext cx="838082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"@context": </a:t>
            </a:r>
            <a:r>
              <a:rPr lang="en-US" altLang="ja-JP" i="1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{wot-td : </a:t>
            </a:r>
            <a:r>
              <a:rPr lang="en-US" altLang="ja-JP" i="1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http</a:t>
            </a:r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://</a:t>
            </a:r>
            <a:r>
              <a:rPr lang="en-US" altLang="ja-JP" i="1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w3c.github.io/wot/w3c-wot-td-context.jsonld</a:t>
            </a:r>
            <a:r>
              <a:rPr lang="en-US" altLang="ja-JP" i="1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},</a:t>
            </a:r>
            <a:endParaRPr lang="en-US" altLang="ja-JP" i="1" dirty="0"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"@type": </a:t>
            </a:r>
            <a:r>
              <a:rPr lang="en-US" altLang="ja-JP" i="1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“wot-td : Thing</a:t>
            </a:r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"name": "MyTemperatureThing",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"uris": ["coap://mytemp.example.com:5683/"],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"encodings": ["JSON"],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"properties": [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  {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    "name": "temperature",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    "valueType": { "type": "number" },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    "writable": false,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    "hrefs": ["temp"]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  }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]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lang="en-US" altLang="ja-JP" i="1" dirty="0" smtClean="0"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1217102" y="908720"/>
            <a:ext cx="8236804" cy="936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217102" y="2492896"/>
            <a:ext cx="8236804" cy="2520280"/>
          </a:xfrm>
          <a:prstGeom prst="rect">
            <a:avLst/>
          </a:prstGeom>
          <a:noFill/>
          <a:ln w="28575" cap="flat" cmpd="sng" algn="ctr">
            <a:solidFill>
              <a:srgbClr val="1782D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7102" y="1916832"/>
            <a:ext cx="8236804" cy="50405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505134" y="4005064"/>
            <a:ext cx="2088232" cy="36004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35920" y="5469031"/>
            <a:ext cx="7314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TD consists of 3 parts.</a:t>
            </a:r>
          </a:p>
          <a:p>
            <a:r>
              <a:rPr lang="en-US" altLang="ja-JP" sz="18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- (Red) Definition of terminology and vocabulary, Attribute of thing </a:t>
            </a:r>
          </a:p>
          <a:p>
            <a:r>
              <a:rPr lang="en-US" altLang="ja-JP" sz="18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- (Green) Method to access processing WoT servient</a:t>
            </a:r>
          </a:p>
          <a:p>
            <a:r>
              <a:rPr lang="en-US" altLang="ja-JP" sz="18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- (Blue) Definition of APIs (API Prototype definition except “hrefs” tag)</a:t>
            </a:r>
          </a:p>
        </p:txBody>
      </p:sp>
    </p:spTree>
    <p:extLst>
      <p:ext uri="{BB962C8B-B14F-4D97-AF65-F5344CB8AC3E}">
        <p14:creationId xmlns:p14="http://schemas.microsoft.com/office/powerpoint/2010/main" val="292714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8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5" y="44624"/>
            <a:ext cx="9906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WoT Framework example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101" name="角丸四角形 6"/>
          <p:cNvSpPr/>
          <p:nvPr/>
        </p:nvSpPr>
        <p:spPr bwMode="auto">
          <a:xfrm>
            <a:off x="5393052" y="854388"/>
            <a:ext cx="2987543" cy="33123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 Server</a:t>
            </a:r>
            <a:endParaRPr kumimoji="0" lang="ja-JP" altLang="en-US" sz="14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5" name="円柱 104"/>
          <p:cNvSpPr/>
          <p:nvPr/>
        </p:nvSpPr>
        <p:spPr bwMode="gray">
          <a:xfrm>
            <a:off x="4436895" y="2358478"/>
            <a:ext cx="936104" cy="782490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kumimoji="0" lang="ja-JP" altLang="en-US" sz="1200" dirty="0" err="1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6" name="角丸四角形 105"/>
          <p:cNvSpPr/>
          <p:nvPr/>
        </p:nvSpPr>
        <p:spPr bwMode="gray">
          <a:xfrm>
            <a:off x="5566380" y="4446774"/>
            <a:ext cx="741994" cy="457035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Legacy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device</a:t>
            </a:r>
            <a:endParaRPr kumimoji="0" lang="ja-JP" altLang="en-US" sz="1200" kern="0" dirty="0" err="1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9" name="角丸四角形 6"/>
          <p:cNvSpPr/>
          <p:nvPr/>
        </p:nvSpPr>
        <p:spPr bwMode="auto">
          <a:xfrm>
            <a:off x="1936668" y="854388"/>
            <a:ext cx="2099759" cy="33123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Browser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(WoT Client)</a:t>
            </a:r>
            <a:endParaRPr kumimoji="0" lang="ja-JP" altLang="en-US" sz="14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6819" y="5293657"/>
            <a:ext cx="97037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WoT server opens “Thing Description“ as semantics of WoT</a:t>
            </a:r>
          </a:p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such as “Vocabulary of Things category”, “Attribute for Discovery”,  “API declaration”</a:t>
            </a: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nd link URI to WoT server instance for each protocol.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401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9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5" y="44624"/>
            <a:ext cx="9906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WoT Framework example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101" name="角丸四角形 6"/>
          <p:cNvSpPr/>
          <p:nvPr/>
        </p:nvSpPr>
        <p:spPr bwMode="auto">
          <a:xfrm>
            <a:off x="5393052" y="854388"/>
            <a:ext cx="2987543" cy="33123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 Server</a:t>
            </a:r>
            <a:endParaRPr kumimoji="0" lang="ja-JP" altLang="en-US" sz="14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5" name="円柱 104"/>
          <p:cNvSpPr/>
          <p:nvPr/>
        </p:nvSpPr>
        <p:spPr bwMode="gray">
          <a:xfrm>
            <a:off x="4436895" y="2358478"/>
            <a:ext cx="936104" cy="782490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z="120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kumimoji="0" lang="ja-JP" altLang="en-US" sz="1200" dirty="0" err="1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6" name="角丸四角形 105"/>
          <p:cNvSpPr/>
          <p:nvPr/>
        </p:nvSpPr>
        <p:spPr bwMode="gray">
          <a:xfrm>
            <a:off x="5566380" y="4446774"/>
            <a:ext cx="741994" cy="457035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Legacy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device</a:t>
            </a:r>
            <a:endParaRPr kumimoji="0" lang="ja-JP" altLang="en-US" sz="1200" kern="0" dirty="0" err="1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9" name="角丸四角形 6"/>
          <p:cNvSpPr/>
          <p:nvPr/>
        </p:nvSpPr>
        <p:spPr bwMode="auto">
          <a:xfrm>
            <a:off x="1936668" y="854388"/>
            <a:ext cx="2099759" cy="33123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Browser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(WoT Client)</a:t>
            </a:r>
            <a:endParaRPr kumimoji="0" lang="ja-JP" altLang="en-US" sz="14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1" name="縦巻き 49"/>
          <p:cNvSpPr/>
          <p:nvPr/>
        </p:nvSpPr>
        <p:spPr bwMode="auto">
          <a:xfrm>
            <a:off x="2056996" y="1401632"/>
            <a:ext cx="1932412" cy="461776"/>
          </a:xfrm>
          <a:prstGeom prst="verticalScroll">
            <a:avLst/>
          </a:prstGeom>
          <a:solidFill>
            <a:srgbClr val="E6EA2E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2" name="角丸四角形 21"/>
          <p:cNvSpPr/>
          <p:nvPr/>
        </p:nvSpPr>
        <p:spPr bwMode="auto">
          <a:xfrm>
            <a:off x="2056996" y="2109050"/>
            <a:ext cx="1924074" cy="732308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Runtime Environment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3" name="角丸四角形 21"/>
          <p:cNvSpPr/>
          <p:nvPr/>
        </p:nvSpPr>
        <p:spPr bwMode="auto">
          <a:xfrm>
            <a:off x="2160176" y="2099388"/>
            <a:ext cx="1769027" cy="45160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Scripting API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29" name="直線矢印コネクタ 128"/>
          <p:cNvCxnSpPr/>
          <p:nvPr/>
        </p:nvCxnSpPr>
        <p:spPr bwMode="auto">
          <a:xfrm>
            <a:off x="3065108" y="1863408"/>
            <a:ext cx="0" cy="5262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grpSp>
        <p:nvGrpSpPr>
          <p:cNvPr id="131" name="グループ化 130"/>
          <p:cNvGrpSpPr/>
          <p:nvPr/>
        </p:nvGrpSpPr>
        <p:grpSpPr>
          <a:xfrm rot="16200000">
            <a:off x="4339379" y="1835522"/>
            <a:ext cx="175188" cy="995539"/>
            <a:chOff x="3522674" y="6046989"/>
            <a:chExt cx="3577990" cy="694379"/>
          </a:xfrm>
        </p:grpSpPr>
        <p:cxnSp>
          <p:nvCxnSpPr>
            <p:cNvPr id="132" name="直線コネクタ 131"/>
            <p:cNvCxnSpPr>
              <a:stCxn id="134" idx="0"/>
            </p:cNvCxnSpPr>
            <p:nvPr/>
          </p:nvCxnSpPr>
          <p:spPr>
            <a:xfrm flipH="1" flipV="1">
              <a:off x="3522674" y="6740915"/>
              <a:ext cx="3434733" cy="45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133" name="直線コネクタ 132"/>
            <p:cNvCxnSpPr>
              <a:endCxn id="134" idx="2"/>
            </p:cNvCxnSpPr>
            <p:nvPr/>
          </p:nvCxnSpPr>
          <p:spPr>
            <a:xfrm>
              <a:off x="7092340" y="6046989"/>
              <a:ext cx="8324" cy="51923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  <a:headEnd type="triangle" w="med" len="lg"/>
              <a:tailEnd type="none" w="med" len="lg"/>
            </a:ln>
            <a:effectLst/>
          </p:spPr>
        </p:cxnSp>
        <p:sp>
          <p:nvSpPr>
            <p:cNvPr id="134" name="円弧 133"/>
            <p:cNvSpPr/>
            <p:nvPr/>
          </p:nvSpPr>
          <p:spPr>
            <a:xfrm rot="10800000" flipH="1">
              <a:off x="6814152" y="6391083"/>
              <a:ext cx="286512" cy="350285"/>
            </a:xfrm>
            <a:prstGeom prst="arc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126819" y="5293657"/>
            <a:ext cx="9600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WoT client service is implemented by App Script calling WoT scripting API provided</a:t>
            </a: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n runtime environment.</a:t>
            </a:r>
          </a:p>
        </p:txBody>
      </p:sp>
    </p:spTree>
    <p:extLst>
      <p:ext uri="{BB962C8B-B14F-4D97-AF65-F5344CB8AC3E}">
        <p14:creationId xmlns:p14="http://schemas.microsoft.com/office/powerpoint/2010/main" val="3263441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HGS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HGS創英角ｺﾞｼｯｸUB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62362</TotalTime>
  <Words>1488</Words>
  <Application>Microsoft Office PowerPoint</Application>
  <PresentationFormat>A4 210 x 297 mm</PresentationFormat>
  <Paragraphs>509</Paragraphs>
  <Slides>19</Slides>
  <Notes>19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31" baseType="lpstr">
      <vt:lpstr>HGP創英角ｺﾞｼｯｸUB</vt:lpstr>
      <vt:lpstr>HGS創英角ｺﾞｼｯｸUB</vt:lpstr>
      <vt:lpstr>HG創英角ｺﾞｼｯｸUB</vt:lpstr>
      <vt:lpstr>HG明朝E</vt:lpstr>
      <vt:lpstr>Meiryo UI</vt:lpstr>
      <vt:lpstr>ＭＳ Ｐゴシック</vt:lpstr>
      <vt:lpstr>ＭＳ Ｐ明朝</vt:lpstr>
      <vt:lpstr>Meiryo</vt:lpstr>
      <vt:lpstr>Arial</vt:lpstr>
      <vt:lpstr>Arial Black</vt:lpstr>
      <vt:lpstr>Gill Sans MT</vt:lpstr>
      <vt:lpstr>標準デザイン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松下電器産業(株)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Kajimoto</dc:creator>
  <cp:lastModifiedBy>Kajimoto Kazuo (梶本 一夫)</cp:lastModifiedBy>
  <cp:revision>5095</cp:revision>
  <cp:lastPrinted>2015-12-21T04:21:35Z</cp:lastPrinted>
  <dcterms:created xsi:type="dcterms:W3CDTF">2004-12-15T04:23:57Z</dcterms:created>
  <dcterms:modified xsi:type="dcterms:W3CDTF">2017-05-01T01:45:13Z</dcterms:modified>
</cp:coreProperties>
</file>