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5" r:id="rId2"/>
    <p:sldId id="461" r:id="rId3"/>
    <p:sldId id="442" r:id="rId4"/>
    <p:sldId id="459" r:id="rId5"/>
    <p:sldId id="445" r:id="rId6"/>
    <p:sldId id="443" r:id="rId7"/>
    <p:sldId id="446" r:id="rId8"/>
    <p:sldId id="454" r:id="rId9"/>
    <p:sldId id="447" r:id="rId10"/>
    <p:sldId id="460" r:id="rId11"/>
    <p:sldId id="451" r:id="rId12"/>
    <p:sldId id="453" r:id="rId13"/>
    <p:sldId id="455" r:id="rId14"/>
    <p:sldId id="456" r:id="rId15"/>
    <p:sldId id="449" r:id="rId16"/>
    <p:sldId id="450" r:id="rId17"/>
    <p:sldId id="457" r:id="rId18"/>
    <p:sldId id="458" r:id="rId19"/>
    <p:sldId id="364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7B7C"/>
    <a:srgbClr val="00B050"/>
    <a:srgbClr val="FF0066"/>
    <a:srgbClr val="FF9900"/>
    <a:srgbClr val="FFE101"/>
    <a:srgbClr val="FF7171"/>
    <a:srgbClr val="E05000"/>
    <a:srgbClr val="0000FF"/>
    <a:srgbClr val="8EB4E3"/>
    <a:srgbClr val="005A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94660"/>
  </p:normalViewPr>
  <p:slideViewPr>
    <p:cSldViewPr>
      <p:cViewPr varScale="1">
        <p:scale>
          <a:sx n="80" d="100"/>
          <a:sy n="80" d="100"/>
        </p:scale>
        <p:origin x="-62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888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7" Type="http://schemas.microsoft.com/office/2007/relationships/hdphoto" Target="../../clipboard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gif"/><Relationship Id="rId4" Type="http://schemas.openxmlformats.org/officeDocument/2006/relationships/image" Target="../media/image7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s://github.com/w3c/wot-architecture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s://github.com/w3c/w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binding-templates" TargetMode="External"/><Relationship Id="rId5" Type="http://schemas.openxmlformats.org/officeDocument/2006/relationships/hyperlink" Target="https://github.com/w3c/wot-scripting-api/" TargetMode="External"/><Relationship Id="rId4" Type="http://schemas.openxmlformats.org/officeDocument/2006/relationships/hyperlink" Target="https://github.com/w3c/wot-thing-descrip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gweb/node-wo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nsortium/Patent-Policy-20040205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3c.github.io/wot-architecture/" TargetMode="External"/><Relationship Id="rId3" Type="http://schemas.openxmlformats.org/officeDocument/2006/relationships/hyperlink" Target="https://www.w3.org/WoT/IG/" TargetMode="External"/><Relationship Id="rId7" Type="http://schemas.openxmlformats.org/officeDocument/2006/relationships/hyperlink" Target="https://www.w3.org/WoT/WG/" TargetMode="External"/><Relationship Id="rId2" Type="http://schemas.openxmlformats.org/officeDocument/2006/relationships/hyperlink" Target="https://www.w3.org/WoT/IG/wiki/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2016/12/wot-wg-2016.html" TargetMode="External"/><Relationship Id="rId11" Type="http://schemas.openxmlformats.org/officeDocument/2006/relationships/hyperlink" Target="https://w3c.github.io/wot-binding-templates/" TargetMode="External"/><Relationship Id="rId5" Type="http://schemas.openxmlformats.org/officeDocument/2006/relationships/hyperlink" Target="https://github.com/w3c/wot" TargetMode="External"/><Relationship Id="rId10" Type="http://schemas.openxmlformats.org/officeDocument/2006/relationships/hyperlink" Target="https://w3c.github.io/wot-scripting-api/" TargetMode="External"/><Relationship Id="rId4" Type="http://schemas.openxmlformats.org/officeDocument/2006/relationships/hyperlink" Target="https://lists.w3.org/Archives/Public/public-wot-ig/" TargetMode="External"/><Relationship Id="rId9" Type="http://schemas.openxmlformats.org/officeDocument/2006/relationships/hyperlink" Target="https://w3c.github.io/wot-thing-descriptio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tiff"/><Relationship Id="rId18" Type="http://schemas.openxmlformats.org/officeDocument/2006/relationships/image" Target="../media/image24.tiff"/><Relationship Id="rId26" Type="http://schemas.openxmlformats.org/officeDocument/2006/relationships/image" Target="../media/image32.tiff"/><Relationship Id="rId39" Type="http://schemas.openxmlformats.org/officeDocument/2006/relationships/image" Target="../media/image45.png"/><Relationship Id="rId21" Type="http://schemas.openxmlformats.org/officeDocument/2006/relationships/image" Target="../media/image27.tiff"/><Relationship Id="rId34" Type="http://schemas.openxmlformats.org/officeDocument/2006/relationships/image" Target="../media/image40.tiff"/><Relationship Id="rId42" Type="http://schemas.openxmlformats.org/officeDocument/2006/relationships/image" Target="../media/image48.tiff"/><Relationship Id="rId47" Type="http://schemas.openxmlformats.org/officeDocument/2006/relationships/image" Target="../media/image53.tiff"/><Relationship Id="rId50" Type="http://schemas.openxmlformats.org/officeDocument/2006/relationships/image" Target="../media/image56.tiff"/><Relationship Id="rId55" Type="http://schemas.openxmlformats.org/officeDocument/2006/relationships/image" Target="../media/image61.jpeg"/><Relationship Id="rId7" Type="http://schemas.openxmlformats.org/officeDocument/2006/relationships/image" Target="../media/image13.tiff"/><Relationship Id="rId2" Type="http://schemas.openxmlformats.org/officeDocument/2006/relationships/image" Target="../media/image7.jpeg"/><Relationship Id="rId16" Type="http://schemas.openxmlformats.org/officeDocument/2006/relationships/image" Target="../media/image22.png"/><Relationship Id="rId20" Type="http://schemas.openxmlformats.org/officeDocument/2006/relationships/image" Target="../media/image26.tiff"/><Relationship Id="rId29" Type="http://schemas.openxmlformats.org/officeDocument/2006/relationships/image" Target="../media/image35.tiff"/><Relationship Id="rId41" Type="http://schemas.openxmlformats.org/officeDocument/2006/relationships/image" Target="../media/image47.jpeg"/><Relationship Id="rId54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30.tiff"/><Relationship Id="rId32" Type="http://schemas.openxmlformats.org/officeDocument/2006/relationships/image" Target="../media/image38.tiff"/><Relationship Id="rId37" Type="http://schemas.openxmlformats.org/officeDocument/2006/relationships/image" Target="../media/image43.tiff"/><Relationship Id="rId40" Type="http://schemas.openxmlformats.org/officeDocument/2006/relationships/image" Target="../media/image46.jpeg"/><Relationship Id="rId45" Type="http://schemas.openxmlformats.org/officeDocument/2006/relationships/image" Target="../media/image51.jpe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5" Type="http://schemas.openxmlformats.org/officeDocument/2006/relationships/image" Target="../media/image10.jpeg"/><Relationship Id="rId15" Type="http://schemas.openxmlformats.org/officeDocument/2006/relationships/image" Target="../media/image21.tiff"/><Relationship Id="rId23" Type="http://schemas.openxmlformats.org/officeDocument/2006/relationships/image" Target="../media/image29.tiff"/><Relationship Id="rId28" Type="http://schemas.openxmlformats.org/officeDocument/2006/relationships/image" Target="../media/image34.tiff"/><Relationship Id="rId36" Type="http://schemas.openxmlformats.org/officeDocument/2006/relationships/image" Target="../media/image42.jpe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61" Type="http://schemas.openxmlformats.org/officeDocument/2006/relationships/image" Target="../media/image67.png"/><Relationship Id="rId10" Type="http://schemas.openxmlformats.org/officeDocument/2006/relationships/image" Target="../media/image16.tiff"/><Relationship Id="rId19" Type="http://schemas.openxmlformats.org/officeDocument/2006/relationships/image" Target="../media/image25.tiff"/><Relationship Id="rId31" Type="http://schemas.openxmlformats.org/officeDocument/2006/relationships/image" Target="../media/image37.tiff"/><Relationship Id="rId44" Type="http://schemas.openxmlformats.org/officeDocument/2006/relationships/image" Target="../media/image50.tiff"/><Relationship Id="rId52" Type="http://schemas.openxmlformats.org/officeDocument/2006/relationships/image" Target="../media/image58.jpeg"/><Relationship Id="rId60" Type="http://schemas.openxmlformats.org/officeDocument/2006/relationships/image" Target="../media/image66.png"/><Relationship Id="rId4" Type="http://schemas.openxmlformats.org/officeDocument/2006/relationships/image" Target="../media/image9.png"/><Relationship Id="rId9" Type="http://schemas.openxmlformats.org/officeDocument/2006/relationships/image" Target="../media/image15.gif"/><Relationship Id="rId14" Type="http://schemas.openxmlformats.org/officeDocument/2006/relationships/image" Target="../media/image20.tiff"/><Relationship Id="rId22" Type="http://schemas.openxmlformats.org/officeDocument/2006/relationships/image" Target="../media/image28.tiff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tiff"/><Relationship Id="rId43" Type="http://schemas.openxmlformats.org/officeDocument/2006/relationships/image" Target="../media/image49.tiff"/><Relationship Id="rId48" Type="http://schemas.openxmlformats.org/officeDocument/2006/relationships/image" Target="../media/image54.png"/><Relationship Id="rId56" Type="http://schemas.openxmlformats.org/officeDocument/2006/relationships/image" Target="../media/image62.jpeg"/><Relationship Id="rId8" Type="http://schemas.openxmlformats.org/officeDocument/2006/relationships/image" Target="../media/image14.tiff"/><Relationship Id="rId51" Type="http://schemas.openxmlformats.org/officeDocument/2006/relationships/image" Target="../media/image57.tiff"/><Relationship Id="rId3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3.gif"/><Relationship Id="rId25" Type="http://schemas.openxmlformats.org/officeDocument/2006/relationships/image" Target="../media/image31.tiff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tiff"/><Relationship Id="rId59" Type="http://schemas.openxmlformats.org/officeDocument/2006/relationships/image" Target="../media/image6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smtClean="0"/>
              <a:t>Web Standards </a:t>
            </a:r>
            <a:r>
              <a:rPr lang="en-US" sz="4000" b="1" smtClean="0"/>
              <a:t>for </a:t>
            </a:r>
            <a:r>
              <a:rPr lang="en-US" sz="4000" b="1" smtClean="0"/>
              <a:t>the </a:t>
            </a:r>
            <a:r>
              <a:rPr lang="en-US" sz="4000" b="1" smtClean="0"/>
              <a:t>IoT</a:t>
            </a:r>
            <a:endParaRPr lang="en-US" sz="40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IRTF T2TRG WISHI</a:t>
            </a:r>
          </a:p>
          <a:p>
            <a:r>
              <a:rPr lang="en-US" smtClean="0"/>
              <a:t>Prague</a:t>
            </a:r>
            <a:r>
              <a:rPr lang="en-US" smtClean="0"/>
              <a:t>, Czech </a:t>
            </a:r>
            <a:r>
              <a:rPr lang="en-US" smtClean="0"/>
              <a:t>Republic</a:t>
            </a:r>
            <a:r>
              <a:rPr lang="en-US" smtClean="0"/>
              <a:t>, July </a:t>
            </a:r>
            <a:r>
              <a:rPr lang="en-US" smtClean="0"/>
              <a:t>2017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/>
          <p:cNvSpPr/>
          <p:nvPr/>
        </p:nvSpPr>
        <p:spPr bwMode="auto">
          <a:xfrm>
            <a:off x="3290591" y="1786974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Platform A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</a:t>
            </a:r>
            <a:r>
              <a:rPr lang="en-US" smtClean="0"/>
              <a:t>WoT Building </a:t>
            </a:r>
            <a:r>
              <a:rPr lang="en-US" smtClean="0"/>
              <a:t>Blocks</a:t>
            </a:r>
            <a:endParaRPr lang="en-US"/>
          </a:p>
        </p:txBody>
      </p:sp>
      <p:sp>
        <p:nvSpPr>
          <p:cNvPr id="48" name="角丸四角形 21"/>
          <p:cNvSpPr/>
          <p:nvPr/>
        </p:nvSpPr>
        <p:spPr bwMode="auto">
          <a:xfrm>
            <a:off x="3407750" y="3829077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49" name="縦巻き 49"/>
          <p:cNvSpPr/>
          <p:nvPr/>
        </p:nvSpPr>
        <p:spPr bwMode="auto">
          <a:xfrm>
            <a:off x="3407750" y="2924944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50" name="角丸四角形 21"/>
          <p:cNvSpPr/>
          <p:nvPr/>
        </p:nvSpPr>
        <p:spPr bwMode="auto">
          <a:xfrm>
            <a:off x="3407750" y="4377352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51" name="角丸四角形 21"/>
          <p:cNvSpPr/>
          <p:nvPr/>
        </p:nvSpPr>
        <p:spPr bwMode="auto">
          <a:xfrm>
            <a:off x="3407750" y="492562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</a:t>
            </a:r>
            <a:r>
              <a:rPr lang="en-US" smtClean="0"/>
              <a:t>WoT Building </a:t>
            </a:r>
            <a:r>
              <a:rPr lang="en-US" smtClean="0"/>
              <a:t>Blocks</a:t>
            </a:r>
            <a:endParaRPr lang="en-US"/>
          </a:p>
        </p:txBody>
      </p:sp>
      <p:sp>
        <p:nvSpPr>
          <p:cNvPr id="5" name="Cloud 48"/>
          <p:cNvSpPr/>
          <p:nvPr/>
        </p:nvSpPr>
        <p:spPr>
          <a:xfrm>
            <a:off x="7822065" y="2192903"/>
            <a:ext cx="999704" cy="504057"/>
          </a:xfrm>
          <a:prstGeom prst="cloud">
            <a:avLst/>
          </a:prstGeom>
          <a:solidFill>
            <a:srgbClr val="41A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Lua</a:t>
            </a:r>
            <a:endParaRPr lang="en-US"/>
          </a:p>
        </p:txBody>
      </p:sp>
      <p:sp>
        <p:nvSpPr>
          <p:cNvPr id="6" name="Cloud 48"/>
          <p:cNvSpPr/>
          <p:nvPr/>
        </p:nvSpPr>
        <p:spPr>
          <a:xfrm>
            <a:off x="6876256" y="587727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OCF</a:t>
            </a:r>
            <a:endParaRPr lang="en-US"/>
          </a:p>
        </p:txBody>
      </p:sp>
      <p:sp>
        <p:nvSpPr>
          <p:cNvPr id="7" name="角丸四角形 6"/>
          <p:cNvSpPr/>
          <p:nvPr/>
        </p:nvSpPr>
        <p:spPr bwMode="auto">
          <a:xfrm>
            <a:off x="3290591" y="1786974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3410238" y="2291031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en-US" altLang="ja-JP" sz="16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16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Environment</a:t>
            </a:r>
            <a:endParaRPr lang="en-US" altLang="ja-JP" sz="16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" name="Group 38"/>
          <p:cNvGrpSpPr/>
          <p:nvPr/>
        </p:nvGrpSpPr>
        <p:grpSpPr>
          <a:xfrm>
            <a:off x="972872" y="4186219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ight Brace 36"/>
          <p:cNvSpPr>
            <a:spLocks/>
          </p:cNvSpPr>
          <p:nvPr/>
        </p:nvSpPr>
        <p:spPr bwMode="auto">
          <a:xfrm>
            <a:off x="6013432" y="2291030"/>
            <a:ext cx="288032" cy="194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7" name="テキスト ボックス 39"/>
          <p:cNvSpPr txBox="1"/>
          <p:nvPr/>
        </p:nvSpPr>
        <p:spPr>
          <a:xfrm>
            <a:off x="6372200" y="2780928"/>
            <a:ext cx="368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 smtClean="0">
                <a:solidFill>
                  <a:srgbClr val="005A9C"/>
                </a:solidFill>
                <a:latin typeface="+mj-lt"/>
                <a:ea typeface="HG明朝E" panose="02020909000000000000" pitchFamily="17" charset="-128"/>
              </a:rPr>
              <a:t>WoT Scripting </a:t>
            </a:r>
            <a:r>
              <a:rPr lang="en-US" altLang="ja-JP" sz="2000" b="1" dirty="0" smtClean="0">
                <a:solidFill>
                  <a:srgbClr val="005A9C"/>
                </a:solidFill>
                <a:latin typeface="+mj-lt"/>
                <a:ea typeface="HG明朝E" panose="02020909000000000000" pitchFamily="17" charset="-128"/>
              </a:rPr>
              <a:t>API</a:t>
            </a: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/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for browser-like</a:t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runtime environment</a:t>
            </a:r>
            <a:endParaRPr lang="en-US" altLang="ja-JP" sz="2000" b="1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</a:endParaRPr>
          </a:p>
        </p:txBody>
      </p:sp>
      <p:sp>
        <p:nvSpPr>
          <p:cNvPr id="18" name="Rechteckiger Pfeil 34"/>
          <p:cNvSpPr/>
          <p:nvPr/>
        </p:nvSpPr>
        <p:spPr>
          <a:xfrm rot="5400000" flipH="1" flipV="1">
            <a:off x="2877194" y="467957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3048339" y="4354316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iger Pfeil 34"/>
          <p:cNvSpPr/>
          <p:nvPr/>
        </p:nvSpPr>
        <p:spPr>
          <a:xfrm rot="16200000" flipH="1">
            <a:off x="2361316" y="3299086"/>
            <a:ext cx="1199104" cy="659454"/>
          </a:xfrm>
          <a:prstGeom prst="bentArrow">
            <a:avLst>
              <a:gd name="adj1" fmla="val 19275"/>
              <a:gd name="adj2" fmla="val 19999"/>
              <a:gd name="adj3" fmla="val 17105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Brace 43"/>
          <p:cNvSpPr/>
          <p:nvPr/>
        </p:nvSpPr>
        <p:spPr bwMode="auto">
          <a:xfrm>
            <a:off x="6013432" y="4960218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2" name="テキスト ボックス 41"/>
          <p:cNvSpPr txBox="1"/>
          <p:nvPr/>
        </p:nvSpPr>
        <p:spPr>
          <a:xfrm>
            <a:off x="6309920" y="4933617"/>
            <a:ext cx="3681280" cy="1015663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WoT Binding </a:t>
            </a:r>
            <a:r>
              <a:rPr lang="en-US" altLang="ja-JP" sz="2000" b="1" dirty="0" smtClean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Templates</a:t>
            </a:r>
            <a: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/>
            </a:r>
            <a:b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to connect to different</a:t>
            </a:r>
            <a:b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platforms and ecosystems</a:t>
            </a:r>
            <a:endParaRPr lang="en-US" altLang="ja-JP" sz="2000" b="1" dirty="0" smtClean="0">
              <a:solidFill>
                <a:prstClr val="black"/>
              </a:solidFill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43"/>
          <p:cNvSpPr txBox="1"/>
          <p:nvPr/>
        </p:nvSpPr>
        <p:spPr>
          <a:xfrm>
            <a:off x="0" y="1857018"/>
            <a:ext cx="327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Thing Description (TD</a:t>
            </a:r>
            <a: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)</a:t>
            </a:r>
            <a:b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</a:br>
            <a:r>
              <a:rPr lang="en-US" altLang="ja-JP" sz="2000" smtClean="0">
                <a:latin typeface="Calibri" panose="020F0502020204030204" pitchFamily="34" charset="0"/>
                <a:ea typeface="HG明朝E" panose="02020909000000000000" pitchFamily="17" charset="-128"/>
              </a:rPr>
              <a:t>with simple interaction model</a:t>
            </a:r>
            <a:endParaRPr lang="en-US" altLang="ja-JP" sz="2000" b="1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24" name="Cloud 46"/>
          <p:cNvSpPr/>
          <p:nvPr/>
        </p:nvSpPr>
        <p:spPr>
          <a:xfrm>
            <a:off x="179512" y="3284984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Events</a:t>
            </a:r>
            <a:endParaRPr lang="en-US"/>
          </a:p>
        </p:txBody>
      </p:sp>
      <p:sp>
        <p:nvSpPr>
          <p:cNvPr id="25" name="Cloud 47"/>
          <p:cNvSpPr/>
          <p:nvPr/>
        </p:nvSpPr>
        <p:spPr>
          <a:xfrm>
            <a:off x="407145" y="2697594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mtClean="0"/>
              <a:t>Properties</a:t>
            </a:r>
            <a:endParaRPr lang="en-US"/>
          </a:p>
        </p:txBody>
      </p:sp>
      <p:sp>
        <p:nvSpPr>
          <p:cNvPr id="26" name="Cloud 48"/>
          <p:cNvSpPr/>
          <p:nvPr/>
        </p:nvSpPr>
        <p:spPr>
          <a:xfrm>
            <a:off x="1181137" y="3143044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Actions</a:t>
            </a:r>
            <a:endParaRPr lang="en-US"/>
          </a:p>
        </p:txBody>
      </p:sp>
      <p:sp>
        <p:nvSpPr>
          <p:cNvPr id="27" name="Pfeil nach unten 26"/>
          <p:cNvSpPr/>
          <p:nvPr/>
        </p:nvSpPr>
        <p:spPr bwMode="auto">
          <a:xfrm>
            <a:off x="3744187" y="3720817"/>
            <a:ext cx="432048" cy="26351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 flipV="1">
            <a:off x="4996036" y="3153826"/>
            <a:ext cx="432048" cy="318681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3403397" y="4377353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</a:t>
            </a: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Model</a:t>
            </a:r>
            <a:endParaRPr lang="en-US" altLang="ja-JP" sz="2000" kern="0" smtClea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403397" y="4925629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410238" y="3829077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Scripting </a:t>
            </a: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4069216" y="2732154"/>
            <a:ext cx="158272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</a:t>
            </a: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 Script </a:t>
            </a: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2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21"/>
          <p:cNvSpPr/>
          <p:nvPr/>
        </p:nvSpPr>
        <p:spPr bwMode="auto">
          <a:xfrm>
            <a:off x="3410238" y="5473905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4662087" y="5475243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Client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3502073" y="3299143"/>
            <a:ext cx="1417357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</a:t>
            </a: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 Script </a:t>
            </a: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1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02117" y="6384420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Expose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737542" y="6384419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Consume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38" name="Down Arrow 40"/>
          <p:cNvSpPr/>
          <p:nvPr/>
        </p:nvSpPr>
        <p:spPr>
          <a:xfrm rot="16200000" flipH="1">
            <a:off x="5841166" y="4314295"/>
            <a:ext cx="379482" cy="558114"/>
          </a:xfrm>
          <a:prstGeom prst="upDownArrow">
            <a:avLst>
              <a:gd name="adj1" fmla="val 50000"/>
              <a:gd name="adj2" fmla="val 48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6309962" y="4377352"/>
            <a:ext cx="2007726" cy="432000"/>
          </a:xfrm>
          <a:prstGeom prst="roundRect">
            <a:avLst>
              <a:gd name="adj" fmla="val 18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smtClean="0">
                <a:solidFill>
                  <a:schemeClr val="tx1"/>
                </a:solidFill>
              </a:rPr>
              <a:t>Local</a:t>
            </a:r>
            <a:r>
              <a:rPr lang="en-US" sz="1800" b="1" smtClean="0">
                <a:solidFill>
                  <a:schemeClr val="tx1"/>
                </a:solidFill>
              </a:rPr>
              <a:t> </a:t>
            </a:r>
            <a:r>
              <a:rPr lang="en-US" sz="1800" b="1" smtClean="0">
                <a:solidFill>
                  <a:schemeClr val="tx1"/>
                </a:solidFill>
              </a:rPr>
              <a:t>Hardware</a:t>
            </a: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40" name="Cloud 48"/>
          <p:cNvSpPr/>
          <p:nvPr/>
        </p:nvSpPr>
        <p:spPr>
          <a:xfrm>
            <a:off x="5940152" y="594928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HTTP</a:t>
            </a:r>
            <a:endParaRPr lang="en-US"/>
          </a:p>
        </p:txBody>
      </p:sp>
      <p:sp>
        <p:nvSpPr>
          <p:cNvPr id="41" name="Cloud 48"/>
          <p:cNvSpPr/>
          <p:nvPr/>
        </p:nvSpPr>
        <p:spPr>
          <a:xfrm>
            <a:off x="6300192" y="627255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CoAP</a:t>
            </a:r>
            <a:endParaRPr lang="en-US"/>
          </a:p>
        </p:txBody>
      </p:sp>
      <p:sp>
        <p:nvSpPr>
          <p:cNvPr id="42" name="Cloud 48"/>
          <p:cNvSpPr/>
          <p:nvPr/>
        </p:nvSpPr>
        <p:spPr>
          <a:xfrm>
            <a:off x="7168605" y="6262822"/>
            <a:ext cx="1165769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OneM2M</a:t>
            </a:r>
            <a:endParaRPr lang="en-US" dirty="0"/>
          </a:p>
        </p:txBody>
      </p:sp>
      <p:sp>
        <p:nvSpPr>
          <p:cNvPr id="43" name="Cloud 48"/>
          <p:cNvSpPr/>
          <p:nvPr/>
        </p:nvSpPr>
        <p:spPr>
          <a:xfrm>
            <a:off x="6660232" y="1772816"/>
            <a:ext cx="1584127" cy="773640"/>
          </a:xfrm>
          <a:prstGeom prst="clou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44" name="Cloud 48"/>
          <p:cNvSpPr/>
          <p:nvPr/>
        </p:nvSpPr>
        <p:spPr>
          <a:xfrm>
            <a:off x="7668344" y="5881184"/>
            <a:ext cx="99972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BACnet</a:t>
            </a:r>
            <a:endParaRPr lang="en-US"/>
          </a:p>
        </p:txBody>
      </p:sp>
      <p:sp>
        <p:nvSpPr>
          <p:cNvPr id="45" name="Wolkenförmige Legende 44"/>
          <p:cNvSpPr/>
          <p:nvPr/>
        </p:nvSpPr>
        <p:spPr>
          <a:xfrm>
            <a:off x="395536" y="5445224"/>
            <a:ext cx="2232248" cy="1396726"/>
          </a:xfrm>
          <a:prstGeom prst="cloudCallout">
            <a:avLst>
              <a:gd name="adj1" fmla="val 72614"/>
              <a:gd name="adj2" fmla="val -18422"/>
            </a:avLst>
          </a:prstGeom>
          <a:solidFill>
            <a:srgbClr val="FF9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tIns="10800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Things can be in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client and/or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server role: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Servient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Cloud 48"/>
          <p:cNvSpPr/>
          <p:nvPr/>
        </p:nvSpPr>
        <p:spPr>
          <a:xfrm>
            <a:off x="8200976" y="6262822"/>
            <a:ext cx="79208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W3C WoT </a:t>
            </a:r>
            <a:r>
              <a:rPr lang="en-US" dirty="0" smtClean="0"/>
              <a:t>Architecture Patterns</a:t>
            </a:r>
            <a:endParaRPr lang="en-US" dirty="0"/>
          </a:p>
        </p:txBody>
      </p:sp>
      <p:sp>
        <p:nvSpPr>
          <p:cNvPr id="289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29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9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97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298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Direct</a:t>
            </a:r>
            <a:br>
              <a:rPr lang="en-US" sz="1600" b="1" smtClean="0"/>
            </a:br>
            <a:r>
              <a:rPr lang="en-US" sz="1600" b="1" smtClean="0"/>
              <a:t>Thing-to-Thing</a:t>
            </a:r>
          </a:p>
          <a:p>
            <a:pPr algn="ctr"/>
            <a:r>
              <a:rPr lang="en-US" sz="1600" b="1" smtClean="0"/>
              <a:t>Interaction</a:t>
            </a:r>
            <a:endParaRPr lang="en-US" sz="1600" b="1"/>
          </a:p>
        </p:txBody>
      </p:sp>
      <p:sp>
        <p:nvSpPr>
          <p:cNvPr id="321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2" name="角丸四角形 21"/>
          <p:cNvSpPr/>
          <p:nvPr/>
        </p:nvSpPr>
        <p:spPr bwMode="auto">
          <a:xfrm>
            <a:off x="4878269" y="533400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3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" name="Gruppieren 323"/>
          <p:cNvGrpSpPr/>
          <p:nvPr/>
        </p:nvGrpSpPr>
        <p:grpSpPr>
          <a:xfrm>
            <a:off x="6051181" y="5069775"/>
            <a:ext cx="2997068" cy="1392272"/>
            <a:chOff x="6051181" y="5069775"/>
            <a:chExt cx="2997068" cy="1392272"/>
          </a:xfrm>
        </p:grpSpPr>
        <p:sp>
          <p:nvSpPr>
            <p:cNvPr id="325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pic>
          <p:nvPicPr>
            <p:cNvPr id="326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33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35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6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7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8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</p:grpSp>
        </p:grpSp>
        <p:sp>
          <p:nvSpPr>
            <p:cNvPr id="328" name="Textfeld 126"/>
            <p:cNvSpPr txBox="1"/>
            <p:nvPr/>
          </p:nvSpPr>
          <p:spPr>
            <a:xfrm>
              <a:off x="6130454" y="587727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Complement</a:t>
              </a:r>
              <a:br>
                <a:rPr lang="en-US" sz="1600" b="1" smtClean="0"/>
              </a:br>
              <a:r>
                <a:rPr lang="en-US" sz="1600" b="1" smtClean="0"/>
                <a:t>Existing Devices</a:t>
              </a:r>
            </a:p>
          </p:txBody>
        </p:sp>
        <p:sp>
          <p:nvSpPr>
            <p:cNvPr id="329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+</a:t>
              </a:r>
              <a:endParaRPr lang="en-US" sz="1200"/>
            </a:p>
          </p:txBody>
        </p:sp>
        <p:sp>
          <p:nvSpPr>
            <p:cNvPr id="330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ym typeface="Symbol"/>
                </a:rPr>
                <a:t></a:t>
              </a:r>
              <a:endParaRPr lang="en-US" sz="1200" b="1"/>
            </a:p>
          </p:txBody>
        </p:sp>
        <p:sp>
          <p:nvSpPr>
            <p:cNvPr id="332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sp>
        <p:nvSpPr>
          <p:cNvPr id="359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15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36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367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8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9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70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146" name="Gruppieren 145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12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357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Edge Hubs</a:t>
              </a:r>
              <a:endParaRPr lang="en-US" sz="1600" b="1"/>
            </a:p>
          </p:txBody>
        </p:sp>
        <p:sp>
          <p:nvSpPr>
            <p:cNvPr id="350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97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98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9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10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1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2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7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8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0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1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2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11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1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1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9" name="Gerade Verbindung mit Pfeil 118"/>
            <p:cNvCxnSpPr>
              <a:stCxn id="109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Gerade Verbindung mit Pfeil 119"/>
            <p:cNvCxnSpPr>
              <a:stCxn id="111" idx="1"/>
              <a:endCxn id="113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6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147" name="Gruppieren 146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5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317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7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8" name="Textfeld 181"/>
            <p:cNvSpPr txBox="1"/>
            <p:nvPr/>
          </p:nvSpPr>
          <p:spPr>
            <a:xfrm>
              <a:off x="1708071" y="150627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Cloud</a:t>
              </a:r>
              <a:endParaRPr lang="en-US" sz="1600" b="1" dirty="0"/>
            </a:p>
          </p:txBody>
        </p:sp>
        <p:sp>
          <p:nvSpPr>
            <p:cNvPr id="121" name="角丸四角形 6"/>
            <p:cNvSpPr/>
            <p:nvPr/>
          </p:nvSpPr>
          <p:spPr bwMode="auto">
            <a:xfrm>
              <a:off x="2027337" y="2007890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122" name="角丸四角形 24"/>
            <p:cNvSpPr/>
            <p:nvPr/>
          </p:nvSpPr>
          <p:spPr bwMode="auto">
            <a:xfrm>
              <a:off x="2086282" y="314245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23" name="Group 42"/>
            <p:cNvGrpSpPr/>
            <p:nvPr/>
          </p:nvGrpSpPr>
          <p:grpSpPr>
            <a:xfrm>
              <a:off x="1670213" y="2727970"/>
              <a:ext cx="324321" cy="324321"/>
              <a:chOff x="6235706" y="4922175"/>
              <a:chExt cx="268034" cy="268034"/>
            </a:xfrm>
          </p:grpSpPr>
          <p:sp>
            <p:nvSpPr>
              <p:cNvPr id="12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25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26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0" name="角丸四角形 24"/>
            <p:cNvSpPr/>
            <p:nvPr/>
          </p:nvSpPr>
          <p:spPr bwMode="auto">
            <a:xfrm>
              <a:off x="2086281" y="334406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1" name="角丸四角形 21"/>
            <p:cNvSpPr/>
            <p:nvPr/>
          </p:nvSpPr>
          <p:spPr bwMode="auto">
            <a:xfrm>
              <a:off x="2086282" y="2258375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2" name="角丸四角形 21"/>
            <p:cNvSpPr/>
            <p:nvPr/>
          </p:nvSpPr>
          <p:spPr bwMode="auto">
            <a:xfrm>
              <a:off x="2086282" y="294083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3" name="縦巻き 49"/>
            <p:cNvSpPr/>
            <p:nvPr/>
          </p:nvSpPr>
          <p:spPr bwMode="auto">
            <a:xfrm>
              <a:off x="2148674" y="272797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kern="0" smtClean="0">
                  <a:solidFill>
                    <a:sysClr val="windowText" lastClr="000000"/>
                  </a:solidFill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lang="en-US" altLang="ja-JP" sz="800" ker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4" name="縦巻き 49"/>
            <p:cNvSpPr/>
            <p:nvPr/>
          </p:nvSpPr>
          <p:spPr bwMode="auto">
            <a:xfrm>
              <a:off x="2148674" y="2516457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5" name="縦巻き 49"/>
            <p:cNvSpPr/>
            <p:nvPr/>
          </p:nvSpPr>
          <p:spPr bwMode="auto">
            <a:xfrm>
              <a:off x="2148674" y="2304944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36" name="Group 42"/>
            <p:cNvGrpSpPr/>
            <p:nvPr/>
          </p:nvGrpSpPr>
          <p:grpSpPr>
            <a:xfrm>
              <a:off x="1660452" y="2182486"/>
              <a:ext cx="324321" cy="324321"/>
              <a:chOff x="6235706" y="4922175"/>
              <a:chExt cx="268034" cy="268034"/>
            </a:xfrm>
          </p:grpSpPr>
          <p:sp>
            <p:nvSpPr>
              <p:cNvPr id="137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38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39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3" name="Gerade Verbindung mit Pfeil 142"/>
            <p:cNvCxnSpPr>
              <a:stCxn id="133" idx="1"/>
            </p:cNvCxnSpPr>
            <p:nvPr/>
          </p:nvCxnSpPr>
          <p:spPr bwMode="auto">
            <a:xfrm flipH="1">
              <a:off x="1994534" y="281797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Gerade Verbindung mit Pfeil 143"/>
            <p:cNvCxnSpPr>
              <a:stCxn id="135" idx="1"/>
              <a:endCxn id="137" idx="3"/>
            </p:cNvCxnSpPr>
            <p:nvPr/>
          </p:nvCxnSpPr>
          <p:spPr bwMode="auto">
            <a:xfrm flipH="1" flipV="1">
              <a:off x="1984773" y="234464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uppieren 371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373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374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375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Integration</a:t>
              </a:r>
              <a:endParaRPr lang="en-US" sz="1600" b="1"/>
            </a:p>
          </p:txBody>
        </p:sp>
        <p:sp>
          <p:nvSpPr>
            <p:cNvPr id="376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7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8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9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80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81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pic>
        <p:nvPicPr>
          <p:cNvPr id="148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:lc="http://schemas.openxmlformats.org/drawingml/2006/lockedCanvas" xmlns="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752308" y="585266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 Group (IG)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683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www.w3.org/2016/07/wot-ig-charter.html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 smtClean="0"/>
              <a:t>Started spring 2015</a:t>
            </a:r>
          </a:p>
          <a:p>
            <a:r>
              <a:rPr lang="en-US" dirty="0" smtClean="0"/>
              <a:t>220 participants</a:t>
            </a:r>
          </a:p>
          <a:p>
            <a:r>
              <a:rPr lang="en-US" dirty="0" smtClean="0"/>
              <a:t>Informal work, outreach</a:t>
            </a:r>
          </a:p>
          <a:p>
            <a:endParaRPr lang="en-US" dirty="0" smtClean="0"/>
          </a:p>
          <a:p>
            <a:r>
              <a:rPr lang="en-US" dirty="0" smtClean="0"/>
              <a:t>Explorative work, </a:t>
            </a:r>
            <a:r>
              <a:rPr lang="en-US" dirty="0" smtClean="0"/>
              <a:t>validation</a:t>
            </a:r>
            <a:endParaRPr lang="en-US" dirty="0" smtClean="0"/>
          </a:p>
          <a:p>
            <a:r>
              <a:rPr lang="en-US" dirty="0" err="1" smtClean="0"/>
              <a:t>PlugFests</a:t>
            </a:r>
            <a:r>
              <a:rPr lang="en-US" dirty="0" smtClean="0"/>
              <a:t> with running code</a:t>
            </a:r>
          </a:p>
          <a:p>
            <a:r>
              <a:rPr lang="en-US" dirty="0" smtClean="0"/>
              <a:t>Liaisons and collaborations with other organizations and </a:t>
            </a:r>
            <a:r>
              <a:rPr lang="en-US" dirty="0" smtClean="0"/>
              <a:t>SDOs (+ “</a:t>
            </a:r>
            <a:r>
              <a:rPr lang="en-US" dirty="0" err="1" smtClean="0"/>
              <a:t>OpenDays</a:t>
            </a:r>
            <a:r>
              <a:rPr lang="en-US" dirty="0" smtClean="0"/>
              <a:t>”)</a:t>
            </a:r>
            <a:endParaRPr lang="en-US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Working Group (WG)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683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www.w3.org/2016/12/wot-wg-2016.html</a:t>
            </a:r>
            <a:r>
              <a:rPr lang="en-US" sz="1400" dirty="0" smtClean="0"/>
              <a:t> </a:t>
            </a:r>
          </a:p>
          <a:p>
            <a:r>
              <a:rPr lang="en-US" dirty="0" smtClean="0"/>
              <a:t>Started December 2016</a:t>
            </a:r>
          </a:p>
          <a:p>
            <a:r>
              <a:rPr lang="en-US" dirty="0" smtClean="0"/>
              <a:t>92 participants</a:t>
            </a:r>
          </a:p>
          <a:p>
            <a:r>
              <a:rPr lang="en-US" dirty="0" smtClean="0"/>
              <a:t>Normative </a:t>
            </a:r>
            <a:r>
              <a:rPr lang="en-US" dirty="0" smtClean="0"/>
              <a:t>standardization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on deliverables</a:t>
            </a:r>
            <a:endParaRPr lang="en-US" dirty="0" smtClean="0"/>
          </a:p>
          <a:p>
            <a:r>
              <a:rPr lang="en-US" dirty="0" smtClean="0"/>
              <a:t>W3C Patent </a:t>
            </a:r>
            <a:r>
              <a:rPr lang="en-US" dirty="0" smtClean="0"/>
              <a:t>Policy for</a:t>
            </a:r>
            <a:br>
              <a:rPr lang="en-US" dirty="0" smtClean="0"/>
            </a:br>
            <a:r>
              <a:rPr lang="en-US" dirty="0" smtClean="0"/>
              <a:t>royalty-free standards</a:t>
            </a:r>
          </a:p>
          <a:p>
            <a:r>
              <a:rPr lang="en-US" dirty="0" smtClean="0"/>
              <a:t>Member organizations</a:t>
            </a:r>
            <a:br>
              <a:rPr lang="en-US" dirty="0" smtClean="0"/>
            </a:br>
            <a:r>
              <a:rPr lang="en-US" dirty="0" smtClean="0"/>
              <a:t>and Invited Experts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Process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IG: </a:t>
            </a:r>
            <a:r>
              <a:rPr lang="de-DE" sz="3000" dirty="0" smtClean="0">
                <a:hlinkClick r:id="rId2"/>
              </a:rPr>
              <a:t>https://github.com/w3c/wot</a:t>
            </a:r>
            <a:r>
              <a:rPr lang="de-DE" sz="3000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WG:</a:t>
            </a:r>
          </a:p>
          <a:p>
            <a:pPr lvl="1"/>
            <a:r>
              <a:rPr lang="de-DE" dirty="0" smtClean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github.com/w3c/wot-architecture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github.com/w3c/wot-thing-description</a:t>
            </a:r>
            <a:endParaRPr lang="de-DE" dirty="0" smtClean="0"/>
          </a:p>
          <a:p>
            <a:pPr lvl="1"/>
            <a:r>
              <a:rPr lang="de-DE" dirty="0" smtClean="0">
                <a:hlinkClick r:id="rId5"/>
              </a:rPr>
              <a:t>https://github.com/w3c/wot-scripting-api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pPr lvl="1"/>
            <a:r>
              <a:rPr lang="de-DE" dirty="0" smtClean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github.com/w3c/wot-binding-templates</a:t>
            </a:r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, Pull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contribute</a:t>
            </a:r>
            <a:endParaRPr lang="de-DE" dirty="0"/>
          </a:p>
        </p:txBody>
      </p:sp>
      <p:pic>
        <p:nvPicPr>
          <p:cNvPr id="1028" name="Picture 4" descr="https://image.flaticon.com/icons/png/512/25/2523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5754" y="1604419"/>
            <a:ext cx="1210102" cy="1210102"/>
          </a:xfrm>
          <a:prstGeom prst="rect">
            <a:avLst/>
          </a:prstGeom>
          <a:noFill/>
        </p:spPr>
      </p:pic>
      <p:pic>
        <p:nvPicPr>
          <p:cNvPr id="1030" name="Picture 6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1920" y="1805010"/>
            <a:ext cx="3096344" cy="808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W3C </a:t>
            </a:r>
            <a:r>
              <a:rPr lang="en-US" smtClean="0"/>
              <a:t>WoT </a:t>
            </a:r>
            <a:r>
              <a:rPr lang="en-US" smtClean="0"/>
              <a:t>Progress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2014: Stakeholders identified at W3C Workshop</a:t>
            </a:r>
          </a:p>
          <a:p>
            <a:r>
              <a:rPr lang="en-US" dirty="0" smtClean="0"/>
              <a:t>2015: IG started to identify initial building blocks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/>
              <a:t>Practices documented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w3c.github.io/wot/current-practices/wot-practices.html</a:t>
            </a:r>
            <a:r>
              <a:rPr lang="en-US" sz="22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Practical evaluation in “</a:t>
            </a:r>
            <a:r>
              <a:rPr lang="en-US" dirty="0" err="1" smtClean="0"/>
              <a:t>PlugFests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2016/17: WG chartered until end of 2018</a:t>
            </a:r>
          </a:p>
          <a:p>
            <a:pPr lvl="1"/>
            <a:r>
              <a:rPr lang="en-US" dirty="0" smtClean="0"/>
              <a:t>Editor’s Drafts available</a:t>
            </a:r>
          </a:p>
          <a:p>
            <a:pPr lvl="1"/>
            <a:r>
              <a:rPr lang="en-US" dirty="0" smtClean="0"/>
              <a:t>First Public Working Drafts expected August 2017</a:t>
            </a:r>
          </a:p>
          <a:p>
            <a:pPr lvl="1"/>
            <a:r>
              <a:rPr lang="en-US" dirty="0" smtClean="0"/>
              <a:t>Candidate Recommendations end of 2018…</a:t>
            </a:r>
          </a:p>
          <a:p>
            <a:r>
              <a:rPr lang="en-US" dirty="0" smtClean="0"/>
              <a:t>2019: WG re-chartering for next building blocks</a:t>
            </a:r>
          </a:p>
          <a:p>
            <a:pPr lvl="1"/>
            <a:r>
              <a:rPr lang="en-US" dirty="0" smtClean="0"/>
              <a:t>IG is continuously exploring and identifying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Opportunities for Reuse/Integration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Royalty-free Web standards</a:t>
            </a:r>
            <a:endParaRPr lang="en-US" dirty="0" smtClean="0"/>
          </a:p>
          <a:p>
            <a:r>
              <a:rPr lang="en-US" dirty="0" smtClean="0"/>
              <a:t>Technological building blocks</a:t>
            </a:r>
          </a:p>
          <a:p>
            <a:pPr lvl="1"/>
            <a:r>
              <a:rPr lang="en-US" dirty="0" smtClean="0"/>
              <a:t>Non-prescriptive: take what you need</a:t>
            </a:r>
          </a:p>
          <a:p>
            <a:pPr lvl="1"/>
            <a:r>
              <a:rPr lang="en-US" dirty="0" smtClean="0"/>
              <a:t>Open source reference implementation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https://github.com/thingweb/node-wot</a:t>
            </a:r>
            <a:endParaRPr lang="en-US" dirty="0" smtClean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smtClean="0"/>
              <a:t>Semantic vocabulary </a:t>
            </a:r>
            <a:r>
              <a:rPr lang="en-US" dirty="0" smtClean="0">
                <a:sym typeface="Wingdings" pitchFamily="2" charset="2"/>
              </a:rPr>
              <a:t> iot.schema.org, oneM2M, …</a:t>
            </a:r>
            <a:endParaRPr lang="en-US" dirty="0" smtClean="0"/>
          </a:p>
          <a:p>
            <a:pPr lvl="1"/>
            <a:r>
              <a:rPr lang="en-US" dirty="0" smtClean="0"/>
              <a:t>Binding Templates </a:t>
            </a:r>
            <a:r>
              <a:rPr lang="en-US" dirty="0" smtClean="0">
                <a:sym typeface="Wingdings" pitchFamily="2" charset="2"/>
              </a:rPr>
              <a:t> Web, </a:t>
            </a:r>
            <a:r>
              <a:rPr lang="en-US" dirty="0" err="1" smtClean="0">
                <a:sym typeface="Wingdings" pitchFamily="2" charset="2"/>
              </a:rPr>
              <a:t>CoRE</a:t>
            </a:r>
            <a:r>
              <a:rPr lang="en-US" dirty="0" smtClean="0">
                <a:sym typeface="Wingdings" pitchFamily="2" charset="2"/>
              </a:rPr>
              <a:t>, OCF, oneM2M, …</a:t>
            </a:r>
            <a:endParaRPr lang="en-US" dirty="0" smtClean="0"/>
          </a:p>
          <a:p>
            <a:pPr lvl="1"/>
            <a:r>
              <a:rPr lang="en-US" dirty="0" smtClean="0"/>
              <a:t>Libraries on top of Scripting API </a:t>
            </a:r>
            <a:r>
              <a:rPr lang="en-US" dirty="0" smtClean="0">
                <a:sym typeface="Wingdings" pitchFamily="2" charset="2"/>
              </a:rPr>
              <a:t> individual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Opportunities</a:t>
            </a:r>
            <a:r>
              <a:rPr lang="en-US" smtClean="0"/>
              <a:t> for </a:t>
            </a:r>
            <a:r>
              <a:rPr lang="en-US" smtClean="0"/>
              <a:t>Collaboration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OpenDay</a:t>
            </a:r>
            <a:r>
              <a:rPr lang="en-US" dirty="0" smtClean="0"/>
              <a:t> at W3C WoT Face-to-Face</a:t>
            </a:r>
          </a:p>
          <a:p>
            <a:pPr marL="971550" lvl="1" indent="-514350"/>
            <a:r>
              <a:rPr lang="en-US" dirty="0" smtClean="0"/>
              <a:t>Proposed and invited talks for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W3C WoT Call invites</a:t>
            </a:r>
          </a:p>
          <a:p>
            <a:pPr marL="971550" lvl="1" indent="-514350"/>
            <a:r>
              <a:rPr lang="en-US" dirty="0" smtClean="0"/>
              <a:t>Opportunity for more detailed discussions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Liaisons as formal collaboration</a:t>
            </a:r>
          </a:p>
          <a:p>
            <a:pPr marL="971550" lvl="1" indent="-514350"/>
            <a:r>
              <a:rPr lang="en-US" dirty="0" smtClean="0"/>
              <a:t>Chance for mutual alignment</a:t>
            </a:r>
          </a:p>
          <a:p>
            <a:pPr marL="971550" lvl="1" indent="-514350"/>
            <a:r>
              <a:rPr lang="en-US" dirty="0" smtClean="0"/>
              <a:t>Liaison inputs taken into account for WoT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W3C WoT Group Member</a:t>
            </a:r>
          </a:p>
          <a:p>
            <a:pPr marL="971550" lvl="1" indent="-514350"/>
            <a:r>
              <a:rPr lang="en-US" dirty="0" smtClean="0"/>
              <a:t>Organization needs to be W3C Member</a:t>
            </a:r>
          </a:p>
          <a:p>
            <a:pPr marL="971550" lvl="1" indent="-514350"/>
            <a:r>
              <a:rPr lang="en-US" dirty="0" smtClean="0"/>
              <a:t>Invited Expert status</a:t>
            </a:r>
          </a:p>
          <a:p>
            <a:pPr marL="971550" lvl="1" indent="-514350"/>
            <a:r>
              <a:rPr lang="en-US" dirty="0" smtClean="0"/>
              <a:t>Note W3C Patent Policy for </a:t>
            </a:r>
            <a:r>
              <a:rPr lang="en-US" dirty="0" smtClean="0"/>
              <a:t>WG contributions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hlinkClick r:id="rId2"/>
              </a:rPr>
              <a:t>https://www.w3.org/Consortium/Patent-Policy-20040205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Opportunities</a:t>
            </a:r>
            <a:r>
              <a:rPr lang="en-US" smtClean="0"/>
              <a:t> for </a:t>
            </a:r>
            <a:r>
              <a:rPr lang="en-US" smtClean="0"/>
              <a:t>Research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Machine-understandable interaction models</a:t>
            </a:r>
          </a:p>
          <a:p>
            <a:pPr lvl="1"/>
            <a:r>
              <a:rPr lang="en-US" dirty="0" smtClean="0"/>
              <a:t>Hypermedia controls </a:t>
            </a:r>
            <a:r>
              <a:rPr lang="en-US" dirty="0" smtClean="0">
                <a:sym typeface="Wingdings" pitchFamily="2" charset="2"/>
              </a:rPr>
              <a:t> IRTF T2TRG</a:t>
            </a:r>
            <a:endParaRPr lang="en-US" dirty="0" smtClean="0"/>
          </a:p>
          <a:p>
            <a:pPr lvl="1"/>
            <a:r>
              <a:rPr lang="en-US" dirty="0" smtClean="0"/>
              <a:t>Programming abstractions for orchestration</a:t>
            </a:r>
          </a:p>
          <a:p>
            <a:pPr lvl="1"/>
            <a:r>
              <a:rPr lang="en-US" dirty="0" smtClean="0"/>
              <a:t>Recovery from errors</a:t>
            </a:r>
          </a:p>
          <a:p>
            <a:r>
              <a:rPr lang="en-US" dirty="0" smtClean="0"/>
              <a:t>Semantic Web beyond knowledge management</a:t>
            </a:r>
          </a:p>
          <a:p>
            <a:pPr lvl="1"/>
            <a:r>
              <a:rPr lang="en-US" dirty="0" smtClean="0"/>
              <a:t>Dynamic graphs</a:t>
            </a:r>
          </a:p>
          <a:p>
            <a:pPr lvl="1"/>
            <a:r>
              <a:rPr lang="en-US" dirty="0" smtClean="0"/>
              <a:t>Privacy preservation</a:t>
            </a:r>
          </a:p>
          <a:p>
            <a:pPr lvl="1"/>
            <a:r>
              <a:rPr lang="en-US" dirty="0" smtClean="0"/>
              <a:t>Reasoning in constrained environments</a:t>
            </a:r>
          </a:p>
          <a:p>
            <a:r>
              <a:rPr lang="en-US" dirty="0" smtClean="0"/>
              <a:t>Security in loosely-coupled systems</a:t>
            </a:r>
          </a:p>
          <a:p>
            <a:pPr lvl="1"/>
            <a:r>
              <a:rPr lang="en-US" dirty="0" smtClean="0"/>
              <a:t>Object signing and encryption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</a:t>
            </a:r>
            <a:r>
              <a:rPr lang="de-DE" dirty="0" err="1" smtClean="0"/>
              <a:t>WoT</a:t>
            </a:r>
            <a:r>
              <a:rPr lang="de-DE" dirty="0" smtClean="0"/>
              <a:t> 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W3C WoT Wiki (IG+WG organizational information)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W3C </a:t>
            </a:r>
            <a:r>
              <a:rPr lang="en-US" sz="2000" dirty="0"/>
              <a:t>WoT Interest </a:t>
            </a:r>
            <a:r>
              <a:rPr lang="en-US" sz="2000" dirty="0" smtClean="0"/>
              <a:t>Group</a:t>
            </a: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www.w3.org/2016/07/wot-ig-charter.html</a:t>
            </a:r>
            <a:r>
              <a:rPr lang="en-US" sz="1600" dirty="0" smtClean="0"/>
              <a:t> (charter)</a:t>
            </a:r>
            <a:endParaRPr lang="en-US" sz="1600" dirty="0">
              <a:hlinkClick r:id="rId3"/>
            </a:endParaRPr>
          </a:p>
          <a:p>
            <a:pPr lvl="1"/>
            <a:r>
              <a:rPr lang="en-US" sz="1600" dirty="0" smtClean="0">
                <a:hlinkClick r:id="rId4"/>
              </a:rPr>
              <a:t>https://lists.w3.org/Archives/Public/public-wot-ig/</a:t>
            </a:r>
            <a:r>
              <a:rPr lang="en-US" sz="1600" dirty="0" smtClean="0"/>
              <a:t> (subscribe to mailing list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>
                <a:hlinkClick r:id="rId5"/>
              </a:rPr>
              <a:t>https://github.com/w3c/wot</a:t>
            </a:r>
            <a:r>
              <a:rPr lang="en-US" sz="1600" dirty="0" smtClean="0"/>
              <a:t> </a:t>
            </a:r>
            <a:r>
              <a:rPr lang="en-US" sz="1600" dirty="0" smtClean="0"/>
              <a:t>(technical proposals)</a:t>
            </a:r>
            <a:endParaRPr lang="en-US" sz="1600" dirty="0" smtClean="0"/>
          </a:p>
          <a:p>
            <a:r>
              <a:rPr lang="en-US" sz="2000" dirty="0" smtClean="0"/>
              <a:t>W3C WoT Working Group</a:t>
            </a:r>
          </a:p>
          <a:p>
            <a:pPr lvl="1"/>
            <a:r>
              <a:rPr lang="en-US" sz="1600" dirty="0" smtClean="0">
                <a:hlinkClick r:id="rId6"/>
              </a:rPr>
              <a:t>https://www.w3.org/2016/12/wot-wg-2016.html</a:t>
            </a:r>
            <a:r>
              <a:rPr lang="en-US" sz="1600" dirty="0" smtClean="0"/>
              <a:t> (charter)</a:t>
            </a:r>
          </a:p>
          <a:p>
            <a:pPr lvl="1"/>
            <a:r>
              <a:rPr lang="en-US" sz="1600" dirty="0" smtClean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://www.w3.org/WoT/WG/</a:t>
            </a:r>
            <a:r>
              <a:rPr lang="en-US" sz="1600" dirty="0" smtClean="0"/>
              <a:t> (dashboard)</a:t>
            </a:r>
          </a:p>
          <a:p>
            <a:r>
              <a:rPr lang="en-US" sz="2000" dirty="0" smtClean="0"/>
              <a:t>W3C </a:t>
            </a:r>
            <a:r>
              <a:rPr lang="en-US" sz="2000" dirty="0"/>
              <a:t>WoT </a:t>
            </a:r>
            <a:r>
              <a:rPr lang="en-US" sz="2000" dirty="0" smtClean="0"/>
              <a:t>Editor’s Drafts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8"/>
              </a:rPr>
              <a:t>https://w3c.github.io/wot-architecture/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9"/>
              </a:rPr>
              <a:t>https://w3c.github.io/wot-thing-description/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https://w3c.github.io/wot-scripting-api/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1"/>
              </a:rPr>
              <a:t>https://w3c.github.io/wot-binding-templates/</a:t>
            </a: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Application/Platform Silos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Connectivity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8604448" y="1988840"/>
            <a:ext cx="54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A7B7C"/>
                </a:solidFill>
              </a:rPr>
              <a:t>…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36" name="Zylinder 35"/>
          <p:cNvSpPr/>
          <p:nvPr/>
        </p:nvSpPr>
        <p:spPr>
          <a:xfrm>
            <a:off x="2033718" y="1556792"/>
            <a:ext cx="1296144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Zylinder 36"/>
          <p:cNvSpPr/>
          <p:nvPr/>
        </p:nvSpPr>
        <p:spPr>
          <a:xfrm>
            <a:off x="3599892" y="1565845"/>
            <a:ext cx="1440160" cy="1440160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Zylinder 37"/>
          <p:cNvSpPr/>
          <p:nvPr/>
        </p:nvSpPr>
        <p:spPr>
          <a:xfrm>
            <a:off x="5310082" y="1628800"/>
            <a:ext cx="1584176" cy="1296144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Zylinder 38"/>
          <p:cNvSpPr/>
          <p:nvPr/>
        </p:nvSpPr>
        <p:spPr>
          <a:xfrm>
            <a:off x="7164287" y="1556792"/>
            <a:ext cx="1448797" cy="1382943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Zylinder 39"/>
          <p:cNvSpPr/>
          <p:nvPr/>
        </p:nvSpPr>
        <p:spPr>
          <a:xfrm>
            <a:off x="535610" y="1475315"/>
            <a:ext cx="1228078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593" y="1880828"/>
            <a:ext cx="1008112" cy="1008112"/>
          </a:xfrm>
          <a:prstGeom prst="rect">
            <a:avLst/>
          </a:prstGeom>
          <a:noFill/>
        </p:spPr>
      </p:pic>
      <p:pic>
        <p:nvPicPr>
          <p:cNvPr id="42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34267" y="1943085"/>
            <a:ext cx="1295044" cy="883598"/>
          </a:xfrm>
          <a:prstGeom prst="rect">
            <a:avLst/>
          </a:prstGeom>
          <a:noFill/>
        </p:spPr>
      </p:pic>
      <p:pic>
        <p:nvPicPr>
          <p:cNvPr id="43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82090" y="2139656"/>
            <a:ext cx="1440160" cy="490457"/>
          </a:xfrm>
          <a:prstGeom prst="rect">
            <a:avLst/>
          </a:prstGeom>
          <a:noFill/>
        </p:spPr>
      </p:pic>
      <p:pic>
        <p:nvPicPr>
          <p:cNvPr id="44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794" r="10544"/>
          <a:stretch>
            <a:fillRect/>
          </a:stretch>
        </p:blipFill>
        <p:spPr bwMode="auto">
          <a:xfrm>
            <a:off x="3636066" y="1948559"/>
            <a:ext cx="1367810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D:\Projects\W3C-WoT\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4345" y="2121068"/>
            <a:ext cx="1382943" cy="4825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" name="Picture 2" descr="Standards"/>
          <p:cNvPicPr>
            <a:picLocks noChangeAspect="1" noChangeArrowheads="1"/>
          </p:cNvPicPr>
          <p:nvPr/>
        </p:nvPicPr>
        <p:blipFill>
          <a:blip r:embed="rId2" cstate="print"/>
          <a:srcRect t="12785"/>
          <a:stretch>
            <a:fillRect/>
          </a:stretch>
        </p:blipFill>
        <p:spPr bwMode="auto">
          <a:xfrm>
            <a:off x="467544" y="2041114"/>
            <a:ext cx="8208912" cy="37641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307427" y="5982379"/>
            <a:ext cx="852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A7B7C"/>
                </a:solidFill>
              </a:rPr>
              <a:t>Extend </a:t>
            </a:r>
            <a:r>
              <a:rPr lang="en-US" sz="2400" b="1" dirty="0" smtClean="0">
                <a:solidFill>
                  <a:srgbClr val="4A7B7C"/>
                </a:solidFill>
              </a:rPr>
              <a:t>Web technologies to the IoT </a:t>
            </a:r>
            <a:r>
              <a:rPr lang="en-US" sz="2400" b="1" dirty="0" smtClean="0">
                <a:solidFill>
                  <a:srgbClr val="4A7B7C"/>
                </a:solidFill>
              </a:rPr>
              <a:t>to complement IoT standards</a:t>
            </a:r>
            <a:br>
              <a:rPr lang="en-US" sz="2400" b="1" dirty="0" smtClean="0">
                <a:solidFill>
                  <a:srgbClr val="4A7B7C"/>
                </a:solidFill>
              </a:rPr>
            </a:br>
            <a:r>
              <a:rPr lang="en-US" sz="2400" b="1" dirty="0" smtClean="0">
                <a:solidFill>
                  <a:srgbClr val="4A7B7C"/>
                </a:solidFill>
              </a:rPr>
              <a:t>by being </a:t>
            </a:r>
            <a:r>
              <a:rPr lang="en-US" sz="2400" b="1" i="1" dirty="0" smtClean="0">
                <a:solidFill>
                  <a:srgbClr val="4A7B7C"/>
                </a:solidFill>
              </a:rPr>
              <a:t>descriptive</a:t>
            </a:r>
            <a:r>
              <a:rPr lang="en-US" sz="2400" b="1" dirty="0" smtClean="0">
                <a:solidFill>
                  <a:srgbClr val="4A7B7C"/>
                </a:solidFill>
              </a:rPr>
              <a:t> instead of prescriptive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Web of </a:t>
            </a:r>
            <a:r>
              <a:rPr lang="en-US" sz="4400" dirty="0" smtClean="0">
                <a:solidFill>
                  <a:schemeClr val="bg1"/>
                </a:solidFill>
              </a:rPr>
              <a:t>Things: “glue in-between”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</a:t>
            </a:r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WoT: cross-platform, cross-domain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  <p:pic>
        <p:nvPicPr>
          <p:cNvPr id="3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68" y="1556792"/>
            <a:ext cx="1443232" cy="455438"/>
          </a:xfrm>
          <a:prstGeom prst="rect">
            <a:avLst/>
          </a:prstGeom>
        </p:spPr>
      </p:pic>
      <p:pic>
        <p:nvPicPr>
          <p:cNvPr id="34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844824"/>
            <a:ext cx="1314551" cy="322980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08" y="4869160"/>
            <a:ext cx="1057807" cy="670877"/>
          </a:xfrm>
          <a:prstGeom prst="rect">
            <a:avLst/>
          </a:prstGeom>
        </p:spPr>
      </p:pic>
      <p:pic>
        <p:nvPicPr>
          <p:cNvPr id="36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81" y="1484784"/>
            <a:ext cx="771119" cy="782489"/>
          </a:xfrm>
          <a:prstGeom prst="rect">
            <a:avLst/>
          </a:prstGeom>
        </p:spPr>
      </p:pic>
      <p:pic>
        <p:nvPicPr>
          <p:cNvPr id="37" name="Picture 14" descr="https://seeklogo.com/images/H/Huawei-logo-A8C7CBCAA8-seeklogo.co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59632" y="5877272"/>
            <a:ext cx="674298" cy="656316"/>
          </a:xfrm>
          <a:prstGeom prst="rect">
            <a:avLst/>
          </a:prstGeom>
          <a:noFill/>
        </p:spPr>
      </p:pic>
      <p:pic>
        <p:nvPicPr>
          <p:cNvPr id="38" name="Picture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5373216"/>
            <a:ext cx="986318" cy="472406"/>
          </a:xfrm>
          <a:prstGeom prst="rect">
            <a:avLst/>
          </a:prstGeom>
        </p:spPr>
      </p:pic>
      <p:pic>
        <p:nvPicPr>
          <p:cNvPr id="39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5661248"/>
            <a:ext cx="646105" cy="591513"/>
          </a:xfrm>
          <a:prstGeom prst="rect">
            <a:avLst/>
          </a:prstGeom>
        </p:spPr>
      </p:pic>
      <p:pic>
        <p:nvPicPr>
          <p:cNvPr id="40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280" y="5949280"/>
            <a:ext cx="917958" cy="637981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6309320"/>
            <a:ext cx="966225" cy="414328"/>
          </a:xfrm>
          <a:prstGeom prst="rect">
            <a:avLst/>
          </a:prstGeom>
        </p:spPr>
      </p:pic>
      <p:pic>
        <p:nvPicPr>
          <p:cNvPr id="42" name="Picture 12" descr="https://upload.wikimedia.org/wikipedia/en/thumb/4/44/Fzi_logo.svg/610px-Fzi_logo.svg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12160" y="1340768"/>
            <a:ext cx="353753" cy="593520"/>
          </a:xfrm>
          <a:prstGeom prst="rect">
            <a:avLst/>
          </a:prstGeom>
          <a:noFill/>
        </p:spPr>
      </p:pic>
      <p:pic>
        <p:nvPicPr>
          <p:cNvPr id="43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864" y="1772816"/>
            <a:ext cx="595530" cy="201437"/>
          </a:xfrm>
          <a:prstGeom prst="rect">
            <a:avLst/>
          </a:prstGeom>
        </p:spPr>
      </p:pic>
      <p:pic>
        <p:nvPicPr>
          <p:cNvPr id="44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2" y="6420899"/>
            <a:ext cx="731462" cy="437101"/>
          </a:xfrm>
          <a:prstGeom prst="rect">
            <a:avLst/>
          </a:prstGeom>
        </p:spPr>
      </p:pic>
      <p:pic>
        <p:nvPicPr>
          <p:cNvPr id="45" name="Picture 1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28184" y="5517232"/>
            <a:ext cx="805135" cy="403128"/>
          </a:xfrm>
          <a:prstGeom prst="rect">
            <a:avLst/>
          </a:prstGeom>
        </p:spPr>
      </p:pic>
      <p:pic>
        <p:nvPicPr>
          <p:cNvPr id="46" name="Picture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392" y="2420888"/>
            <a:ext cx="812790" cy="201991"/>
          </a:xfrm>
          <a:prstGeom prst="rect">
            <a:avLst/>
          </a:prstGeom>
        </p:spPr>
      </p:pic>
      <p:pic>
        <p:nvPicPr>
          <p:cNvPr id="47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1412776"/>
            <a:ext cx="988176" cy="391918"/>
          </a:xfrm>
          <a:prstGeom prst="rect">
            <a:avLst/>
          </a:prstGeom>
        </p:spPr>
      </p:pic>
      <p:pic>
        <p:nvPicPr>
          <p:cNvPr id="48" name="Picture 4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1253315"/>
            <a:ext cx="981239" cy="303477"/>
          </a:xfrm>
          <a:prstGeom prst="rect">
            <a:avLst/>
          </a:prstGeom>
        </p:spPr>
      </p:pic>
      <p:pic>
        <p:nvPicPr>
          <p:cNvPr id="49" name="Picture 2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104" y="6309320"/>
            <a:ext cx="650045" cy="367481"/>
          </a:xfrm>
          <a:prstGeom prst="rect">
            <a:avLst/>
          </a:prstGeom>
        </p:spPr>
      </p:pic>
      <p:pic>
        <p:nvPicPr>
          <p:cNvPr id="50" name="Picture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2060848"/>
            <a:ext cx="428254" cy="437818"/>
          </a:xfrm>
          <a:prstGeom prst="rect">
            <a:avLst/>
          </a:prstGeom>
        </p:spPr>
      </p:pic>
      <p:pic>
        <p:nvPicPr>
          <p:cNvPr id="51" name="Picture 4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764704"/>
            <a:ext cx="890058" cy="602121"/>
          </a:xfrm>
          <a:prstGeom prst="rect">
            <a:avLst/>
          </a:prstGeom>
        </p:spPr>
      </p:pic>
      <p:pic>
        <p:nvPicPr>
          <p:cNvPr id="52" name="Picture 3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932040" y="5877272"/>
            <a:ext cx="777416" cy="246213"/>
          </a:xfrm>
          <a:prstGeom prst="rect">
            <a:avLst/>
          </a:prstGeom>
        </p:spPr>
      </p:pic>
      <p:pic>
        <p:nvPicPr>
          <p:cNvPr id="53" name="Picture 2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021288"/>
            <a:ext cx="392672" cy="611134"/>
          </a:xfrm>
          <a:prstGeom prst="rect">
            <a:avLst/>
          </a:prstGeom>
        </p:spPr>
      </p:pic>
      <p:pic>
        <p:nvPicPr>
          <p:cNvPr id="54" name="Picture 4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1988840"/>
            <a:ext cx="670848" cy="412982"/>
          </a:xfrm>
          <a:prstGeom prst="rect">
            <a:avLst/>
          </a:prstGeom>
        </p:spPr>
      </p:pic>
      <p:pic>
        <p:nvPicPr>
          <p:cNvPr id="55" name="Picture 4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856" y="5013176"/>
            <a:ext cx="1029217" cy="784496"/>
          </a:xfrm>
          <a:prstGeom prst="rect">
            <a:avLst/>
          </a:prstGeom>
        </p:spPr>
      </p:pic>
      <p:pic>
        <p:nvPicPr>
          <p:cNvPr id="56" name="Picture 6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6123890"/>
            <a:ext cx="964592" cy="734110"/>
          </a:xfrm>
          <a:prstGeom prst="rect">
            <a:avLst/>
          </a:prstGeom>
        </p:spPr>
      </p:pic>
      <p:pic>
        <p:nvPicPr>
          <p:cNvPr id="57" name="Picture 3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6525344"/>
            <a:ext cx="1414626" cy="204007"/>
          </a:xfrm>
          <a:prstGeom prst="rect">
            <a:avLst/>
          </a:prstGeom>
        </p:spPr>
      </p:pic>
      <p:pic>
        <p:nvPicPr>
          <p:cNvPr id="58" name="Picture 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1412776"/>
            <a:ext cx="890356" cy="133809"/>
          </a:xfrm>
          <a:prstGeom prst="rect">
            <a:avLst/>
          </a:prstGeom>
        </p:spPr>
      </p:pic>
      <p:pic>
        <p:nvPicPr>
          <p:cNvPr id="59" name="Picture 16" descr="http://www.gbpremiumcars.com/wp-content/uploads/2016/08/jlr_logo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40352" y="5445224"/>
            <a:ext cx="1147810" cy="281213"/>
          </a:xfrm>
          <a:prstGeom prst="rect">
            <a:avLst/>
          </a:prstGeom>
          <a:noFill/>
        </p:spPr>
      </p:pic>
      <p:pic>
        <p:nvPicPr>
          <p:cNvPr id="60" name="Picture 1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260648"/>
            <a:ext cx="389385" cy="524786"/>
          </a:xfrm>
          <a:prstGeom prst="rect">
            <a:avLst/>
          </a:prstGeom>
        </p:spPr>
      </p:pic>
      <p:pic>
        <p:nvPicPr>
          <p:cNvPr id="61" name="Picture 4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71" y="-27384"/>
            <a:ext cx="1363493" cy="778273"/>
          </a:xfrm>
          <a:prstGeom prst="rect">
            <a:avLst/>
          </a:prstGeom>
        </p:spPr>
      </p:pic>
      <p:pic>
        <p:nvPicPr>
          <p:cNvPr id="62" name="Picture 24" descr="http://cdn.parabolicarc.com/wp-content/uploads/2009/04/boeing_logo.jp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7740352" y="2852936"/>
            <a:ext cx="751361" cy="368742"/>
          </a:xfrm>
          <a:prstGeom prst="rect">
            <a:avLst/>
          </a:prstGeom>
          <a:noFill/>
        </p:spPr>
      </p:pic>
      <p:pic>
        <p:nvPicPr>
          <p:cNvPr id="63" name="Picture 34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2492896"/>
            <a:ext cx="865304" cy="658547"/>
          </a:xfrm>
          <a:prstGeom prst="rect">
            <a:avLst/>
          </a:prstGeom>
        </p:spPr>
      </p:pic>
      <p:pic>
        <p:nvPicPr>
          <p:cNvPr id="64" name="Picture 28" descr="https://thetechportal.com/wp-content/uploads/2016/11/Softbank-logo.png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2267744" y="6138497"/>
            <a:ext cx="1187084" cy="890903"/>
          </a:xfrm>
          <a:prstGeom prst="rect">
            <a:avLst/>
          </a:prstGeom>
          <a:noFill/>
        </p:spPr>
      </p:pic>
      <p:pic>
        <p:nvPicPr>
          <p:cNvPr id="65" name="Picture 26" descr="https://www.3d-grenzenlos.de/wp/wp-content/uploads/2016/05/logo-technische_universitaet_berlin.png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8388424" y="1124744"/>
            <a:ext cx="523856" cy="395991"/>
          </a:xfrm>
          <a:prstGeom prst="rect">
            <a:avLst/>
          </a:prstGeom>
          <a:noFill/>
        </p:spPr>
      </p:pic>
      <p:pic>
        <p:nvPicPr>
          <p:cNvPr id="66" name="Picture 57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836712"/>
            <a:ext cx="928770" cy="478214"/>
          </a:xfrm>
          <a:prstGeom prst="rect">
            <a:avLst/>
          </a:prstGeom>
        </p:spPr>
      </p:pic>
      <p:pic>
        <p:nvPicPr>
          <p:cNvPr id="67" name="Picture 5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827" y="44624"/>
            <a:ext cx="1072677" cy="387496"/>
          </a:xfrm>
          <a:prstGeom prst="rect">
            <a:avLst/>
          </a:prstGeom>
        </p:spPr>
      </p:pic>
      <p:pic>
        <p:nvPicPr>
          <p:cNvPr id="68" name="Picture 3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1196752"/>
            <a:ext cx="759928" cy="281142"/>
          </a:xfrm>
          <a:prstGeom prst="rect">
            <a:avLst/>
          </a:prstGeom>
        </p:spPr>
      </p:pic>
      <p:pic>
        <p:nvPicPr>
          <p:cNvPr id="69" name="Picture 4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386" y="1628800"/>
            <a:ext cx="757118" cy="543141"/>
          </a:xfrm>
          <a:prstGeom prst="rect">
            <a:avLst/>
          </a:prstGeom>
        </p:spPr>
      </p:pic>
      <p:pic>
        <p:nvPicPr>
          <p:cNvPr id="70" name="Picture 5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548680"/>
            <a:ext cx="508149" cy="360343"/>
          </a:xfrm>
          <a:prstGeom prst="rect">
            <a:avLst/>
          </a:prstGeom>
        </p:spPr>
      </p:pic>
      <p:pic>
        <p:nvPicPr>
          <p:cNvPr id="71" name="Picture 4" descr="https://www.mathjobs.org/jobs?groupimg-539-0-1-0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6876256" y="260648"/>
            <a:ext cx="989556" cy="401943"/>
          </a:xfrm>
          <a:prstGeom prst="rect">
            <a:avLst/>
          </a:prstGeom>
          <a:noFill/>
        </p:spPr>
      </p:pic>
      <p:pic>
        <p:nvPicPr>
          <p:cNvPr id="72" name="Picture 18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2708920"/>
            <a:ext cx="416231" cy="409110"/>
          </a:xfrm>
          <a:prstGeom prst="rect">
            <a:avLst/>
          </a:prstGeom>
        </p:spPr>
      </p:pic>
      <p:pic>
        <p:nvPicPr>
          <p:cNvPr id="73" name="Picture 2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5904656"/>
            <a:ext cx="607011" cy="453348"/>
          </a:xfrm>
          <a:prstGeom prst="rect">
            <a:avLst/>
          </a:prstGeom>
        </p:spPr>
      </p:pic>
      <p:pic>
        <p:nvPicPr>
          <p:cNvPr id="74" name="Picture 22" descr="http://www.cems.org/sites/default/files/content/company/image/nokia-900x300_new-logo.png"/>
          <p:cNvPicPr>
            <a:picLocks noChangeAspect="1" noChangeArrowheads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2915816" y="5877272"/>
            <a:ext cx="973854" cy="324618"/>
          </a:xfrm>
          <a:prstGeom prst="rect">
            <a:avLst/>
          </a:prstGeom>
          <a:noFill/>
        </p:spPr>
      </p:pic>
      <p:pic>
        <p:nvPicPr>
          <p:cNvPr id="75" name="Picture 20" descr="https://www.qualitylogic.com/wp-content/uploads/2017/01/KETI_logo.png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5868144" y="116632"/>
            <a:ext cx="740653" cy="336256"/>
          </a:xfrm>
          <a:prstGeom prst="rect">
            <a:avLst/>
          </a:prstGeom>
          <a:noFill/>
        </p:spPr>
      </p:pic>
      <p:pic>
        <p:nvPicPr>
          <p:cNvPr id="76" name="Picture 5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3491880" y="-129649"/>
            <a:ext cx="1123033" cy="678329"/>
          </a:xfrm>
          <a:prstGeom prst="rect">
            <a:avLst/>
          </a:prstGeom>
        </p:spPr>
      </p:pic>
      <p:pic>
        <p:nvPicPr>
          <p:cNvPr id="77" name="Picture 66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92696"/>
            <a:ext cx="730424" cy="363234"/>
          </a:xfrm>
          <a:prstGeom prst="rect">
            <a:avLst/>
          </a:prstGeom>
        </p:spPr>
      </p:pic>
      <p:pic>
        <p:nvPicPr>
          <p:cNvPr id="78" name="Picture 4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1128"/>
            <a:ext cx="810011" cy="855580"/>
          </a:xfrm>
          <a:prstGeom prst="rect">
            <a:avLst/>
          </a:prstGeom>
        </p:spPr>
      </p:pic>
      <p:pic>
        <p:nvPicPr>
          <p:cNvPr id="79" name="Picture 8" descr="https://www.dgincubation.co.jp/wp-content/uploads/portfolio/blockstream-title.png"/>
          <p:cNvPicPr>
            <a:picLocks noChangeAspect="1" noChangeArrowheads="1"/>
          </p:cNvPicPr>
          <p:nvPr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8041324" y="5877272"/>
            <a:ext cx="1102676" cy="326392"/>
          </a:xfrm>
          <a:prstGeom prst="rect">
            <a:avLst/>
          </a:prstGeom>
          <a:noFill/>
        </p:spPr>
      </p:pic>
      <p:pic>
        <p:nvPicPr>
          <p:cNvPr id="80" name="Picture 64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5191" y="4797152"/>
            <a:ext cx="688809" cy="349484"/>
          </a:xfrm>
          <a:prstGeom prst="rect">
            <a:avLst/>
          </a:prstGeom>
        </p:spPr>
      </p:pic>
      <p:pic>
        <p:nvPicPr>
          <p:cNvPr id="81" name="Picture 18" descr="https://entwickler.de/wp-content/uploads/2016/10/js-foundation-logo-900x450.jpg"/>
          <p:cNvPicPr>
            <a:picLocks noChangeAspect="1" noChangeArrowheads="1"/>
          </p:cNvPicPr>
          <p:nvPr/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6156176" y="5877272"/>
            <a:ext cx="914912" cy="457456"/>
          </a:xfrm>
          <a:prstGeom prst="rect">
            <a:avLst/>
          </a:prstGeom>
          <a:noFill/>
        </p:spPr>
      </p:pic>
      <p:pic>
        <p:nvPicPr>
          <p:cNvPr id="82" name="Picture 2" descr="http://www.sfi.ie/assets/components/phpthumbof/cache/Insight%20logo.f6f28b09aa929b7f8b05a74fd99c73012354.jpg"/>
          <p:cNvPicPr>
            <a:picLocks noChangeAspect="1" noChangeArrowheads="1"/>
          </p:cNvPicPr>
          <p:nvPr/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8505117" y="2780928"/>
            <a:ext cx="638883" cy="378259"/>
          </a:xfrm>
          <a:prstGeom prst="rect">
            <a:avLst/>
          </a:prstGeom>
          <a:noFill/>
        </p:spPr>
      </p:pic>
      <p:pic>
        <p:nvPicPr>
          <p:cNvPr id="83" name="Picture 10" descr="http://img.technews.co/wp-content/uploads/2015/05/China-Unicom-logo-490x367.png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-47625" y="2522612"/>
            <a:ext cx="834158" cy="624768"/>
          </a:xfrm>
          <a:prstGeom prst="rect">
            <a:avLst/>
          </a:prstGeom>
          <a:noFill/>
        </p:spPr>
      </p:pic>
      <p:pic>
        <p:nvPicPr>
          <p:cNvPr id="84" name="Picture 6" descr="http://www.laketec.com/wp-content/uploads/2017/01/partners-logo-avaya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107504" y="1124744"/>
            <a:ext cx="771526" cy="540068"/>
          </a:xfrm>
          <a:prstGeom prst="rect">
            <a:avLst/>
          </a:prstGeom>
          <a:noFill/>
        </p:spPr>
      </p:pic>
      <p:pic>
        <p:nvPicPr>
          <p:cNvPr id="85" name="Picture 11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0"/>
            <a:ext cx="727350" cy="258326"/>
          </a:xfrm>
          <a:prstGeom prst="rect">
            <a:avLst/>
          </a:prstGeom>
        </p:spPr>
      </p:pic>
      <p:pic>
        <p:nvPicPr>
          <p:cNvPr id="86" name="Picture 6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768" y="95797"/>
            <a:ext cx="720080" cy="380875"/>
          </a:xfrm>
          <a:prstGeom prst="rect">
            <a:avLst/>
          </a:prstGeom>
        </p:spPr>
      </p:pic>
      <p:pic>
        <p:nvPicPr>
          <p:cNvPr id="88" name="Picture 60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4797152"/>
            <a:ext cx="496732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iger Pfeil 34"/>
          <p:cNvSpPr/>
          <p:nvPr/>
        </p:nvSpPr>
        <p:spPr>
          <a:xfrm rot="10800000" flipV="1">
            <a:off x="5796136" y="2204864"/>
            <a:ext cx="1944216" cy="648071"/>
          </a:xfrm>
          <a:prstGeom prst="bentArrow">
            <a:avLst>
              <a:gd name="adj1" fmla="val 20305"/>
              <a:gd name="adj2" fmla="val 28821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6369901" y="2850167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</a:p>
        </p:txBody>
      </p:sp>
      <p:sp>
        <p:nvSpPr>
          <p:cNvPr id="36" name="角丸四角形 21"/>
          <p:cNvSpPr/>
          <p:nvPr/>
        </p:nvSpPr>
        <p:spPr bwMode="auto">
          <a:xfrm>
            <a:off x="6489548" y="3902698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38" name="縦巻き 49"/>
          <p:cNvSpPr/>
          <p:nvPr/>
        </p:nvSpPr>
        <p:spPr bwMode="auto">
          <a:xfrm>
            <a:off x="6489548" y="336329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6" name="角丸四角形 21"/>
          <p:cNvSpPr/>
          <p:nvPr/>
        </p:nvSpPr>
        <p:spPr bwMode="auto">
          <a:xfrm>
            <a:off x="6489548" y="4450974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8" name="角丸四角形 21"/>
          <p:cNvSpPr/>
          <p:nvPr/>
        </p:nvSpPr>
        <p:spPr bwMode="auto">
          <a:xfrm>
            <a:off x="6489548" y="4999250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Rechteckiger Pfeil 34"/>
          <p:cNvSpPr/>
          <p:nvPr/>
        </p:nvSpPr>
        <p:spPr>
          <a:xfrm rot="10800000">
            <a:off x="2771800" y="4869160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hteckiger Pfeil 34"/>
          <p:cNvSpPr/>
          <p:nvPr/>
        </p:nvSpPr>
        <p:spPr>
          <a:xfrm rot="12600000">
            <a:off x="2709378" y="4308514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hteckiger Pfeil 34"/>
          <p:cNvSpPr/>
          <p:nvPr/>
        </p:nvSpPr>
        <p:spPr>
          <a:xfrm rot="9900000" flipH="1">
            <a:off x="4415134" y="4621748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347864" y="4202584"/>
            <a:ext cx="2448272" cy="1357039"/>
          </a:xfrm>
          <a:prstGeom prst="cube">
            <a:avLst>
              <a:gd name="adj" fmla="val 9729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Re-usable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Technological</a:t>
            </a:r>
            <a:r>
              <a:rPr lang="en-US" sz="2000" smtClean="0">
                <a:solidFill>
                  <a:schemeClr val="bg1"/>
                </a:solidFill>
              </a:rPr>
              <a:t/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Building Blocks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W3C WoT Approach</a:t>
            </a:r>
            <a:endParaRPr lang="en-US"/>
          </a:p>
        </p:txBody>
      </p:sp>
      <p:sp>
        <p:nvSpPr>
          <p:cNvPr id="34" name="Left-Right Arrow 37"/>
          <p:cNvSpPr/>
          <p:nvPr/>
        </p:nvSpPr>
        <p:spPr>
          <a:xfrm>
            <a:off x="2886903" y="3131970"/>
            <a:ext cx="3370192" cy="93610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easy integration across platforms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Down Arrow 38"/>
          <p:cNvSpPr/>
          <p:nvPr/>
        </p:nvSpPr>
        <p:spPr>
          <a:xfrm>
            <a:off x="4283968" y="2492896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5"/>
          <p:cNvGrpSpPr/>
          <p:nvPr/>
        </p:nvGrpSpPr>
        <p:grpSpPr>
          <a:xfrm>
            <a:off x="3347864" y="1938446"/>
            <a:ext cx="2448272" cy="939381"/>
            <a:chOff x="3347864" y="2417611"/>
            <a:chExt cx="2448272" cy="939381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39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2" name="角丸四角形 6"/>
          <p:cNvSpPr/>
          <p:nvPr/>
        </p:nvSpPr>
        <p:spPr bwMode="auto">
          <a:xfrm>
            <a:off x="172671" y="2850167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292318" y="3902698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26" name="縦巻き 49"/>
          <p:cNvSpPr/>
          <p:nvPr/>
        </p:nvSpPr>
        <p:spPr bwMode="auto">
          <a:xfrm>
            <a:off x="292318" y="336329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292318" y="4450974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47" name="角丸四角形 21"/>
          <p:cNvSpPr/>
          <p:nvPr/>
        </p:nvSpPr>
        <p:spPr bwMode="auto">
          <a:xfrm>
            <a:off x="292318" y="4999250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Down Arrow 38"/>
          <p:cNvSpPr/>
          <p:nvPr/>
        </p:nvSpPr>
        <p:spPr>
          <a:xfrm rot="10800000">
            <a:off x="4283968" y="3733799"/>
            <a:ext cx="576064" cy="529242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6224303" y="181520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A7B7C"/>
                </a:solidFill>
              </a:rPr>
              <a:t>describe</a:t>
            </a:r>
            <a:r>
              <a:rPr lang="en-US" sz="2400" dirty="0" smtClean="0"/>
              <a:t> </a:t>
            </a:r>
            <a:r>
              <a:rPr lang="en-US" sz="2400" dirty="0" smtClean="0"/>
              <a:t>Thing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73131" y="5631631"/>
            <a:ext cx="179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4A7B7C"/>
                </a:solidFill>
              </a:rPr>
              <a:t>complement</a:t>
            </a:r>
            <a:endParaRPr lang="en-US" sz="2400" b="1">
              <a:solidFill>
                <a:srgbClr val="4A7B7C"/>
              </a:solidFill>
            </a:endParaRPr>
          </a:p>
        </p:txBody>
      </p:sp>
      <p:sp>
        <p:nvSpPr>
          <p:cNvPr id="43" name="Rechteckiger Pfeil 34"/>
          <p:cNvSpPr/>
          <p:nvPr/>
        </p:nvSpPr>
        <p:spPr>
          <a:xfrm rot="5400000" flipV="1">
            <a:off x="2033055" y="1527836"/>
            <a:ext cx="541387" cy="2088230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921" y="1843365"/>
            <a:ext cx="31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how to interact with Thing</a:t>
            </a:r>
            <a:endParaRPr lang="en-US" dirty="0"/>
          </a:p>
        </p:txBody>
      </p:sp>
      <p:sp>
        <p:nvSpPr>
          <p:cNvPr id="49" name="180-Grad-Pfeil 48"/>
          <p:cNvSpPr/>
          <p:nvPr/>
        </p:nvSpPr>
        <p:spPr>
          <a:xfrm flipV="1">
            <a:off x="1375073" y="5560663"/>
            <a:ext cx="6530677" cy="1036687"/>
          </a:xfrm>
          <a:prstGeom prst="uturnArrow">
            <a:avLst>
              <a:gd name="adj1" fmla="val 17649"/>
              <a:gd name="adj2" fmla="val 20865"/>
              <a:gd name="adj3" fmla="val 24079"/>
              <a:gd name="adj4" fmla="val 43750"/>
              <a:gd name="adj5" fmla="val 544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uppieren 51"/>
          <p:cNvGrpSpPr/>
          <p:nvPr/>
        </p:nvGrpSpPr>
        <p:grpSpPr>
          <a:xfrm>
            <a:off x="6798022" y="5373216"/>
            <a:ext cx="1731600" cy="648072"/>
            <a:chOff x="6798022" y="5373216"/>
            <a:chExt cx="1731600" cy="648072"/>
          </a:xfrm>
        </p:grpSpPr>
        <p:sp>
          <p:nvSpPr>
            <p:cNvPr id="51" name="Flussdiagramm: Lochstreifen 50"/>
            <p:cNvSpPr/>
            <p:nvPr/>
          </p:nvSpPr>
          <p:spPr>
            <a:xfrm>
              <a:off x="6798022" y="5373216"/>
              <a:ext cx="1731600" cy="648072"/>
            </a:xfrm>
            <a:prstGeom prst="flowChartPunchedTa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798023" y="5589240"/>
              <a:ext cx="1731500" cy="432048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“WoT Interface”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6804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5" grpId="0" animBg="1"/>
      <p:bldP spid="34" grpId="0" animBg="1"/>
      <p:bldP spid="35" grpId="0" animBg="1"/>
      <p:bldP spid="27" grpId="0" animBg="1"/>
      <p:bldP spid="24" grpId="0"/>
      <p:bldP spid="28" grpId="0"/>
      <p:bldP spid="43" grpId="0" animBg="1"/>
      <p:bldP spid="44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A7B7C"/>
                </a:solidFill>
              </a:rPr>
              <a:t>Describe</a:t>
            </a:r>
            <a:r>
              <a:rPr lang="en-US" dirty="0" smtClean="0"/>
              <a:t>: Machine-understandable Model</a:t>
            </a:r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604320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Linked Data </a:t>
            </a:r>
            <a:r>
              <a:rPr lang="en-US" dirty="0" smtClean="0"/>
              <a:t>vocabularies</a:t>
            </a:r>
          </a:p>
          <a:p>
            <a:pPr lvl="1"/>
            <a:r>
              <a:rPr lang="en-US" dirty="0" smtClean="0"/>
              <a:t>Simple interaction model</a:t>
            </a:r>
          </a:p>
          <a:p>
            <a:pPr lvl="1"/>
            <a:r>
              <a:rPr lang="en-US" dirty="0" smtClean="0"/>
              <a:t>Generic data model </a:t>
            </a:r>
            <a:r>
              <a:rPr lang="en-US" sz="1800" dirty="0" smtClean="0"/>
              <a:t>(JSON-like)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Semantic Web ontology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smtClean="0"/>
              <a:t>Domain-specific vocabularies</a:t>
            </a:r>
          </a:p>
          <a:p>
            <a:pPr lvl="1"/>
            <a:r>
              <a:rPr lang="en-US" dirty="0" smtClean="0"/>
              <a:t>New interaction patterns</a:t>
            </a:r>
          </a:p>
          <a:p>
            <a:r>
              <a:rPr lang="en-US" dirty="0" smtClean="0"/>
              <a:t>Multiple serializations</a:t>
            </a:r>
          </a:p>
          <a:p>
            <a:pPr lvl="1"/>
            <a:r>
              <a:rPr lang="en-US" dirty="0" smtClean="0"/>
              <a:t>JSON-LD </a:t>
            </a:r>
            <a:r>
              <a:rPr lang="en-US" dirty="0" smtClean="0"/>
              <a:t>(first CR release)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JSON, CBOR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EXI,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1252363" y="3393490"/>
            <a:ext cx="2448272" cy="939381"/>
            <a:chOff x="3347864" y="2417611"/>
            <a:chExt cx="2448272" cy="939381"/>
          </a:xfrm>
        </p:grpSpPr>
        <p:sp>
          <p:nvSpPr>
            <p:cNvPr id="4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6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7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8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9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13" name="Textfeld 12"/>
          <p:cNvSpPr txBox="1"/>
          <p:nvPr/>
        </p:nvSpPr>
        <p:spPr>
          <a:xfrm>
            <a:off x="5313977" y="6488668"/>
            <a:ext cx="383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*CR: W3C Candidate Recommendation</a:t>
            </a:r>
            <a:endParaRPr lang="en-US" dirty="0"/>
          </a:p>
        </p:txBody>
      </p:sp>
      <p:sp>
        <p:nvSpPr>
          <p:cNvPr id="14" name="Cloud 46"/>
          <p:cNvSpPr/>
          <p:nvPr/>
        </p:nvSpPr>
        <p:spPr>
          <a:xfrm>
            <a:off x="2184127" y="2288198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Events</a:t>
            </a:r>
            <a:endParaRPr lang="en-US"/>
          </a:p>
        </p:txBody>
      </p:sp>
      <p:sp>
        <p:nvSpPr>
          <p:cNvPr id="15" name="Cloud 47"/>
          <p:cNvSpPr/>
          <p:nvPr/>
        </p:nvSpPr>
        <p:spPr>
          <a:xfrm>
            <a:off x="2411760" y="1700808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mtClean="0"/>
              <a:t>Properties</a:t>
            </a:r>
            <a:endParaRPr lang="en-US"/>
          </a:p>
        </p:txBody>
      </p:sp>
      <p:sp>
        <p:nvSpPr>
          <p:cNvPr id="16" name="Cloud 48"/>
          <p:cNvSpPr/>
          <p:nvPr/>
        </p:nvSpPr>
        <p:spPr>
          <a:xfrm>
            <a:off x="3185752" y="2146258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Actions</a:t>
            </a:r>
            <a:endParaRPr lang="en-US"/>
          </a:p>
        </p:txBody>
      </p:sp>
      <p:sp>
        <p:nvSpPr>
          <p:cNvPr id="18" name="Wolke 17"/>
          <p:cNvSpPr/>
          <p:nvPr/>
        </p:nvSpPr>
        <p:spPr>
          <a:xfrm>
            <a:off x="136079" y="4797152"/>
            <a:ext cx="3672408" cy="1944216"/>
          </a:xfrm>
          <a:prstGeom prst="cloud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/>
              <a:t>Start with</a:t>
            </a:r>
            <a:br>
              <a:rPr lang="en-US" sz="2400" dirty="0" smtClean="0"/>
            </a:br>
            <a:r>
              <a:rPr lang="en-US" sz="2400" dirty="0" smtClean="0"/>
              <a:t>versatile core and</a:t>
            </a:r>
            <a:br>
              <a:rPr lang="en-US" sz="2400" dirty="0" smtClean="0"/>
            </a:br>
            <a:r>
              <a:rPr lang="en-US" sz="2400" dirty="0" smtClean="0"/>
              <a:t>evolve like the Web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JSON-LD Serialization</a:t>
            </a:r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467544" y="958278"/>
            <a:ext cx="8208912" cy="158504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mtClean="0">
                <a:solidFill>
                  <a:srgbClr val="FF9900"/>
                </a:solidFill>
                <a:latin typeface="Consolas"/>
              </a:rPr>
              <a:t>"@context"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en-US" sz="1600" b="1" smtClean="0">
                <a:solidFill>
                  <a:schemeClr val="accent2"/>
                </a:solidFill>
                <a:latin typeface="Consolas"/>
              </a:rPr>
              <a:t>"domain"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chemeClr val="accent2"/>
                </a:solidFill>
                <a:latin typeface="Consolas"/>
              </a:rPr>
              <a:t>"http://example.org/actuator#"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],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"MyLEDThing"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b="1" smtClean="0">
                <a:solidFill>
                  <a:srgbClr val="4A7B7C"/>
                </a:solidFill>
                <a:latin typeface="Consolas"/>
              </a:rPr>
              <a:t>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"security"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"cat"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4A7B7C"/>
                </a:solidFill>
                <a:latin typeface="Consolas"/>
              </a:rPr>
              <a:t>"token:jwt"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"alg"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"as"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"interaction"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smtClean="0">
                <a:solidFill>
                  <a:schemeClr val="accent2"/>
                </a:solidFill>
                <a:latin typeface="Consolas"/>
              </a:rPr>
              <a:t>"domain:fadeIn"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],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"fadeIn"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"inputData"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FF0066"/>
              </a:solidFill>
              <a:latin typeface="Consolas"/>
            </a:endParaRPr>
          </a:p>
          <a:p>
            <a:r>
              <a:rPr lang="en-US" sz="1600" smtClean="0">
                <a:solidFill>
                  <a:srgbClr val="FF0066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"type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":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"integer",</a:t>
            </a:r>
            <a:endParaRPr lang="en-US" sz="1600" smtClean="0">
              <a:solidFill>
                <a:srgbClr val="FF0066"/>
              </a:solidFill>
              <a:latin typeface="Consolas"/>
            </a:endParaRPr>
          </a:p>
          <a:p>
            <a:r>
              <a:rPr lang="en-US" sz="1600" smtClean="0">
                <a:solidFill>
                  <a:srgbClr val="FF0066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"minimum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":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"0",</a:t>
            </a:r>
            <a:endParaRPr lang="en-US" sz="1600" smtClean="0">
              <a:solidFill>
                <a:srgbClr val="FF0066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smtClean="0">
                <a:solidFill>
                  <a:schemeClr val="accent2"/>
                </a:solidFill>
                <a:latin typeface="Consolas"/>
              </a:rPr>
              <a:t>"domain:unit"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chemeClr val="accent2"/>
                </a:solidFill>
                <a:latin typeface="Consolas"/>
              </a:rPr>
              <a:t>"domain:ms"</a:t>
            </a:r>
            <a:endParaRPr lang="en-US" sz="1600" smtClean="0">
              <a:solidFill>
                <a:schemeClr val="accent2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"link"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"href"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"coaps://myled.example.com:5684/in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 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"application/exi"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"href"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"https://mytemp.example.com:8080/in"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"application/json"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]                  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smtClean="0">
                <a:solidFill>
                  <a:schemeClr val="accent2"/>
                </a:solidFill>
                <a:latin typeface="Consolas"/>
              </a:rPr>
              <a:t>"domain:fadeOut"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],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"fadeOut"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"inputData"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"valueType"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{"type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":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"integer"}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smtClean="0">
                <a:solidFill>
                  <a:schemeClr val="accent2"/>
                </a:solidFill>
                <a:latin typeface="Consolas"/>
              </a:rPr>
              <a:t>"domain:unit"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chemeClr val="accent2"/>
                </a:solidFill>
                <a:latin typeface="Consolas"/>
              </a:rPr>
              <a:t>"domain:ms"</a:t>
            </a:r>
            <a:endParaRPr lang="en-US" sz="1600" smtClean="0">
              <a:solidFill>
                <a:schemeClr val="accent2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"href"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 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"application/exi"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"href"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"application/json"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smtClean="0">
                <a:solidFill>
                  <a:schemeClr val="accent2"/>
                </a:solidFill>
                <a:latin typeface="Consolas"/>
              </a:rPr>
              <a:t>"domain:alert"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],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"name"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"criticalCondition"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"outputData"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"valueType"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{"type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": </a:t>
            </a:r>
            <a:r>
              <a:rPr lang="en-US" sz="1600" smtClean="0">
                <a:solidFill>
                  <a:srgbClr val="FF0066"/>
                </a:solidFill>
                <a:latin typeface="Consolas"/>
              </a:rPr>
              <a:t>"string"}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[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"href"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"ev"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"application/exi"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  ]  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251520" y="35891"/>
            <a:ext cx="1656184" cy="864096"/>
          </a:xfrm>
          <a:prstGeom prst="cloudCallout">
            <a:avLst>
              <a:gd name="adj1" fmla="val 13418"/>
              <a:gd name="adj2" fmla="val 90123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Linked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Wolkenförmige Legende 5"/>
          <p:cNvSpPr/>
          <p:nvPr/>
        </p:nvSpPr>
        <p:spPr>
          <a:xfrm>
            <a:off x="6245118" y="2052115"/>
            <a:ext cx="2016224" cy="864096"/>
          </a:xfrm>
          <a:prstGeom prst="cloudCallout">
            <a:avLst>
              <a:gd name="adj1" fmla="val -64018"/>
              <a:gd name="adj2" fmla="val -47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Ins="36000" rtlCol="0" anchor="ctr"/>
          <a:lstStyle/>
          <a:p>
            <a:pPr algn="ctr"/>
            <a:r>
              <a:rPr lang="en-US" smtClean="0"/>
              <a:t>domain-specific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vocabulary</a:t>
            </a:r>
            <a:endParaRPr lang="en-US"/>
          </a:p>
        </p:txBody>
      </p:sp>
      <p:sp>
        <p:nvSpPr>
          <p:cNvPr id="7" name="Wolkenförmige Legende 6"/>
          <p:cNvSpPr/>
          <p:nvPr/>
        </p:nvSpPr>
        <p:spPr>
          <a:xfrm>
            <a:off x="4932040" y="4932435"/>
            <a:ext cx="2088232" cy="1224136"/>
          </a:xfrm>
          <a:prstGeom prst="cloudCallout">
            <a:avLst>
              <a:gd name="adj1" fmla="val -89758"/>
              <a:gd name="adj2" fmla="val -13485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JSON Schema</a:t>
            </a:r>
            <a:br>
              <a:rPr lang="en-US" dirty="0" smtClean="0"/>
            </a:br>
            <a:r>
              <a:rPr lang="en-US" dirty="0" smtClean="0"/>
              <a:t>base types plus</a:t>
            </a:r>
            <a:br>
              <a:rPr lang="en-US" dirty="0" smtClean="0"/>
            </a:b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8" name="Wolkenförmige Legende 7"/>
          <p:cNvSpPr/>
          <p:nvPr/>
        </p:nvSpPr>
        <p:spPr>
          <a:xfrm>
            <a:off x="7092280" y="251915"/>
            <a:ext cx="1908420" cy="1008112"/>
          </a:xfrm>
          <a:prstGeom prst="cloudCallout">
            <a:avLst>
              <a:gd name="adj1" fmla="val -57268"/>
              <a:gd name="adj2" fmla="val 67926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36000" rtlCol="0" anchor="ctr"/>
          <a:lstStyle/>
          <a:p>
            <a:pPr algn="ctr"/>
            <a:r>
              <a:rPr lang="en-US" smtClean="0"/>
              <a:t>W3C WoT TD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vocabulary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7468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7B7C"/>
                </a:solidFill>
              </a:rPr>
              <a:t>Complement</a:t>
            </a:r>
            <a:r>
              <a:rPr lang="en-US" dirty="0" smtClean="0"/>
              <a:t>: Building Blocks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WoT Thing Description (TD)</a:t>
            </a:r>
          </a:p>
          <a:p>
            <a:pPr lvl="1"/>
            <a:r>
              <a:rPr lang="en-US" dirty="0" smtClean="0"/>
              <a:t>Machine-understandable format</a:t>
            </a:r>
          </a:p>
          <a:p>
            <a:pPr lvl="1"/>
            <a:r>
              <a:rPr lang="en-US" dirty="0" smtClean="0"/>
              <a:t>Uniform documentation</a:t>
            </a:r>
          </a:p>
          <a:p>
            <a:r>
              <a:rPr lang="en-US" dirty="0" smtClean="0"/>
              <a:t>WoT Binding Templates</a:t>
            </a:r>
          </a:p>
          <a:p>
            <a:pPr lvl="1"/>
            <a:r>
              <a:rPr lang="en-US" dirty="0" smtClean="0"/>
              <a:t>Descriptions for specific</a:t>
            </a:r>
            <a:br>
              <a:rPr lang="en-US" dirty="0" smtClean="0"/>
            </a:br>
            <a:r>
              <a:rPr lang="en-US" dirty="0" smtClean="0"/>
              <a:t>protocols and platforms</a:t>
            </a:r>
          </a:p>
          <a:p>
            <a:pPr lvl="1"/>
            <a:r>
              <a:rPr lang="en-US" dirty="0" smtClean="0"/>
              <a:t>Used in Thing Description</a:t>
            </a:r>
          </a:p>
          <a:p>
            <a:pPr lvl="1"/>
            <a:r>
              <a:rPr lang="en-US" dirty="0" smtClean="0"/>
              <a:t>Re-usable binding “drivers”</a:t>
            </a:r>
          </a:p>
          <a:p>
            <a:r>
              <a:rPr lang="en-US" dirty="0" smtClean="0"/>
              <a:t>WoT Scripting API</a:t>
            </a:r>
          </a:p>
          <a:p>
            <a:pPr lvl="1"/>
            <a:r>
              <a:rPr lang="en-US" dirty="0" smtClean="0"/>
              <a:t>Browser-like runtime for</a:t>
            </a:r>
            <a:br>
              <a:rPr lang="en-US" dirty="0" smtClean="0"/>
            </a:br>
            <a:r>
              <a:rPr lang="en-US" dirty="0" smtClean="0"/>
              <a:t>platform-independent </a:t>
            </a:r>
            <a:br>
              <a:rPr lang="en-US" dirty="0" smtClean="0"/>
            </a:br>
            <a:r>
              <a:rPr lang="en-US" dirty="0" smtClean="0"/>
              <a:t>IoT applications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5443363" y="3184662"/>
            <a:ext cx="2448272" cy="1357039"/>
          </a:xfrm>
          <a:prstGeom prst="cube">
            <a:avLst>
              <a:gd name="adj" fmla="val 9729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Re-usable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Technological</a:t>
            </a:r>
            <a:r>
              <a:rPr lang="en-US" sz="2000" smtClean="0">
                <a:solidFill>
                  <a:schemeClr val="bg1"/>
                </a:solidFill>
              </a:rPr>
              <a:t/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Building Blocks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2016-b5b55c2754ed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Bildschirmpräsentation (4:3)</PresentationFormat>
  <Paragraphs>298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Web Standards for the IoT</vt:lpstr>
      <vt:lpstr>Problem: Application/Platform Silos</vt:lpstr>
      <vt:lpstr>W3C WoT Mission</vt:lpstr>
      <vt:lpstr>W3C WoT Mission</vt:lpstr>
      <vt:lpstr>W3C WoT Scope</vt:lpstr>
      <vt:lpstr>W3C WoT Approach</vt:lpstr>
      <vt:lpstr>Describe: Machine-understandable Model</vt:lpstr>
      <vt:lpstr>JSON-LD Serialization</vt:lpstr>
      <vt:lpstr>Complement: Building Blocks</vt:lpstr>
      <vt:lpstr>W3C WoT Building Blocks</vt:lpstr>
      <vt:lpstr>W3C WoT Building Blocks</vt:lpstr>
      <vt:lpstr>W3C WoT Architecture Patterns</vt:lpstr>
      <vt:lpstr>W3C WoT Process</vt:lpstr>
      <vt:lpstr>W3C WoT Process</vt:lpstr>
      <vt:lpstr>W3C WoT Progress</vt:lpstr>
      <vt:lpstr>Opportunities for Reuse/Integration</vt:lpstr>
      <vt:lpstr>Opportunities for Collaboration</vt:lpstr>
      <vt:lpstr>Opportunities for Research</vt:lpstr>
      <vt:lpstr>W3C WoT 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Matthias Kovatsch</cp:lastModifiedBy>
  <cp:revision>543</cp:revision>
  <dcterms:created xsi:type="dcterms:W3CDTF">2016-04-10T22:30:33Z</dcterms:created>
  <dcterms:modified xsi:type="dcterms:W3CDTF">2017-07-15T09:34:30Z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_AdHocReviewCycleID">
    <vt:i4>-705146140</vt:i4>
  </property>
  <property fmtid="{D5CDD505-2E9C-101B-9397-08002B2CF9AE}" pid="4" name="_NewReviewCycle">
    <vt:lpwstr/>
  </property>
  <property fmtid="{D5CDD505-2E9C-101B-9397-08002B2CF9AE}" pid="5" name="_EmailSubject">
    <vt:lpwstr/>
  </property>
  <property fmtid="{D5CDD505-2E9C-101B-9397-08002B2CF9AE}" pid="6" name="_AuthorEmail">
    <vt:lpwstr>matthias.kovatsch@siemens.com</vt:lpwstr>
  </property>
  <property fmtid="{D5CDD505-2E9C-101B-9397-08002B2CF9AE}" pid="7" name="_AuthorEmailDisplayName">
    <vt:lpwstr>Kovatsch, Matthias (CT RDA NEC EMB-DE)</vt:lpwstr>
  </property>
</Properties>
</file>