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05" r:id="rId2"/>
    <p:sldId id="324" r:id="rId3"/>
    <p:sldId id="325" r:id="rId4"/>
    <p:sldId id="326" r:id="rId5"/>
    <p:sldId id="406" r:id="rId6"/>
    <p:sldId id="432" r:id="rId7"/>
    <p:sldId id="433" r:id="rId8"/>
    <p:sldId id="434" r:id="rId9"/>
    <p:sldId id="365" r:id="rId10"/>
    <p:sldId id="369" r:id="rId11"/>
    <p:sldId id="370" r:id="rId12"/>
    <p:sldId id="372" r:id="rId13"/>
    <p:sldId id="408" r:id="rId14"/>
    <p:sldId id="371" r:id="rId15"/>
    <p:sldId id="400" r:id="rId16"/>
    <p:sldId id="373" r:id="rId17"/>
    <p:sldId id="374" r:id="rId18"/>
    <p:sldId id="375" r:id="rId19"/>
    <p:sldId id="392" r:id="rId20"/>
    <p:sldId id="393" r:id="rId21"/>
    <p:sldId id="376" r:id="rId22"/>
    <p:sldId id="377" r:id="rId23"/>
    <p:sldId id="378" r:id="rId24"/>
    <p:sldId id="440" r:id="rId25"/>
    <p:sldId id="441" r:id="rId26"/>
    <p:sldId id="414" r:id="rId27"/>
    <p:sldId id="415" r:id="rId28"/>
    <p:sldId id="416" r:id="rId29"/>
    <p:sldId id="417" r:id="rId30"/>
    <p:sldId id="422" r:id="rId31"/>
    <p:sldId id="418" r:id="rId32"/>
    <p:sldId id="419" r:id="rId33"/>
    <p:sldId id="420" r:id="rId34"/>
    <p:sldId id="423" r:id="rId35"/>
    <p:sldId id="411" r:id="rId36"/>
    <p:sldId id="443" r:id="rId37"/>
    <p:sldId id="437" r:id="rId38"/>
    <p:sldId id="413" r:id="rId39"/>
    <p:sldId id="421" r:id="rId40"/>
    <p:sldId id="444" r:id="rId41"/>
    <p:sldId id="364" r:id="rId42"/>
    <p:sldId id="445" r:id="rId43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005A9C"/>
    <a:srgbClr val="4A7B7C"/>
    <a:srgbClr val="FFE101"/>
    <a:srgbClr val="00B050"/>
    <a:srgbClr val="403152"/>
    <a:srgbClr val="984807"/>
    <a:srgbClr val="FF9900"/>
    <a:srgbClr val="7F7F7F"/>
    <a:srgbClr val="00B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>
      <p:cViewPr>
        <p:scale>
          <a:sx n="90" d="100"/>
          <a:sy n="90" d="100"/>
        </p:scale>
        <p:origin x="-480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03.05.2017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2888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84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0FAF-26FC-4AD1-9562-FCB47519A60C}" type="datetime1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94A8-5E51-45AD-9471-82A4919BFB6E}" type="datetime1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6A28-2676-4254-B007-B87CB16D9C0B}" type="datetime1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0116-ED38-4353-AF2E-77C6581DD3A1}" type="datetime1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62D7-0479-44AA-87D8-FEC24517A5A2}" type="datetime1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F529-7467-480A-AA74-4F236C1FA776}" type="datetime1">
              <a:rPr lang="de-DE" smtClean="0"/>
              <a:t>03.05.2017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04F1-C8C7-491E-8705-F30725FC124F}" type="datetime1">
              <a:rPr lang="de-DE" smtClean="0"/>
              <a:t>03.05.2017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D881-F1D2-4F72-A2F2-496E93C60AB7}" type="datetime1">
              <a:rPr lang="de-DE" smtClean="0"/>
              <a:t>03.05.2017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6709-B46E-43BD-A645-A72EBEA3BCF6}" type="datetime1">
              <a:rPr lang="de-DE" smtClean="0"/>
              <a:t>03.05.2017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59E9-3170-4CA8-BC7A-D92E80A138F4}" type="datetime1">
              <a:rPr lang="de-DE" smtClean="0"/>
              <a:t>03.05.2017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13EA-D4DB-402F-A333-F9C7871C64E3}" type="datetime1">
              <a:rPr lang="de-DE" smtClean="0"/>
              <a:t>03.05.2017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8696-2FC5-4CE0-8FC3-BFADF72DD913}" type="datetime1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architecture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microsoft.com/office/2007/relationships/hdphoto" Target="../../clipboard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thing-description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scripting-api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2016/12/wot-wg-2016.html" TargetMode="External"/><Relationship Id="rId3" Type="http://schemas.openxmlformats.org/officeDocument/2006/relationships/hyperlink" Target="https://www.w3.org/WoT/IG/wiki/Main_Page" TargetMode="External"/><Relationship Id="rId7" Type="http://schemas.openxmlformats.org/officeDocument/2006/relationships/hyperlink" Target="https://www.w3.org/WoT/WG/" TargetMode="External"/><Relationship Id="rId12" Type="http://schemas.openxmlformats.org/officeDocument/2006/relationships/hyperlink" Target="https://w3c.github.io/wot-binding-templates/" TargetMode="External"/><Relationship Id="rId2" Type="http://schemas.openxmlformats.org/officeDocument/2006/relationships/hyperlink" Target="https://www.w3.org/W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3c.github.io/wot-scripting-api/" TargetMode="External"/><Relationship Id="rId5" Type="http://schemas.openxmlformats.org/officeDocument/2006/relationships/hyperlink" Target="https://lists.w3.org/Archives/Public/public-wot-ig/" TargetMode="External"/><Relationship Id="rId10" Type="http://schemas.openxmlformats.org/officeDocument/2006/relationships/hyperlink" Target="https://w3c.github.io/wot-thing-description/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3c.github.io/wot-architecture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de-DE" sz="4000" b="1" smtClean="0"/>
              <a:t>Webstandards für das Internet der Dinge</a:t>
            </a:r>
            <a:endParaRPr lang="de-DE" sz="40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>
            <a:normAutofit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smtClean="0"/>
              <a:t>IoT, Heidelberg</a:t>
            </a:r>
            <a:r>
              <a:rPr lang="de-DE" dirty="0" smtClean="0"/>
              <a:t>, Germany, Mai </a:t>
            </a:r>
            <a:r>
              <a:rPr lang="de-DE" dirty="0" smtClean="0"/>
              <a:t>2017</a:t>
            </a:r>
            <a:br>
              <a:rPr lang="de-DE" dirty="0" smtClean="0"/>
            </a:br>
            <a:r>
              <a:rPr lang="de-DE" dirty="0" smtClean="0"/>
              <a:t>Matthias Kovatsch, Siemens </a:t>
            </a:r>
            <a:r>
              <a:rPr lang="de-DE" dirty="0" smtClean="0"/>
              <a:t>AG</a:t>
            </a:r>
            <a:endParaRPr lang="de-DE" dirty="0" smtClean="0"/>
          </a:p>
        </p:txBody>
      </p:sp>
      <p:pic>
        <p:nvPicPr>
          <p:cNvPr id="43010" name="Picture 2" descr="D:\Projects\W3C-WoT\logo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595508"/>
            <a:ext cx="3312368" cy="3714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01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42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Semantische Beschreibungen</a:t>
            </a:r>
            <a:endParaRPr lang="de-DE" dirty="0"/>
          </a:p>
        </p:txBody>
      </p:sp>
      <p:sp>
        <p:nvSpPr>
          <p:cNvPr id="33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35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</a:p>
        </p:txBody>
      </p:sp>
      <p:sp>
        <p:nvSpPr>
          <p:cNvPr id="36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Datenmodell</a:t>
            </a:r>
          </a:p>
        </p:txBody>
      </p:sp>
      <p:sp>
        <p:nvSpPr>
          <p:cNvPr id="37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B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4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Datenmodell</a:t>
            </a:r>
          </a:p>
        </p:txBody>
      </p:sp>
      <p:sp>
        <p:nvSpPr>
          <p:cNvPr id="42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Left-Right Arrow 37"/>
          <p:cNvSpPr/>
          <p:nvPr/>
        </p:nvSpPr>
        <p:spPr>
          <a:xfrm>
            <a:off x="2886903" y="2916142"/>
            <a:ext cx="3370192" cy="936104"/>
          </a:xfrm>
          <a:prstGeom prst="leftRightArrow">
            <a:avLst/>
          </a:prstGeom>
          <a:gradFill flip="none" rotWithShape="1">
            <a:gsLst>
              <a:gs pos="0">
                <a:srgbClr val="FF6400"/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sz="4400" dirty="0"/>
          </a:p>
        </p:txBody>
      </p:sp>
      <p:sp>
        <p:nvSpPr>
          <p:cNvPr id="25" name="Down Arrow 38"/>
          <p:cNvSpPr/>
          <p:nvPr/>
        </p:nvSpPr>
        <p:spPr>
          <a:xfrm>
            <a:off x="4283968" y="2341475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6" name="Group 45"/>
          <p:cNvGrpSpPr/>
          <p:nvPr/>
        </p:nvGrpSpPr>
        <p:grpSpPr>
          <a:xfrm>
            <a:off x="3347864" y="1842251"/>
            <a:ext cx="2448272" cy="939381"/>
            <a:chOff x="3347864" y="2417611"/>
            <a:chExt cx="2448272" cy="939381"/>
          </a:xfrm>
        </p:grpSpPr>
        <p:sp>
          <p:nvSpPr>
            <p:cNvPr id="43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Semantische</a:t>
              </a:r>
            </a:p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Metadaten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4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45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6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7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8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sp>
        <p:nvSpPr>
          <p:cNvPr id="49" name="Foliennummernplatzhalt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68047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3188644" y="4688014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>
            <a:glow rad="228600">
              <a:srgbClr val="FF00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24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A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Einfaches, vereinigtes Interaktionsmodell</a:t>
            </a:r>
            <a:endParaRPr lang="en-US" dirty="0"/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3598779" y="3956996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>
            <a:glow rad="228600">
              <a:srgbClr val="FF00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dirty="0" smtClean="0"/>
              <a:t>Properties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4427984" y="4525934"/>
            <a:ext cx="1584176" cy="936104"/>
          </a:xfrm>
          <a:prstGeom prst="cloud">
            <a:avLst/>
          </a:prstGeom>
          <a:solidFill>
            <a:srgbClr val="4A7B7C"/>
          </a:solidFill>
          <a:ln>
            <a:noFill/>
          </a:ln>
          <a:effectLst>
            <a:glow rad="228600">
              <a:srgbClr val="FF00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Actions</a:t>
            </a:r>
            <a:endParaRPr lang="en-US" dirty="0"/>
          </a:p>
        </p:txBody>
      </p:sp>
      <p:sp>
        <p:nvSpPr>
          <p:cNvPr id="40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Wolkenförmige Legende 38"/>
          <p:cNvSpPr/>
          <p:nvPr/>
        </p:nvSpPr>
        <p:spPr>
          <a:xfrm>
            <a:off x="7164288" y="188640"/>
            <a:ext cx="1800200" cy="1296144"/>
          </a:xfrm>
          <a:prstGeom prst="cloudCallout">
            <a:avLst>
              <a:gd name="adj1" fmla="val -76419"/>
              <a:gd name="adj2" fmla="val 205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Wie REST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Uniform Interface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Left-Right Arrow 37"/>
          <p:cNvSpPr/>
          <p:nvPr/>
        </p:nvSpPr>
        <p:spPr>
          <a:xfrm>
            <a:off x="2886903" y="2916142"/>
            <a:ext cx="3370192" cy="936104"/>
          </a:xfrm>
          <a:prstGeom prst="leftRightArrow">
            <a:avLst/>
          </a:prstGeom>
          <a:gradFill flip="none" rotWithShape="1">
            <a:gsLst>
              <a:gs pos="0">
                <a:srgbClr val="FF6400"/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sz="4400" dirty="0"/>
          </a:p>
        </p:txBody>
      </p:sp>
      <p:sp>
        <p:nvSpPr>
          <p:cNvPr id="45" name="Down Arrow 38"/>
          <p:cNvSpPr/>
          <p:nvPr/>
        </p:nvSpPr>
        <p:spPr>
          <a:xfrm>
            <a:off x="4283968" y="2341475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6" name="Group 45"/>
          <p:cNvGrpSpPr/>
          <p:nvPr/>
        </p:nvGrpSpPr>
        <p:grpSpPr>
          <a:xfrm>
            <a:off x="3347864" y="1842251"/>
            <a:ext cx="2448272" cy="939381"/>
            <a:chOff x="3347864" y="2417611"/>
            <a:chExt cx="2448272" cy="939381"/>
          </a:xfrm>
        </p:grpSpPr>
        <p:sp>
          <p:nvSpPr>
            <p:cNvPr id="47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Semantische</a:t>
              </a:r>
            </a:p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Metadaten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49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sp>
        <p:nvSpPr>
          <p:cNvPr id="53" name="Foliennummernplatzhalt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25606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iger Pfeil 34"/>
          <p:cNvSpPr/>
          <p:nvPr/>
        </p:nvSpPr>
        <p:spPr>
          <a:xfrm rot="16200000" flipH="1">
            <a:off x="5392629" y="2454886"/>
            <a:ext cx="1152128" cy="849586"/>
          </a:xfrm>
          <a:prstGeom prst="bentArrow">
            <a:avLst>
              <a:gd name="adj1" fmla="val 29572"/>
              <a:gd name="adj2" fmla="val 27286"/>
              <a:gd name="adj3" fmla="val 25000"/>
              <a:gd name="adj4" fmla="val 43750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Rechteckiger Pfeil 33"/>
          <p:cNvSpPr/>
          <p:nvPr/>
        </p:nvSpPr>
        <p:spPr>
          <a:xfrm rot="5400000">
            <a:off x="2593370" y="2454886"/>
            <a:ext cx="1152128" cy="849586"/>
          </a:xfrm>
          <a:prstGeom prst="bentArrow">
            <a:avLst>
              <a:gd name="adj1" fmla="val 29572"/>
              <a:gd name="adj2" fmla="val 27286"/>
              <a:gd name="adj3" fmla="val 25000"/>
              <a:gd name="adj4" fmla="val 43750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glow rad="228600">
                  <a:srgbClr val="FF0066">
                    <a:alpha val="40000"/>
                  </a:srgbClr>
                </a:glow>
              </a:effectLst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kern="0" dirty="0"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ja-JP" altLang="en-US" sz="2000" b="1" kern="0" dirty="0">
              <a:solidFill>
                <a:schemeClr val="bg1"/>
              </a:solidFill>
              <a:effectLst>
                <a:glow rad="228600">
                  <a:srgbClr val="FF0066">
                    <a:alpha val="40000"/>
                  </a:srgbClr>
                </a:glow>
              </a:effectLst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„HTML für Dinge“:</a:t>
            </a:r>
            <a:br>
              <a:rPr lang="de-DE" dirty="0" smtClean="0"/>
            </a:br>
            <a:r>
              <a:rPr lang="de-DE" b="1" dirty="0" smtClean="0">
                <a:solidFill>
                  <a:srgbClr val="4A7B7C"/>
                </a:solidFill>
              </a:rPr>
              <a:t>WoT Thing Description (TD)</a:t>
            </a:r>
            <a:endParaRPr lang="en-US" b="1" dirty="0">
              <a:solidFill>
                <a:srgbClr val="4A7B7C"/>
              </a:solidFill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Down Arrow 38"/>
          <p:cNvSpPr/>
          <p:nvPr/>
        </p:nvSpPr>
        <p:spPr>
          <a:xfrm rot="16200000">
            <a:off x="2437603" y="3730487"/>
            <a:ext cx="576064" cy="303506"/>
          </a:xfrm>
          <a:prstGeom prst="down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Down Arrow 48"/>
          <p:cNvSpPr/>
          <p:nvPr/>
        </p:nvSpPr>
        <p:spPr>
          <a:xfrm rot="5400000">
            <a:off x="6131240" y="3720539"/>
            <a:ext cx="576064" cy="303506"/>
          </a:xfrm>
          <a:prstGeom prst="down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7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  <a:effectLst>
            <a:glow rad="228600">
              <a:srgbClr val="FF0066">
                <a:alpha val="40000"/>
              </a:srgbClr>
            </a:glow>
          </a:effectLst>
        </p:grpSpPr>
        <p:sp>
          <p:nvSpPr>
            <p:cNvPr id="38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1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2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3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5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  <a:effectLst>
            <a:glow rad="228600">
              <a:srgbClr val="FF0066">
                <a:alpha val="40000"/>
              </a:srgbClr>
            </a:glow>
          </a:effectLst>
        </p:grpSpPr>
        <p:sp>
          <p:nvSpPr>
            <p:cNvPr id="46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7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8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1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2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51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53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01234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Verschiedene IoT-Protokolle</a:t>
            </a:r>
            <a:endParaRPr lang="en-US" b="1" dirty="0">
              <a:solidFill>
                <a:srgbClr val="4A7B7C"/>
              </a:solidFill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6804248" y="5283435"/>
            <a:ext cx="1584176" cy="936104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OneM2M</a:t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37" name="Cloud 36"/>
          <p:cNvSpPr/>
          <p:nvPr/>
        </p:nvSpPr>
        <p:spPr>
          <a:xfrm>
            <a:off x="179512" y="4921677"/>
            <a:ext cx="1584176" cy="936104"/>
          </a:xfrm>
          <a:prstGeom prst="cloud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</a:t>
            </a:r>
            <a:endParaRPr lang="en-US" dirty="0"/>
          </a:p>
        </p:txBody>
      </p:sp>
      <p:sp>
        <p:nvSpPr>
          <p:cNvPr id="40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41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42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3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4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6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7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8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57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59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1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2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32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38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Cloud 33"/>
          <p:cNvSpPr/>
          <p:nvPr/>
        </p:nvSpPr>
        <p:spPr>
          <a:xfrm>
            <a:off x="1403493" y="4935461"/>
            <a:ext cx="1584176" cy="936104"/>
          </a:xfrm>
          <a:prstGeom prst="cloud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36" name="Cloud 35"/>
          <p:cNvSpPr/>
          <p:nvPr/>
        </p:nvSpPr>
        <p:spPr>
          <a:xfrm>
            <a:off x="1835696" y="5441223"/>
            <a:ext cx="1584176" cy="936104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OCF</a:t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49" name="Foliennummernplatzhalt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62244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Beschreibung des IoT-Protokolls:</a:t>
            </a:r>
            <a:br>
              <a:rPr lang="de-DE" dirty="0" smtClean="0"/>
            </a:br>
            <a:r>
              <a:rPr lang="de-DE" b="1" dirty="0" err="1" smtClean="0">
                <a:solidFill>
                  <a:srgbClr val="00B050"/>
                </a:solidFill>
              </a:rPr>
              <a:t>WoT</a:t>
            </a:r>
            <a:r>
              <a:rPr lang="de-DE" b="1" dirty="0" smtClean="0">
                <a:solidFill>
                  <a:srgbClr val="00B050"/>
                </a:solidFill>
              </a:rPr>
              <a:t> Binding Templates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5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6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7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2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4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5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6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7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8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32" name="Rechteckiger Pfeil 34"/>
          <p:cNvSpPr/>
          <p:nvPr/>
        </p:nvSpPr>
        <p:spPr>
          <a:xfrm rot="16200000" flipV="1">
            <a:off x="2867565" y="4026184"/>
            <a:ext cx="280148" cy="772261"/>
          </a:xfrm>
          <a:prstGeom prst="bentArrow">
            <a:avLst>
              <a:gd name="adj1" fmla="val 67322"/>
              <a:gd name="adj2" fmla="val 50000"/>
              <a:gd name="adj3" fmla="val 27550"/>
              <a:gd name="adj4" fmla="val 35250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Rechteckiger Pfeil 34"/>
          <p:cNvSpPr/>
          <p:nvPr/>
        </p:nvSpPr>
        <p:spPr>
          <a:xfrm rot="5400000" flipH="1" flipV="1">
            <a:off x="5970184" y="4020714"/>
            <a:ext cx="280148" cy="772261"/>
          </a:xfrm>
          <a:prstGeom prst="bentArrow">
            <a:avLst>
              <a:gd name="adj1" fmla="val 67322"/>
              <a:gd name="adj2" fmla="val 50000"/>
              <a:gd name="adj3" fmla="val 27550"/>
              <a:gd name="adj4" fmla="val 35250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50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51" name="Cloud 50"/>
          <p:cNvSpPr/>
          <p:nvPr/>
        </p:nvSpPr>
        <p:spPr>
          <a:xfrm>
            <a:off x="6804248" y="5283435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OneM2M</a:t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52" name="Cloud 51"/>
          <p:cNvSpPr/>
          <p:nvPr/>
        </p:nvSpPr>
        <p:spPr>
          <a:xfrm>
            <a:off x="179512" y="4921677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</a:t>
            </a:r>
            <a:endParaRPr lang="en-US" dirty="0"/>
          </a:p>
        </p:txBody>
      </p:sp>
      <p:sp>
        <p:nvSpPr>
          <p:cNvPr id="53" name="Cloud 52"/>
          <p:cNvSpPr/>
          <p:nvPr/>
        </p:nvSpPr>
        <p:spPr>
          <a:xfrm>
            <a:off x="1403493" y="4935461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54" name="Cloud 53"/>
          <p:cNvSpPr/>
          <p:nvPr/>
        </p:nvSpPr>
        <p:spPr>
          <a:xfrm>
            <a:off x="1835696" y="5441223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OCF</a:t>
            </a:r>
            <a:br>
              <a:rPr lang="de-DE" dirty="0" smtClean="0"/>
            </a:br>
            <a:r>
              <a:rPr lang="de-DE" dirty="0" smtClean="0"/>
              <a:t>CoAP</a:t>
            </a:r>
            <a:endParaRPr lang="en-US" dirty="0"/>
          </a:p>
        </p:txBody>
      </p: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6445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/>
          <p:cNvSpPr/>
          <p:nvPr/>
        </p:nvSpPr>
        <p:spPr>
          <a:xfrm>
            <a:off x="179512" y="4921677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42" name="Cloud 41"/>
          <p:cNvSpPr/>
          <p:nvPr/>
        </p:nvSpPr>
        <p:spPr>
          <a:xfrm>
            <a:off x="1403493" y="4935461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CoAP</a:t>
            </a:r>
            <a:endParaRPr lang="de-DE" dirty="0"/>
          </a:p>
        </p:txBody>
      </p:sp>
      <p:sp>
        <p:nvSpPr>
          <p:cNvPr id="43" name="Cloud 42"/>
          <p:cNvSpPr/>
          <p:nvPr/>
        </p:nvSpPr>
        <p:spPr>
          <a:xfrm>
            <a:off x="1835696" y="5441223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OCF</a:t>
            </a:r>
            <a:br>
              <a:rPr lang="de-DE" dirty="0" smtClean="0"/>
            </a:br>
            <a:r>
              <a:rPr lang="de-DE" dirty="0" smtClean="0"/>
              <a:t>CoAP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Binding Templates vereinfachen Gateway Implementierung</a:t>
            </a:r>
            <a:endParaRPr lang="de-DE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de-DE" altLang="ja-JP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de-DE" altLang="ja-JP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5652120" y="5661248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BACnet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3219788" y="3832393"/>
            <a:ext cx="2704423" cy="2385127"/>
            <a:chOff x="3219788" y="3832393"/>
            <a:chExt cx="2704423" cy="2385127"/>
          </a:xfrm>
        </p:grpSpPr>
        <p:sp>
          <p:nvSpPr>
            <p:cNvPr id="46" name="Left-Right Arrow 45"/>
            <p:cNvSpPr/>
            <p:nvPr/>
          </p:nvSpPr>
          <p:spPr>
            <a:xfrm>
              <a:off x="3219788" y="5591197"/>
              <a:ext cx="2704423" cy="626323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Generisches Gateway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4283967" y="3832393"/>
              <a:ext cx="576064" cy="2006430"/>
            </a:xfrm>
            <a:prstGeom prst="down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8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sz="4400" dirty="0"/>
          </a:p>
        </p:txBody>
      </p:sp>
      <p:grpSp>
        <p:nvGrpSpPr>
          <p:cNvPr id="39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44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5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grpSp>
        <p:nvGrpSpPr>
          <p:cNvPr id="52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5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4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56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7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8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9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sp>
        <p:nvSpPr>
          <p:cNvPr id="40" name="Cloud 39"/>
          <p:cNvSpPr/>
          <p:nvPr/>
        </p:nvSpPr>
        <p:spPr>
          <a:xfrm>
            <a:off x="6804248" y="5283435"/>
            <a:ext cx="1584176" cy="9361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OneM2M</a:t>
            </a:r>
            <a:br>
              <a:rPr lang="de-DE" dirty="0" smtClean="0"/>
            </a:br>
            <a:r>
              <a:rPr lang="de-DE" dirty="0" smtClean="0"/>
              <a:t>CoAP</a:t>
            </a:r>
            <a:endParaRPr lang="de-DE" dirty="0"/>
          </a:p>
        </p:txBody>
      </p:sp>
      <p:sp>
        <p:nvSpPr>
          <p:cNvPr id="60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61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72676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Vereinfachung der Anwendungsentwicklung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1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2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3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3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5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7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8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9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8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9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8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5327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Browser-artige Umgebung für IoT-Apps:</a:t>
            </a:r>
            <a:br>
              <a:rPr lang="de-DE" dirty="0" smtClean="0"/>
            </a:br>
            <a:r>
              <a:rPr lang="de-DE" b="1" dirty="0" err="1" smtClean="0">
                <a:solidFill>
                  <a:srgbClr val="005A9C"/>
                </a:solidFill>
              </a:rPr>
              <a:t>WoT</a:t>
            </a:r>
            <a:r>
              <a:rPr lang="de-DE" b="1" dirty="0" smtClean="0">
                <a:solidFill>
                  <a:srgbClr val="005A9C"/>
                </a:solidFill>
              </a:rPr>
              <a:t> Scripting API</a:t>
            </a:r>
            <a:endParaRPr lang="en-US" b="1" dirty="0">
              <a:solidFill>
                <a:srgbClr val="005A9C"/>
              </a:solidFill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299159" y="2132856"/>
            <a:ext cx="2348452" cy="1411072"/>
          </a:xfrm>
          <a:prstGeom prst="roundRect">
            <a:avLst>
              <a:gd name="adj" fmla="val 13967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411072"/>
          </a:xfrm>
          <a:prstGeom prst="roundRect">
            <a:avLst>
              <a:gd name="adj" fmla="val 15317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66">
                <a:alpha val="40000"/>
              </a:srgbClr>
            </a:glo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40590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3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7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8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9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50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1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1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30" name="Foliennummernplatzhalt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47701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Portable, herstellerunabhängige </a:t>
            </a:r>
            <a:r>
              <a:rPr lang="de-DE" dirty="0" err="1" smtClean="0"/>
              <a:t>Apps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29915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40590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2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4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6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7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8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9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0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1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1485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46 L 0.18142 -0.04005 C 0.21962 -0.04908 0.27656 -0.05394 0.33577 -0.05394 C 0.40347 -0.05394 0.45764 -0.04908 0.49583 -0.04005 L 0.67743 0.000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7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Verlagerung von Logik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Cloud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glow rad="228600">
                  <a:srgbClr val="FF0066">
                    <a:alpha val="40000"/>
                  </a:srgbClr>
                </a:glow>
              </a:effectLst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29915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2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4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6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7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8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9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0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1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03638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046 L -0.18143 -0.04005 C -0.21962 -0.04908 -0.27657 -0.05394 -0.33577 -0.05394 C -0.40348 -0.05394 -0.45764 -0.04908 -0.49584 -0.04005 L -0.67726 0.000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Web of Things?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396000" rtlCol="0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Internet of Things</a:t>
            </a:r>
            <a:endParaRPr lang="de-DE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IEEE 802.15.4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Ethernet</a:t>
            </a:r>
            <a:endParaRPr lang="de-DE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Bluetooth</a:t>
            </a:r>
            <a:endParaRPr lang="de-DE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Wi-Fi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LoRa</a:t>
            </a:r>
            <a:endParaRPr lang="de-DE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792314" y="3308043"/>
            <a:ext cx="36229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: </a:t>
            </a:r>
            <a:r>
              <a:rPr lang="de-DE" sz="4400" b="1" dirty="0" smtClean="0">
                <a:solidFill>
                  <a:schemeClr val="bg1"/>
                </a:solidFill>
              </a:rPr>
              <a:t>Konnektivität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  <p:bldP spid="18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Verlagerung von Logik</a:t>
            </a:r>
            <a:endParaRPr lang="en-US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Cloud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rgbClr val="FF0066">
                      <a:alpha val="40000"/>
                    </a:srgbClr>
                  </a:glow>
                </a:effectLst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Edge Hub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glow rad="228600">
                  <a:srgbClr val="FF0066">
                    <a:alpha val="40000"/>
                  </a:srgbClr>
                </a:glow>
              </a:effectLst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29915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縦巻き 49"/>
          <p:cNvSpPr/>
          <p:nvPr/>
        </p:nvSpPr>
        <p:spPr bwMode="auto">
          <a:xfrm>
            <a:off x="40590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2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3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4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8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9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6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47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8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49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0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1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0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27844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46 L 0.18142 -0.04005 C 0.21962 -0.04908 0.27656 -0.05394 0.33577 -0.05394 C 0.40347 -0.05394 0.45764 -0.04908 0.49583 -0.04005 L 0.67743 0.000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72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Existierendes per TD augmentieren</a:t>
            </a:r>
            <a:endParaRPr lang="de-DE" dirty="0"/>
          </a:p>
        </p:txBody>
      </p:sp>
      <p:sp>
        <p:nvSpPr>
          <p:cNvPr id="5" name="角丸四角形 6"/>
          <p:cNvSpPr/>
          <p:nvPr/>
        </p:nvSpPr>
        <p:spPr bwMode="auto">
          <a:xfrm>
            <a:off x="17951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Existierendes Gerät</a:t>
            </a:r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800"/>
            <a:ext cx="2587746" cy="3141504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21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noFill/>
          <a:ln w="57150" cap="flat" cmpd="sng" algn="ctr">
            <a:solidFill>
              <a:srgbClr val="4A7B7C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IoT-Protokoll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203577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de-DE" altLang="ja-JP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299159" y="2132011"/>
            <a:ext cx="2348452" cy="1411917"/>
          </a:xfrm>
          <a:prstGeom prst="roundRect">
            <a:avLst>
              <a:gd name="adj" fmla="val 1420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Klassische</a:t>
            </a:r>
            <a:br>
              <a:rPr kumimoji="0" lang="de-DE" altLang="ja-JP" sz="20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de-DE" altLang="ja-JP" sz="20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  <a:endParaRPr lang="de-DE" altLang="ja-JP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8773" y="1645960"/>
            <a:ext cx="2386514" cy="1818295"/>
            <a:chOff x="2948773" y="1645960"/>
            <a:chExt cx="2386514" cy="1818295"/>
          </a:xfrm>
        </p:grpSpPr>
        <p:sp>
          <p:nvSpPr>
            <p:cNvPr id="25" name="Down Arrow 24"/>
            <p:cNvSpPr/>
            <p:nvPr/>
          </p:nvSpPr>
          <p:spPr>
            <a:xfrm>
              <a:off x="3014509" y="2743595"/>
              <a:ext cx="576064" cy="720660"/>
            </a:xfrm>
            <a:prstGeom prst="down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角丸四角形 6"/>
            <p:cNvSpPr/>
            <p:nvPr/>
          </p:nvSpPr>
          <p:spPr bwMode="auto">
            <a:xfrm>
              <a:off x="2948773" y="1645960"/>
              <a:ext cx="2386514" cy="1097634"/>
            </a:xfrm>
            <a:prstGeom prst="roundRect">
              <a:avLst>
                <a:gd name="adj" fmla="val 14444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 Repository</a:t>
              </a:r>
            </a:p>
          </p:txBody>
        </p:sp>
      </p:grpSp>
      <p:sp>
        <p:nvSpPr>
          <p:cNvPr id="32" name="Left-Right Arrow 25"/>
          <p:cNvSpPr/>
          <p:nvPr/>
        </p:nvSpPr>
        <p:spPr>
          <a:xfrm>
            <a:off x="3766241" y="3571359"/>
            <a:ext cx="1611518" cy="62632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sz="4400" dirty="0"/>
          </a:p>
        </p:txBody>
      </p:sp>
      <p:grpSp>
        <p:nvGrpSpPr>
          <p:cNvPr id="33" name="Group 26"/>
          <p:cNvGrpSpPr/>
          <p:nvPr/>
        </p:nvGrpSpPr>
        <p:grpSpPr>
          <a:xfrm>
            <a:off x="5435980" y="3470521"/>
            <a:ext cx="828000" cy="828000"/>
            <a:chOff x="5453826" y="3452981"/>
            <a:chExt cx="828000" cy="828000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3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4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grpSp>
        <p:nvGrpSpPr>
          <p:cNvPr id="55" name="Group 49"/>
          <p:cNvGrpSpPr/>
          <p:nvPr/>
        </p:nvGrpSpPr>
        <p:grpSpPr>
          <a:xfrm>
            <a:off x="2888657" y="3470521"/>
            <a:ext cx="828000" cy="828000"/>
            <a:chOff x="5453826" y="3452981"/>
            <a:chExt cx="828000" cy="828000"/>
          </a:xfrm>
        </p:grpSpPr>
        <p:sp>
          <p:nvSpPr>
            <p:cNvPr id="56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51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58" name="Isosceles Triangle 5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59" name="Oval 5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60" name="Oval 5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61" name="Oval 5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98153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 </a:t>
            </a:r>
            <a:r>
              <a:rPr lang="de-DE" dirty="0" err="1" smtClean="0"/>
              <a:t>Servient</a:t>
            </a:r>
            <a:r>
              <a:rPr lang="de-DE" dirty="0" smtClean="0"/>
              <a:t> Referenzarchitektur</a:t>
            </a:r>
            <a:endParaRPr lang="en-US" dirty="0"/>
          </a:p>
        </p:txBody>
      </p:sp>
      <p:sp>
        <p:nvSpPr>
          <p:cNvPr id="23" name="Inhaltsplatzhalter 2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1800"/>
              </a:spcAft>
            </a:pPr>
            <a:r>
              <a:rPr lang="de-DE" sz="2800" dirty="0" smtClean="0"/>
              <a:t>Die meisten Bausteine sind optional</a:t>
            </a:r>
            <a:br>
              <a:rPr lang="de-DE" sz="2800" dirty="0" smtClean="0"/>
            </a:br>
            <a:r>
              <a:rPr lang="de-DE" sz="2800" dirty="0" smtClean="0"/>
              <a:t>(z.B. WoT Scripting API)</a:t>
            </a:r>
          </a:p>
          <a:p>
            <a:pPr>
              <a:spcAft>
                <a:spcPts val="1800"/>
              </a:spcAft>
            </a:pPr>
            <a:r>
              <a:rPr lang="de-DE" sz="2800" dirty="0" smtClean="0"/>
              <a:t>Minimale Anforderung ist eine</a:t>
            </a:r>
            <a:br>
              <a:rPr lang="de-DE" sz="2800" dirty="0" smtClean="0"/>
            </a:br>
            <a:r>
              <a:rPr lang="de-DE" sz="2800" dirty="0" smtClean="0"/>
              <a:t>gültige Thing Description (TD)</a:t>
            </a:r>
            <a:br>
              <a:rPr lang="de-DE" sz="2800" dirty="0" smtClean="0"/>
            </a:br>
            <a:r>
              <a:rPr lang="de-DE" sz="2800" dirty="0" smtClean="0"/>
              <a:t>für das implementierte</a:t>
            </a:r>
            <a:br>
              <a:rPr lang="de-DE" sz="2800" dirty="0" smtClean="0"/>
            </a:br>
            <a:r>
              <a:rPr lang="de-DE" sz="2800" dirty="0" smtClean="0"/>
              <a:t>Protokoll und das Daten-</a:t>
            </a:r>
            <a:br>
              <a:rPr lang="de-DE" sz="2800" dirty="0" smtClean="0"/>
            </a:br>
            <a:r>
              <a:rPr lang="de-DE" sz="2800" dirty="0" smtClean="0"/>
              <a:t>bzw. Interaktionsmodell darüber</a:t>
            </a:r>
            <a:endParaRPr lang="de-DE" sz="2800" dirty="0"/>
          </a:p>
        </p:txBody>
      </p:sp>
      <p:sp>
        <p:nvSpPr>
          <p:cNvPr id="8" name="角丸四角形 6"/>
          <p:cNvSpPr/>
          <p:nvPr/>
        </p:nvSpPr>
        <p:spPr bwMode="auto">
          <a:xfrm>
            <a:off x="6376742" y="1628799"/>
            <a:ext cx="2587746" cy="4245790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WoT Servient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489548" y="4219178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6489548" y="4767454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" name="角丸四角形 21"/>
          <p:cNvSpPr/>
          <p:nvPr/>
        </p:nvSpPr>
        <p:spPr bwMode="auto">
          <a:xfrm>
            <a:off x="6496389" y="2132856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496389" y="3670902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 1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6" name="角丸四角形 21"/>
          <p:cNvSpPr/>
          <p:nvPr/>
        </p:nvSpPr>
        <p:spPr bwMode="auto">
          <a:xfrm>
            <a:off x="6496389" y="5315730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Server</a:t>
            </a:r>
            <a:endParaRPr lang="en-US" altLang="ja-JP" sz="20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7748238" y="5317068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Client</a:t>
            </a:r>
            <a:endParaRPr lang="en-US" altLang="ja-JP" sz="20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1" name="Group 26"/>
          <p:cNvGrpSpPr/>
          <p:nvPr/>
        </p:nvGrpSpPr>
        <p:grpSpPr>
          <a:xfrm>
            <a:off x="5435980" y="4028044"/>
            <a:ext cx="828000" cy="828000"/>
            <a:chOff x="5453826" y="3452981"/>
            <a:chExt cx="828000" cy="828000"/>
          </a:xfrm>
        </p:grpSpPr>
        <p:sp>
          <p:nvSpPr>
            <p:cNvPr id="32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3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34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5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6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7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44" name="縦巻き 49"/>
          <p:cNvSpPr/>
          <p:nvPr/>
        </p:nvSpPr>
        <p:spPr bwMode="auto">
          <a:xfrm>
            <a:off x="6588224" y="3140968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 2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427254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5310186" y="1450770"/>
            <a:ext cx="3824808" cy="5398604"/>
          </a:xfrm>
          <a:prstGeom prst="roundRect">
            <a:avLst>
              <a:gd name="adj" fmla="val 6113"/>
            </a:avLst>
          </a:prstGeom>
          <a:solidFill>
            <a:srgbClr val="FFE1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none" lIns="91440" tIns="36000" rIns="91440" bIns="144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Security </a:t>
            </a:r>
            <a:r>
              <a:rPr kumimoji="0" lang="de-DE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&amp; </a:t>
            </a:r>
            <a:r>
              <a:rPr kumimoji="0" lang="de-DE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Privacy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ja-JP" sz="2000" kern="0" dirty="0" err="1" smtClean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Querschnittsthemen</a:t>
            </a:r>
            <a:endParaRPr kumimoji="0" lang="de-DE" altLang="ja-JP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Zusammenfassung:</a:t>
            </a:r>
            <a:br>
              <a:rPr lang="de-DE" dirty="0" smtClean="0"/>
            </a:br>
            <a:r>
              <a:rPr lang="de-DE" dirty="0" smtClean="0"/>
              <a:t>W3C </a:t>
            </a:r>
            <a:r>
              <a:rPr lang="de-DE" smtClean="0"/>
              <a:t>WoT Bausteine</a:t>
            </a:r>
            <a:endParaRPr lang="de-DE" dirty="0"/>
          </a:p>
        </p:txBody>
      </p:sp>
      <p:sp>
        <p:nvSpPr>
          <p:cNvPr id="25" name="テキスト ボックス 39"/>
          <p:cNvSpPr txBox="1"/>
          <p:nvPr/>
        </p:nvSpPr>
        <p:spPr>
          <a:xfrm>
            <a:off x="247321" y="1673513"/>
            <a:ext cx="5044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altLang="ja-JP" sz="2400" b="1" dirty="0" smtClean="0">
                <a:solidFill>
                  <a:srgbClr val="005A9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 Scripting API</a:t>
            </a:r>
            <a:r>
              <a:rPr lang="de-DE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Ermöglicht </a:t>
            </a:r>
            <a:r>
              <a:rPr lang="de-DE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hersteller</a:t>
            </a:r>
            <a:r>
              <a:rPr lang="de-DE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- und plattformunabhängige, Browser-ähnliche Laufzeitumgebungen für eine vereinfachte, Web-artige Entwicklung von IoT-Anwendungen. Die Scripting API ist die Schnittstelle zum WoT Interaktionsmodell aus Anwendungssicht.</a:t>
            </a:r>
            <a:endParaRPr lang="de-DE" altLang="ja-JP" sz="1400" dirty="0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36" name="テキスト ボックス 41"/>
          <p:cNvSpPr txBox="1"/>
          <p:nvPr/>
        </p:nvSpPr>
        <p:spPr>
          <a:xfrm>
            <a:off x="247321" y="4217795"/>
            <a:ext cx="5044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altLang="ja-JP" sz="2400" b="1" dirty="0" smtClean="0">
                <a:solidFill>
                  <a:srgbClr val="00B050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 Binding Templates</a:t>
            </a:r>
            <a:r>
              <a:rPr lang="de-DE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Bibliothek für die Beschreibung von existierenden IoT-Protokollen mittels TD. Enthält alle Information eine Protokollimplementierung  (zur Laufzeit) so zu konfigurieren, dass sie Nachrichten vom Empfänger korrekt verstanden werden können.</a:t>
            </a:r>
            <a:endParaRPr lang="de-DE" altLang="ja-JP" sz="1400" dirty="0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37" name="テキスト ボックス 43"/>
          <p:cNvSpPr txBox="1"/>
          <p:nvPr/>
        </p:nvSpPr>
        <p:spPr>
          <a:xfrm>
            <a:off x="247321" y="2945654"/>
            <a:ext cx="497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altLang="ja-JP" sz="2400" b="1" dirty="0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 Thing Description (TD)</a:t>
            </a:r>
            <a:r>
              <a:rPr lang="de-DE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Modell für die semantischen Metadaten um Dinge, deren Daten und Interaktionsmöglichkeiten, Protokolle und auch Sicherheits-</a:t>
            </a:r>
            <a:r>
              <a:rPr lang="de-DE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mechanismen</a:t>
            </a:r>
            <a:r>
              <a:rPr lang="de-DE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zu beschreiben. Das TD-Framework erlaubt das Einbinden von anwendungsspezifischem semantischen Vokabular.</a:t>
            </a:r>
            <a:endParaRPr lang="de-DE" altLang="ja-JP" sz="1400" dirty="0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40" name="テキスト ボックス 41"/>
          <p:cNvSpPr txBox="1"/>
          <p:nvPr/>
        </p:nvSpPr>
        <p:spPr>
          <a:xfrm>
            <a:off x="247320" y="5489937"/>
            <a:ext cx="497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altLang="ja-JP" sz="2400" b="1" dirty="0" smtClean="0">
                <a:effectLst>
                  <a:glow rad="228600">
                    <a:srgbClr val="FFE101"/>
                  </a:glow>
                </a:effectLst>
                <a:latin typeface="Calibri" panose="020F0502020204030204" pitchFamily="34" charset="0"/>
                <a:ea typeface="HG明朝E" panose="02020909000000000000" pitchFamily="17" charset="-128"/>
              </a:rPr>
              <a:t>Security &amp; Privacy</a:t>
            </a:r>
            <a:r>
              <a:rPr lang="de-DE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r>
              <a:rPr lang="de-DE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W3C WoT </a:t>
            </a:r>
            <a:r>
              <a:rPr lang="de-DE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entwickelt keine neuen Mechanismen, sondern beschreibt die existierenden, wie sie von IoT Plattformen verwendet werden. Bewährte Mechanismen werden übernommen, um die WoT Bausteine selber abzusichern.</a:t>
            </a:r>
            <a:endParaRPr lang="de-DE" altLang="ja-JP" sz="1400" dirty="0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29" name="角丸四角形 6"/>
          <p:cNvSpPr/>
          <p:nvPr/>
        </p:nvSpPr>
        <p:spPr bwMode="auto">
          <a:xfrm>
            <a:off x="6376742" y="1628799"/>
            <a:ext cx="2587746" cy="4245790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WoT Servient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6489548" y="4219178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6489548" y="4767454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6496389" y="2132856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Laufzeitumgebung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6496389" y="3670902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縦巻き 49"/>
          <p:cNvSpPr/>
          <p:nvPr/>
        </p:nvSpPr>
        <p:spPr bwMode="auto">
          <a:xfrm>
            <a:off x="6603137" y="2573979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 1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5" name="角丸四角形 21"/>
          <p:cNvSpPr/>
          <p:nvPr/>
        </p:nvSpPr>
        <p:spPr bwMode="auto">
          <a:xfrm>
            <a:off x="6496389" y="5315730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Server</a:t>
            </a:r>
            <a:endParaRPr lang="en-US" altLang="ja-JP" sz="20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7748238" y="5317068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Client</a:t>
            </a:r>
            <a:endParaRPr lang="en-US" altLang="ja-JP" sz="20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6588224" y="3140968"/>
            <a:ext cx="2134956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 2</a:t>
            </a:r>
            <a:endParaRPr lang="ja-JP" altLang="en-US" sz="16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8" name="Group 26"/>
          <p:cNvGrpSpPr/>
          <p:nvPr/>
        </p:nvGrpSpPr>
        <p:grpSpPr>
          <a:xfrm>
            <a:off x="5435980" y="4028044"/>
            <a:ext cx="828000" cy="828000"/>
            <a:chOff x="5453826" y="3452981"/>
            <a:chExt cx="828000" cy="828000"/>
          </a:xfrm>
        </p:grpSpPr>
        <p:sp>
          <p:nvSpPr>
            <p:cNvPr id="49" name="角丸四角形 21"/>
            <p:cNvSpPr/>
            <p:nvPr/>
          </p:nvSpPr>
          <p:spPr bwMode="auto">
            <a:xfrm>
              <a:off x="5453826" y="3452981"/>
              <a:ext cx="828000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288000" tIns="180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0" name="Group 28"/>
            <p:cNvGrpSpPr/>
            <p:nvPr/>
          </p:nvGrpSpPr>
          <p:grpSpPr>
            <a:xfrm>
              <a:off x="5514367" y="3734159"/>
              <a:ext cx="282369" cy="291626"/>
              <a:chOff x="4042160" y="993559"/>
              <a:chExt cx="548293" cy="566272"/>
            </a:xfrm>
            <a:solidFill>
              <a:schemeClr val="bg1"/>
            </a:solidFill>
          </p:grpSpPr>
          <p:sp>
            <p:nvSpPr>
              <p:cNvPr id="51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2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3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4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829147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 Architektur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smtClean="0">
                <a:hlinkClick r:id="rId2"/>
              </a:rPr>
              <a:t>https://w3c.github.io/wot-architecture/</a:t>
            </a:r>
            <a:endParaRPr lang="de-DE" sz="180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423255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 Architektur</a:t>
            </a:r>
            <a:endParaRPr lang="de-DE"/>
          </a:p>
        </p:txBody>
      </p:sp>
      <p:sp>
        <p:nvSpPr>
          <p:cNvPr id="14" name="角丸四角形 6"/>
          <p:cNvSpPr/>
          <p:nvPr/>
        </p:nvSpPr>
        <p:spPr bwMode="auto">
          <a:xfrm>
            <a:off x="4823246" y="508833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7" name="Group 35"/>
          <p:cNvGrpSpPr/>
          <p:nvPr/>
        </p:nvGrpSpPr>
        <p:grpSpPr>
          <a:xfrm>
            <a:off x="4878269" y="4917194"/>
            <a:ext cx="324321" cy="324321"/>
            <a:chOff x="6235706" y="4922175"/>
            <a:chExt cx="268034" cy="268034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7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  <p:sp>
            <p:nvSpPr>
              <p:cNvPr id="38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  <p:sp>
            <p:nvSpPr>
              <p:cNvPr id="39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  <p:sp>
            <p:nvSpPr>
              <p:cNvPr id="40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</p:grpSp>
      </p:grpSp>
      <p:sp>
        <p:nvSpPr>
          <p:cNvPr id="60" name="Left-Right Arrow 70"/>
          <p:cNvSpPr/>
          <p:nvPr/>
        </p:nvSpPr>
        <p:spPr>
          <a:xfrm>
            <a:off x="3346099" y="5319078"/>
            <a:ext cx="141428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sz="4400"/>
          </a:p>
        </p:txBody>
      </p:sp>
      <p:sp>
        <p:nvSpPr>
          <p:cNvPr id="65" name="Textfeld 162"/>
          <p:cNvSpPr txBox="1"/>
          <p:nvPr/>
        </p:nvSpPr>
        <p:spPr>
          <a:xfrm>
            <a:off x="3339134" y="4509120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Direkte</a:t>
            </a:r>
            <a:br>
              <a:rPr lang="de-DE" sz="1600" b="1" dirty="0" smtClean="0"/>
            </a:br>
            <a:r>
              <a:rPr lang="de-DE" sz="1600" b="1" dirty="0" smtClean="0"/>
              <a:t>Thing-</a:t>
            </a:r>
            <a:r>
              <a:rPr lang="de-DE" sz="1600" b="1" dirty="0" err="1" smtClean="0"/>
              <a:t>to</a:t>
            </a:r>
            <a:r>
              <a:rPr lang="de-DE" sz="1600" b="1" dirty="0" smtClean="0"/>
              <a:t>-Thing</a:t>
            </a:r>
          </a:p>
          <a:p>
            <a:pPr algn="ctr"/>
            <a:r>
              <a:rPr lang="de-DE" sz="1600" b="1" dirty="0" smtClean="0"/>
              <a:t>Interaktion</a:t>
            </a:r>
            <a:endParaRPr lang="de-DE" sz="1600" b="1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452037" y="1268760"/>
            <a:ext cx="5283841" cy="3744418"/>
            <a:chOff x="452037" y="1268760"/>
            <a:chExt cx="5283841" cy="3744418"/>
          </a:xfrm>
        </p:grpSpPr>
        <p:grpSp>
          <p:nvGrpSpPr>
            <p:cNvPr id="4" name="Group 1"/>
            <p:cNvGrpSpPr/>
            <p:nvPr/>
          </p:nvGrpSpPr>
          <p:grpSpPr>
            <a:xfrm>
              <a:off x="452037" y="1268760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8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" name="角丸四角形 49"/>
            <p:cNvSpPr/>
            <p:nvPr/>
          </p:nvSpPr>
          <p:spPr bwMode="gray">
            <a:xfrm>
              <a:off x="1879099" y="2351466"/>
              <a:ext cx="1445948" cy="1319614"/>
            </a:xfrm>
            <a:prstGeom prst="roundRect">
              <a:avLst>
                <a:gd name="adj" fmla="val 6589"/>
              </a:avLst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ja-JP" sz="18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3" name="角丸四角形 6"/>
            <p:cNvSpPr/>
            <p:nvPr/>
          </p:nvSpPr>
          <p:spPr bwMode="auto">
            <a:xfrm>
              <a:off x="1990582" y="2492759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Digitaler Zwilling</a:t>
              </a:r>
              <a:endParaRPr kumimoji="0" lang="de-DE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4" name="角丸四角形 24"/>
            <p:cNvSpPr/>
            <p:nvPr/>
          </p:nvSpPr>
          <p:spPr bwMode="auto">
            <a:xfrm>
              <a:off x="2045605" y="313557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Interaktionsmodell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5" name="角丸四角形 21"/>
            <p:cNvSpPr/>
            <p:nvPr/>
          </p:nvSpPr>
          <p:spPr bwMode="auto">
            <a:xfrm>
              <a:off x="2045605" y="293395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6" name="縦巻き 49"/>
            <p:cNvSpPr/>
            <p:nvPr/>
          </p:nvSpPr>
          <p:spPr bwMode="auto">
            <a:xfrm>
              <a:off x="2045605" y="2732332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Anwendung</a:t>
              </a:r>
            </a:p>
          </p:txBody>
        </p:sp>
        <p:sp>
          <p:nvSpPr>
            <p:cNvPr id="61" name="Left-Right Arrow 71"/>
            <p:cNvSpPr/>
            <p:nvPr/>
          </p:nvSpPr>
          <p:spPr>
            <a:xfrm rot="16200000">
              <a:off x="1964885" y="4075490"/>
              <a:ext cx="1305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4400"/>
            </a:p>
          </p:txBody>
        </p:sp>
        <p:sp>
          <p:nvSpPr>
            <p:cNvPr id="62" name="Left-Right Arrow 73"/>
            <p:cNvSpPr/>
            <p:nvPr/>
          </p:nvSpPr>
          <p:spPr>
            <a:xfrm>
              <a:off x="3563888" y="2852936"/>
              <a:ext cx="2171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4400"/>
            </a:p>
          </p:txBody>
        </p:sp>
        <p:sp>
          <p:nvSpPr>
            <p:cNvPr id="67" name="Textfeld 181"/>
            <p:cNvSpPr txBox="1"/>
            <p:nvPr/>
          </p:nvSpPr>
          <p:spPr>
            <a:xfrm>
              <a:off x="1725621" y="1702389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 smtClean="0"/>
                <a:t>Cloud</a:t>
              </a:r>
              <a:endParaRPr lang="de-DE" sz="1600" b="1" dirty="0"/>
            </a:p>
          </p:txBody>
        </p:sp>
        <p:grpSp>
          <p:nvGrpSpPr>
            <p:cNvPr id="31" name="Group 49"/>
            <p:cNvGrpSpPr/>
            <p:nvPr/>
          </p:nvGrpSpPr>
          <p:grpSpPr>
            <a:xfrm>
              <a:off x="1641882" y="2849112"/>
              <a:ext cx="324321" cy="324321"/>
              <a:chOff x="6235706" y="4922175"/>
              <a:chExt cx="268034" cy="268034"/>
            </a:xfrm>
          </p:grpSpPr>
          <p:sp>
            <p:nvSpPr>
              <p:cNvPr id="70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2" name="Group 51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2" name="Isosceles Triangle 52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73" name="Oval 53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74" name="Oval 54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75" name="Oval 55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</p:grpSp>
        </p:grpSp>
        <p:sp>
          <p:nvSpPr>
            <p:cNvPr id="88" name="角丸四角形 24"/>
            <p:cNvSpPr/>
            <p:nvPr/>
          </p:nvSpPr>
          <p:spPr bwMode="auto">
            <a:xfrm>
              <a:off x="2045605" y="333718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93" name="角丸四角形 24"/>
          <p:cNvSpPr/>
          <p:nvPr/>
        </p:nvSpPr>
        <p:spPr bwMode="auto">
          <a:xfrm>
            <a:off x="4878269" y="572034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de-DE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de-DE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4878269" y="5301208"/>
            <a:ext cx="1080000" cy="397521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de-DE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Klassische</a:t>
            </a:r>
            <a:br>
              <a:rPr lang="de-DE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de-DE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de-DE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4"/>
          <p:cNvSpPr/>
          <p:nvPr/>
        </p:nvSpPr>
        <p:spPr bwMode="auto">
          <a:xfrm>
            <a:off x="4878269" y="592196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de-DE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de-DE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14" name="Gruppieren 113"/>
          <p:cNvGrpSpPr/>
          <p:nvPr/>
        </p:nvGrpSpPr>
        <p:grpSpPr>
          <a:xfrm>
            <a:off x="6045654" y="5069775"/>
            <a:ext cx="3002595" cy="1392272"/>
            <a:chOff x="6045654" y="5069775"/>
            <a:chExt cx="3002595" cy="1392272"/>
          </a:xfrm>
        </p:grpSpPr>
        <p:sp>
          <p:nvSpPr>
            <p:cNvPr id="49" name="角丸四角形 6"/>
            <p:cNvSpPr/>
            <p:nvPr/>
          </p:nvSpPr>
          <p:spPr bwMode="auto">
            <a:xfrm>
              <a:off x="7858203" y="5069775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000" b="1" i="0" u="none" strike="noStrike" kern="0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Exist</a:t>
              </a:r>
              <a:r>
                <a:rPr kumimoji="0" lang="de-DE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. Gerät</a:t>
              </a:r>
              <a:endParaRPr kumimoji="0" lang="de-DE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pic>
          <p:nvPicPr>
            <p:cNvPr id="50" name="Picture 2" descr="http://www.wink.com/img/product/tcp-led-connected-lighting/variants/762148261636/hero_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38" y="5395305"/>
              <a:ext cx="796666" cy="79666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60"/>
            <p:cNvGrpSpPr/>
            <p:nvPr/>
          </p:nvGrpSpPr>
          <p:grpSpPr>
            <a:xfrm>
              <a:off x="8559442" y="5390976"/>
              <a:ext cx="391083" cy="391083"/>
              <a:chOff x="6235706" y="4922175"/>
              <a:chExt cx="268034" cy="268034"/>
            </a:xfrm>
          </p:grpSpPr>
          <p:sp>
            <p:nvSpPr>
              <p:cNvPr id="5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0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54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55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56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57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</p:grpSp>
        </p:grpSp>
        <p:sp>
          <p:nvSpPr>
            <p:cNvPr id="59" name="Textfeld 126"/>
            <p:cNvSpPr txBox="1"/>
            <p:nvPr/>
          </p:nvSpPr>
          <p:spPr>
            <a:xfrm>
              <a:off x="6045654" y="5877272"/>
              <a:ext cx="17022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b="1" dirty="0" smtClean="0"/>
                <a:t>Existierendes</a:t>
              </a:r>
              <a:br>
                <a:rPr lang="de-DE" sz="1600" b="1" dirty="0" smtClean="0"/>
              </a:br>
              <a:r>
                <a:rPr lang="de-DE" sz="1600" b="1" dirty="0" smtClean="0"/>
                <a:t>komplementieren</a:t>
              </a:r>
              <a:endParaRPr lang="de-DE" sz="1600" b="1" dirty="0" smtClean="0"/>
            </a:p>
          </p:txBody>
        </p:sp>
        <p:sp>
          <p:nvSpPr>
            <p:cNvPr id="68" name="Textfeld 126"/>
            <p:cNvSpPr txBox="1"/>
            <p:nvPr/>
          </p:nvSpPr>
          <p:spPr>
            <a:xfrm>
              <a:off x="8322421" y="54480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smtClean="0"/>
                <a:t>+</a:t>
              </a:r>
              <a:endParaRPr lang="de-DE" sz="1200"/>
            </a:p>
          </p:txBody>
        </p:sp>
        <p:sp>
          <p:nvSpPr>
            <p:cNvPr id="82" name="Textfeld 126"/>
            <p:cNvSpPr txBox="1"/>
            <p:nvPr/>
          </p:nvSpPr>
          <p:spPr>
            <a:xfrm>
              <a:off x="8469706" y="5847802"/>
              <a:ext cx="5485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b="1" smtClean="0">
                  <a:latin typeface="Arial" panose="020B0604020202020204" pitchFamily="34" charset="0"/>
                  <a:cs typeface="Arial" panose="020B0604020202020204" pitchFamily="34" charset="0"/>
                </a:rPr>
                <a:t>Thing</a:t>
              </a:r>
              <a:endParaRPr lang="de-DE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96019" y="58191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>
                  <a:sym typeface="Symbol"/>
                </a:rPr>
                <a:t></a:t>
              </a:r>
              <a:endParaRPr lang="de-DE" sz="1200" b="1"/>
            </a:p>
          </p:txBody>
        </p:sp>
        <p:sp>
          <p:nvSpPr>
            <p:cNvPr id="83" name="Left-Right Arrow 70"/>
            <p:cNvSpPr/>
            <p:nvPr/>
          </p:nvSpPr>
          <p:spPr>
            <a:xfrm>
              <a:off x="6051181" y="5320058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4400"/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5369713" y="1424798"/>
            <a:ext cx="3096344" cy="4325126"/>
            <a:chOff x="5369713" y="1424798"/>
            <a:chExt cx="3096344" cy="4325126"/>
          </a:xfrm>
        </p:grpSpPr>
        <p:grpSp>
          <p:nvGrpSpPr>
            <p:cNvPr id="3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角丸四角形 49"/>
            <p:cNvSpPr/>
            <p:nvPr/>
          </p:nvSpPr>
          <p:spPr bwMode="gray">
            <a:xfrm>
              <a:off x="6194912" y="2703277"/>
              <a:ext cx="1445946" cy="1319612"/>
            </a:xfrm>
            <a:prstGeom prst="roundRect">
              <a:avLst>
                <a:gd name="adj" fmla="val 6589"/>
              </a:avLst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ja-JP" sz="18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" name="角丸四角形 6"/>
            <p:cNvSpPr/>
            <p:nvPr/>
          </p:nvSpPr>
          <p:spPr bwMode="auto">
            <a:xfrm>
              <a:off x="6306394" y="2844570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sp>
          <p:nvSpPr>
            <p:cNvPr id="20" name="角丸四角形 24"/>
            <p:cNvSpPr/>
            <p:nvPr/>
          </p:nvSpPr>
          <p:spPr bwMode="auto">
            <a:xfrm>
              <a:off x="6361417" y="348738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Interaktionsmodell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1" name="角丸四角形 21"/>
            <p:cNvSpPr/>
            <p:nvPr/>
          </p:nvSpPr>
          <p:spPr bwMode="auto">
            <a:xfrm>
              <a:off x="6361417" y="328576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2" name="縦巻き 49"/>
            <p:cNvSpPr/>
            <p:nvPr/>
          </p:nvSpPr>
          <p:spPr bwMode="auto">
            <a:xfrm>
              <a:off x="6361417" y="3084142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Anwendung</a:t>
              </a:r>
            </a:p>
          </p:txBody>
        </p:sp>
        <p:pic>
          <p:nvPicPr>
            <p:cNvPr id="27" name="図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112995"/>
              <a:ext cx="1193968" cy="477587"/>
            </a:xfrm>
            <a:prstGeom prst="rect">
              <a:avLst/>
            </a:prstGeom>
          </p:spPr>
        </p:pic>
        <p:grpSp>
          <p:nvGrpSpPr>
            <p:cNvPr id="16" name="Group 42"/>
            <p:cNvGrpSpPr/>
            <p:nvPr/>
          </p:nvGrpSpPr>
          <p:grpSpPr>
            <a:xfrm>
              <a:off x="5961917" y="3200922"/>
              <a:ext cx="324321" cy="324321"/>
              <a:chOff x="6235706" y="4922175"/>
              <a:chExt cx="268034" cy="268034"/>
            </a:xfrm>
          </p:grpSpPr>
          <p:sp>
            <p:nvSpPr>
              <p:cNvPr id="4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7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4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4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4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  <p:sp>
              <p:nvSpPr>
                <p:cNvPr id="4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4400"/>
                </a:p>
              </p:txBody>
            </p:sp>
          </p:grpSp>
        </p:grpSp>
        <p:sp>
          <p:nvSpPr>
            <p:cNvPr id="66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Edge Hubs</a:t>
              </a:r>
              <a:endParaRPr lang="de-DE" sz="1600" b="1" dirty="0"/>
            </a:p>
          </p:txBody>
        </p:sp>
        <p:sp>
          <p:nvSpPr>
            <p:cNvPr id="87" name="角丸四角形 24"/>
            <p:cNvSpPr/>
            <p:nvPr/>
          </p:nvSpPr>
          <p:spPr bwMode="auto">
            <a:xfrm>
              <a:off x="6361416" y="368899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4" name="Left-Right Arrow 71"/>
            <p:cNvSpPr/>
            <p:nvPr/>
          </p:nvSpPr>
          <p:spPr>
            <a:xfrm rot="16200000">
              <a:off x="6117463" y="4664808"/>
              <a:ext cx="1600846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4400"/>
            </a:p>
          </p:txBody>
        </p:sp>
      </p:grpSp>
      <p:sp>
        <p:nvSpPr>
          <p:cNvPr id="86" name="角丸四角形 6"/>
          <p:cNvSpPr/>
          <p:nvPr/>
        </p:nvSpPr>
        <p:spPr bwMode="auto">
          <a:xfrm>
            <a:off x="2093188" y="508719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97" name="Group 35"/>
          <p:cNvGrpSpPr/>
          <p:nvPr/>
        </p:nvGrpSpPr>
        <p:grpSpPr>
          <a:xfrm>
            <a:off x="2148211" y="4916057"/>
            <a:ext cx="324321" cy="324321"/>
            <a:chOff x="6235706" y="4922175"/>
            <a:chExt cx="268034" cy="268034"/>
          </a:xfrm>
        </p:grpSpPr>
        <p:sp>
          <p:nvSpPr>
            <p:cNvPr id="9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9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0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  <p:sp>
            <p:nvSpPr>
              <p:cNvPr id="101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  <p:sp>
            <p:nvSpPr>
              <p:cNvPr id="102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  <p:sp>
            <p:nvSpPr>
              <p:cNvPr id="103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/>
              </a:p>
            </p:txBody>
          </p:sp>
        </p:grpSp>
      </p:grpSp>
      <p:sp>
        <p:nvSpPr>
          <p:cNvPr id="104" name="角丸四角形 24"/>
          <p:cNvSpPr/>
          <p:nvPr/>
        </p:nvSpPr>
        <p:spPr bwMode="auto">
          <a:xfrm>
            <a:off x="2148211" y="571921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de-DE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Interaktionsmodell</a:t>
            </a:r>
            <a:endParaRPr lang="de-DE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5" name="角丸四角形 21"/>
          <p:cNvSpPr/>
          <p:nvPr/>
        </p:nvSpPr>
        <p:spPr bwMode="auto">
          <a:xfrm>
            <a:off x="2148211" y="551759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de-DE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de-DE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縦巻き 49"/>
          <p:cNvSpPr/>
          <p:nvPr/>
        </p:nvSpPr>
        <p:spPr bwMode="auto">
          <a:xfrm>
            <a:off x="2148211" y="531597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de-DE" altLang="ja-JP" sz="800" ker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</a:p>
        </p:txBody>
      </p:sp>
      <p:sp>
        <p:nvSpPr>
          <p:cNvPr id="107" name="角丸四角形 24"/>
          <p:cNvSpPr/>
          <p:nvPr/>
        </p:nvSpPr>
        <p:spPr bwMode="auto">
          <a:xfrm>
            <a:off x="2148211" y="592083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de-DE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de-DE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108" name="図 1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88" y="6083543"/>
            <a:ext cx="1469410" cy="739953"/>
          </a:xfrm>
          <a:prstGeom prst="rect">
            <a:avLst/>
          </a:prstGeom>
        </p:spPr>
      </p:pic>
      <p:grpSp>
        <p:nvGrpSpPr>
          <p:cNvPr id="115" name="Gruppieren 114"/>
          <p:cNvGrpSpPr/>
          <p:nvPr/>
        </p:nvGrpSpPr>
        <p:grpSpPr>
          <a:xfrm>
            <a:off x="43130" y="3884425"/>
            <a:ext cx="2344077" cy="2187385"/>
            <a:chOff x="43130" y="3884425"/>
            <a:chExt cx="2344077" cy="2187385"/>
          </a:xfrm>
        </p:grpSpPr>
        <p:sp>
          <p:nvSpPr>
            <p:cNvPr id="29" name="角丸四角形 6"/>
            <p:cNvSpPr/>
            <p:nvPr/>
          </p:nvSpPr>
          <p:spPr bwMode="auto">
            <a:xfrm>
              <a:off x="107504" y="4581128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pic>
          <p:nvPicPr>
            <p:cNvPr id="33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90" y="3886926"/>
              <a:ext cx="510204" cy="743617"/>
            </a:xfrm>
            <a:prstGeom prst="rect">
              <a:avLst/>
            </a:prstGeom>
          </p:spPr>
        </p:pic>
        <p:sp>
          <p:nvSpPr>
            <p:cNvPr id="58" name="Textfeld 163"/>
            <p:cNvSpPr txBox="1"/>
            <p:nvPr/>
          </p:nvSpPr>
          <p:spPr>
            <a:xfrm>
              <a:off x="43130" y="5733256"/>
              <a:ext cx="1559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Web Integration</a:t>
              </a:r>
              <a:endParaRPr lang="de-DE" sz="1600" b="1" dirty="0"/>
            </a:p>
          </p:txBody>
        </p:sp>
        <p:sp>
          <p:nvSpPr>
            <p:cNvPr id="89" name="角丸四角形 24"/>
            <p:cNvSpPr/>
            <p:nvPr/>
          </p:nvSpPr>
          <p:spPr bwMode="auto">
            <a:xfrm>
              <a:off x="162527" y="5222399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Interaktionsmodell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0" name="角丸四角形 21"/>
            <p:cNvSpPr/>
            <p:nvPr/>
          </p:nvSpPr>
          <p:spPr bwMode="auto">
            <a:xfrm>
              <a:off x="162527" y="5020780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WoT API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1" name="縦巻き 49"/>
            <p:cNvSpPr/>
            <p:nvPr/>
          </p:nvSpPr>
          <p:spPr bwMode="auto">
            <a:xfrm>
              <a:off x="162527" y="4819161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Anwendung</a:t>
              </a:r>
              <a:endParaRPr lang="de-DE" altLang="ja-JP" sz="800" ker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2" name="角丸四角形 24"/>
            <p:cNvSpPr/>
            <p:nvPr/>
          </p:nvSpPr>
          <p:spPr bwMode="auto">
            <a:xfrm>
              <a:off x="162527" y="5424018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de-DE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de-DE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Left-Right Arrow 70"/>
            <p:cNvSpPr/>
            <p:nvPr/>
          </p:nvSpPr>
          <p:spPr>
            <a:xfrm rot="2700000">
              <a:off x="1259120" y="5171176"/>
              <a:ext cx="88640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4400"/>
            </a:p>
          </p:txBody>
        </p:sp>
        <p:sp>
          <p:nvSpPr>
            <p:cNvPr id="110" name="Left-Right Arrow 70"/>
            <p:cNvSpPr/>
            <p:nvPr/>
          </p:nvSpPr>
          <p:spPr>
            <a:xfrm rot="18900000">
              <a:off x="1180244" y="3884425"/>
              <a:ext cx="1206963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4400"/>
            </a:p>
          </p:txBody>
        </p:sp>
      </p:grpSp>
      <p:pic>
        <p:nvPicPr>
          <p:cNvPr id="111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:lc="http://schemas.openxmlformats.org/drawingml/2006/lockedCanvas" xmlns="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752308" y="585266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Foliennummernplatzhalt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64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WoT Thing Description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smtClean="0"/>
              <a:t>Semantische Metadaten für Dinge, Protokolle und IT Sicherheit</a:t>
            </a:r>
          </a:p>
          <a:p>
            <a:r>
              <a:rPr lang="de-DE" sz="1800" dirty="0" smtClean="0">
                <a:hlinkClick r:id="rId2"/>
              </a:rPr>
              <a:t>https://w3c.github.io/wot-thing-description/</a:t>
            </a:r>
            <a:endParaRPr lang="de-DE" sz="1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69211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</a:t>
            </a:r>
            <a:r>
              <a:rPr lang="en-US" dirty="0" err="1" smtClean="0"/>
              <a:t>Beispiel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467544" y="1556792"/>
            <a:ext cx="8208912" cy="195438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</a:t>
            </a:r>
            <a:r>
              <a:rPr lang="de-DE" sz="1600" dirty="0" err="1" smtClean="0">
                <a:solidFill>
                  <a:srgbClr val="FF9900"/>
                </a:solidFill>
                <a:latin typeface="Consolas"/>
              </a:rPr>
              <a:t>context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"http://example.org/actuator#"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base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"coaps://myled.example.com:5683/"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security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cat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as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"interactions"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"Property"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domain:onOffStatus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status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boolean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writable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pwr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cbor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"https://mytemp.example.com:8080/status"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domain:fadeIn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"integer",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endParaRPr lang="de-DE" sz="1600" dirty="0" smtClean="0">
              <a:solidFill>
                <a:schemeClr val="accent2"/>
              </a:solidFill>
              <a:latin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domain:fadeOut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"integer"}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domain:alert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ev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827584" y="667295"/>
            <a:ext cx="1656184" cy="864096"/>
          </a:xfrm>
          <a:prstGeom prst="cloudCallout">
            <a:avLst>
              <a:gd name="adj1" fmla="val -15913"/>
              <a:gd name="adj2" fmla="val 82407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err="1" smtClean="0"/>
              <a:t>Linked</a:t>
            </a:r>
            <a:r>
              <a:rPr lang="de-DE" dirty="0" smtClean="0"/>
              <a:t> Data</a:t>
            </a:r>
            <a:br>
              <a:rPr lang="de-DE" dirty="0" smtClean="0"/>
            </a:br>
            <a:r>
              <a:rPr lang="de-DE" dirty="0" smtClean="0"/>
              <a:t>(JSON-LD)</a:t>
            </a:r>
            <a:endParaRPr lang="de-DE" dirty="0"/>
          </a:p>
        </p:txBody>
      </p:sp>
      <p:sp>
        <p:nvSpPr>
          <p:cNvPr id="6" name="Wolkenförmige Legende 5"/>
          <p:cNvSpPr/>
          <p:nvPr/>
        </p:nvSpPr>
        <p:spPr>
          <a:xfrm>
            <a:off x="6245118" y="2564904"/>
            <a:ext cx="2575354" cy="864096"/>
          </a:xfrm>
          <a:prstGeom prst="cloudCallout">
            <a:avLst>
              <a:gd name="adj1" fmla="val -64018"/>
              <a:gd name="adj2" fmla="val -47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rIns="36000" rtlCol="0" anchor="ctr"/>
          <a:lstStyle/>
          <a:p>
            <a:pPr algn="ctr"/>
            <a:r>
              <a:rPr lang="de-DE" dirty="0" smtClean="0"/>
              <a:t>Domänenspezifisches</a:t>
            </a:r>
            <a:br>
              <a:rPr lang="de-DE" dirty="0" smtClean="0"/>
            </a:br>
            <a:r>
              <a:rPr lang="de-DE" dirty="0" smtClean="0"/>
              <a:t>Vokabular</a:t>
            </a:r>
            <a:endParaRPr lang="de-DE" dirty="0"/>
          </a:p>
        </p:txBody>
      </p:sp>
      <p:sp>
        <p:nvSpPr>
          <p:cNvPr id="7" name="Wolkenförmige Legende 6"/>
          <p:cNvSpPr/>
          <p:nvPr/>
        </p:nvSpPr>
        <p:spPr>
          <a:xfrm>
            <a:off x="6444208" y="4725144"/>
            <a:ext cx="2016224" cy="864096"/>
          </a:xfrm>
          <a:prstGeom prst="cloudCallout">
            <a:avLst>
              <a:gd name="adj1" fmla="val -50547"/>
              <a:gd name="adj2" fmla="val 63547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 smtClean="0"/>
              <a:t>JSON Schema</a:t>
            </a:r>
            <a:endParaRPr lang="de-DE" dirty="0"/>
          </a:p>
        </p:txBody>
      </p:sp>
      <p:sp>
        <p:nvSpPr>
          <p:cNvPr id="8" name="Wolkenförmige Legende 7"/>
          <p:cNvSpPr/>
          <p:nvPr/>
        </p:nvSpPr>
        <p:spPr>
          <a:xfrm>
            <a:off x="6624020" y="739303"/>
            <a:ext cx="1908420" cy="1008112"/>
          </a:xfrm>
          <a:prstGeom prst="cloudCallout">
            <a:avLst>
              <a:gd name="adj1" fmla="val -43792"/>
              <a:gd name="adj2" fmla="val 7926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36000" rtlCol="0" anchor="ctr"/>
          <a:lstStyle/>
          <a:p>
            <a:pPr algn="ctr"/>
            <a:r>
              <a:rPr lang="de-DE" dirty="0" smtClean="0"/>
              <a:t>W3C WoT TD</a:t>
            </a:r>
            <a:br>
              <a:rPr lang="de-DE" dirty="0" smtClean="0"/>
            </a:br>
            <a:r>
              <a:rPr lang="de-DE" dirty="0" smtClean="0"/>
              <a:t>Vokabular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874689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695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7363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3206915"/>
            <a:ext cx="8208912" cy="195438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</a:t>
            </a:r>
            <a:r>
              <a:rPr lang="de-DE" sz="1600" dirty="0" err="1" smtClean="0">
                <a:solidFill>
                  <a:srgbClr val="FF9900"/>
                </a:solidFill>
                <a:latin typeface="Consolas"/>
              </a:rPr>
              <a:t>context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"http://example.org/actuator#"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base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"coaps://myled.example.com:5683/"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security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cat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as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"interactions"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"Property"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domain:onOffStatus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status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boolean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writable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pwr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cbor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de-DE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"https://mytemp.example.com:8080/status"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domain:fadeIn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"integer",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endParaRPr lang="de-DE" sz="1600" dirty="0" smtClean="0">
              <a:solidFill>
                <a:schemeClr val="accent2"/>
              </a:solidFill>
              <a:latin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domain:fadeOut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"integer"}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domain:alert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ev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Geschweifte Klammer rechts 3"/>
          <p:cNvSpPr/>
          <p:nvPr/>
        </p:nvSpPr>
        <p:spPr>
          <a:xfrm>
            <a:off x="7164288" y="404663"/>
            <a:ext cx="216024" cy="367240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rechts 6"/>
          <p:cNvSpPr/>
          <p:nvPr/>
        </p:nvSpPr>
        <p:spPr>
          <a:xfrm>
            <a:off x="7164288" y="4293096"/>
            <a:ext cx="216024" cy="26642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7389837" y="2010035"/>
            <a:ext cx="127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Property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7452320" y="5394411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7062143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1.3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 animBg="1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12586420"/>
            <a:ext cx="8208912" cy="202824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</a:t>
            </a:r>
            <a:r>
              <a:rPr lang="de-DE" sz="1600" dirty="0" err="1" smtClean="0">
                <a:solidFill>
                  <a:srgbClr val="FF9900"/>
                </a:solidFill>
                <a:latin typeface="Consolas"/>
              </a:rPr>
              <a:t>context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"http://w3c.github.io/wot/w3c-wot-td-context.jsonld"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"http://example.org/actuator#"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"Thing"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MyLEDThing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base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"coaps://myled.example.com:5683/"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security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cat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4A7B7C"/>
                </a:solidFill>
                <a:latin typeface="Consolas"/>
              </a:rPr>
              <a:t>token:jwt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alg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/>
              </a:rPr>
              <a:t>"HS256"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as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"https://authority-issuing.example.org"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"interactions"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"Property"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domain:onOffStatus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status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boolean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writable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pwr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cbor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"https://mytemp.example.com:8080/status"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domain:fadeIn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"integer",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}</a:t>
            </a:r>
            <a:endParaRPr lang="de-DE" sz="1600" dirty="0" smtClean="0">
              <a:solidFill>
                <a:schemeClr val="accent2"/>
              </a:solidFill>
              <a:latin typeface="Consolas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"https://mytemp.example.com:8080/in"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               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"Action"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domain:fadeOut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fadeOut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inputData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"integer"}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domain:unit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Consolas"/>
              </a:rPr>
              <a:t>domain:ms</a:t>
            </a:r>
            <a:r>
              <a:rPr lang="de-DE" sz="1600" dirty="0" smtClean="0">
                <a:solidFill>
                  <a:schemeClr val="accent2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"https://mytemp.example.com:8080/out"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FF9900"/>
                </a:solidFill>
                <a:latin typeface="Consolas"/>
              </a:rPr>
              <a:t>"@type"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"Event"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chemeClr val="accent2"/>
                </a:solidFill>
                <a:latin typeface="Consolas"/>
              </a:rPr>
              <a:t>domain:alert</a:t>
            </a:r>
            <a:r>
              <a:rPr lang="de-DE" sz="1600" b="1" dirty="0" smtClean="0">
                <a:solidFill>
                  <a:schemeClr val="accent2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],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name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criticalCondition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outputData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{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valueType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{"type": "</a:t>
            </a:r>
            <a:r>
              <a:rPr lang="de-DE" sz="1600" dirty="0" err="1" smtClean="0">
                <a:solidFill>
                  <a:srgbClr val="FF0066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FF0066"/>
                </a:solidFill>
                <a:latin typeface="Consolas"/>
              </a:rPr>
              <a:t>"}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"links"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[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ev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de-DE" sz="1600" b="1" dirty="0" smtClean="0">
                <a:solidFill>
                  <a:srgbClr val="4A7B7C"/>
                </a:solidFill>
                <a:latin typeface="Consolas"/>
              </a:rPr>
              <a:t>"mediaType"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/>
              </a:rPr>
              <a:t>exi</a:t>
            </a:r>
            <a:r>
              <a:rPr lang="de-DE" sz="1600" dirty="0" smtClean="0">
                <a:solidFill>
                  <a:srgbClr val="0000FF"/>
                </a:solidFill>
                <a:latin typeface="Consolas"/>
              </a:rPr>
              <a:t>"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  ] 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 ]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Geschweifte Klammer rechts 6"/>
          <p:cNvSpPr/>
          <p:nvPr/>
        </p:nvSpPr>
        <p:spPr>
          <a:xfrm>
            <a:off x="7164288" y="3717032"/>
            <a:ext cx="216024" cy="23762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7452320" y="4674331"/>
            <a:ext cx="88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endParaRPr lang="en-US" sz="24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70621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ylinder 34"/>
          <p:cNvSpPr/>
          <p:nvPr/>
        </p:nvSpPr>
        <p:spPr>
          <a:xfrm>
            <a:off x="2033718" y="1556792"/>
            <a:ext cx="1296144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Zylinder 35"/>
          <p:cNvSpPr/>
          <p:nvPr/>
        </p:nvSpPr>
        <p:spPr>
          <a:xfrm>
            <a:off x="3599892" y="1565845"/>
            <a:ext cx="1440160" cy="1440160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Zylinder 36"/>
          <p:cNvSpPr/>
          <p:nvPr/>
        </p:nvSpPr>
        <p:spPr>
          <a:xfrm>
            <a:off x="5310082" y="1628800"/>
            <a:ext cx="1584176" cy="1296144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Zylinder 37"/>
          <p:cNvSpPr/>
          <p:nvPr/>
        </p:nvSpPr>
        <p:spPr>
          <a:xfrm>
            <a:off x="7164287" y="1556792"/>
            <a:ext cx="1448797" cy="1382943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Zylinder 33"/>
          <p:cNvSpPr/>
          <p:nvPr/>
        </p:nvSpPr>
        <p:spPr>
          <a:xfrm>
            <a:off x="535610" y="1475315"/>
            <a:ext cx="1228078" cy="151216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IEEE 802.15.4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Ethernet</a:t>
            </a:r>
            <a:endParaRPr lang="de-DE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Bluetooth</a:t>
            </a:r>
            <a:endParaRPr lang="de-DE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Wi-Fi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LoRa</a:t>
            </a:r>
            <a:endParaRPr lang="de-DE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mtClean="0"/>
              <a:t>…</a:t>
            </a:r>
            <a:endParaRPr lang="de-DE"/>
          </a:p>
        </p:txBody>
      </p:sp>
      <p:pic>
        <p:nvPicPr>
          <p:cNvPr id="22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593" y="1880828"/>
            <a:ext cx="1008112" cy="1008112"/>
          </a:xfrm>
          <a:prstGeom prst="rect">
            <a:avLst/>
          </a:prstGeom>
          <a:noFill/>
        </p:spPr>
      </p:pic>
      <p:pic>
        <p:nvPicPr>
          <p:cNvPr id="23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34267" y="1943085"/>
            <a:ext cx="1295044" cy="883598"/>
          </a:xfrm>
          <a:prstGeom prst="rect">
            <a:avLst/>
          </a:prstGeom>
          <a:noFill/>
        </p:spPr>
      </p:pic>
      <p:pic>
        <p:nvPicPr>
          <p:cNvPr id="25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82090" y="2139656"/>
            <a:ext cx="1440160" cy="490457"/>
          </a:xfrm>
          <a:prstGeom prst="rect">
            <a:avLst/>
          </a:prstGeom>
          <a:noFill/>
        </p:spPr>
      </p:pic>
      <p:pic>
        <p:nvPicPr>
          <p:cNvPr id="26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794" r="10544"/>
          <a:stretch>
            <a:fillRect/>
          </a:stretch>
        </p:blipFill>
        <p:spPr bwMode="auto">
          <a:xfrm>
            <a:off x="3636066" y="1948559"/>
            <a:ext cx="1367810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 descr="D:\Projects\W3C-WoT\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94345" y="2121068"/>
            <a:ext cx="1382943" cy="482541"/>
          </a:xfrm>
          <a:prstGeom prst="rect">
            <a:avLst/>
          </a:prstGeom>
          <a:noFill/>
        </p:spPr>
      </p:pic>
      <p:sp>
        <p:nvSpPr>
          <p:cNvPr id="24" name="Textfeld 2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396000" rtlCol="0">
            <a:spAutoFit/>
          </a:bodyPr>
          <a:lstStyle/>
          <a:p>
            <a:r>
              <a:rPr lang="de-DE" sz="4400" smtClean="0">
                <a:solidFill>
                  <a:schemeClr val="bg1"/>
                </a:solidFill>
              </a:rPr>
              <a:t>Internet of Things</a:t>
            </a:r>
            <a:endParaRPr lang="de-DE" sz="4400" b="1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792314" y="3308043"/>
            <a:ext cx="36229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400" smtClean="0">
                <a:solidFill>
                  <a:schemeClr val="bg1"/>
                </a:solidFill>
              </a:rPr>
              <a:t>: </a:t>
            </a:r>
            <a:r>
              <a:rPr lang="de-DE" sz="4400" b="1" smtClean="0">
                <a:solidFill>
                  <a:schemeClr val="bg1"/>
                </a:solidFill>
              </a:rPr>
              <a:t>Konnektivität</a:t>
            </a:r>
            <a:endParaRPr lang="de-DE" sz="4400" b="1">
              <a:solidFill>
                <a:schemeClr val="bg1"/>
              </a:solidFill>
            </a:endParaRPr>
          </a:p>
        </p:txBody>
      </p:sp>
      <p:sp>
        <p:nvSpPr>
          <p:cNvPr id="39" name="Titel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Web of Things?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 Thing Description (TD)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JSON-LD nur </a:t>
            </a:r>
            <a:r>
              <a:rPr lang="de-DE" i="1" dirty="0" smtClean="0"/>
              <a:t>ein</a:t>
            </a:r>
            <a:r>
              <a:rPr lang="de-DE" dirty="0" smtClean="0"/>
              <a:t> Repräsentationsformat</a:t>
            </a:r>
          </a:p>
          <a:p>
            <a:pPr lvl="1"/>
            <a:r>
              <a:rPr lang="de-DE" dirty="0" smtClean="0"/>
              <a:t>Gute Diskussionsgrundlage für „Web People“</a:t>
            </a:r>
          </a:p>
          <a:p>
            <a:r>
              <a:rPr lang="de-DE" dirty="0" smtClean="0"/>
              <a:t>TD ist ein semantisches Modell</a:t>
            </a:r>
          </a:p>
          <a:p>
            <a:pPr lvl="1"/>
            <a:r>
              <a:rPr lang="de-DE" dirty="0" smtClean="0"/>
              <a:t>Fundiert in RDF und </a:t>
            </a:r>
            <a:r>
              <a:rPr lang="de-DE" dirty="0" err="1" smtClean="0"/>
              <a:t>Linked</a:t>
            </a:r>
            <a:r>
              <a:rPr lang="de-DE" dirty="0" smtClean="0"/>
              <a:t> Data</a:t>
            </a:r>
          </a:p>
          <a:p>
            <a:pPr lvl="1"/>
            <a:r>
              <a:rPr lang="de-DE" dirty="0" err="1" smtClean="0"/>
              <a:t>Semantic</a:t>
            </a:r>
            <a:r>
              <a:rPr lang="de-DE" dirty="0" smtClean="0"/>
              <a:t> Web Komplexität kann ignoriert werden</a:t>
            </a:r>
            <a:br>
              <a:rPr lang="de-DE" dirty="0" smtClean="0"/>
            </a:br>
            <a:r>
              <a:rPr lang="de-DE" dirty="0" smtClean="0"/>
              <a:t>(d.h. festverdrahtetes Vokabular, keine </a:t>
            </a:r>
            <a:r>
              <a:rPr lang="de-DE" dirty="0" err="1" smtClean="0"/>
              <a:t>Triples</a:t>
            </a:r>
            <a:r>
              <a:rPr lang="de-DE" dirty="0" smtClean="0"/>
              <a:t> etc.)</a:t>
            </a:r>
          </a:p>
          <a:p>
            <a:r>
              <a:rPr lang="de-DE" dirty="0" smtClean="0"/>
              <a:t>Andere Repräsentationsformate geplant</a:t>
            </a:r>
          </a:p>
          <a:p>
            <a:pPr lvl="1"/>
            <a:r>
              <a:rPr lang="de-DE" dirty="0" smtClean="0"/>
              <a:t>EXI, CBOR, … für Maschinen</a:t>
            </a:r>
          </a:p>
          <a:p>
            <a:pPr lvl="1"/>
            <a:r>
              <a:rPr lang="de-DE" dirty="0" smtClean="0"/>
              <a:t>Custom 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application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wot-td+json</a:t>
            </a:r>
            <a:r>
              <a:rPr lang="de-DE" dirty="0" smtClean="0"/>
              <a:t> für Entwickler</a:t>
            </a:r>
          </a:p>
          <a:p>
            <a:pPr lvl="1">
              <a:buNone/>
            </a:pPr>
            <a:r>
              <a:rPr lang="de-DE" dirty="0" smtClean="0"/>
              <a:t>… </a:t>
            </a:r>
            <a:r>
              <a:rPr lang="de-DE" dirty="0" err="1" smtClean="0"/>
              <a:t>Serialisierungen</a:t>
            </a:r>
            <a:r>
              <a:rPr lang="de-DE" dirty="0" smtClean="0"/>
              <a:t> des Modells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WoT Scripting API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IoT wie das Web programmieren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https://w3c.github.io/wot-scripting-api/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13994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err="1" smtClean="0"/>
              <a:t>Beispiel</a:t>
            </a:r>
            <a:r>
              <a:rPr lang="en-US" dirty="0" smtClean="0"/>
              <a:t> (Thing </a:t>
            </a:r>
            <a:r>
              <a:rPr lang="en-US" dirty="0" err="1" smtClean="0"/>
              <a:t>exponieren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4000" y="1440000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create software object to represent local Thing</a:t>
            </a:r>
          </a:p>
          <a:p>
            <a:r>
              <a:rPr lang="en-US" b="1" dirty="0" err="1" smtClean="0">
                <a:solidFill>
                  <a:srgbClr val="4A7B7C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WoT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newThing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.then( 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=&gt;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            // programmatically add interactions (builder pattern)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FF0066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{"type": "integer"}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JSON Schema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onInvokeAction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() =&gt;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console.log(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"incrementing 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persistent state is managed by runtime environment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let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getProperty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+ 1;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.setProperty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return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});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initialize state (transparent if local or remote Thing)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0);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.catch(console.err);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8511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err="1" smtClean="0"/>
              <a:t>Beispiel</a:t>
            </a:r>
            <a:r>
              <a:rPr lang="en-US" dirty="0" smtClean="0"/>
              <a:t> (Thing </a:t>
            </a:r>
            <a:r>
              <a:rPr lang="en-US" dirty="0" err="1" smtClean="0"/>
              <a:t>konsumieren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4546" y="1440000"/>
            <a:ext cx="9108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software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represent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remote Thing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based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on TD URI</a:t>
            </a:r>
          </a:p>
          <a:p>
            <a:r>
              <a:rPr lang="de-DE" b="1" dirty="0" err="1" smtClean="0">
                <a:solidFill>
                  <a:srgbClr val="4A7B7C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consumeDescriptionUri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"http://servient.example.com/things/counter"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handle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creation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Action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without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arguments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invokeAction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which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 () =&gt;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incremented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.)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confirm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increment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getProperty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    });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}).catch(console.err);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.catch(console.err);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50652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 Scripting API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Standard APIs für IoT-</a:t>
            </a:r>
            <a:r>
              <a:rPr lang="de-DE" sz="2800" dirty="0" err="1" smtClean="0"/>
              <a:t>Apps</a:t>
            </a:r>
            <a:r>
              <a:rPr lang="de-DE" sz="2800" dirty="0" smtClean="0"/>
              <a:t> (vgl. Webbrowser APIs)</a:t>
            </a:r>
          </a:p>
          <a:p>
            <a:pPr lvl="1"/>
            <a:r>
              <a:rPr lang="de-DE" sz="2400" b="1" dirty="0" smtClean="0">
                <a:solidFill>
                  <a:srgbClr val="005A9C"/>
                </a:solidFill>
              </a:rPr>
              <a:t>Discovery</a:t>
            </a:r>
            <a:r>
              <a:rPr lang="de-DE" sz="2400" dirty="0" smtClean="0"/>
              <a:t> über verschiedene Mechanismen</a:t>
            </a:r>
          </a:p>
          <a:p>
            <a:pPr lvl="1"/>
            <a:r>
              <a:rPr lang="de-DE" sz="2400" b="1" dirty="0" smtClean="0">
                <a:solidFill>
                  <a:srgbClr val="005A9C"/>
                </a:solidFill>
              </a:rPr>
              <a:t>Client</a:t>
            </a:r>
            <a:r>
              <a:rPr lang="de-DE" sz="2400" dirty="0" smtClean="0"/>
              <a:t> zum Konsumieren von Things und lokaler Hardware</a:t>
            </a:r>
          </a:p>
          <a:p>
            <a:pPr lvl="1"/>
            <a:r>
              <a:rPr lang="de-DE" sz="2400" b="1" dirty="0" smtClean="0">
                <a:solidFill>
                  <a:srgbClr val="005A9C"/>
                </a:solidFill>
              </a:rPr>
              <a:t>Server</a:t>
            </a:r>
            <a:r>
              <a:rPr lang="de-DE" sz="2400" dirty="0" smtClean="0"/>
              <a:t> zum Exponieren als Thing</a:t>
            </a:r>
          </a:p>
          <a:p>
            <a:r>
              <a:rPr lang="de-DE" sz="2800" dirty="0" smtClean="0"/>
              <a:t>Zustandsverwaltung der Properties und </a:t>
            </a:r>
            <a:r>
              <a:rPr lang="de-DE" sz="2800" dirty="0" err="1" smtClean="0"/>
              <a:t>Asynchronität</a:t>
            </a:r>
            <a:r>
              <a:rPr lang="de-DE" sz="2800" dirty="0" smtClean="0"/>
              <a:t> </a:t>
            </a:r>
            <a:r>
              <a:rPr lang="de-DE" sz="2800" dirty="0" smtClean="0"/>
              <a:t>werden in Laufzeitumgebung versteckt</a:t>
            </a:r>
            <a:endParaRPr lang="de-DE" sz="2800" dirty="0" smtClean="0"/>
          </a:p>
          <a:p>
            <a:r>
              <a:rPr lang="de-DE" sz="2800" dirty="0" smtClean="0"/>
              <a:t>Anfangs Fokus auf </a:t>
            </a:r>
            <a:r>
              <a:rPr lang="de-DE" sz="2800" b="1" dirty="0" smtClean="0">
                <a:solidFill>
                  <a:srgbClr val="005A9C"/>
                </a:solidFill>
              </a:rPr>
              <a:t>JavaScript</a:t>
            </a:r>
            <a:r>
              <a:rPr lang="de-DE" sz="2800" dirty="0" smtClean="0"/>
              <a:t> (</a:t>
            </a:r>
            <a:r>
              <a:rPr lang="de-DE" sz="2800" b="1" dirty="0" smtClean="0">
                <a:solidFill>
                  <a:srgbClr val="4A7B7C"/>
                </a:solidFill>
              </a:rPr>
              <a:t>Web</a:t>
            </a:r>
            <a:r>
              <a:rPr lang="de-DE" sz="2800" dirty="0" smtClean="0"/>
              <a:t> of Things)</a:t>
            </a:r>
          </a:p>
          <a:p>
            <a:pPr lvl="1"/>
            <a:r>
              <a:rPr lang="de-DE" sz="2400" dirty="0" smtClean="0"/>
              <a:t>Ziel </a:t>
            </a:r>
            <a:r>
              <a:rPr lang="de-DE" sz="2400" dirty="0" smtClean="0"/>
              <a:t>ist API-Definition </a:t>
            </a:r>
            <a:r>
              <a:rPr lang="de-DE" sz="2400" dirty="0" smtClean="0"/>
              <a:t>sprachunabhängig zu halten</a:t>
            </a:r>
          </a:p>
          <a:p>
            <a:pPr lvl="1"/>
            <a:r>
              <a:rPr lang="de-DE" sz="2400" dirty="0" smtClean="0"/>
              <a:t>Mehrsprachige APIs möglich (z.B. auch </a:t>
            </a:r>
            <a:r>
              <a:rPr lang="de-DE" sz="2400" dirty="0" err="1" smtClean="0"/>
              <a:t>Lua</a:t>
            </a:r>
            <a:r>
              <a:rPr lang="de-DE" sz="2400" dirty="0" smtClean="0"/>
              <a:t> oder Python)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Standardisierung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Wie funktioniert die Arbeit in der W3C?</a:t>
            </a:r>
            <a:br>
              <a:rPr lang="de-DE" smtClean="0"/>
            </a:br>
            <a:r>
              <a:rPr lang="de-DE" smtClean="0">
                <a:hlinkClick r:id="rId2"/>
              </a:rPr>
              <a:t>https://www.w3.org/WoT/</a:t>
            </a:r>
            <a:r>
              <a:rPr lang="de-DE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WoT</a:t>
            </a:r>
            <a:endParaRPr lang="de-DE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457200" y="1535112"/>
            <a:ext cx="12622088" cy="5134247"/>
            <a:chOff x="609600" y="1687513"/>
            <a:chExt cx="12622088" cy="5134247"/>
          </a:xfrm>
        </p:grpSpPr>
        <p:sp>
          <p:nvSpPr>
            <p:cNvPr id="32" name="Textplatzhalter 6"/>
            <p:cNvSpPr txBox="1">
              <a:spLocks/>
            </p:cNvSpPr>
            <p:nvPr/>
          </p:nvSpPr>
          <p:spPr>
            <a:xfrm>
              <a:off x="609600" y="1687513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Community Group (CG)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Inhaltsplatzhalter 7"/>
            <p:cNvSpPr txBox="1">
              <a:spLocks/>
            </p:cNvSpPr>
            <p:nvPr/>
          </p:nvSpPr>
          <p:spPr>
            <a:xfrm>
              <a:off x="609600" y="2327274"/>
              <a:ext cx="4258816" cy="42064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Keine Charter benötigt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WoT CG seit Sommer 2013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263 Teilnehmer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Stakeholder</a:t>
              </a: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identifizieren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Freie Diskussion (keine W3C Mitgliedschaft nötig)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WoT Workshop, Berlin, 2014</a:t>
              </a:r>
            </a:p>
          </p:txBody>
        </p:sp>
        <p:sp>
          <p:nvSpPr>
            <p:cNvPr id="34" name="Textplatzhalter 8"/>
            <p:cNvSpPr txBox="1">
              <a:spLocks/>
            </p:cNvSpPr>
            <p:nvPr/>
          </p:nvSpPr>
          <p:spPr>
            <a:xfrm>
              <a:off x="4788547" y="1687513"/>
              <a:ext cx="4041775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Interest Group (IG)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Inhaltsplatzhalter 9"/>
            <p:cNvSpPr txBox="1">
              <a:spLocks/>
            </p:cNvSpPr>
            <p:nvPr/>
          </p:nvSpPr>
          <p:spPr>
            <a:xfrm>
              <a:off x="4788547" y="2327275"/>
              <a:ext cx="4319463" cy="39512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hlinkClick r:id="rId2"/>
                </a:rPr>
                <a:t>https://www.w3.org/2016/07/wot-ig-charter.html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WoT IG seit Frühling 2015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219 Teilnehmer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Exploration und Evaluation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Use</a:t>
              </a: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Cases</a:t>
              </a: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und „</a:t>
              </a:r>
              <a:r>
                <a:rPr kumimoji="0" lang="de-DE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Proposals</a:t>
              </a: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“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PlugFests</a:t>
              </a: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mit „</a:t>
              </a:r>
              <a:r>
                <a:rPr kumimoji="0" lang="de-DE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Running</a:t>
              </a: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Code“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Kollaboration mit anderen Organisationen</a:t>
              </a:r>
            </a:p>
          </p:txBody>
        </p:sp>
        <p:sp>
          <p:nvSpPr>
            <p:cNvPr id="36" name="Textplatzhalter 8"/>
            <p:cNvSpPr txBox="1">
              <a:spLocks/>
            </p:cNvSpPr>
            <p:nvPr/>
          </p:nvSpPr>
          <p:spPr>
            <a:xfrm>
              <a:off x="8984233" y="1687513"/>
              <a:ext cx="4041775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Working Group (WG)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Inhaltsplatzhalter 9"/>
            <p:cNvSpPr txBox="1">
              <a:spLocks/>
            </p:cNvSpPr>
            <p:nvPr/>
          </p:nvSpPr>
          <p:spPr>
            <a:xfrm>
              <a:off x="8984233" y="2327274"/>
              <a:ext cx="4247455" cy="449448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hlinkClick r:id="rId3"/>
                </a:rPr>
                <a:t>https://www.w3.org/2016/12/wot-wg-2016.html</a:t>
              </a:r>
              <a:r>
                <a:rPr kumimoji="0" lang="de-DE" sz="1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WoT WG seit Dezember 2016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88 Teilnehmer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Deliverables produzieren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Standardisierung der</a:t>
              </a:r>
              <a:b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WoT Bausteine</a:t>
              </a:r>
              <a:b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(inkl. Test Suite)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de-DE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Klare Patentrichtlinie für lizenzfreie Standards</a:t>
              </a:r>
              <a:endPara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5833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Interest Group (IG)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258816" cy="4206453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de-DE" sz="1400" dirty="0" smtClean="0">
                <a:hlinkClick r:id="rId2"/>
              </a:rPr>
              <a:t>https://www.w3.org/2016/07/wot-ig-charter.html</a:t>
            </a:r>
            <a:r>
              <a:rPr lang="de-DE" sz="1400" dirty="0" smtClean="0"/>
              <a:t> </a:t>
            </a:r>
          </a:p>
          <a:p>
            <a:pPr lvl="0">
              <a:defRPr/>
            </a:pPr>
            <a:r>
              <a:rPr lang="de-DE" dirty="0" smtClean="0"/>
              <a:t>WoT IG seit Frühling 2015</a:t>
            </a:r>
          </a:p>
          <a:p>
            <a:pPr lvl="0">
              <a:defRPr/>
            </a:pPr>
            <a:r>
              <a:rPr lang="de-DE" dirty="0" smtClean="0"/>
              <a:t>219 Teilnehmer</a:t>
            </a:r>
          </a:p>
          <a:p>
            <a:pPr lvl="0">
              <a:defRPr/>
            </a:pPr>
            <a:r>
              <a:rPr lang="de-DE" dirty="0" smtClean="0"/>
              <a:t>Exploration und Evaluation</a:t>
            </a:r>
          </a:p>
          <a:p>
            <a:pPr lvl="0">
              <a:defRPr/>
            </a:pPr>
            <a:endParaRPr lang="de-DE" dirty="0" smtClean="0"/>
          </a:p>
          <a:p>
            <a:pPr lvl="0">
              <a:defRPr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und „</a:t>
            </a:r>
            <a:r>
              <a:rPr lang="de-DE" dirty="0" err="1" smtClean="0"/>
              <a:t>Proposals</a:t>
            </a:r>
            <a:r>
              <a:rPr lang="de-DE" dirty="0" smtClean="0"/>
              <a:t>“</a:t>
            </a:r>
          </a:p>
          <a:p>
            <a:pPr lvl="0">
              <a:defRPr/>
            </a:pPr>
            <a:r>
              <a:rPr lang="de-DE" dirty="0" err="1" smtClean="0"/>
              <a:t>PlugFests</a:t>
            </a:r>
            <a:r>
              <a:rPr lang="de-DE" dirty="0" smtClean="0"/>
              <a:t> mit „</a:t>
            </a:r>
            <a:r>
              <a:rPr lang="de-DE" dirty="0" err="1" smtClean="0"/>
              <a:t>Running</a:t>
            </a:r>
            <a:r>
              <a:rPr lang="de-DE" dirty="0" smtClean="0"/>
              <a:t> Code“</a:t>
            </a:r>
          </a:p>
          <a:p>
            <a:pPr lvl="0">
              <a:defRPr/>
            </a:pPr>
            <a:r>
              <a:rPr lang="de-DE" dirty="0" smtClean="0"/>
              <a:t>Kollaboration mit anderen Organisationen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Working Group (WG)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49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>
                <a:hlinkClick r:id="rId3"/>
              </a:rPr>
              <a:t>https://www.w3.org/2016/12/wot-wg-2016.html</a:t>
            </a:r>
            <a:r>
              <a:rPr lang="de-DE" sz="1400" dirty="0" smtClean="0"/>
              <a:t> </a:t>
            </a:r>
          </a:p>
          <a:p>
            <a:r>
              <a:rPr lang="de-DE" dirty="0" smtClean="0"/>
              <a:t>WoT WG seit Dezember 2016</a:t>
            </a:r>
          </a:p>
          <a:p>
            <a:r>
              <a:rPr lang="de-DE" dirty="0" smtClean="0"/>
              <a:t>88 Teilnehmer</a:t>
            </a:r>
          </a:p>
          <a:p>
            <a:r>
              <a:rPr lang="de-DE" dirty="0" err="1" smtClean="0"/>
              <a:t>Deliverables</a:t>
            </a:r>
            <a:r>
              <a:rPr lang="de-DE" dirty="0" smtClean="0"/>
              <a:t> produzieren</a:t>
            </a:r>
          </a:p>
          <a:p>
            <a:endParaRPr lang="de-DE" dirty="0" smtClean="0"/>
          </a:p>
          <a:p>
            <a:r>
              <a:rPr lang="de-DE" dirty="0" smtClean="0"/>
              <a:t>Standardisierung der</a:t>
            </a:r>
            <a:br>
              <a:rPr lang="de-DE" dirty="0" smtClean="0"/>
            </a:br>
            <a:r>
              <a:rPr lang="de-DE" dirty="0" smtClean="0"/>
              <a:t>WoT Bausteine</a:t>
            </a:r>
            <a:br>
              <a:rPr lang="de-DE" dirty="0" smtClean="0"/>
            </a:br>
            <a:r>
              <a:rPr lang="de-DE" dirty="0" smtClean="0"/>
              <a:t>(inkl. Test Suite)</a:t>
            </a:r>
          </a:p>
          <a:p>
            <a:r>
              <a:rPr lang="de-DE" dirty="0" smtClean="0"/>
              <a:t>Klare Patentrichtlinie für lizenzfreie Standards</a:t>
            </a:r>
          </a:p>
        </p:txBody>
      </p:sp>
      <p:sp>
        <p:nvSpPr>
          <p:cNvPr id="11" name="Textplatzhalter 6"/>
          <p:cNvSpPr txBox="1">
            <a:spLocks/>
          </p:cNvSpPr>
          <p:nvPr/>
        </p:nvSpPr>
        <p:spPr>
          <a:xfrm>
            <a:off x="-3728142" y="153511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Community Group (CG)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Inhaltsplatzhalter 7"/>
          <p:cNvSpPr txBox="1">
            <a:spLocks/>
          </p:cNvSpPr>
          <p:nvPr/>
        </p:nvSpPr>
        <p:spPr>
          <a:xfrm>
            <a:off x="-3728142" y="2174873"/>
            <a:ext cx="4258816" cy="420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Keine Charter benötigt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 CG seit Sommer 2013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263 Teilnehmer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Stakeholder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identifizieren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Freie Diskussion (keine W3C Mitgliedschaft nötig)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 Workshop, Berlin, 2014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382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 </a:t>
            </a:r>
            <a:r>
              <a:rPr lang="de-DE" smtClean="0"/>
              <a:t>Task </a:t>
            </a:r>
            <a:r>
              <a:rPr lang="de-DE" smtClean="0"/>
              <a:t>Forces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de-DE" smtClean="0"/>
              <a:t>WG</a:t>
            </a:r>
          </a:p>
          <a:p>
            <a:pPr lvl="1"/>
            <a:r>
              <a:rPr lang="de-DE" b="1" smtClean="0"/>
              <a:t>Architecture</a:t>
            </a:r>
            <a:r>
              <a:rPr lang="de-DE" smtClean="0"/>
              <a:t> </a:t>
            </a:r>
            <a:r>
              <a:rPr lang="de-DE" smtClean="0"/>
              <a:t>(</a:t>
            </a:r>
            <a:r>
              <a:rPr lang="de-DE" smtClean="0"/>
              <a:t>hat </a:t>
            </a:r>
            <a:r>
              <a:rPr lang="de-DE" smtClean="0"/>
              <a:t>Deliverable)</a:t>
            </a:r>
            <a:endParaRPr lang="de-DE" b="1" smtClean="0"/>
          </a:p>
          <a:p>
            <a:pPr lvl="1"/>
            <a:r>
              <a:rPr lang="de-DE" b="1" smtClean="0"/>
              <a:t>Thing </a:t>
            </a:r>
            <a:r>
              <a:rPr lang="de-DE" b="1" smtClean="0"/>
              <a:t>Description</a:t>
            </a:r>
            <a:r>
              <a:rPr lang="de-DE" smtClean="0"/>
              <a:t> </a:t>
            </a:r>
            <a:r>
              <a:rPr lang="de-DE" smtClean="0"/>
              <a:t>(</a:t>
            </a:r>
            <a:r>
              <a:rPr lang="de-DE" smtClean="0"/>
              <a:t>hat </a:t>
            </a:r>
            <a:r>
              <a:rPr lang="de-DE" smtClean="0"/>
              <a:t>Deliverable)</a:t>
            </a:r>
            <a:endParaRPr lang="de-DE" b="1" smtClean="0"/>
          </a:p>
          <a:p>
            <a:pPr lvl="2"/>
            <a:r>
              <a:rPr lang="de-DE" smtClean="0"/>
              <a:t>Type System </a:t>
            </a:r>
            <a:r>
              <a:rPr lang="de-DE" smtClean="0"/>
              <a:t>(</a:t>
            </a:r>
            <a:r>
              <a:rPr lang="de-DE" smtClean="0"/>
              <a:t>JSON Schema </a:t>
            </a:r>
            <a:r>
              <a:rPr lang="de-DE" smtClean="0"/>
              <a:t>Erweiterung)</a:t>
            </a:r>
            <a:endParaRPr lang="de-DE" smtClean="0"/>
          </a:p>
          <a:p>
            <a:pPr lvl="1"/>
            <a:r>
              <a:rPr lang="de-DE" b="1" smtClean="0"/>
              <a:t>Scripting </a:t>
            </a:r>
            <a:r>
              <a:rPr lang="de-DE" b="1" smtClean="0"/>
              <a:t>API</a:t>
            </a:r>
            <a:r>
              <a:rPr lang="de-DE" smtClean="0"/>
              <a:t> </a:t>
            </a:r>
            <a:r>
              <a:rPr lang="de-DE" smtClean="0"/>
              <a:t>(</a:t>
            </a:r>
            <a:r>
              <a:rPr lang="de-DE" smtClean="0"/>
              <a:t>hat </a:t>
            </a:r>
            <a:r>
              <a:rPr lang="de-DE" smtClean="0"/>
              <a:t>Deliverable)</a:t>
            </a:r>
            <a:endParaRPr lang="de-DE" b="1" smtClean="0"/>
          </a:p>
          <a:p>
            <a:pPr lvl="1"/>
            <a:r>
              <a:rPr lang="de-DE" b="1" smtClean="0"/>
              <a:t>Binding </a:t>
            </a:r>
            <a:r>
              <a:rPr lang="de-DE" b="1" smtClean="0"/>
              <a:t>Templates</a:t>
            </a:r>
            <a:r>
              <a:rPr lang="de-DE" smtClean="0"/>
              <a:t> </a:t>
            </a:r>
            <a:r>
              <a:rPr lang="de-DE" smtClean="0"/>
              <a:t>(</a:t>
            </a:r>
            <a:r>
              <a:rPr lang="de-DE" smtClean="0"/>
              <a:t>hat </a:t>
            </a:r>
            <a:r>
              <a:rPr lang="de-DE" smtClean="0"/>
              <a:t>Deliverable)</a:t>
            </a:r>
            <a:endParaRPr lang="de-DE" b="1" smtClean="0"/>
          </a:p>
          <a:p>
            <a:pPr lvl="1"/>
            <a:r>
              <a:rPr lang="de-DE" smtClean="0"/>
              <a:t>Security &amp; </a:t>
            </a:r>
            <a:r>
              <a:rPr lang="de-DE" smtClean="0"/>
              <a:t>Privacy</a:t>
            </a:r>
            <a:endParaRPr lang="de-DE" smtClean="0"/>
          </a:p>
          <a:p>
            <a:r>
              <a:rPr lang="de-DE" smtClean="0"/>
              <a:t>IG</a:t>
            </a:r>
            <a:endParaRPr lang="de-DE" smtClean="0"/>
          </a:p>
          <a:p>
            <a:pPr lvl="1"/>
            <a:r>
              <a:rPr lang="de-DE" b="1" smtClean="0"/>
              <a:t>Current </a:t>
            </a:r>
            <a:r>
              <a:rPr lang="de-DE" b="1" smtClean="0"/>
              <a:t>Practices</a:t>
            </a:r>
            <a:r>
              <a:rPr lang="de-DE" smtClean="0"/>
              <a:t> </a:t>
            </a:r>
            <a:r>
              <a:rPr lang="de-DE" smtClean="0"/>
              <a:t>(</a:t>
            </a:r>
            <a:r>
              <a:rPr lang="de-DE" smtClean="0"/>
              <a:t>hat </a:t>
            </a:r>
            <a:r>
              <a:rPr lang="de-DE" smtClean="0"/>
              <a:t>Deliverable)</a:t>
            </a:r>
            <a:endParaRPr lang="de-DE" b="1" smtClean="0"/>
          </a:p>
          <a:p>
            <a:pPr lvl="1"/>
            <a:r>
              <a:rPr lang="de-DE" smtClean="0"/>
              <a:t>PlugFests </a:t>
            </a:r>
            <a:r>
              <a:rPr lang="de-DE" smtClean="0"/>
              <a:t>(Testszenarien)</a:t>
            </a:r>
            <a:endParaRPr lang="de-DE" smtClean="0"/>
          </a:p>
          <a:p>
            <a:pPr lvl="1"/>
            <a:r>
              <a:rPr lang="de-DE" smtClean="0"/>
              <a:t>Thing Lifecycle </a:t>
            </a:r>
            <a:r>
              <a:rPr lang="de-DE" smtClean="0"/>
              <a:t>(Entwurf</a:t>
            </a:r>
            <a:r>
              <a:rPr lang="de-DE" smtClean="0"/>
              <a:t>, </a:t>
            </a:r>
            <a:r>
              <a:rPr lang="de-DE" smtClean="0"/>
              <a:t>Fertigung</a:t>
            </a:r>
            <a:r>
              <a:rPr lang="de-DE" smtClean="0"/>
              <a:t>, </a:t>
            </a:r>
            <a:r>
              <a:rPr lang="de-DE" smtClean="0"/>
              <a:t>Onboarding</a:t>
            </a:r>
            <a:r>
              <a:rPr lang="de-DE" smtClean="0"/>
              <a:t>, </a:t>
            </a:r>
            <a:r>
              <a:rPr lang="de-DE" smtClean="0"/>
              <a:t>Wartung</a:t>
            </a:r>
            <a:r>
              <a:rPr lang="de-DE" smtClean="0"/>
              <a:t>, …) </a:t>
            </a:r>
            <a:endParaRPr lang="de-DE" smtClean="0"/>
          </a:p>
          <a:p>
            <a:pPr lvl="1"/>
            <a:r>
              <a:rPr lang="de-DE" smtClean="0"/>
              <a:t>Synchronization of Servients </a:t>
            </a:r>
            <a:r>
              <a:rPr lang="de-DE" smtClean="0"/>
              <a:t>(</a:t>
            </a:r>
            <a:r>
              <a:rPr lang="de-DE" smtClean="0"/>
              <a:t>Cloud </a:t>
            </a:r>
            <a:r>
              <a:rPr lang="de-DE" smtClean="0"/>
              <a:t>Mirrors</a:t>
            </a:r>
            <a:r>
              <a:rPr lang="de-DE" smtClean="0"/>
              <a:t>, </a:t>
            </a:r>
            <a:r>
              <a:rPr lang="de-DE" smtClean="0"/>
              <a:t>Proxys)</a:t>
            </a:r>
            <a:endParaRPr lang="de-DE" smtClean="0"/>
          </a:p>
          <a:p>
            <a:pPr lvl="1"/>
            <a:r>
              <a:rPr lang="de-DE" smtClean="0"/>
              <a:t>Hypermedia </a:t>
            </a:r>
            <a:r>
              <a:rPr lang="de-DE" smtClean="0"/>
              <a:t>(</a:t>
            </a:r>
            <a:r>
              <a:rPr lang="de-DE" smtClean="0"/>
              <a:t>komplexe </a:t>
            </a:r>
            <a:r>
              <a:rPr lang="de-DE" smtClean="0"/>
              <a:t>Actions</a:t>
            </a:r>
            <a:r>
              <a:rPr lang="de-DE" smtClean="0"/>
              <a:t>, </a:t>
            </a:r>
            <a:r>
              <a:rPr lang="de-DE" smtClean="0"/>
              <a:t>Fehlerbehandlung/-erholung)</a:t>
            </a:r>
            <a:endParaRPr lang="de-DE" smtClean="0"/>
          </a:p>
          <a:p>
            <a:pPr lvl="1"/>
            <a:r>
              <a:rPr lang="de-DE" smtClean="0"/>
              <a:t>Linked Data and Semantic </a:t>
            </a:r>
            <a:r>
              <a:rPr lang="de-DE" smtClean="0"/>
              <a:t>Processing</a:t>
            </a:r>
            <a:endParaRPr lang="de-DE" smtClean="0"/>
          </a:p>
          <a:p>
            <a:pPr lvl="1"/>
            <a:r>
              <a:rPr lang="de-DE" smtClean="0">
                <a:solidFill>
                  <a:schemeClr val="bg1">
                    <a:lumMod val="65000"/>
                  </a:schemeClr>
                </a:solidFill>
              </a:rPr>
              <a:t>Demonstrators</a:t>
            </a:r>
            <a:endParaRPr lang="de-DE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 Liaisons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de-DE" sz="3300" b="1" dirty="0" smtClean="0"/>
              <a:t>IETF / IRTF</a:t>
            </a:r>
          </a:p>
          <a:p>
            <a:pPr lvl="1"/>
            <a:r>
              <a:rPr lang="de-DE" dirty="0" smtClean="0"/>
              <a:t>Etabliert, gemeinsame Treffen seit November 2015</a:t>
            </a:r>
          </a:p>
          <a:p>
            <a:r>
              <a:rPr lang="de-DE" sz="3300" b="1" dirty="0" smtClean="0"/>
              <a:t>Open Connectivity </a:t>
            </a:r>
            <a:r>
              <a:rPr lang="de-DE" sz="3300" b="1" dirty="0" err="1" smtClean="0"/>
              <a:t>Foundation</a:t>
            </a:r>
            <a:r>
              <a:rPr lang="de-DE" sz="3300" b="1" dirty="0" smtClean="0"/>
              <a:t> (OCF)</a:t>
            </a:r>
          </a:p>
          <a:p>
            <a:pPr lvl="1"/>
            <a:r>
              <a:rPr lang="de-DE" dirty="0" smtClean="0"/>
              <a:t>Etabliert, Annäherung und gemeinsames </a:t>
            </a:r>
            <a:r>
              <a:rPr lang="de-DE" dirty="0" err="1" smtClean="0"/>
              <a:t>PlugFest</a:t>
            </a:r>
            <a:r>
              <a:rPr lang="de-DE" dirty="0" smtClean="0"/>
              <a:t> im Mai 2017</a:t>
            </a:r>
          </a:p>
          <a:p>
            <a:r>
              <a:rPr lang="de-DE" sz="3300" b="1" dirty="0" smtClean="0"/>
              <a:t>oneM2M</a:t>
            </a:r>
          </a:p>
          <a:p>
            <a:pPr lvl="1"/>
            <a:r>
              <a:rPr lang="de-DE" dirty="0" smtClean="0"/>
              <a:t>Etabliert, Gemeinsamkeiten identifiziert und Input in Arbeit</a:t>
            </a:r>
          </a:p>
          <a:p>
            <a:r>
              <a:rPr lang="de-DE" sz="3300" b="1" dirty="0" smtClean="0"/>
              <a:t>OPC </a:t>
            </a:r>
            <a:r>
              <a:rPr lang="de-DE" sz="3300" b="1" dirty="0" err="1" smtClean="0"/>
              <a:t>Foundation</a:t>
            </a:r>
            <a:endParaRPr lang="de-DE" sz="3300" b="1" dirty="0" smtClean="0"/>
          </a:p>
          <a:p>
            <a:pPr lvl="1"/>
            <a:r>
              <a:rPr lang="de-DE" dirty="0" smtClean="0"/>
              <a:t>Etabliert, Gemeinsamkeiten identifiziert</a:t>
            </a:r>
          </a:p>
          <a:p>
            <a:r>
              <a:rPr lang="de-DE" sz="3300" dirty="0" smtClean="0"/>
              <a:t>Plattform Industrie 4.0</a:t>
            </a:r>
          </a:p>
          <a:p>
            <a:pPr lvl="1"/>
            <a:r>
              <a:rPr lang="de-DE" dirty="0" smtClean="0"/>
              <a:t>Erste Telefonkonferenzen</a:t>
            </a:r>
          </a:p>
          <a:p>
            <a:r>
              <a:rPr lang="de-DE" sz="3300" dirty="0" err="1" smtClean="0"/>
              <a:t>Fairhair</a:t>
            </a:r>
            <a:r>
              <a:rPr lang="de-DE" sz="3300" dirty="0" smtClean="0"/>
              <a:t> </a:t>
            </a:r>
            <a:r>
              <a:rPr lang="de-DE" sz="3300" dirty="0" err="1" smtClean="0"/>
              <a:t>Alliance</a:t>
            </a:r>
            <a:endParaRPr lang="de-DE" sz="3300" dirty="0" smtClean="0"/>
          </a:p>
          <a:p>
            <a:pPr lvl="1"/>
            <a:r>
              <a:rPr lang="de-DE" dirty="0" smtClean="0"/>
              <a:t>Individueller Kontakt, G</a:t>
            </a:r>
            <a:r>
              <a:rPr lang="de-DE" sz="2900" dirty="0" smtClean="0"/>
              <a:t>emeinsamkeiten identifiziert</a:t>
            </a:r>
          </a:p>
          <a:p>
            <a:r>
              <a:rPr lang="de-DE" dirty="0" err="1" smtClean="0"/>
              <a:t>OpenFog</a:t>
            </a:r>
            <a:r>
              <a:rPr lang="de-DE" dirty="0" smtClean="0"/>
              <a:t> </a:t>
            </a:r>
            <a:r>
              <a:rPr lang="de-DE" dirty="0" err="1" smtClean="0"/>
              <a:t>Consortium</a:t>
            </a:r>
            <a:endParaRPr lang="de-DE" dirty="0" smtClean="0"/>
          </a:p>
          <a:p>
            <a:pPr lvl="1"/>
            <a:r>
              <a:rPr lang="de-DE" dirty="0" smtClean="0"/>
              <a:t>Individueller Kontakt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Web </a:t>
            </a:r>
            <a:r>
              <a:rPr lang="de-DE" sz="4400" dirty="0" err="1" smtClean="0">
                <a:solidFill>
                  <a:schemeClr val="bg1"/>
                </a:solidFill>
              </a:rPr>
              <a:t>of</a:t>
            </a:r>
            <a:r>
              <a:rPr lang="de-DE" sz="4400" dirty="0" smtClean="0">
                <a:solidFill>
                  <a:schemeClr val="bg1"/>
                </a:solidFill>
              </a:rPr>
              <a:t> Things: </a:t>
            </a:r>
            <a:r>
              <a:rPr lang="de-DE" sz="4400" b="1" dirty="0" smtClean="0">
                <a:solidFill>
                  <a:schemeClr val="bg1"/>
                </a:solidFill>
              </a:rPr>
              <a:t>Anwendungen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IEEE 802.15.4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Ethernet</a:t>
            </a:r>
            <a:endParaRPr lang="de-DE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Bluetooth</a:t>
            </a:r>
            <a:endParaRPr lang="de-DE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Wi-Fi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LoRa</a:t>
            </a:r>
            <a:endParaRPr lang="de-DE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00B050"/>
          </a:solidFill>
        </p:spPr>
        <p:txBody>
          <a:bodyPr wrap="square" lIns="396000" rtlCol="0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Internet </a:t>
            </a:r>
            <a:r>
              <a:rPr lang="de-DE" sz="4400" dirty="0" err="1" smtClean="0">
                <a:solidFill>
                  <a:schemeClr val="bg1"/>
                </a:solidFill>
              </a:rPr>
              <a:t>of</a:t>
            </a:r>
            <a:r>
              <a:rPr lang="de-DE" sz="4400" dirty="0" smtClean="0">
                <a:solidFill>
                  <a:schemeClr val="bg1"/>
                </a:solidFill>
              </a:rPr>
              <a:t> Things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792314" y="3308043"/>
            <a:ext cx="36229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: </a:t>
            </a:r>
            <a:r>
              <a:rPr lang="de-DE" sz="4400" b="1" dirty="0" smtClean="0">
                <a:solidFill>
                  <a:schemeClr val="bg1"/>
                </a:solidFill>
              </a:rPr>
              <a:t>Konnektivität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Web </a:t>
            </a:r>
            <a:r>
              <a:rPr lang="de-DE" dirty="0" err="1" smtClean="0"/>
              <a:t>of</a:t>
            </a:r>
            <a:r>
              <a:rPr lang="de-DE" dirty="0" smtClean="0"/>
              <a:t> Things?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W3C WoT „Face-to-Face“ Treffen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Mai 2017: Osaka, Japan</a:t>
            </a:r>
          </a:p>
          <a:p>
            <a:r>
              <a:rPr lang="de-DE" dirty="0" smtClean="0"/>
              <a:t>Jul 2017: Düsseldorf, Deutschland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b="1" dirty="0" err="1" smtClean="0">
                <a:sym typeface="Wingdings" pitchFamily="2" charset="2"/>
              </a:rPr>
              <a:t>OpenDay</a:t>
            </a:r>
            <a:endParaRPr lang="de-DE" b="1" dirty="0" smtClean="0"/>
          </a:p>
          <a:p>
            <a:r>
              <a:rPr lang="de-DE" dirty="0" smtClean="0"/>
              <a:t>Nov 2017: Burlingame, CA, USA (@TPAC 2017)</a:t>
            </a:r>
          </a:p>
          <a:p>
            <a:r>
              <a:rPr lang="de-DE" dirty="0" smtClean="0"/>
              <a:t>Mär 2018: London, England</a:t>
            </a:r>
          </a:p>
          <a:p>
            <a:r>
              <a:rPr lang="de-DE" dirty="0" smtClean="0"/>
              <a:t>Mai 2018: ???, CA, USA (@Security Konferenz)</a:t>
            </a:r>
          </a:p>
          <a:p>
            <a:r>
              <a:rPr lang="de-DE" dirty="0" smtClean="0"/>
              <a:t>Jul 2018: ???, China</a:t>
            </a:r>
          </a:p>
          <a:p>
            <a:r>
              <a:rPr lang="de-DE" dirty="0" smtClean="0"/>
              <a:t>Nov 2018: </a:t>
            </a:r>
            <a:r>
              <a:rPr lang="de-DE" dirty="0" err="1" smtClean="0"/>
              <a:t>Asia</a:t>
            </a:r>
            <a:r>
              <a:rPr lang="de-DE" dirty="0" smtClean="0"/>
              <a:t> (@TPAC 2018)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WoT Online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de-DE" sz="2000" dirty="0" smtClean="0"/>
              <a:t>W3C WoT </a:t>
            </a:r>
            <a:r>
              <a:rPr lang="de-DE" sz="2000" dirty="0" err="1" smtClean="0"/>
              <a:t>Landing</a:t>
            </a:r>
            <a:r>
              <a:rPr lang="de-DE" sz="2000" dirty="0" smtClean="0"/>
              <a:t> Page</a:t>
            </a:r>
          </a:p>
          <a:p>
            <a:pPr lvl="1"/>
            <a:r>
              <a:rPr lang="de-DE" sz="1600" dirty="0" smtClean="0">
                <a:hlinkClick r:id="rId2"/>
              </a:rPr>
              <a:t>https://www.w3.org/WoT/</a:t>
            </a:r>
            <a:r>
              <a:rPr lang="de-DE" sz="1600" dirty="0" smtClean="0"/>
              <a:t> (gesamte WoT Aktivität)</a:t>
            </a:r>
          </a:p>
          <a:p>
            <a:r>
              <a:rPr lang="de-DE" sz="2000" dirty="0" smtClean="0"/>
              <a:t>W3C WoT Wiki</a:t>
            </a:r>
          </a:p>
          <a:p>
            <a:pPr lvl="1"/>
            <a:r>
              <a:rPr lang="de-DE" sz="1600" dirty="0" smtClean="0">
                <a:hlinkClick r:id="rId3"/>
              </a:rPr>
              <a:t>https://www.w3.org/WoT/IG/wiki/Main_Page</a:t>
            </a:r>
            <a:r>
              <a:rPr lang="de-DE" sz="1600" dirty="0" smtClean="0"/>
              <a:t>  (Organisatorisches, IG+WG)</a:t>
            </a:r>
          </a:p>
          <a:p>
            <a:r>
              <a:rPr lang="de-DE" sz="2000" dirty="0" smtClean="0"/>
              <a:t>W3C WoT Interest Group</a:t>
            </a:r>
          </a:p>
          <a:p>
            <a:pPr lvl="1"/>
            <a:r>
              <a:rPr lang="de-DE" sz="1600" dirty="0" smtClean="0">
                <a:hlinkClick r:id="rId4"/>
              </a:rPr>
              <a:t>https://www.w3.org/WoT/IG/</a:t>
            </a:r>
            <a:r>
              <a:rPr lang="de-DE" sz="1600" dirty="0" smtClean="0"/>
              <a:t> (Blog)</a:t>
            </a:r>
          </a:p>
          <a:p>
            <a:pPr lvl="1"/>
            <a:r>
              <a:rPr lang="de-DE" sz="1600" dirty="0" smtClean="0">
                <a:hlinkClick r:id="rId4"/>
              </a:rPr>
              <a:t>https://www.w3.org/2016/07/wot-ig-charter.html</a:t>
            </a:r>
            <a:r>
              <a:rPr lang="de-DE" sz="1600" dirty="0" smtClean="0"/>
              <a:t> (Charter)</a:t>
            </a:r>
            <a:endParaRPr lang="de-DE" sz="1600" dirty="0" smtClean="0">
              <a:hlinkClick r:id="rId4"/>
            </a:endParaRPr>
          </a:p>
          <a:p>
            <a:pPr lvl="1"/>
            <a:r>
              <a:rPr lang="de-DE" sz="1600" dirty="0" smtClean="0">
                <a:hlinkClick r:id="rId5"/>
              </a:rPr>
              <a:t>https://lists.w3.org/Archives/Public/public-wot-ig/</a:t>
            </a:r>
            <a:r>
              <a:rPr lang="de-DE" sz="1600" dirty="0" smtClean="0"/>
              <a:t> (Mailing liste)</a:t>
            </a:r>
          </a:p>
          <a:p>
            <a:pPr lvl="1"/>
            <a:r>
              <a:rPr lang="de-DE" sz="1600" dirty="0" smtClean="0">
                <a:hlinkClick r:id="rId6"/>
              </a:rPr>
              <a:t>https://github.com/w3c/wot</a:t>
            </a:r>
            <a:r>
              <a:rPr lang="de-DE" sz="1600" dirty="0" smtClean="0"/>
              <a:t>  </a:t>
            </a:r>
            <a:r>
              <a:rPr lang="de-DE" sz="1600" dirty="0" smtClean="0"/>
              <a:t>(„</a:t>
            </a:r>
            <a:r>
              <a:rPr lang="de-DE" sz="1600" dirty="0" err="1" smtClean="0"/>
              <a:t>Current</a:t>
            </a:r>
            <a:r>
              <a:rPr lang="de-DE" sz="1600" dirty="0" smtClean="0"/>
              <a:t> Practices“ </a:t>
            </a:r>
            <a:r>
              <a:rPr lang="de-DE" sz="1600" dirty="0" smtClean="0"/>
              <a:t>und </a:t>
            </a:r>
            <a:r>
              <a:rPr lang="de-DE" sz="1600" dirty="0" smtClean="0"/>
              <a:t>„</a:t>
            </a:r>
            <a:r>
              <a:rPr lang="de-DE" sz="1600" dirty="0" err="1" smtClean="0"/>
              <a:t>Proposals</a:t>
            </a:r>
            <a:r>
              <a:rPr lang="de-DE" sz="1600" dirty="0" smtClean="0"/>
              <a:t>“)</a:t>
            </a:r>
            <a:endParaRPr lang="de-DE" sz="1600" dirty="0" smtClean="0"/>
          </a:p>
          <a:p>
            <a:r>
              <a:rPr lang="de-DE" sz="2000" dirty="0" smtClean="0"/>
              <a:t>W3C WoT Working Group</a:t>
            </a:r>
          </a:p>
          <a:p>
            <a:pPr lvl="1"/>
            <a:r>
              <a:rPr lang="de-DE" sz="1600" dirty="0" smtClean="0">
                <a:hlinkClick r:id="rId7"/>
              </a:rPr>
              <a:t>https://www.w3.org/WoT/WG/</a:t>
            </a:r>
            <a:r>
              <a:rPr lang="de-DE" sz="1600" dirty="0" smtClean="0"/>
              <a:t> (Dashboard)</a:t>
            </a:r>
          </a:p>
          <a:p>
            <a:pPr lvl="1"/>
            <a:r>
              <a:rPr lang="de-DE" sz="1600" dirty="0" smtClean="0">
                <a:hlinkClick r:id="rId8"/>
              </a:rPr>
              <a:t>https://www.w3.org/2016/12/wot-wg-2016.html</a:t>
            </a:r>
            <a:r>
              <a:rPr lang="de-DE" sz="1600" dirty="0" smtClean="0"/>
              <a:t> (Charter)</a:t>
            </a:r>
            <a:endParaRPr lang="de-DE" sz="2000" dirty="0" smtClean="0"/>
          </a:p>
          <a:p>
            <a:pPr lvl="1"/>
            <a:r>
              <a:rPr lang="de-DE" sz="1600" dirty="0" smtClean="0">
                <a:hlinkClick r:id="rId9"/>
              </a:rPr>
              <a:t>https://w3c.github.io/wot-architecture</a:t>
            </a:r>
            <a:r>
              <a:rPr lang="de-DE" sz="1600" dirty="0" smtClean="0">
                <a:hlinkClick r:id="rId9"/>
              </a:rPr>
              <a:t>/</a:t>
            </a:r>
            <a:r>
              <a:rPr lang="de-DE" sz="1600" dirty="0" smtClean="0"/>
              <a:t> (</a:t>
            </a:r>
            <a:r>
              <a:rPr lang="de-DE" sz="1600" dirty="0" err="1" smtClean="0"/>
              <a:t>Editor‘s</a:t>
            </a:r>
            <a:r>
              <a:rPr lang="de-DE" sz="1600" dirty="0" smtClean="0"/>
              <a:t> </a:t>
            </a:r>
            <a:r>
              <a:rPr lang="de-DE" sz="1600" dirty="0" err="1" smtClean="0"/>
              <a:t>Draft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lvl="1"/>
            <a:r>
              <a:rPr lang="de-DE" sz="1600" dirty="0" smtClean="0">
                <a:hlinkClick r:id="rId10"/>
              </a:rPr>
              <a:t>https://w3c.github.io/wot-thing-description</a:t>
            </a:r>
            <a:r>
              <a:rPr lang="de-DE" sz="1600" dirty="0" smtClean="0">
                <a:hlinkClick r:id="rId10"/>
              </a:rPr>
              <a:t>/</a:t>
            </a:r>
            <a:r>
              <a:rPr lang="de-DE" sz="1600" dirty="0" smtClean="0"/>
              <a:t> (</a:t>
            </a:r>
            <a:r>
              <a:rPr lang="de-DE" sz="1600" dirty="0" err="1" smtClean="0"/>
              <a:t>Editor‘s</a:t>
            </a:r>
            <a:r>
              <a:rPr lang="de-DE" sz="1600" dirty="0" smtClean="0"/>
              <a:t> </a:t>
            </a:r>
            <a:r>
              <a:rPr lang="de-DE" sz="1600" dirty="0" err="1" smtClean="0"/>
              <a:t>Draft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lvl="1"/>
            <a:r>
              <a:rPr lang="de-DE" sz="1600" dirty="0" smtClean="0">
                <a:hlinkClick r:id="rId11"/>
              </a:rPr>
              <a:t>https://w3c.github.io/wot-scripting-api</a:t>
            </a:r>
            <a:r>
              <a:rPr lang="de-DE" sz="1600" dirty="0" smtClean="0">
                <a:hlinkClick r:id="rId11"/>
              </a:rPr>
              <a:t>/</a:t>
            </a:r>
            <a:r>
              <a:rPr lang="de-DE" sz="1600" dirty="0" smtClean="0"/>
              <a:t> (</a:t>
            </a:r>
            <a:r>
              <a:rPr lang="de-DE" sz="1600" dirty="0" err="1" smtClean="0"/>
              <a:t>Editor‘s</a:t>
            </a:r>
            <a:r>
              <a:rPr lang="de-DE" sz="1600" dirty="0" smtClean="0"/>
              <a:t> </a:t>
            </a:r>
            <a:r>
              <a:rPr lang="de-DE" sz="1600" dirty="0" err="1" smtClean="0"/>
              <a:t>Draft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lvl="1"/>
            <a:r>
              <a:rPr lang="de-DE" sz="1600" dirty="0" smtClean="0">
                <a:hlinkClick r:id="rId12"/>
              </a:rPr>
              <a:t>https://w3c.github.io/wot-binding-templates</a:t>
            </a:r>
            <a:r>
              <a:rPr lang="de-DE" sz="1600" dirty="0" smtClean="0">
                <a:hlinkClick r:id="rId12"/>
              </a:rPr>
              <a:t>/</a:t>
            </a:r>
            <a:r>
              <a:rPr lang="de-DE" sz="1600" dirty="0" smtClean="0"/>
              <a:t> (</a:t>
            </a:r>
            <a:r>
              <a:rPr lang="de-DE" sz="1600" dirty="0" err="1" smtClean="0"/>
              <a:t>Editor‘s</a:t>
            </a:r>
            <a:r>
              <a:rPr lang="de-DE" sz="1600" dirty="0" smtClean="0"/>
              <a:t> </a:t>
            </a:r>
            <a:r>
              <a:rPr lang="de-DE" sz="1600" dirty="0" err="1" smtClean="0"/>
              <a:t>Draft</a:t>
            </a:r>
            <a:r>
              <a:rPr lang="de-DE" sz="1600" dirty="0" smtClean="0"/>
              <a:t>)</a:t>
            </a: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H2020 BIG IoT Open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02412"/>
            <a:ext cx="8136904" cy="442535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900" dirty="0" smtClean="0"/>
              <a:t>Gain up to </a:t>
            </a:r>
            <a:r>
              <a:rPr lang="en-US" sz="1900" b="1" dirty="0" smtClean="0"/>
              <a:t>60 k€</a:t>
            </a:r>
            <a:r>
              <a:rPr lang="en-US" sz="1900" dirty="0" smtClean="0"/>
              <a:t> </a:t>
            </a:r>
            <a:r>
              <a:rPr lang="en-US" sz="1900" dirty="0" smtClean="0"/>
              <a:t>(</a:t>
            </a:r>
            <a:r>
              <a:rPr lang="en-US" sz="1900" dirty="0" smtClean="0"/>
              <a:t>300 k</a:t>
            </a:r>
            <a:r>
              <a:rPr lang="en-US" sz="1900" dirty="0" smtClean="0"/>
              <a:t>€ in total) and use our </a:t>
            </a:r>
            <a:r>
              <a:rPr lang="en-US" sz="1900" b="1" dirty="0" smtClean="0"/>
              <a:t>enablers </a:t>
            </a:r>
            <a:r>
              <a:rPr lang="en-US" sz="1900" dirty="0" smtClean="0"/>
              <a:t>for implementing new </a:t>
            </a:r>
            <a:r>
              <a:rPr lang="en-US" sz="1900" b="1" dirty="0" smtClean="0"/>
              <a:t>IoT solutions </a:t>
            </a:r>
            <a:r>
              <a:rPr lang="en-US" sz="1900" dirty="0" smtClean="0"/>
              <a:t>or integrating the existing ones into the </a:t>
            </a:r>
            <a:r>
              <a:rPr lang="en-US" sz="1900" b="1" dirty="0" smtClean="0"/>
              <a:t>BIG IoT Marketplace</a:t>
            </a:r>
          </a:p>
          <a:p>
            <a:pPr indent="0">
              <a:buNone/>
            </a:pPr>
            <a:endParaRPr lang="en-US" sz="1900" dirty="0" smtClean="0"/>
          </a:p>
          <a:p>
            <a:pPr indent="0">
              <a:buNone/>
            </a:pPr>
            <a:r>
              <a:rPr lang="en-US" sz="1900" dirty="0" smtClean="0"/>
              <a:t>Important Dates: </a:t>
            </a:r>
          </a:p>
          <a:p>
            <a:pPr marL="720000" lvl="1" indent="0">
              <a:buNone/>
            </a:pPr>
            <a:r>
              <a:rPr lang="en-US" sz="1900" dirty="0" smtClean="0"/>
              <a:t>Call </a:t>
            </a:r>
            <a:r>
              <a:rPr lang="en-US" sz="1900" dirty="0" smtClean="0"/>
              <a:t>Open Deadline: </a:t>
            </a:r>
            <a:r>
              <a:rPr lang="en-US" sz="1900" dirty="0" smtClean="0"/>
              <a:t>		</a:t>
            </a:r>
            <a:r>
              <a:rPr lang="en-US" sz="1900" b="1" dirty="0" smtClean="0"/>
              <a:t>16 </a:t>
            </a:r>
            <a:r>
              <a:rPr lang="en-US" sz="1900" b="1" dirty="0" smtClean="0"/>
              <a:t>Jun 2017</a:t>
            </a:r>
          </a:p>
          <a:p>
            <a:pPr marL="720000" lvl="1" indent="0">
              <a:buNone/>
            </a:pPr>
            <a:r>
              <a:rPr lang="en-US" sz="1900" dirty="0" smtClean="0"/>
              <a:t>Project Implementation: 	</a:t>
            </a:r>
            <a:r>
              <a:rPr lang="en-US" sz="1900" b="1" dirty="0" smtClean="0"/>
              <a:t>Sep </a:t>
            </a:r>
            <a:r>
              <a:rPr lang="en-US" sz="1900" b="1" dirty="0" smtClean="0"/>
              <a:t>2017 – Jan </a:t>
            </a:r>
            <a:r>
              <a:rPr lang="en-US" sz="1900" b="1" dirty="0" smtClean="0"/>
              <a:t>2018</a:t>
            </a:r>
          </a:p>
          <a:p>
            <a:pPr lvl="1" indent="0">
              <a:buNone/>
            </a:pPr>
            <a:endParaRPr lang="en-US" sz="1900" dirty="0" smtClean="0"/>
          </a:p>
          <a:p>
            <a:pPr indent="0">
              <a:buNone/>
            </a:pPr>
            <a:r>
              <a:rPr lang="en-US" sz="1900" dirty="0" smtClean="0"/>
              <a:t>Further </a:t>
            </a:r>
            <a:r>
              <a:rPr lang="en-US" sz="1900" dirty="0" smtClean="0"/>
              <a:t>Information:</a:t>
            </a:r>
          </a:p>
          <a:p>
            <a:pPr marL="720000" indent="0">
              <a:buNone/>
            </a:pPr>
            <a:r>
              <a:rPr lang="en-US" sz="1900" b="1" dirty="0" smtClean="0"/>
              <a:t>http</a:t>
            </a:r>
            <a:r>
              <a:rPr lang="en-US" sz="1900" b="1" dirty="0" smtClean="0"/>
              <a:t>://big-iot.eu/first-open-call/</a:t>
            </a:r>
          </a:p>
          <a:p>
            <a:pPr indent="0">
              <a:buNone/>
            </a:pPr>
            <a:endParaRPr lang="en-US" sz="1900" dirty="0"/>
          </a:p>
        </p:txBody>
      </p:sp>
      <p:pic>
        <p:nvPicPr>
          <p:cNvPr id="4" name="Picture 1" descr="D:\syncplicity\mch03400\BIG IoT - Internal (Arne Broering)\Work\WP6\Graphics\Symbols from Video\GOVERNANCE_0019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042" y="1611789"/>
            <a:ext cx="604220" cy="929924"/>
          </a:xfrm>
          <a:prstGeom prst="rect">
            <a:avLst/>
          </a:prstGeom>
          <a:noFill/>
        </p:spPr>
      </p:pic>
      <p:pic>
        <p:nvPicPr>
          <p:cNvPr id="8" name="Picture 1" descr="D:\syncplicity\mch03400\BIG IoT - Internal (Arne Broering)\Work\WP6\Graphics\Symbols from Video\GOVERNANCE_0019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042" y="2804155"/>
            <a:ext cx="604220" cy="929924"/>
          </a:xfrm>
          <a:prstGeom prst="rect">
            <a:avLst/>
          </a:prstGeom>
          <a:noFill/>
        </p:spPr>
      </p:pic>
      <p:pic>
        <p:nvPicPr>
          <p:cNvPr id="9" name="Picture 1" descr="D:\syncplicity\mch03400\BIG IoT - Internal (Arne Broering)\Work\WP6\Graphics\Symbols from Video\GOVERNANCE_0019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042" y="3996520"/>
            <a:ext cx="604220" cy="929924"/>
          </a:xfrm>
          <a:prstGeom prst="rect">
            <a:avLst/>
          </a:prstGeom>
          <a:noFill/>
        </p:spPr>
      </p:pic>
      <p:pic>
        <p:nvPicPr>
          <p:cNvPr id="10" name="Picture 15" descr="footer-bann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514" y="5199630"/>
            <a:ext cx="8033657" cy="512787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522514" y="980728"/>
            <a:ext cx="8033657" cy="784492"/>
            <a:chOff x="522514" y="309575"/>
            <a:chExt cx="8033657" cy="784492"/>
          </a:xfrm>
        </p:grpSpPr>
        <p:pic>
          <p:nvPicPr>
            <p:cNvPr id="12" name="Picture 10" descr="title-banner-inver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1170" y="309575"/>
              <a:ext cx="6345001" cy="540000"/>
            </a:xfrm>
            <a:prstGeom prst="rect">
              <a:avLst/>
            </a:prstGeom>
          </p:spPr>
        </p:pic>
        <p:pic>
          <p:nvPicPr>
            <p:cNvPr id="13" name="Picture 10" descr="title-banner-inverted.png"/>
            <p:cNvPicPr>
              <a:picLocks noChangeAspect="1"/>
            </p:cNvPicPr>
            <p:nvPr/>
          </p:nvPicPr>
          <p:blipFill rotWithShape="1">
            <a:blip r:embed="rId4" cstate="print"/>
            <a:srcRect l="55300" t="45352" r="18056" b="-45352"/>
            <a:stretch/>
          </p:blipFill>
          <p:spPr>
            <a:xfrm>
              <a:off x="522514" y="554067"/>
              <a:ext cx="1690585" cy="540000"/>
            </a:xfrm>
            <a:prstGeom prst="rect">
              <a:avLst/>
            </a:prstGeom>
          </p:spPr>
        </p:pic>
      </p:grpSp>
      <p:pic>
        <p:nvPicPr>
          <p:cNvPr id="7" name="Picture 6" descr="Sta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15867" y="4005064"/>
            <a:ext cx="3776613" cy="260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</a:t>
            </a:r>
            <a:r>
              <a:rPr lang="en-US" dirty="0" err="1" smtClean="0"/>
              <a:t>Aktivitäten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https://www.w3.org/WoT/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Web </a:t>
            </a:r>
            <a:r>
              <a:rPr lang="de-DE" sz="4400" dirty="0" err="1" smtClean="0">
                <a:solidFill>
                  <a:schemeClr val="bg1"/>
                </a:solidFill>
              </a:rPr>
              <a:t>of</a:t>
            </a:r>
            <a:r>
              <a:rPr lang="de-DE" sz="4400" dirty="0" smtClean="0">
                <a:solidFill>
                  <a:schemeClr val="bg1"/>
                </a:solidFill>
              </a:rPr>
              <a:t> Things: </a:t>
            </a:r>
            <a:r>
              <a:rPr lang="de-DE" sz="4400" b="1" dirty="0" smtClean="0">
                <a:solidFill>
                  <a:schemeClr val="bg1"/>
                </a:solidFill>
              </a:rPr>
              <a:t>Anwendungen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8583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547" y="5949280"/>
            <a:ext cx="911890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“complementing available standards”</a:t>
            </a:r>
            <a:br>
              <a:rPr lang="en-US" sz="2400" dirty="0" smtClean="0"/>
            </a:br>
            <a:r>
              <a:rPr lang="en-US" sz="2400" dirty="0" smtClean="0"/>
              <a:t> “enable easy integration across IoT platforms and application domains”</a:t>
            </a: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W3C Web of Things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447010" y="1383159"/>
            <a:ext cx="425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Nicht</a:t>
            </a:r>
            <a:r>
              <a:rPr lang="en-US" sz="2400" b="1" dirty="0" smtClean="0">
                <a:solidFill>
                  <a:srgbClr val="FF0000"/>
                </a:solidFill>
              </a:rPr>
              <a:t> der n+1. Standard </a:t>
            </a:r>
            <a:r>
              <a:rPr lang="en-US" sz="2400" b="1" dirty="0" err="1" smtClean="0">
                <a:solidFill>
                  <a:srgbClr val="FF0000"/>
                </a:solidFill>
              </a:rPr>
              <a:t>werden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3940" y="2337092"/>
            <a:ext cx="1512168" cy="527631"/>
          </a:xfrm>
          <a:prstGeom prst="rect">
            <a:avLst/>
          </a:prstGeom>
          <a:noFill/>
        </p:spPr>
      </p:pic>
      <p:pic>
        <p:nvPicPr>
          <p:cNvPr id="39938" name="Picture 2" descr="Standards"/>
          <p:cNvPicPr>
            <a:picLocks noChangeAspect="1" noChangeArrowheads="1"/>
          </p:cNvPicPr>
          <p:nvPr/>
        </p:nvPicPr>
        <p:blipFill>
          <a:blip r:embed="rId7" cstate="print"/>
          <a:srcRect t="12785"/>
          <a:stretch>
            <a:fillRect/>
          </a:stretch>
        </p:blipFill>
        <p:spPr bwMode="auto">
          <a:xfrm>
            <a:off x="467544" y="1925469"/>
            <a:ext cx="8208912" cy="40521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46" name="Inhaltsplatzhalter 45"/>
          <p:cNvSpPr>
            <a:spLocks noGrp="1"/>
          </p:cNvSpPr>
          <p:nvPr>
            <p:ph idx="1"/>
          </p:nvPr>
        </p:nvSpPr>
        <p:spPr>
          <a:xfrm>
            <a:off x="2915816" y="2877238"/>
            <a:ext cx="3312368" cy="215982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500"/>
              </a:spcBef>
              <a:buNone/>
            </a:pPr>
            <a:r>
              <a:rPr lang="de-DE" sz="2000" dirty="0" smtClean="0"/>
              <a:t>Plattformspezifische APIs für die Anwendungs-entwicklung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lang="de-DE" sz="2000" dirty="0" smtClean="0"/>
              <a:t>Disjunkte Datenmodelle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lang="de-DE" sz="2000" dirty="0" smtClean="0"/>
              <a:t>Verschiedene Protokolle und Protokolldialekte</a:t>
            </a:r>
            <a:endParaRPr lang="de-DE" sz="2000" dirty="0"/>
          </a:p>
        </p:txBody>
      </p:sp>
      <p:sp>
        <p:nvSpPr>
          <p:cNvPr id="24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</a:t>
            </a:r>
          </a:p>
        </p:txBody>
      </p:sp>
      <p:sp>
        <p:nvSpPr>
          <p:cNvPr id="27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B</a:t>
            </a:r>
          </a:p>
        </p:txBody>
      </p:sp>
      <p:sp>
        <p:nvSpPr>
          <p:cNvPr id="28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29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</a:p>
        </p:txBody>
      </p:sp>
      <p:sp>
        <p:nvSpPr>
          <p:cNvPr id="31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Datenmodell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Datenmodell</a:t>
            </a:r>
          </a:p>
        </p:txBody>
      </p:sp>
      <p:sp>
        <p:nvSpPr>
          <p:cNvPr id="16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68047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3347864" y="3986756"/>
            <a:ext cx="2592288" cy="1023847"/>
          </a:xfrm>
          <a:prstGeom prst="cube">
            <a:avLst>
              <a:gd name="adj" fmla="val 9729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Wiederverwendbare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 smtClean="0">
                <a:solidFill>
                  <a:schemeClr val="bg1"/>
                </a:solidFill>
              </a:rPr>
              <a:t>Technologiebausteine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W3C </a:t>
            </a:r>
            <a:r>
              <a:rPr lang="de-DE" dirty="0" err="1" smtClean="0"/>
              <a:t>WoT</a:t>
            </a:r>
            <a:r>
              <a:rPr lang="de-DE" dirty="0" smtClean="0"/>
              <a:t> Lösungsansatz</a:t>
            </a:r>
            <a:endParaRPr lang="de-DE" dirty="0"/>
          </a:p>
        </p:txBody>
      </p:sp>
      <p:sp>
        <p:nvSpPr>
          <p:cNvPr id="34" name="Left-Right Arrow 37"/>
          <p:cNvSpPr/>
          <p:nvPr/>
        </p:nvSpPr>
        <p:spPr>
          <a:xfrm>
            <a:off x="2886903" y="2916142"/>
            <a:ext cx="3370192" cy="936104"/>
          </a:xfrm>
          <a:prstGeom prst="leftRightArrow">
            <a:avLst/>
          </a:prstGeom>
          <a:gradFill flip="none" rotWithShape="1">
            <a:gsLst>
              <a:gs pos="0">
                <a:srgbClr val="FF6400"/>
              </a:gs>
              <a:gs pos="100000">
                <a:schemeClr val="accent4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sz="4400" dirty="0"/>
          </a:p>
        </p:txBody>
      </p:sp>
      <p:sp>
        <p:nvSpPr>
          <p:cNvPr id="35" name="Down Arrow 38"/>
          <p:cNvSpPr/>
          <p:nvPr/>
        </p:nvSpPr>
        <p:spPr>
          <a:xfrm>
            <a:off x="4283968" y="2341475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oup 45"/>
          <p:cNvGrpSpPr/>
          <p:nvPr/>
        </p:nvGrpSpPr>
        <p:grpSpPr>
          <a:xfrm>
            <a:off x="3347864" y="1842251"/>
            <a:ext cx="2448272" cy="939381"/>
            <a:chOff x="3347864" y="2417611"/>
            <a:chExt cx="2448272" cy="939381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Semantische</a:t>
              </a:r>
            </a:p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Metadaten</a:t>
              </a:r>
              <a:endParaRPr kumimoji="0" lang="de-DE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39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0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1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  <p:sp>
            <p:nvSpPr>
              <p:cNvPr id="42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DE" sz="4400" dirty="0"/>
              </a:p>
            </p:txBody>
          </p:sp>
        </p:grpSp>
      </p:grpSp>
      <p:sp>
        <p:nvSpPr>
          <p:cNvPr id="22" name="角丸四角形 6"/>
          <p:cNvSpPr/>
          <p:nvPr/>
        </p:nvSpPr>
        <p:spPr bwMode="auto">
          <a:xfrm>
            <a:off x="17951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6376742" y="2060848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B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299159" y="3113379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26" name="縦巻き 49"/>
          <p:cNvSpPr/>
          <p:nvPr/>
        </p:nvSpPr>
        <p:spPr bwMode="auto">
          <a:xfrm>
            <a:off x="29915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</a:p>
        </p:txBody>
      </p:sp>
      <p:sp>
        <p:nvSpPr>
          <p:cNvPr id="36" name="角丸四角形 21"/>
          <p:cNvSpPr/>
          <p:nvPr/>
        </p:nvSpPr>
        <p:spPr bwMode="auto">
          <a:xfrm>
            <a:off x="6496389" y="3113379"/>
            <a:ext cx="2348452" cy="430549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Plattform API</a:t>
            </a:r>
          </a:p>
        </p:txBody>
      </p:sp>
      <p:sp>
        <p:nvSpPr>
          <p:cNvPr id="38" name="縦巻き 49"/>
          <p:cNvSpPr/>
          <p:nvPr/>
        </p:nvSpPr>
        <p:spPr bwMode="auto">
          <a:xfrm>
            <a:off x="6496389" y="2573979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Anwendung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292318" y="3661655"/>
            <a:ext cx="2348452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Datenmodell</a:t>
            </a:r>
          </a:p>
        </p:txBody>
      </p:sp>
      <p:sp>
        <p:nvSpPr>
          <p:cNvPr id="46" name="角丸四角形 21"/>
          <p:cNvSpPr/>
          <p:nvPr/>
        </p:nvSpPr>
        <p:spPr bwMode="auto">
          <a:xfrm>
            <a:off x="6489548" y="3661655"/>
            <a:ext cx="2348452" cy="4305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Datenmodell</a:t>
            </a:r>
          </a:p>
        </p:txBody>
      </p:sp>
      <p:sp>
        <p:nvSpPr>
          <p:cNvPr id="47" name="角丸四角形 21"/>
          <p:cNvSpPr/>
          <p:nvPr/>
        </p:nvSpPr>
        <p:spPr bwMode="auto">
          <a:xfrm>
            <a:off x="292318" y="4209931"/>
            <a:ext cx="2348452" cy="430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角丸四角形 21"/>
          <p:cNvSpPr/>
          <p:nvPr/>
        </p:nvSpPr>
        <p:spPr bwMode="auto">
          <a:xfrm>
            <a:off x="6489548" y="4209931"/>
            <a:ext cx="2348452" cy="4305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Protokoll</a:t>
            </a:r>
            <a:endParaRPr lang="de-DE" altLang="ja-JP" sz="20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Down Arrow 38"/>
          <p:cNvSpPr/>
          <p:nvPr/>
        </p:nvSpPr>
        <p:spPr>
          <a:xfrm rot="10800000">
            <a:off x="4283968" y="3470609"/>
            <a:ext cx="576064" cy="576605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68047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Bausteine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Komplementäre</a:t>
            </a:r>
            <a:r>
              <a:rPr lang="en-US" dirty="0" smtClean="0"/>
              <a:t> </a:t>
            </a:r>
            <a:r>
              <a:rPr lang="en-US" dirty="0" err="1" smtClean="0"/>
              <a:t>Technologiebausteine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Auswählen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2016-b5b55c2754ed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2872</Words>
  <Application>Microsoft Office PowerPoint</Application>
  <PresentationFormat>Bildschirmpräsentation (4:3)</PresentationFormat>
  <Paragraphs>782</Paragraphs>
  <Slides>42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Larissa-Design</vt:lpstr>
      <vt:lpstr>Webstandards für das Internet der Dinge</vt:lpstr>
      <vt:lpstr>Was ist das Web of Things?</vt:lpstr>
      <vt:lpstr>Was ist das Web of Things?</vt:lpstr>
      <vt:lpstr>Was ist das Web of Things?</vt:lpstr>
      <vt:lpstr>W3C WoT Aktivitäten</vt:lpstr>
      <vt:lpstr>W3C WoT Mission</vt:lpstr>
      <vt:lpstr>Herausforderungen</vt:lpstr>
      <vt:lpstr>W3C WoT Lösungsansatz</vt:lpstr>
      <vt:lpstr>W3C WoT Bausteine</vt:lpstr>
      <vt:lpstr>Semantische Beschreibungen</vt:lpstr>
      <vt:lpstr>Einfaches, vereinigtes Interaktionsmodell</vt:lpstr>
      <vt:lpstr>„HTML für Dinge“: WoT Thing Description (TD)</vt:lpstr>
      <vt:lpstr>Verschiedene IoT-Protokolle</vt:lpstr>
      <vt:lpstr>Beschreibung des IoT-Protokolls: WoT Binding Templates</vt:lpstr>
      <vt:lpstr>Binding Templates vereinfachen Gateway Implementierung</vt:lpstr>
      <vt:lpstr>Vereinfachung der Anwendungsentwicklung</vt:lpstr>
      <vt:lpstr>Browser-artige Umgebung für IoT-Apps: WoT Scripting API</vt:lpstr>
      <vt:lpstr>Portable, herstellerunabhängige Apps</vt:lpstr>
      <vt:lpstr>Verlagerung von Logik</vt:lpstr>
      <vt:lpstr>Verlagerung von Logik</vt:lpstr>
      <vt:lpstr>Existierendes per TD augmentieren</vt:lpstr>
      <vt:lpstr>WoT Servient Referenzarchitektur</vt:lpstr>
      <vt:lpstr>Zusammenfassung: W3C WoT Bausteine</vt:lpstr>
      <vt:lpstr>W3C WoT Architektur</vt:lpstr>
      <vt:lpstr>W3C WoT Architektur</vt:lpstr>
      <vt:lpstr>WoT Thing Description</vt:lpstr>
      <vt:lpstr>TD Beispiel</vt:lpstr>
      <vt:lpstr>Folie 28</vt:lpstr>
      <vt:lpstr>Folie 29</vt:lpstr>
      <vt:lpstr>W3C WoT Thing Description (TD)</vt:lpstr>
      <vt:lpstr>WoT Scripting API</vt:lpstr>
      <vt:lpstr>Script Beispiel (Thing exponieren)</vt:lpstr>
      <vt:lpstr>Script Beispiel (Thing konsumieren)</vt:lpstr>
      <vt:lpstr>W3C WoT Scripting API</vt:lpstr>
      <vt:lpstr>W3C Standardisierung</vt:lpstr>
      <vt:lpstr>W3C WoT</vt:lpstr>
      <vt:lpstr>W3C WoT</vt:lpstr>
      <vt:lpstr>W3C WoT Task Forces</vt:lpstr>
      <vt:lpstr>W3C WoT Liaisons</vt:lpstr>
      <vt:lpstr>W3C WoT „Face-to-Face“ Treffen</vt:lpstr>
      <vt:lpstr>W3C WoT Online Ressourcen</vt:lpstr>
      <vt:lpstr>H2020 BIG IoT Open Call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keywords>C_Unrestricted</cp:keywords>
  <cp:lastModifiedBy>Matthias Kovatsch</cp:lastModifiedBy>
  <cp:revision>565</cp:revision>
  <dcterms:created xsi:type="dcterms:W3CDTF">2016-04-10T22:30:33Z</dcterms:created>
  <dcterms:modified xsi:type="dcterms:W3CDTF">2017-05-04T11:27:32Z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_AdHocReviewCycleID">
    <vt:i4>-705146140</vt:i4>
  </property>
  <property fmtid="{D5CDD505-2E9C-101B-9397-08002B2CF9AE}" pid="4" name="_NewReviewCycle">
    <vt:lpwstr/>
  </property>
  <property fmtid="{D5CDD505-2E9C-101B-9397-08002B2CF9AE}" pid="5" name="_EmailSubject">
    <vt:lpwstr/>
  </property>
  <property fmtid="{D5CDD505-2E9C-101B-9397-08002B2CF9AE}" pid="6" name="_AuthorEmail">
    <vt:lpwstr>matthias.kovatsch@siemens.com</vt:lpwstr>
  </property>
  <property fmtid="{D5CDD505-2E9C-101B-9397-08002B2CF9AE}" pid="7" name="_AuthorEmailDisplayName">
    <vt:lpwstr>Kovatsch, Matthias (CT RDA NEC EMB-DE)</vt:lpwstr>
  </property>
</Properties>
</file>