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05" r:id="rId2"/>
    <p:sldId id="324" r:id="rId3"/>
    <p:sldId id="325" r:id="rId4"/>
    <p:sldId id="326" r:id="rId5"/>
    <p:sldId id="439" r:id="rId6"/>
    <p:sldId id="438" r:id="rId7"/>
    <p:sldId id="436" r:id="rId8"/>
    <p:sldId id="437" r:id="rId9"/>
    <p:sldId id="447" r:id="rId10"/>
    <p:sldId id="365" r:id="rId11"/>
    <p:sldId id="434" r:id="rId12"/>
    <p:sldId id="370" r:id="rId13"/>
    <p:sldId id="372" r:id="rId14"/>
    <p:sldId id="408" r:id="rId15"/>
    <p:sldId id="371" r:id="rId16"/>
    <p:sldId id="400" r:id="rId17"/>
    <p:sldId id="373" r:id="rId18"/>
    <p:sldId id="374" r:id="rId19"/>
    <p:sldId id="375" r:id="rId20"/>
    <p:sldId id="392" r:id="rId21"/>
    <p:sldId id="393" r:id="rId22"/>
    <p:sldId id="376" r:id="rId23"/>
    <p:sldId id="448" r:id="rId24"/>
    <p:sldId id="449" r:id="rId25"/>
    <p:sldId id="414" r:id="rId26"/>
    <p:sldId id="415" r:id="rId27"/>
    <p:sldId id="416" r:id="rId28"/>
    <p:sldId id="450" r:id="rId29"/>
    <p:sldId id="417" r:id="rId30"/>
    <p:sldId id="422" r:id="rId31"/>
    <p:sldId id="418" r:id="rId32"/>
    <p:sldId id="419" r:id="rId33"/>
    <p:sldId id="420" r:id="rId34"/>
    <p:sldId id="423" r:id="rId35"/>
    <p:sldId id="411" r:id="rId36"/>
    <p:sldId id="440" r:id="rId37"/>
    <p:sldId id="441" r:id="rId38"/>
    <p:sldId id="442" r:id="rId39"/>
    <p:sldId id="443" r:id="rId40"/>
    <p:sldId id="444" r:id="rId41"/>
    <p:sldId id="451" r:id="rId42"/>
    <p:sldId id="452" r:id="rId43"/>
    <p:sldId id="453" r:id="rId44"/>
    <p:sldId id="454" r:id="rId45"/>
    <p:sldId id="445" r:id="rId46"/>
    <p:sldId id="446" r:id="rId47"/>
    <p:sldId id="455" r:id="rId48"/>
  </p:sldIdLst>
  <p:sldSz cx="9144000" cy="6858000" type="screen4x3"/>
  <p:notesSz cx="6858000" cy="9144000"/>
  <p:custDataLst>
    <p:tags r:id="rId5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7B7C"/>
    <a:srgbClr val="E05000"/>
    <a:srgbClr val="FFE101"/>
    <a:srgbClr val="FF0066"/>
    <a:srgbClr val="FF7171"/>
    <a:srgbClr val="FF9900"/>
    <a:srgbClr val="0000FF"/>
    <a:srgbClr val="8EB4E3"/>
    <a:srgbClr val="00B050"/>
    <a:srgbClr val="005A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1" autoAdjust="0"/>
    <p:restoredTop sz="94660"/>
  </p:normalViewPr>
  <p:slideViewPr>
    <p:cSldViewPr>
      <p:cViewPr>
        <p:scale>
          <a:sx n="90" d="100"/>
          <a:sy n="90" d="100"/>
        </p:scale>
        <p:origin x="-2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26.07.2017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888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4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4EBC-23EE-4550-A9CA-09AEACC160B0}" type="datetime1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70B9-7812-4138-B0EB-21DC0B8A4A6F}" type="datetime1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ED69-599B-43D9-BC88-C9A9C1679300}" type="datetime1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8FC-5530-4940-BB19-DA4A6EC62599}" type="datetime1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1F3-18BC-4EA3-A63A-3AED9E6A3750}" type="datetime1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1F48-4642-4ED9-9568-8A206049FE39}" type="datetime1">
              <a:rPr lang="de-DE" smtClean="0"/>
              <a:t>27.07.2017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732-DF46-4D64-AFAA-C33F884818AF}" type="datetime1">
              <a:rPr lang="de-DE" smtClean="0"/>
              <a:t>27.07.2017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92F-36B8-47E9-8105-2122F2B61626}" type="datetime1">
              <a:rPr lang="de-DE" smtClean="0"/>
              <a:t>27.07.2017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8934-9EAA-4B12-952E-4C2F43F0F702}" type="datetime1">
              <a:rPr lang="de-DE" smtClean="0"/>
              <a:t>27.07.2017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91BC-4501-47FA-9C20-9A2187F1F781}" type="datetime1">
              <a:rPr lang="de-DE" smtClean="0"/>
              <a:t>27.07.2017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A52-EF32-4484-AEA9-4828BC3A8F5B}" type="datetime1">
              <a:rPr lang="de-DE" smtClean="0"/>
              <a:t>27.07.2017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8325-77D8-49F3-9C3C-AA15DC064EED}" type="datetime1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7" Type="http://schemas.microsoft.com/office/2007/relationships/hdphoto" Target="../../clipboard/media/hdphoto1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gif"/><Relationship Id="rId4" Type="http://schemas.openxmlformats.org/officeDocument/2006/relationships/image" Target="../media/image70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thing-description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scripting-api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s://github.com/w3c/wot-architecture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s://github.com/w3c/w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binding-templates" TargetMode="External"/><Relationship Id="rId5" Type="http://schemas.openxmlformats.org/officeDocument/2006/relationships/hyperlink" Target="https://github.com/w3c/wot-scripting-api/" TargetMode="External"/><Relationship Id="rId4" Type="http://schemas.openxmlformats.org/officeDocument/2006/relationships/hyperlink" Target="https://github.com/w3c/wot-thing-descriptio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ngweb/node-w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nsortium/Patent-Policy-20040205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3c.github.io/wot-architecture/" TargetMode="External"/><Relationship Id="rId3" Type="http://schemas.openxmlformats.org/officeDocument/2006/relationships/hyperlink" Target="https://www.w3.org/WoT/IG/" TargetMode="External"/><Relationship Id="rId7" Type="http://schemas.openxmlformats.org/officeDocument/2006/relationships/hyperlink" Target="https://www.w3.org/WoT/WG/" TargetMode="External"/><Relationship Id="rId2" Type="http://schemas.openxmlformats.org/officeDocument/2006/relationships/hyperlink" Target="https://www.w3.org/WoT/IG/wiki/Mai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2016/12/wot-wg-2016.html" TargetMode="External"/><Relationship Id="rId11" Type="http://schemas.openxmlformats.org/officeDocument/2006/relationships/hyperlink" Target="https://w3c.github.io/wot-binding-templates/" TargetMode="External"/><Relationship Id="rId5" Type="http://schemas.openxmlformats.org/officeDocument/2006/relationships/hyperlink" Target="https://github.com/w3c/wot" TargetMode="External"/><Relationship Id="rId10" Type="http://schemas.openxmlformats.org/officeDocument/2006/relationships/hyperlink" Target="https://w3c.github.io/wot-scripting-api/" TargetMode="External"/><Relationship Id="rId4" Type="http://schemas.openxmlformats.org/officeDocument/2006/relationships/hyperlink" Target="https://lists.w3.org/Archives/Public/public-wot-ig/" TargetMode="External"/><Relationship Id="rId9" Type="http://schemas.openxmlformats.org/officeDocument/2006/relationships/hyperlink" Target="https://w3c.github.io/wot-thing-description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tiff"/><Relationship Id="rId18" Type="http://schemas.openxmlformats.org/officeDocument/2006/relationships/image" Target="../media/image24.tiff"/><Relationship Id="rId26" Type="http://schemas.openxmlformats.org/officeDocument/2006/relationships/image" Target="../media/image32.tiff"/><Relationship Id="rId39" Type="http://schemas.openxmlformats.org/officeDocument/2006/relationships/image" Target="../media/image45.png"/><Relationship Id="rId21" Type="http://schemas.openxmlformats.org/officeDocument/2006/relationships/image" Target="../media/image27.tiff"/><Relationship Id="rId34" Type="http://schemas.openxmlformats.org/officeDocument/2006/relationships/image" Target="../media/image40.tiff"/><Relationship Id="rId42" Type="http://schemas.openxmlformats.org/officeDocument/2006/relationships/image" Target="../media/image48.tiff"/><Relationship Id="rId47" Type="http://schemas.openxmlformats.org/officeDocument/2006/relationships/image" Target="../media/image53.tiff"/><Relationship Id="rId50" Type="http://schemas.openxmlformats.org/officeDocument/2006/relationships/image" Target="../media/image56.tiff"/><Relationship Id="rId55" Type="http://schemas.openxmlformats.org/officeDocument/2006/relationships/image" Target="../media/image61.jpeg"/><Relationship Id="rId7" Type="http://schemas.openxmlformats.org/officeDocument/2006/relationships/image" Target="../media/image13.tiff"/><Relationship Id="rId2" Type="http://schemas.openxmlformats.org/officeDocument/2006/relationships/image" Target="../media/image7.jpeg"/><Relationship Id="rId16" Type="http://schemas.openxmlformats.org/officeDocument/2006/relationships/image" Target="../media/image22.png"/><Relationship Id="rId20" Type="http://schemas.openxmlformats.org/officeDocument/2006/relationships/image" Target="../media/image26.tiff"/><Relationship Id="rId29" Type="http://schemas.openxmlformats.org/officeDocument/2006/relationships/image" Target="../media/image35.tiff"/><Relationship Id="rId41" Type="http://schemas.openxmlformats.org/officeDocument/2006/relationships/image" Target="../media/image47.jpeg"/><Relationship Id="rId54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30.tiff"/><Relationship Id="rId32" Type="http://schemas.openxmlformats.org/officeDocument/2006/relationships/image" Target="../media/image38.tiff"/><Relationship Id="rId37" Type="http://schemas.openxmlformats.org/officeDocument/2006/relationships/image" Target="../media/image43.tiff"/><Relationship Id="rId40" Type="http://schemas.openxmlformats.org/officeDocument/2006/relationships/image" Target="../media/image46.jpeg"/><Relationship Id="rId45" Type="http://schemas.openxmlformats.org/officeDocument/2006/relationships/image" Target="../media/image51.jpe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5" Type="http://schemas.openxmlformats.org/officeDocument/2006/relationships/image" Target="../media/image10.jpeg"/><Relationship Id="rId15" Type="http://schemas.openxmlformats.org/officeDocument/2006/relationships/image" Target="../media/image21.tiff"/><Relationship Id="rId23" Type="http://schemas.openxmlformats.org/officeDocument/2006/relationships/image" Target="../media/image29.tiff"/><Relationship Id="rId28" Type="http://schemas.openxmlformats.org/officeDocument/2006/relationships/image" Target="../media/image34.tiff"/><Relationship Id="rId36" Type="http://schemas.openxmlformats.org/officeDocument/2006/relationships/image" Target="../media/image42.jpe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61" Type="http://schemas.openxmlformats.org/officeDocument/2006/relationships/image" Target="../media/image67.png"/><Relationship Id="rId10" Type="http://schemas.openxmlformats.org/officeDocument/2006/relationships/image" Target="../media/image16.tiff"/><Relationship Id="rId19" Type="http://schemas.openxmlformats.org/officeDocument/2006/relationships/image" Target="../media/image25.tiff"/><Relationship Id="rId31" Type="http://schemas.openxmlformats.org/officeDocument/2006/relationships/image" Target="../media/image37.tiff"/><Relationship Id="rId44" Type="http://schemas.openxmlformats.org/officeDocument/2006/relationships/image" Target="../media/image50.tiff"/><Relationship Id="rId52" Type="http://schemas.openxmlformats.org/officeDocument/2006/relationships/image" Target="../media/image58.jpeg"/><Relationship Id="rId60" Type="http://schemas.openxmlformats.org/officeDocument/2006/relationships/image" Target="../media/image66.png"/><Relationship Id="rId4" Type="http://schemas.openxmlformats.org/officeDocument/2006/relationships/image" Target="../media/image9.png"/><Relationship Id="rId9" Type="http://schemas.openxmlformats.org/officeDocument/2006/relationships/image" Target="../media/image15.gif"/><Relationship Id="rId14" Type="http://schemas.openxmlformats.org/officeDocument/2006/relationships/image" Target="../media/image20.tiff"/><Relationship Id="rId22" Type="http://schemas.openxmlformats.org/officeDocument/2006/relationships/image" Target="../media/image28.tiff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tiff"/><Relationship Id="rId43" Type="http://schemas.openxmlformats.org/officeDocument/2006/relationships/image" Target="../media/image49.tiff"/><Relationship Id="rId48" Type="http://schemas.openxmlformats.org/officeDocument/2006/relationships/image" Target="../media/image54.png"/><Relationship Id="rId56" Type="http://schemas.openxmlformats.org/officeDocument/2006/relationships/image" Target="../media/image62.jpeg"/><Relationship Id="rId8" Type="http://schemas.openxmlformats.org/officeDocument/2006/relationships/image" Target="../media/image14.tiff"/><Relationship Id="rId51" Type="http://schemas.openxmlformats.org/officeDocument/2006/relationships/image" Target="../media/image57.tiff"/><Relationship Id="rId3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3.gif"/><Relationship Id="rId25" Type="http://schemas.openxmlformats.org/officeDocument/2006/relationships/image" Target="../media/image31.tiff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tiff"/><Relationship Id="rId59" Type="http://schemas.openxmlformats.org/officeDocument/2006/relationships/image" Target="../media/image6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for Semantic Interoperability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/>
          <a:lstStyle/>
          <a:p>
            <a:r>
              <a:rPr lang="de-DE" dirty="0" smtClean="0"/>
              <a:t>27 </a:t>
            </a:r>
            <a:r>
              <a:rPr lang="de-DE" dirty="0" err="1" smtClean="0"/>
              <a:t>July</a:t>
            </a:r>
            <a:r>
              <a:rPr lang="de-DE" dirty="0" smtClean="0"/>
              <a:t> 2017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Building Blocks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Complementing technological building blocks to </a:t>
            </a:r>
            <a:r>
              <a:rPr lang="en-US" dirty="0" smtClean="0"/>
              <a:t>choose from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</a:t>
            </a:r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5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</a:p>
        </p:txBody>
      </p:sp>
      <p:sp>
        <p:nvSpPr>
          <p:cNvPr id="37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38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4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4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Left-Right Arrow 37"/>
          <p:cNvSpPr/>
          <p:nvPr/>
        </p:nvSpPr>
        <p:spPr>
          <a:xfrm>
            <a:off x="2886903" y="2873555"/>
            <a:ext cx="3370192" cy="93610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own Arrow 38"/>
          <p:cNvSpPr/>
          <p:nvPr/>
        </p:nvSpPr>
        <p:spPr>
          <a:xfrm>
            <a:off x="4283968" y="2234481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45"/>
          <p:cNvGrpSpPr/>
          <p:nvPr/>
        </p:nvGrpSpPr>
        <p:grpSpPr>
          <a:xfrm>
            <a:off x="3347864" y="1680031"/>
            <a:ext cx="2448272" cy="939381"/>
            <a:chOff x="3347864" y="2417611"/>
            <a:chExt cx="2448272" cy="939381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2000" kern="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</a:p>
            <a:p>
              <a:pPr lvl="0" algn="ctr" fontAlgn="ctr">
                <a:defRPr/>
              </a:pPr>
              <a:r>
                <a:rPr lang="en-US" altLang="ja-JP" sz="2000" kern="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lang="en-US" altLang="ja-JP" sz="2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5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46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0" name="Foliennummernplatzhalt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680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3197270" y="5229200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>
            <a:glow rad="228600">
              <a:srgbClr val="FF00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Events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</a:t>
            </a:r>
            <a:r>
              <a:rPr lang="en-US" dirty="0" smtClean="0"/>
              <a:t> to Exchange (Described) Data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3598779" y="4461052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>
            <a:glow rad="228600">
              <a:srgbClr val="FF00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mtClean="0"/>
              <a:t>Properties</a:t>
            </a:r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4427984" y="5030110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>
            <a:glow rad="228600">
              <a:srgbClr val="FF00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Actions</a:t>
            </a:r>
            <a:endParaRPr lang="en-US"/>
          </a:p>
        </p:txBody>
      </p:sp>
      <p:sp>
        <p:nvSpPr>
          <p:cNvPr id="41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</a:p>
        </p:txBody>
      </p:sp>
      <p:sp>
        <p:nvSpPr>
          <p:cNvPr id="42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44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53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56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</a:t>
            </a: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Model</a:t>
            </a:r>
            <a:endParaRPr kumimoji="0" lang="en-US" altLang="ja-JP" sz="2000" b="0" i="0" u="none" strike="noStrike" kern="0" cap="none" spc="0" normalizeH="0" baseline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</a:t>
            </a: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Model</a:t>
            </a:r>
            <a:endParaRPr lang="en-US" altLang="ja-JP" sz="2000" kern="0" smtClea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Left-Right Arrow 37"/>
          <p:cNvSpPr/>
          <p:nvPr/>
        </p:nvSpPr>
        <p:spPr>
          <a:xfrm>
            <a:off x="2886903" y="2873555"/>
            <a:ext cx="3370192" cy="93610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4283968" y="2234481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347864" y="1680031"/>
            <a:ext cx="2448272" cy="939381"/>
            <a:chOff x="3347864" y="2417611"/>
            <a:chExt cx="2448272" cy="939381"/>
          </a:xfrm>
        </p:grpSpPr>
        <p:sp>
          <p:nvSpPr>
            <p:cNvPr id="47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</a:p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lang="en-US" altLang="ja-JP" sz="2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49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2560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iger Pfeil 34"/>
          <p:cNvSpPr/>
          <p:nvPr/>
        </p:nvSpPr>
        <p:spPr>
          <a:xfrm rot="10800000">
            <a:off x="2835341" y="3501008"/>
            <a:ext cx="302433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hteckiger Pfeil 34"/>
          <p:cNvSpPr/>
          <p:nvPr/>
        </p:nvSpPr>
        <p:spPr>
          <a:xfrm rot="16200000" flipH="1">
            <a:off x="5392629" y="2454886"/>
            <a:ext cx="1152128" cy="849586"/>
          </a:xfrm>
          <a:prstGeom prst="bentArrow">
            <a:avLst>
              <a:gd name="adj1" fmla="val 29572"/>
              <a:gd name="adj2" fmla="val 27286"/>
              <a:gd name="adj3" fmla="val 25000"/>
              <a:gd name="adj4" fmla="val 43750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25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“HTML for Things”:</a:t>
            </a:r>
            <a:br>
              <a:rPr lang="en-US" dirty="0" smtClean="0"/>
            </a:br>
            <a:r>
              <a:rPr lang="en-US" b="1" dirty="0" smtClean="0">
                <a:solidFill>
                  <a:srgbClr val="4A7B7C"/>
                </a:solidFill>
              </a:rPr>
              <a:t>WoT Thing Description (TD)</a:t>
            </a:r>
            <a:endParaRPr lang="en-US" b="1" dirty="0">
              <a:solidFill>
                <a:srgbClr val="4A7B7C"/>
              </a:solidFill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9" name="Down Arrow 48"/>
          <p:cNvSpPr/>
          <p:nvPr/>
        </p:nvSpPr>
        <p:spPr>
          <a:xfrm rot="5400000">
            <a:off x="6131240" y="3720539"/>
            <a:ext cx="576064" cy="303506"/>
          </a:xfrm>
          <a:prstGeom prst="down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  <a:effectLst>
            <a:glow rad="228600">
              <a:srgbClr val="FF0066">
                <a:alpha val="40000"/>
              </a:srgbClr>
            </a:glow>
          </a:effectLst>
        </p:grpSpPr>
        <p:sp>
          <p:nvSpPr>
            <p:cNvPr id="38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1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50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51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52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Cloud 27"/>
          <p:cNvSpPr/>
          <p:nvPr/>
        </p:nvSpPr>
        <p:spPr>
          <a:xfrm>
            <a:off x="3197270" y="5229200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33" name="Cloud 25"/>
          <p:cNvSpPr/>
          <p:nvPr/>
        </p:nvSpPr>
        <p:spPr>
          <a:xfrm>
            <a:off x="3598779" y="4461052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dirty="0" smtClean="0"/>
              <a:t>Properties</a:t>
            </a:r>
            <a:endParaRPr lang="en-US" dirty="0"/>
          </a:p>
        </p:txBody>
      </p:sp>
      <p:sp>
        <p:nvSpPr>
          <p:cNvPr id="54" name="Cloud 26"/>
          <p:cNvSpPr/>
          <p:nvPr/>
        </p:nvSpPr>
        <p:spPr>
          <a:xfrm>
            <a:off x="4427984" y="5030110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Actions</a:t>
            </a:r>
            <a:endParaRPr lang="en-US" dirty="0"/>
          </a:p>
        </p:txBody>
      </p:sp>
      <p:sp>
        <p:nvSpPr>
          <p:cNvPr id="57" name="Textfeld 56"/>
          <p:cNvSpPr txBox="1"/>
          <p:nvPr/>
        </p:nvSpPr>
        <p:spPr>
          <a:xfrm>
            <a:off x="3244570" y="2016808"/>
            <a:ext cx="2018053" cy="175432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de-DE" b="1" dirty="0" err="1" smtClean="0">
                <a:solidFill>
                  <a:srgbClr val="4A7B7C"/>
                </a:solidFill>
              </a:rPr>
              <a:t>Interations</a:t>
            </a:r>
            <a:endParaRPr lang="de-DE" b="1" dirty="0" smtClean="0">
              <a:solidFill>
                <a:srgbClr val="4A7B7C"/>
              </a:solidFill>
            </a:endParaRPr>
          </a:p>
          <a:p>
            <a:pPr algn="ctr"/>
            <a:r>
              <a:rPr lang="de-DE" dirty="0" smtClean="0"/>
              <a:t>+</a:t>
            </a:r>
          </a:p>
          <a:p>
            <a:pPr algn="ctr"/>
            <a:r>
              <a:rPr lang="de-DE" b="1" dirty="0" err="1" smtClean="0">
                <a:solidFill>
                  <a:srgbClr val="4A7B7C"/>
                </a:solidFill>
              </a:rPr>
              <a:t>generic</a:t>
            </a:r>
            <a:r>
              <a:rPr lang="de-DE" b="1" dirty="0" smtClean="0">
                <a:solidFill>
                  <a:srgbClr val="4A7B7C"/>
                </a:solidFill>
              </a:rPr>
              <a:t> </a:t>
            </a:r>
            <a:r>
              <a:rPr lang="de-DE" b="1" dirty="0" err="1" smtClean="0">
                <a:solidFill>
                  <a:srgbClr val="4A7B7C"/>
                </a:solidFill>
              </a:rPr>
              <a:t>data</a:t>
            </a:r>
            <a:r>
              <a:rPr lang="de-DE" b="1" dirty="0" smtClean="0">
                <a:solidFill>
                  <a:srgbClr val="4A7B7C"/>
                </a:solidFill>
              </a:rPr>
              <a:t> model</a:t>
            </a:r>
            <a:endParaRPr lang="de-DE" b="1" dirty="0" smtClean="0">
              <a:solidFill>
                <a:srgbClr val="4A7B7C"/>
              </a:solidFill>
            </a:endParaRPr>
          </a:p>
          <a:p>
            <a:pPr algn="ctr"/>
            <a:r>
              <a:rPr lang="de-DE" dirty="0" smtClean="0"/>
              <a:t>+</a:t>
            </a:r>
            <a:br>
              <a:rPr lang="de-DE" dirty="0" smtClean="0"/>
            </a:br>
            <a:r>
              <a:rPr lang="de-DE" b="1" dirty="0" err="1" smtClean="0">
                <a:solidFill>
                  <a:srgbClr val="E05000"/>
                </a:solidFill>
              </a:rPr>
              <a:t>domain-specific</a:t>
            </a:r>
            <a:r>
              <a:rPr lang="de-DE" b="1" dirty="0" smtClean="0">
                <a:solidFill>
                  <a:srgbClr val="E05000"/>
                </a:solidFill>
              </a:rPr>
              <a:t/>
            </a:r>
            <a:br>
              <a:rPr lang="de-DE" b="1" dirty="0" smtClean="0">
                <a:solidFill>
                  <a:srgbClr val="E05000"/>
                </a:solidFill>
              </a:rPr>
            </a:br>
            <a:r>
              <a:rPr lang="de-DE" b="1" dirty="0" err="1" smtClean="0">
                <a:solidFill>
                  <a:srgbClr val="E05000"/>
                </a:solidFill>
              </a:rPr>
              <a:t>vocabularies</a:t>
            </a:r>
            <a:endParaRPr lang="de-DE" b="1" dirty="0">
              <a:solidFill>
                <a:srgbClr val="E05000"/>
              </a:solidFill>
            </a:endParaRPr>
          </a:p>
        </p:txBody>
      </p: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123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Various</a:t>
            </a:r>
            <a:r>
              <a:rPr lang="de-DE" dirty="0" smtClean="0"/>
              <a:t> IoT </a:t>
            </a:r>
            <a:r>
              <a:rPr lang="de-DE" dirty="0" err="1" smtClean="0"/>
              <a:t>Protocols</a:t>
            </a:r>
            <a:endParaRPr lang="en-US" b="1" dirty="0">
              <a:solidFill>
                <a:srgbClr val="4A7B7C"/>
              </a:solidFill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Cloud 33"/>
          <p:cNvSpPr/>
          <p:nvPr/>
        </p:nvSpPr>
        <p:spPr>
          <a:xfrm>
            <a:off x="1403493" y="4935461"/>
            <a:ext cx="1584176" cy="936104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35" name="Cloud 34"/>
          <p:cNvSpPr/>
          <p:nvPr/>
        </p:nvSpPr>
        <p:spPr>
          <a:xfrm>
            <a:off x="6804248" y="4941168"/>
            <a:ext cx="1584176" cy="936104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OCF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36" name="Cloud 35"/>
          <p:cNvSpPr/>
          <p:nvPr/>
        </p:nvSpPr>
        <p:spPr>
          <a:xfrm>
            <a:off x="7559824" y="5517232"/>
            <a:ext cx="1584176" cy="936104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oneM2M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37" name="Cloud 36"/>
          <p:cNvSpPr/>
          <p:nvPr/>
        </p:nvSpPr>
        <p:spPr>
          <a:xfrm>
            <a:off x="179512" y="4921677"/>
            <a:ext cx="1584176" cy="936104"/>
          </a:xfrm>
          <a:prstGeom prst="clou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</a:t>
            </a:r>
            <a:endParaRPr lang="en-US" dirty="0"/>
          </a:p>
        </p:txBody>
      </p:sp>
      <p:grpSp>
        <p:nvGrpSpPr>
          <p:cNvPr id="41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42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3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4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6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7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32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38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Foliennummernplatzhalt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24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iger Pfeil 34"/>
          <p:cNvSpPr/>
          <p:nvPr/>
        </p:nvSpPr>
        <p:spPr>
          <a:xfrm rot="10800000">
            <a:off x="2835340" y="4081343"/>
            <a:ext cx="2960795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Description of IoT </a:t>
            </a:r>
            <a:r>
              <a:rPr lang="de-DE" dirty="0" err="1" smtClean="0"/>
              <a:t>Protocols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b="1" dirty="0" smtClean="0">
                <a:solidFill>
                  <a:srgbClr val="4A7B7C"/>
                </a:solidFill>
              </a:rPr>
              <a:t>WoT Binding Templates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5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6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7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33" name="Rechteckiger Pfeil 34"/>
          <p:cNvSpPr/>
          <p:nvPr/>
        </p:nvSpPr>
        <p:spPr>
          <a:xfrm rot="5400000" flipH="1" flipV="1">
            <a:off x="6042194" y="4092723"/>
            <a:ext cx="280148" cy="628243"/>
          </a:xfrm>
          <a:prstGeom prst="bentArrow">
            <a:avLst>
              <a:gd name="adj1" fmla="val 67322"/>
              <a:gd name="adj2" fmla="val 50000"/>
              <a:gd name="adj3" fmla="val 27550"/>
              <a:gd name="adj4" fmla="val 35250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52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53" name="Cloud 33"/>
          <p:cNvSpPr/>
          <p:nvPr/>
        </p:nvSpPr>
        <p:spPr>
          <a:xfrm>
            <a:off x="1403493" y="4935461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56" name="Cloud 36"/>
          <p:cNvSpPr/>
          <p:nvPr/>
        </p:nvSpPr>
        <p:spPr>
          <a:xfrm>
            <a:off x="179512" y="4921677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</a:t>
            </a:r>
            <a:endParaRPr lang="en-US" dirty="0"/>
          </a:p>
        </p:txBody>
      </p:sp>
      <p:sp>
        <p:nvSpPr>
          <p:cNvPr id="57" name="Cloud 34"/>
          <p:cNvSpPr/>
          <p:nvPr/>
        </p:nvSpPr>
        <p:spPr>
          <a:xfrm>
            <a:off x="6804248" y="4941168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OCF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644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iger Pfeil 34"/>
          <p:cNvSpPr/>
          <p:nvPr/>
        </p:nvSpPr>
        <p:spPr>
          <a:xfrm rot="10800000">
            <a:off x="2835340" y="4081343"/>
            <a:ext cx="2960795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Cloud 33"/>
          <p:cNvSpPr/>
          <p:nvPr/>
        </p:nvSpPr>
        <p:spPr>
          <a:xfrm>
            <a:off x="1403493" y="4935461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43" name="Cloud 36"/>
          <p:cNvSpPr/>
          <p:nvPr/>
        </p:nvSpPr>
        <p:spPr>
          <a:xfrm>
            <a:off x="179512" y="4921677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 Template Drivers and/or</a:t>
            </a:r>
            <a:br>
              <a:rPr lang="en-US" dirty="0" smtClean="0"/>
            </a:br>
            <a:r>
              <a:rPr lang="en-US" dirty="0" smtClean="0"/>
              <a:t>Configurable </a:t>
            </a:r>
            <a:r>
              <a:rPr lang="en-US" dirty="0" smtClean="0"/>
              <a:t>Protocol Stacks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9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44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5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41" name="Cloud 34"/>
          <p:cNvSpPr/>
          <p:nvPr/>
        </p:nvSpPr>
        <p:spPr>
          <a:xfrm>
            <a:off x="6804248" y="4941168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OneM2M</a:t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46" name="Left-Right Arrow 45"/>
          <p:cNvSpPr/>
          <p:nvPr/>
        </p:nvSpPr>
        <p:spPr>
          <a:xfrm>
            <a:off x="2843808" y="5085184"/>
            <a:ext cx="4104456" cy="62632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228600">
              <a:srgbClr val="FF00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Generate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and</a:t>
            </a:r>
            <a:r>
              <a:rPr lang="de-CH" dirty="0" smtClean="0">
                <a:solidFill>
                  <a:schemeClr val="tx1"/>
                </a:solidFill>
              </a:rPr>
              <a:t> Parse Messages</a:t>
            </a: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025964" y="4530326"/>
            <a:ext cx="303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URI,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options</a:t>
            </a:r>
            <a:r>
              <a:rPr lang="de-DE" dirty="0" smtClean="0"/>
              <a:t>, </a:t>
            </a:r>
            <a:r>
              <a:rPr lang="de-DE" dirty="0" err="1" smtClean="0"/>
              <a:t>payload</a:t>
            </a:r>
            <a:endParaRPr lang="de-DE" dirty="0"/>
          </a:p>
        </p:txBody>
      </p:sp>
      <p:sp>
        <p:nvSpPr>
          <p:cNvPr id="62" name="Foliennummernplatzhalt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267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Simplify Application Development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1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2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3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3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8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5327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99159" y="2132856"/>
            <a:ext cx="2348452" cy="1411072"/>
          </a:xfrm>
          <a:prstGeom prst="roundRect">
            <a:avLst>
              <a:gd name="adj" fmla="val 13967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kumimoji="0" lang="de-DE" altLang="ja-JP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Environment</a:t>
            </a: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6496389" y="2132856"/>
            <a:ext cx="2348452" cy="1411072"/>
          </a:xfrm>
          <a:prstGeom prst="roundRect">
            <a:avLst>
              <a:gd name="adj" fmla="val 15317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err="1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Environment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Browser-like Runtime for IoT Apps:</a:t>
            </a:r>
            <a:br>
              <a:rPr lang="de-DE" dirty="0" smtClean="0"/>
            </a:br>
            <a:r>
              <a:rPr lang="de-DE" b="1" dirty="0" smtClean="0">
                <a:solidFill>
                  <a:srgbClr val="4A7B7C"/>
                </a:solidFill>
              </a:rPr>
              <a:t>WoT Scripting API</a:t>
            </a:r>
            <a:endParaRPr lang="en-US" b="1" dirty="0">
              <a:solidFill>
                <a:srgbClr val="4A7B7C"/>
              </a:solidFill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40590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3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35" name="Foliennummernplatzhalt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770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Portable Apps Across Vendors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29915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40590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2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4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148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46 L 0.18142 -0.04005 C 0.21962 -0.04908 0.27656 -0.05394 0.33577 -0.05394 C 0.40347 -0.05394 0.45764 -0.04908 0.49583 -0.04005 L 0.67743 0.000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7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of Things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en-US" sz="4400" b="1" dirty="0" smtClean="0">
                <a:solidFill>
                  <a:schemeClr val="bg1"/>
                </a:solidFill>
              </a:rPr>
              <a:t>Connectivity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  <p:bldP spid="18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Portable Apps Across Components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Cloud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glow rad="228600">
                  <a:srgbClr val="FF0066">
                    <a:alpha val="40000"/>
                  </a:srgbClr>
                </a:glow>
              </a:effectLst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29915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2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4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6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7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8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9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0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1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363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046 L -0.18143 -0.04005 C -0.21962 -0.04908 -0.27657 -0.05394 -0.33577 -0.05394 C -0.40348 -0.05394 -0.45764 -0.04908 -0.49584 -0.04005 L -0.67726 0.000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Portable Apps Across Components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Gateway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Edge Hub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glow rad="228600">
                  <a:srgbClr val="FF0066">
                    <a:alpha val="40000"/>
                  </a:srgbClr>
                </a:glow>
              </a:effectLst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29915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40590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2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4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6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7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8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9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0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1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2784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46 L 0.18142 -0.04005 C 0.21962 -0.04908 0.27656 -0.05394 0.33577 -0.05394 C 0.40347 -0.05394 0.45764 -0.04908 0.49583 -0.04005 L 0.67743 0.000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7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TD to Augment Existing Things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Edge Hub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noFill/>
          <a:ln w="57150" cap="flat" cmpd="sng" algn="ctr">
            <a:solidFill>
              <a:srgbClr val="4A7B7C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Custom HTTP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2132011"/>
            <a:ext cx="2348452" cy="1411917"/>
          </a:xfrm>
          <a:prstGeom prst="roundRect">
            <a:avLst>
              <a:gd name="adj" fmla="val 1420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Custom</a:t>
            </a:r>
            <a:b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8773" y="1645960"/>
            <a:ext cx="2386514" cy="1818295"/>
            <a:chOff x="2948773" y="1645960"/>
            <a:chExt cx="2386514" cy="1818295"/>
          </a:xfrm>
        </p:grpSpPr>
        <p:sp>
          <p:nvSpPr>
            <p:cNvPr id="25" name="Down Arrow 24"/>
            <p:cNvSpPr/>
            <p:nvPr/>
          </p:nvSpPr>
          <p:spPr>
            <a:xfrm>
              <a:off x="3014509" y="2743595"/>
              <a:ext cx="576064" cy="720660"/>
            </a:xfrm>
            <a:prstGeom prst="down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角丸四角形 6"/>
            <p:cNvSpPr/>
            <p:nvPr/>
          </p:nvSpPr>
          <p:spPr bwMode="auto">
            <a:xfrm>
              <a:off x="2948773" y="1645960"/>
              <a:ext cx="2386514" cy="1097634"/>
            </a:xfrm>
            <a:prstGeom prst="roundRect">
              <a:avLst>
                <a:gd name="adj" fmla="val 14444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 Repository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33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3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4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35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36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7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0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1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2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3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9815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W3C WoT Building Blocks</a:t>
            </a:r>
            <a:endParaRPr lang="en-US"/>
          </a:p>
        </p:txBody>
      </p:sp>
      <p:sp>
        <p:nvSpPr>
          <p:cNvPr id="5" name="Cloud 48"/>
          <p:cNvSpPr/>
          <p:nvPr/>
        </p:nvSpPr>
        <p:spPr>
          <a:xfrm>
            <a:off x="7822065" y="2192903"/>
            <a:ext cx="999704" cy="504057"/>
          </a:xfrm>
          <a:prstGeom prst="cloud">
            <a:avLst/>
          </a:prstGeom>
          <a:solidFill>
            <a:srgbClr val="41AA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Lua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loud 48"/>
          <p:cNvSpPr/>
          <p:nvPr/>
        </p:nvSpPr>
        <p:spPr>
          <a:xfrm>
            <a:off x="6876256" y="587727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OCF</a:t>
            </a:r>
            <a:endParaRPr lang="en-US"/>
          </a:p>
        </p:txBody>
      </p:sp>
      <p:sp>
        <p:nvSpPr>
          <p:cNvPr id="7" name="角丸四角形 6"/>
          <p:cNvSpPr/>
          <p:nvPr/>
        </p:nvSpPr>
        <p:spPr bwMode="auto">
          <a:xfrm>
            <a:off x="3290591" y="1786974"/>
            <a:ext cx="2587746" cy="4245790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410238" y="2291031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en-US" altLang="ja-JP" sz="16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972872" y="4186219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ight Brace 36"/>
          <p:cNvSpPr>
            <a:spLocks/>
          </p:cNvSpPr>
          <p:nvPr/>
        </p:nvSpPr>
        <p:spPr bwMode="auto">
          <a:xfrm>
            <a:off x="6013432" y="2291030"/>
            <a:ext cx="288032" cy="194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17" name="テキスト ボックス 39"/>
          <p:cNvSpPr txBox="1"/>
          <p:nvPr/>
        </p:nvSpPr>
        <p:spPr>
          <a:xfrm>
            <a:off x="6372200" y="2780928"/>
            <a:ext cx="368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 smtClean="0">
                <a:solidFill>
                  <a:srgbClr val="005A9C"/>
                </a:solidFill>
                <a:latin typeface="+mj-lt"/>
                <a:ea typeface="HG明朝E" panose="02020909000000000000" pitchFamily="17" charset="-128"/>
              </a:rPr>
              <a:t>WoT Scripting API</a:t>
            </a: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/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for browser-like</a:t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runtime environment</a:t>
            </a:r>
            <a:endParaRPr lang="en-US" altLang="ja-JP" sz="2000" b="1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</a:endParaRPr>
          </a:p>
        </p:txBody>
      </p:sp>
      <p:sp>
        <p:nvSpPr>
          <p:cNvPr id="18" name="Rechteckiger Pfeil 34"/>
          <p:cNvSpPr/>
          <p:nvPr/>
        </p:nvSpPr>
        <p:spPr>
          <a:xfrm rot="5400000" flipH="1" flipV="1">
            <a:off x="2877194" y="467957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3048339" y="4354316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iger Pfeil 34"/>
          <p:cNvSpPr/>
          <p:nvPr/>
        </p:nvSpPr>
        <p:spPr>
          <a:xfrm rot="16200000" flipH="1">
            <a:off x="2361316" y="3299086"/>
            <a:ext cx="1199104" cy="659454"/>
          </a:xfrm>
          <a:prstGeom prst="bentArrow">
            <a:avLst>
              <a:gd name="adj1" fmla="val 19275"/>
              <a:gd name="adj2" fmla="val 19999"/>
              <a:gd name="adj3" fmla="val 17105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Brace 43"/>
          <p:cNvSpPr/>
          <p:nvPr/>
        </p:nvSpPr>
        <p:spPr bwMode="auto">
          <a:xfrm>
            <a:off x="6013432" y="4960218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2" name="テキスト ボックス 41"/>
          <p:cNvSpPr txBox="1"/>
          <p:nvPr/>
        </p:nvSpPr>
        <p:spPr>
          <a:xfrm>
            <a:off x="6309920" y="4933617"/>
            <a:ext cx="3681280" cy="1015663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WoT Binding </a:t>
            </a:r>
            <a:r>
              <a:rPr lang="en-US" altLang="ja-JP" sz="2000" b="1" dirty="0" smtClean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Templates</a:t>
            </a:r>
            <a: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/>
            </a:r>
            <a:b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to connect to different</a:t>
            </a:r>
            <a:b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platforms and ecosystems</a:t>
            </a:r>
            <a:endParaRPr lang="en-US" altLang="ja-JP" sz="2000" b="1" dirty="0" smtClean="0">
              <a:solidFill>
                <a:prstClr val="black"/>
              </a:solidFill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43"/>
          <p:cNvSpPr txBox="1"/>
          <p:nvPr/>
        </p:nvSpPr>
        <p:spPr>
          <a:xfrm>
            <a:off x="0" y="1857018"/>
            <a:ext cx="3275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 Thing Description (TD)</a:t>
            </a:r>
            <a:b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</a:br>
            <a:r>
              <a:rPr lang="en-US" altLang="ja-JP" sz="2000" smtClean="0">
                <a:latin typeface="Calibri" panose="020F0502020204030204" pitchFamily="34" charset="0"/>
                <a:ea typeface="HG明朝E" panose="02020909000000000000" pitchFamily="17" charset="-128"/>
              </a:rPr>
              <a:t>with simple interaction model</a:t>
            </a:r>
            <a:endParaRPr lang="en-US" altLang="ja-JP" sz="2000" b="1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24" name="Cloud 46"/>
          <p:cNvSpPr/>
          <p:nvPr/>
        </p:nvSpPr>
        <p:spPr>
          <a:xfrm>
            <a:off x="179512" y="3284984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Events</a:t>
            </a:r>
            <a:endParaRPr lang="en-US"/>
          </a:p>
        </p:txBody>
      </p:sp>
      <p:sp>
        <p:nvSpPr>
          <p:cNvPr id="25" name="Cloud 47"/>
          <p:cNvSpPr/>
          <p:nvPr/>
        </p:nvSpPr>
        <p:spPr>
          <a:xfrm>
            <a:off x="407145" y="2697594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mtClean="0"/>
              <a:t>Properties</a:t>
            </a:r>
            <a:endParaRPr lang="en-US"/>
          </a:p>
        </p:txBody>
      </p:sp>
      <p:sp>
        <p:nvSpPr>
          <p:cNvPr id="26" name="Cloud 48"/>
          <p:cNvSpPr/>
          <p:nvPr/>
        </p:nvSpPr>
        <p:spPr>
          <a:xfrm>
            <a:off x="1181137" y="3143044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Actions</a:t>
            </a:r>
            <a:endParaRPr lang="en-US"/>
          </a:p>
        </p:txBody>
      </p:sp>
      <p:sp>
        <p:nvSpPr>
          <p:cNvPr id="27" name="Pfeil nach unten 26"/>
          <p:cNvSpPr/>
          <p:nvPr/>
        </p:nvSpPr>
        <p:spPr bwMode="auto">
          <a:xfrm>
            <a:off x="3744187" y="3720817"/>
            <a:ext cx="432048" cy="26351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 flipV="1">
            <a:off x="4996036" y="3153826"/>
            <a:ext cx="432048" cy="318681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3403397" y="4377353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3403397" y="4925629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410238" y="3829077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4069216" y="2732154"/>
            <a:ext cx="158272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 Script 2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21"/>
          <p:cNvSpPr/>
          <p:nvPr/>
        </p:nvSpPr>
        <p:spPr bwMode="auto">
          <a:xfrm>
            <a:off x="3410238" y="5473905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Server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4662087" y="5475243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Client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3502073" y="3299143"/>
            <a:ext cx="1417357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 Script 1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502117" y="6384420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Expose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737542" y="6384419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Consume</a:t>
            </a:r>
          </a:p>
        </p:txBody>
      </p:sp>
      <p:sp>
        <p:nvSpPr>
          <p:cNvPr id="38" name="Down Arrow 40"/>
          <p:cNvSpPr/>
          <p:nvPr/>
        </p:nvSpPr>
        <p:spPr>
          <a:xfrm rot="16200000" flipH="1">
            <a:off x="5841166" y="4314295"/>
            <a:ext cx="379482" cy="558114"/>
          </a:xfrm>
          <a:prstGeom prst="upDownArrow">
            <a:avLst>
              <a:gd name="adj1" fmla="val 50000"/>
              <a:gd name="adj2" fmla="val 48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6309962" y="4377352"/>
            <a:ext cx="2007726" cy="432000"/>
          </a:xfrm>
          <a:prstGeom prst="roundRect">
            <a:avLst>
              <a:gd name="adj" fmla="val 182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smtClean="0">
                <a:solidFill>
                  <a:schemeClr val="tx1"/>
                </a:solidFill>
              </a:rPr>
              <a:t>Local Hardware</a:t>
            </a:r>
          </a:p>
        </p:txBody>
      </p:sp>
      <p:sp>
        <p:nvSpPr>
          <p:cNvPr id="40" name="Cloud 48"/>
          <p:cNvSpPr/>
          <p:nvPr/>
        </p:nvSpPr>
        <p:spPr>
          <a:xfrm>
            <a:off x="5940152" y="594928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HTTP</a:t>
            </a:r>
            <a:endParaRPr lang="en-US"/>
          </a:p>
        </p:txBody>
      </p:sp>
      <p:sp>
        <p:nvSpPr>
          <p:cNvPr id="41" name="Cloud 48"/>
          <p:cNvSpPr/>
          <p:nvPr/>
        </p:nvSpPr>
        <p:spPr>
          <a:xfrm>
            <a:off x="6300192" y="627255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CoAP</a:t>
            </a:r>
            <a:endParaRPr lang="en-US"/>
          </a:p>
        </p:txBody>
      </p:sp>
      <p:sp>
        <p:nvSpPr>
          <p:cNvPr id="42" name="Cloud 48"/>
          <p:cNvSpPr/>
          <p:nvPr/>
        </p:nvSpPr>
        <p:spPr>
          <a:xfrm>
            <a:off x="7168605" y="6262822"/>
            <a:ext cx="1165769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OneM2M</a:t>
            </a:r>
            <a:endParaRPr lang="en-US" dirty="0"/>
          </a:p>
        </p:txBody>
      </p:sp>
      <p:sp>
        <p:nvSpPr>
          <p:cNvPr id="43" name="Cloud 48"/>
          <p:cNvSpPr/>
          <p:nvPr/>
        </p:nvSpPr>
        <p:spPr>
          <a:xfrm>
            <a:off x="6660232" y="1772816"/>
            <a:ext cx="1584127" cy="773640"/>
          </a:xfrm>
          <a:prstGeom prst="clou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44" name="Cloud 48"/>
          <p:cNvSpPr/>
          <p:nvPr/>
        </p:nvSpPr>
        <p:spPr>
          <a:xfrm>
            <a:off x="7668344" y="5881184"/>
            <a:ext cx="99972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BACnet</a:t>
            </a:r>
            <a:endParaRPr lang="en-US"/>
          </a:p>
        </p:txBody>
      </p:sp>
      <p:sp>
        <p:nvSpPr>
          <p:cNvPr id="45" name="Wolkenförmige Legende 44"/>
          <p:cNvSpPr/>
          <p:nvPr/>
        </p:nvSpPr>
        <p:spPr>
          <a:xfrm>
            <a:off x="395536" y="5445224"/>
            <a:ext cx="2232248" cy="1396726"/>
          </a:xfrm>
          <a:prstGeom prst="cloudCallout">
            <a:avLst>
              <a:gd name="adj1" fmla="val 72614"/>
              <a:gd name="adj2" fmla="val -18422"/>
            </a:avLst>
          </a:prstGeom>
          <a:solidFill>
            <a:srgbClr val="FF9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tIns="10800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Things can be in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client and/or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server role: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Servient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Cloud 48"/>
          <p:cNvSpPr/>
          <p:nvPr/>
        </p:nvSpPr>
        <p:spPr>
          <a:xfrm>
            <a:off x="8200976" y="6262822"/>
            <a:ext cx="79208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Foliennummernplatzhalt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W3C WoT Architecture Patterns</a:t>
            </a:r>
            <a:endParaRPr lang="en-US" dirty="0"/>
          </a:p>
        </p:txBody>
      </p:sp>
      <p:sp>
        <p:nvSpPr>
          <p:cNvPr id="289" name="角丸四角形 6"/>
          <p:cNvSpPr/>
          <p:nvPr/>
        </p:nvSpPr>
        <p:spPr bwMode="auto">
          <a:xfrm>
            <a:off x="4823246" y="508833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4878269" y="4917194"/>
            <a:ext cx="324321" cy="324321"/>
            <a:chOff x="6235706" y="4922175"/>
            <a:chExt cx="268034" cy="268034"/>
          </a:xfrm>
        </p:grpSpPr>
        <p:sp>
          <p:nvSpPr>
            <p:cNvPr id="29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9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97" name="Left-Right Arrow 70"/>
          <p:cNvSpPr/>
          <p:nvPr/>
        </p:nvSpPr>
        <p:spPr>
          <a:xfrm>
            <a:off x="3346099" y="5319078"/>
            <a:ext cx="141428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298" name="Textfeld 162"/>
          <p:cNvSpPr txBox="1"/>
          <p:nvPr/>
        </p:nvSpPr>
        <p:spPr>
          <a:xfrm>
            <a:off x="3339134" y="4509120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Direct</a:t>
            </a:r>
            <a:br>
              <a:rPr lang="en-US" sz="1600" b="1" smtClean="0"/>
            </a:br>
            <a:r>
              <a:rPr lang="en-US" sz="1600" b="1" smtClean="0"/>
              <a:t>Thing-to-Thing</a:t>
            </a:r>
          </a:p>
          <a:p>
            <a:pPr algn="ctr"/>
            <a:r>
              <a:rPr lang="en-US" sz="1600" b="1" smtClean="0"/>
              <a:t>Interaction</a:t>
            </a:r>
            <a:endParaRPr lang="en-US" sz="1600" b="1"/>
          </a:p>
        </p:txBody>
      </p:sp>
      <p:sp>
        <p:nvSpPr>
          <p:cNvPr id="321" name="角丸四角形 24"/>
          <p:cNvSpPr/>
          <p:nvPr/>
        </p:nvSpPr>
        <p:spPr bwMode="auto">
          <a:xfrm>
            <a:off x="4878269" y="572034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2" name="角丸四角形 21"/>
          <p:cNvSpPr/>
          <p:nvPr/>
        </p:nvSpPr>
        <p:spPr bwMode="auto">
          <a:xfrm>
            <a:off x="4878269" y="533400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3" name="角丸四角形 24"/>
          <p:cNvSpPr/>
          <p:nvPr/>
        </p:nvSpPr>
        <p:spPr bwMode="auto">
          <a:xfrm>
            <a:off x="4878269" y="592196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" name="Gruppieren 323"/>
          <p:cNvGrpSpPr/>
          <p:nvPr/>
        </p:nvGrpSpPr>
        <p:grpSpPr>
          <a:xfrm>
            <a:off x="6051181" y="5069775"/>
            <a:ext cx="2997068" cy="1392272"/>
            <a:chOff x="6051181" y="5069775"/>
            <a:chExt cx="2997068" cy="1392272"/>
          </a:xfrm>
        </p:grpSpPr>
        <p:sp>
          <p:nvSpPr>
            <p:cNvPr id="325" name="角丸四角形 6"/>
            <p:cNvSpPr/>
            <p:nvPr/>
          </p:nvSpPr>
          <p:spPr bwMode="auto">
            <a:xfrm>
              <a:off x="7858203" y="5069775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pic>
          <p:nvPicPr>
            <p:cNvPr id="326" name="Picture 2" descr="http://www.wink.com/img/product/tcp-led-connected-lighting/variants/762148261636/hero_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38" y="5395305"/>
              <a:ext cx="796666" cy="79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60"/>
            <p:cNvGrpSpPr/>
            <p:nvPr/>
          </p:nvGrpSpPr>
          <p:grpSpPr>
            <a:xfrm>
              <a:off x="8559442" y="5390976"/>
              <a:ext cx="391083" cy="391083"/>
              <a:chOff x="6235706" y="4922175"/>
              <a:chExt cx="268034" cy="268034"/>
            </a:xfrm>
          </p:grpSpPr>
          <p:sp>
            <p:nvSpPr>
              <p:cNvPr id="33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35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6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7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8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</p:grpSp>
        </p:grpSp>
        <p:sp>
          <p:nvSpPr>
            <p:cNvPr id="328" name="Textfeld 126"/>
            <p:cNvSpPr txBox="1"/>
            <p:nvPr/>
          </p:nvSpPr>
          <p:spPr>
            <a:xfrm>
              <a:off x="6130454" y="587727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mtClean="0"/>
                <a:t>Complement</a:t>
              </a:r>
              <a:br>
                <a:rPr lang="en-US" sz="1600" b="1" smtClean="0"/>
              </a:br>
              <a:r>
                <a:rPr lang="en-US" sz="1600" b="1" smtClean="0"/>
                <a:t>Existing Devices</a:t>
              </a:r>
            </a:p>
          </p:txBody>
        </p:sp>
        <p:sp>
          <p:nvSpPr>
            <p:cNvPr id="329" name="Textfeld 126"/>
            <p:cNvSpPr txBox="1"/>
            <p:nvPr/>
          </p:nvSpPr>
          <p:spPr>
            <a:xfrm>
              <a:off x="8322421" y="54480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+</a:t>
              </a:r>
              <a:endParaRPr lang="en-US" sz="1200"/>
            </a:p>
          </p:txBody>
        </p:sp>
        <p:sp>
          <p:nvSpPr>
            <p:cNvPr id="330" name="Textfeld 126"/>
            <p:cNvSpPr txBox="1"/>
            <p:nvPr/>
          </p:nvSpPr>
          <p:spPr>
            <a:xfrm>
              <a:off x="8469706" y="5847802"/>
              <a:ext cx="5485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smtClean="0">
                  <a:latin typeface="Arial" panose="020B0604020202020204" pitchFamily="34" charset="0"/>
                  <a:cs typeface="Arial" panose="020B0604020202020204" pitchFamily="34" charset="0"/>
                </a:rPr>
                <a:t>Thing</a:t>
              </a:r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feld 330"/>
            <p:cNvSpPr txBox="1"/>
            <p:nvPr/>
          </p:nvSpPr>
          <p:spPr>
            <a:xfrm>
              <a:off x="8296019" y="58191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ym typeface="Symbol"/>
                </a:rPr>
                <a:t></a:t>
              </a:r>
              <a:endParaRPr lang="en-US" sz="1200" b="1"/>
            </a:p>
          </p:txBody>
        </p:sp>
        <p:sp>
          <p:nvSpPr>
            <p:cNvPr id="332" name="Left-Right Arrow 70"/>
            <p:cNvSpPr/>
            <p:nvPr/>
          </p:nvSpPr>
          <p:spPr>
            <a:xfrm>
              <a:off x="6051181" y="5320058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sp>
        <p:nvSpPr>
          <p:cNvPr id="359" name="角丸四角形 6"/>
          <p:cNvSpPr/>
          <p:nvPr/>
        </p:nvSpPr>
        <p:spPr bwMode="auto">
          <a:xfrm>
            <a:off x="2093188" y="508719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7" name="Group 35"/>
          <p:cNvGrpSpPr/>
          <p:nvPr/>
        </p:nvGrpSpPr>
        <p:grpSpPr>
          <a:xfrm>
            <a:off x="2148211" y="4916057"/>
            <a:ext cx="324321" cy="324321"/>
            <a:chOff x="6235706" y="4922175"/>
            <a:chExt cx="268034" cy="268034"/>
          </a:xfrm>
        </p:grpSpPr>
        <p:sp>
          <p:nvSpPr>
            <p:cNvPr id="36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367" name="角丸四角形 24"/>
          <p:cNvSpPr/>
          <p:nvPr/>
        </p:nvSpPr>
        <p:spPr bwMode="auto">
          <a:xfrm>
            <a:off x="2148211" y="571921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8" name="角丸四角形 21"/>
          <p:cNvSpPr/>
          <p:nvPr/>
        </p:nvSpPr>
        <p:spPr bwMode="auto">
          <a:xfrm>
            <a:off x="2148211" y="551759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9" name="縦巻き 49"/>
          <p:cNvSpPr/>
          <p:nvPr/>
        </p:nvSpPr>
        <p:spPr bwMode="auto">
          <a:xfrm>
            <a:off x="2148211" y="531597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70" name="角丸四角形 24"/>
          <p:cNvSpPr/>
          <p:nvPr/>
        </p:nvSpPr>
        <p:spPr bwMode="auto">
          <a:xfrm>
            <a:off x="2148211" y="592083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6088" y="6083543"/>
            <a:ext cx="1469410" cy="739953"/>
          </a:xfrm>
          <a:prstGeom prst="rect">
            <a:avLst/>
          </a:prstGeom>
        </p:spPr>
      </p:pic>
      <p:grpSp>
        <p:nvGrpSpPr>
          <p:cNvPr id="9" name="Gruppieren 145"/>
          <p:cNvGrpSpPr/>
          <p:nvPr/>
        </p:nvGrpSpPr>
        <p:grpSpPr>
          <a:xfrm>
            <a:off x="5369713" y="1424798"/>
            <a:ext cx="3096344" cy="4325126"/>
            <a:chOff x="5369713" y="1424798"/>
            <a:chExt cx="3096344" cy="4325126"/>
          </a:xfrm>
        </p:grpSpPr>
        <p:grpSp>
          <p:nvGrpSpPr>
            <p:cNvPr id="10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357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Edge Hubs</a:t>
              </a:r>
              <a:endParaRPr lang="en-US" sz="1600" b="1"/>
            </a:p>
          </p:txBody>
        </p:sp>
        <p:sp>
          <p:nvSpPr>
            <p:cNvPr id="350" name="Left-Right Arrow 71"/>
            <p:cNvSpPr/>
            <p:nvPr/>
          </p:nvSpPr>
          <p:spPr>
            <a:xfrm rot="16200000">
              <a:off x="6117463" y="4664808"/>
              <a:ext cx="1600846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97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98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100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2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2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7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8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0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1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3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11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1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9" name="Gerade Verbindung mit Pfeil 118"/>
            <p:cNvCxnSpPr>
              <a:stCxn id="109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Gerade Verbindung mit Pfeil 119"/>
            <p:cNvCxnSpPr>
              <a:stCxn id="111" idx="1"/>
              <a:endCxn id="113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6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02472" y="2074895"/>
              <a:ext cx="1193968" cy="477587"/>
            </a:xfrm>
            <a:prstGeom prst="rect">
              <a:avLst/>
            </a:prstGeom>
          </p:spPr>
        </p:pic>
      </p:grpSp>
      <p:grpSp>
        <p:nvGrpSpPr>
          <p:cNvPr id="15" name="Gruppieren 146"/>
          <p:cNvGrpSpPr/>
          <p:nvPr/>
        </p:nvGrpSpPr>
        <p:grpSpPr>
          <a:xfrm>
            <a:off x="452037" y="1268760"/>
            <a:ext cx="5283841" cy="3744418"/>
            <a:chOff x="452037" y="1268760"/>
            <a:chExt cx="5283841" cy="3744418"/>
          </a:xfrm>
        </p:grpSpPr>
        <p:grpSp>
          <p:nvGrpSpPr>
            <p:cNvPr id="16" name="Group 1"/>
            <p:cNvGrpSpPr/>
            <p:nvPr/>
          </p:nvGrpSpPr>
          <p:grpSpPr>
            <a:xfrm>
              <a:off x="452037" y="1268760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317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Left-Right Arrow 71"/>
            <p:cNvSpPr/>
            <p:nvPr/>
          </p:nvSpPr>
          <p:spPr>
            <a:xfrm rot="16200000">
              <a:off x="1964885" y="4075490"/>
              <a:ext cx="1305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7" name="Left-Right Arrow 73"/>
            <p:cNvSpPr/>
            <p:nvPr/>
          </p:nvSpPr>
          <p:spPr>
            <a:xfrm>
              <a:off x="3563888" y="2852936"/>
              <a:ext cx="2171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8" name="Textfeld 181"/>
            <p:cNvSpPr txBox="1"/>
            <p:nvPr/>
          </p:nvSpPr>
          <p:spPr>
            <a:xfrm>
              <a:off x="1708071" y="150627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Cloud</a:t>
              </a:r>
              <a:endParaRPr lang="en-US" sz="1600" b="1" dirty="0"/>
            </a:p>
          </p:txBody>
        </p:sp>
        <p:sp>
          <p:nvSpPr>
            <p:cNvPr id="121" name="角丸四角形 6"/>
            <p:cNvSpPr/>
            <p:nvPr/>
          </p:nvSpPr>
          <p:spPr bwMode="auto">
            <a:xfrm>
              <a:off x="2027337" y="2007890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122" name="角丸四角形 24"/>
            <p:cNvSpPr/>
            <p:nvPr/>
          </p:nvSpPr>
          <p:spPr bwMode="auto">
            <a:xfrm>
              <a:off x="2086282" y="314245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7" name="Group 42"/>
            <p:cNvGrpSpPr/>
            <p:nvPr/>
          </p:nvGrpSpPr>
          <p:grpSpPr>
            <a:xfrm>
              <a:off x="1670213" y="2727970"/>
              <a:ext cx="324321" cy="324321"/>
              <a:chOff x="6235706" y="4922175"/>
              <a:chExt cx="268034" cy="268034"/>
            </a:xfrm>
          </p:grpSpPr>
          <p:sp>
            <p:nvSpPr>
              <p:cNvPr id="12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8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26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0" name="角丸四角形 24"/>
            <p:cNvSpPr/>
            <p:nvPr/>
          </p:nvSpPr>
          <p:spPr bwMode="auto">
            <a:xfrm>
              <a:off x="2086281" y="334406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1" name="角丸四角形 21"/>
            <p:cNvSpPr/>
            <p:nvPr/>
          </p:nvSpPr>
          <p:spPr bwMode="auto">
            <a:xfrm>
              <a:off x="2086282" y="2258375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2" name="角丸四角形 21"/>
            <p:cNvSpPr/>
            <p:nvPr/>
          </p:nvSpPr>
          <p:spPr bwMode="auto">
            <a:xfrm>
              <a:off x="2086282" y="294083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3" name="縦巻き 49"/>
            <p:cNvSpPr/>
            <p:nvPr/>
          </p:nvSpPr>
          <p:spPr bwMode="auto">
            <a:xfrm>
              <a:off x="2148674" y="272797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800" kern="0" smtClean="0">
                  <a:solidFill>
                    <a:sysClr val="windowText" lastClr="000000"/>
                  </a:solidFill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lang="en-US" altLang="ja-JP" sz="800" ker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4" name="縦巻き 49"/>
            <p:cNvSpPr/>
            <p:nvPr/>
          </p:nvSpPr>
          <p:spPr bwMode="auto">
            <a:xfrm>
              <a:off x="2148674" y="2516457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5" name="縦巻き 49"/>
            <p:cNvSpPr/>
            <p:nvPr/>
          </p:nvSpPr>
          <p:spPr bwMode="auto">
            <a:xfrm>
              <a:off x="2148674" y="2304944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9" name="Group 42"/>
            <p:cNvGrpSpPr/>
            <p:nvPr/>
          </p:nvGrpSpPr>
          <p:grpSpPr>
            <a:xfrm>
              <a:off x="1660452" y="2182486"/>
              <a:ext cx="324321" cy="324321"/>
              <a:chOff x="6235706" y="4922175"/>
              <a:chExt cx="268034" cy="268034"/>
            </a:xfrm>
          </p:grpSpPr>
          <p:sp>
            <p:nvSpPr>
              <p:cNvPr id="137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39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43" name="Gerade Verbindung mit Pfeil 142"/>
            <p:cNvCxnSpPr>
              <a:stCxn id="133" idx="1"/>
            </p:cNvCxnSpPr>
            <p:nvPr/>
          </p:nvCxnSpPr>
          <p:spPr bwMode="auto">
            <a:xfrm flipH="1">
              <a:off x="1994534" y="281797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Gerade Verbindung mit Pfeil 143"/>
            <p:cNvCxnSpPr>
              <a:stCxn id="135" idx="1"/>
              <a:endCxn id="137" idx="3"/>
            </p:cNvCxnSpPr>
            <p:nvPr/>
          </p:nvCxnSpPr>
          <p:spPr bwMode="auto">
            <a:xfrm flipH="1" flipV="1">
              <a:off x="1984773" y="234464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uppieren 371"/>
          <p:cNvGrpSpPr/>
          <p:nvPr/>
        </p:nvGrpSpPr>
        <p:grpSpPr>
          <a:xfrm>
            <a:off x="43130" y="3884425"/>
            <a:ext cx="2344077" cy="2187385"/>
            <a:chOff x="43130" y="3884425"/>
            <a:chExt cx="2344077" cy="2187385"/>
          </a:xfrm>
        </p:grpSpPr>
        <p:sp>
          <p:nvSpPr>
            <p:cNvPr id="373" name="角丸四角形 6"/>
            <p:cNvSpPr/>
            <p:nvPr/>
          </p:nvSpPr>
          <p:spPr bwMode="auto">
            <a:xfrm>
              <a:off x="107504" y="4581128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pic>
          <p:nvPicPr>
            <p:cNvPr id="374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90" y="3886926"/>
              <a:ext cx="510204" cy="743617"/>
            </a:xfrm>
            <a:prstGeom prst="rect">
              <a:avLst/>
            </a:prstGeom>
          </p:spPr>
        </p:pic>
        <p:sp>
          <p:nvSpPr>
            <p:cNvPr id="375" name="Textfeld 163"/>
            <p:cNvSpPr txBox="1"/>
            <p:nvPr/>
          </p:nvSpPr>
          <p:spPr>
            <a:xfrm>
              <a:off x="43130" y="5733256"/>
              <a:ext cx="1559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Web Integration</a:t>
              </a:r>
              <a:endParaRPr lang="en-US" sz="1600" b="1"/>
            </a:p>
          </p:txBody>
        </p:sp>
        <p:sp>
          <p:nvSpPr>
            <p:cNvPr id="376" name="角丸四角形 24"/>
            <p:cNvSpPr/>
            <p:nvPr/>
          </p:nvSpPr>
          <p:spPr bwMode="auto">
            <a:xfrm>
              <a:off x="162527" y="5222399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7" name="角丸四角形 21"/>
            <p:cNvSpPr/>
            <p:nvPr/>
          </p:nvSpPr>
          <p:spPr bwMode="auto">
            <a:xfrm>
              <a:off x="162527" y="5020780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8" name="縦巻き 49"/>
            <p:cNvSpPr/>
            <p:nvPr/>
          </p:nvSpPr>
          <p:spPr bwMode="auto">
            <a:xfrm>
              <a:off x="162527" y="4819161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9" name="角丸四角形 24"/>
            <p:cNvSpPr/>
            <p:nvPr/>
          </p:nvSpPr>
          <p:spPr bwMode="auto">
            <a:xfrm>
              <a:off x="162527" y="5424018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80" name="Left-Right Arrow 70"/>
            <p:cNvSpPr/>
            <p:nvPr/>
          </p:nvSpPr>
          <p:spPr>
            <a:xfrm rot="2700000">
              <a:off x="1259120" y="5171176"/>
              <a:ext cx="88640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81" name="Left-Right Arrow 70"/>
            <p:cNvSpPr/>
            <p:nvPr/>
          </p:nvSpPr>
          <p:spPr>
            <a:xfrm rot="18900000">
              <a:off x="1180244" y="3884425"/>
              <a:ext cx="1206963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pic>
        <p:nvPicPr>
          <p:cNvPr id="148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lc="http://schemas.openxmlformats.org/drawingml/2006/lockedCanvas"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08" y="585266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Foliennummernplatzhalt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Thing Description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Describe Thing, communication, and security metadata</a:t>
            </a:r>
          </a:p>
          <a:p>
            <a:r>
              <a:rPr lang="en-US" sz="1800" dirty="0" smtClean="0">
                <a:hlinkClick r:id="rId2"/>
              </a:rPr>
              <a:t>https://w3c.github.io/wot-thing-description/</a:t>
            </a:r>
            <a:endParaRPr lang="en-US" sz="1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6921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Example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467544" y="1556792"/>
            <a:ext cx="8208912" cy="255392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</a:t>
            </a:r>
            <a:r>
              <a:rPr lang="de-DE" sz="1600" dirty="0" err="1" smtClean="0">
                <a:solidFill>
                  <a:srgbClr val="FF9900"/>
                </a:solidFill>
                <a:latin typeface="Consolas"/>
              </a:rPr>
              <a:t>context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"http://example.org/actuator#"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security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cat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as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interaction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"Property"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domain:onOffStatus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status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boolean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domain:switchable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writable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"coaps://myled.example.com:5684/pwr"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cbor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"https://myled.example.com:8080/power"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"https://myled.example.com:8080/fade-in"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domain:fadeOut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domain:alert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"coaps://myled.example.com:5684/ev"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"GET"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coap:option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6,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value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1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827584" y="667295"/>
            <a:ext cx="1656184" cy="864096"/>
          </a:xfrm>
          <a:prstGeom prst="cloudCallout">
            <a:avLst>
              <a:gd name="adj1" fmla="val -15913"/>
              <a:gd name="adj2" fmla="val 8240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JSON-LD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Linked</a:t>
            </a:r>
            <a:r>
              <a:rPr lang="de-DE" dirty="0" smtClean="0"/>
              <a:t> Data)</a:t>
            </a:r>
            <a:endParaRPr lang="de-DE" dirty="0"/>
          </a:p>
        </p:txBody>
      </p:sp>
      <p:sp>
        <p:nvSpPr>
          <p:cNvPr id="6" name="Wolkenförmige Legende 5"/>
          <p:cNvSpPr/>
          <p:nvPr/>
        </p:nvSpPr>
        <p:spPr>
          <a:xfrm>
            <a:off x="6245118" y="2564904"/>
            <a:ext cx="2016224" cy="864096"/>
          </a:xfrm>
          <a:prstGeom prst="cloudCallout">
            <a:avLst>
              <a:gd name="adj1" fmla="val -64018"/>
              <a:gd name="adj2" fmla="val -47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Ins="36000" rtlCol="0" anchor="ctr"/>
          <a:lstStyle/>
          <a:p>
            <a:pPr algn="ctr"/>
            <a:r>
              <a:rPr lang="de-DE" dirty="0" err="1" smtClean="0"/>
              <a:t>domain-specific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vocabulary</a:t>
            </a:r>
            <a:endParaRPr lang="de-DE" dirty="0"/>
          </a:p>
        </p:txBody>
      </p:sp>
      <p:sp>
        <p:nvSpPr>
          <p:cNvPr id="7" name="Wolkenförmige Legende 6"/>
          <p:cNvSpPr/>
          <p:nvPr/>
        </p:nvSpPr>
        <p:spPr>
          <a:xfrm>
            <a:off x="6228184" y="5301208"/>
            <a:ext cx="2016224" cy="1296144"/>
          </a:xfrm>
          <a:prstGeom prst="cloudCallout">
            <a:avLst>
              <a:gd name="adj1" fmla="val -87868"/>
              <a:gd name="adj2" fmla="val 34887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JSON </a:t>
            </a:r>
            <a:r>
              <a:rPr lang="de-DE" dirty="0" smtClean="0"/>
              <a:t>Schema</a:t>
            </a:r>
          </a:p>
          <a:p>
            <a:pPr algn="ctr"/>
            <a:r>
              <a:rPr lang="de-DE" dirty="0" err="1" smtClean="0"/>
              <a:t>vocabulary</a:t>
            </a:r>
            <a:r>
              <a:rPr lang="de-DE" dirty="0" smtClean="0"/>
              <a:t> +</a:t>
            </a:r>
            <a:br>
              <a:rPr lang="de-DE" dirty="0" smtClean="0"/>
            </a:br>
            <a:r>
              <a:rPr lang="de-DE" dirty="0" err="1" smtClean="0"/>
              <a:t>extension</a:t>
            </a:r>
            <a:endParaRPr lang="de-DE" dirty="0"/>
          </a:p>
        </p:txBody>
      </p:sp>
      <p:sp>
        <p:nvSpPr>
          <p:cNvPr id="8" name="Wolkenförmige Legende 7"/>
          <p:cNvSpPr/>
          <p:nvPr/>
        </p:nvSpPr>
        <p:spPr>
          <a:xfrm>
            <a:off x="6624020" y="739303"/>
            <a:ext cx="1908420" cy="1008112"/>
          </a:xfrm>
          <a:prstGeom prst="cloudCallout">
            <a:avLst>
              <a:gd name="adj1" fmla="val -43792"/>
              <a:gd name="adj2" fmla="val 7926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36000" rtlCol="0" anchor="ctr"/>
          <a:lstStyle/>
          <a:p>
            <a:pPr algn="ctr"/>
            <a:r>
              <a:rPr lang="de-DE" dirty="0" smtClean="0"/>
              <a:t>W3C WoT TD</a:t>
            </a:r>
            <a:br>
              <a:rPr lang="de-DE" dirty="0" smtClean="0"/>
            </a:br>
            <a:r>
              <a:rPr lang="de-DE" dirty="0" err="1" smtClean="0"/>
              <a:t>vocabulary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874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695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7363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3208475"/>
            <a:ext cx="8208912" cy="255392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</a:t>
            </a:r>
            <a:r>
              <a:rPr lang="de-DE" sz="1600" dirty="0" err="1" smtClean="0">
                <a:solidFill>
                  <a:srgbClr val="FF9900"/>
                </a:solidFill>
                <a:latin typeface="Consolas"/>
              </a:rPr>
              <a:t>context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"http://example.org/actuator#"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security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cat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as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interaction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"Property"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domain:onOffStatus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status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boolean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domain:switchable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writable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"coaps://myled.example.com:5684/pwr"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cbor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"https://myled.example.com:8080/power"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"https://myled.example.com:8080/fade-in"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domain:fadeOut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domain:alert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"coaps://myled.example.com:5684/ev"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"GET"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coap:option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6,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value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1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Geschweifte Klammer rechts 3"/>
          <p:cNvSpPr/>
          <p:nvPr/>
        </p:nvSpPr>
        <p:spPr>
          <a:xfrm>
            <a:off x="7164288" y="679957"/>
            <a:ext cx="216024" cy="50405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7389837" y="2969404"/>
            <a:ext cx="127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Property</a:t>
            </a:r>
            <a:endParaRPr lang="en-US" sz="24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062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8682903"/>
            <a:ext cx="8208912" cy="255392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</a:t>
            </a:r>
            <a:r>
              <a:rPr lang="de-DE" sz="1600" dirty="0" err="1" smtClean="0">
                <a:solidFill>
                  <a:srgbClr val="FF9900"/>
                </a:solidFill>
                <a:latin typeface="Consolas"/>
              </a:rPr>
              <a:t>context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"http://example.org/actuator#"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security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cat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as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interaction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"Property"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domain:onOffStatus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status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boolean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domain:switchable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writable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"coaps://myled.example.com:5684/pwr"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cbor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"https://myled.example.com:8080/power"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"https://myled.example.com:8080/fade-in"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domain:fadeOut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domain:alert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"coaps://myled.example.com:5684/ev"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"GET"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coap:option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6,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value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1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</p:txBody>
      </p:sp>
      <p:sp>
        <p:nvSpPr>
          <p:cNvPr id="7" name="Geschweifte Klammer rechts 6"/>
          <p:cNvSpPr/>
          <p:nvPr/>
        </p:nvSpPr>
        <p:spPr>
          <a:xfrm>
            <a:off x="7164288" y="476672"/>
            <a:ext cx="216024" cy="56166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7452320" y="3054151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062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18677456"/>
            <a:ext cx="8208912" cy="255392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</a:t>
            </a:r>
            <a:r>
              <a:rPr lang="de-DE" sz="1600" dirty="0" err="1" smtClean="0">
                <a:solidFill>
                  <a:srgbClr val="FF9900"/>
                </a:solidFill>
                <a:latin typeface="Consolas"/>
              </a:rPr>
              <a:t>context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"http://example.org/actuator#"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security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cat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as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interaction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"Property"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domain:onOffStatus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status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boolean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domain:switchable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writable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"coaps://myled.example.com:5684/pwr"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cbor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"https://myled.example.com:8080/power"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domain:fadeIn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"coaps://myled.example.com:5684/in"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"https://myled.example.com:8080/fade-in"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domain:fadeOut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        "type": "integer"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domain:duration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C0504D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rgbClr val="C0504D"/>
                </a:solidFill>
                <a:latin typeface="Consolas"/>
              </a:rPr>
              <a:t>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"POST"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/>
              </a:rPr>
              <a:t>domain:alert</a:t>
            </a:r>
            <a:r>
              <a:rPr lang="de-DE" sz="1600" b="1" dirty="0" smtClean="0">
                <a:solidFill>
                  <a:srgbClr val="C0504D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myled.example.com:5684/a"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rest:method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"GET"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coap:option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number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6,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value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1}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100" dirty="0" smtClean="0">
              <a:latin typeface="Arial"/>
              <a:ea typeface="Calibri"/>
              <a:cs typeface="Times New Roman"/>
            </a:endParaRPr>
          </a:p>
        </p:txBody>
      </p:sp>
      <p:sp>
        <p:nvSpPr>
          <p:cNvPr id="7" name="Geschweifte Klammer rechts 6"/>
          <p:cNvSpPr/>
          <p:nvPr/>
        </p:nvSpPr>
        <p:spPr>
          <a:xfrm>
            <a:off x="7164288" y="2204864"/>
            <a:ext cx="216024" cy="34563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7452320" y="3687996"/>
            <a:ext cx="17313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br>
              <a:rPr lang="en-US" sz="2400" dirty="0" smtClean="0"/>
            </a:br>
            <a:r>
              <a:rPr lang="en-US" sz="1400" dirty="0" smtClean="0"/>
              <a:t>(under </a:t>
            </a:r>
            <a:r>
              <a:rPr lang="en-US" sz="1400" dirty="0" smtClean="0"/>
              <a:t>construction)</a:t>
            </a:r>
            <a:endParaRPr lang="en-US" sz="24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062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of Things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en-US" sz="4400" b="1" dirty="0" smtClean="0">
                <a:solidFill>
                  <a:schemeClr val="bg1"/>
                </a:solidFill>
              </a:rPr>
              <a:t>Connectivity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Zylinder 23"/>
          <p:cNvSpPr/>
          <p:nvPr/>
        </p:nvSpPr>
        <p:spPr>
          <a:xfrm>
            <a:off x="2033718" y="1556792"/>
            <a:ext cx="1296144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3599892" y="1565845"/>
            <a:ext cx="1440160" cy="1440160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Zylinder 27"/>
          <p:cNvSpPr/>
          <p:nvPr/>
        </p:nvSpPr>
        <p:spPr>
          <a:xfrm>
            <a:off x="5310082" y="1628800"/>
            <a:ext cx="1584176" cy="1296144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Zylinder 28"/>
          <p:cNvSpPr/>
          <p:nvPr/>
        </p:nvSpPr>
        <p:spPr>
          <a:xfrm>
            <a:off x="7164287" y="1556792"/>
            <a:ext cx="1448797" cy="1382943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Zylinder 29"/>
          <p:cNvSpPr/>
          <p:nvPr/>
        </p:nvSpPr>
        <p:spPr>
          <a:xfrm>
            <a:off x="535610" y="1475315"/>
            <a:ext cx="1228078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593" y="1880828"/>
            <a:ext cx="1008112" cy="1008112"/>
          </a:xfrm>
          <a:prstGeom prst="rect">
            <a:avLst/>
          </a:prstGeom>
          <a:noFill/>
        </p:spPr>
      </p:pic>
      <p:pic>
        <p:nvPicPr>
          <p:cNvPr id="32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34267" y="1943085"/>
            <a:ext cx="1295044" cy="883598"/>
          </a:xfrm>
          <a:prstGeom prst="rect">
            <a:avLst/>
          </a:prstGeom>
          <a:noFill/>
        </p:spPr>
      </p:pic>
      <p:pic>
        <p:nvPicPr>
          <p:cNvPr id="33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82090" y="2139656"/>
            <a:ext cx="1440160" cy="490457"/>
          </a:xfrm>
          <a:prstGeom prst="rect">
            <a:avLst/>
          </a:prstGeom>
          <a:noFill/>
        </p:spPr>
      </p:pic>
      <p:pic>
        <p:nvPicPr>
          <p:cNvPr id="34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794" r="10544"/>
          <a:stretch>
            <a:fillRect/>
          </a:stretch>
        </p:blipFill>
        <p:spPr bwMode="auto">
          <a:xfrm>
            <a:off x="3636066" y="1948559"/>
            <a:ext cx="1367810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Projects\W3C-WoT\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94345" y="2121068"/>
            <a:ext cx="1382943" cy="482541"/>
          </a:xfrm>
          <a:prstGeom prst="rect">
            <a:avLst/>
          </a:prstGeom>
          <a:noFill/>
        </p:spPr>
      </p:pic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JSON-LD just </a:t>
            </a:r>
            <a:r>
              <a:rPr lang="en-US" i="1" dirty="0" smtClean="0"/>
              <a:t>one</a:t>
            </a:r>
            <a:r>
              <a:rPr lang="en-US" dirty="0" smtClean="0"/>
              <a:t> </a:t>
            </a:r>
            <a:r>
              <a:rPr lang="en-US" dirty="0" smtClean="0"/>
              <a:t>representation</a:t>
            </a:r>
            <a:endParaRPr lang="en-US" dirty="0" smtClean="0"/>
          </a:p>
          <a:p>
            <a:pPr lvl="1"/>
            <a:r>
              <a:rPr lang="en-US" dirty="0" smtClean="0"/>
              <a:t>Good for discussion, accepted by Web people</a:t>
            </a:r>
          </a:p>
          <a:p>
            <a:r>
              <a:rPr lang="en-US" dirty="0" smtClean="0"/>
              <a:t>TD is a </a:t>
            </a:r>
            <a:r>
              <a:rPr lang="en-US" dirty="0" smtClean="0"/>
              <a:t>formal, machine-understandable model</a:t>
            </a:r>
            <a:endParaRPr lang="en-US" dirty="0" smtClean="0"/>
          </a:p>
          <a:p>
            <a:pPr lvl="1"/>
            <a:r>
              <a:rPr lang="en-US" dirty="0" smtClean="0"/>
              <a:t>Backed by RDF and Linked Data vocabularies</a:t>
            </a:r>
          </a:p>
          <a:p>
            <a:pPr lvl="1"/>
            <a:r>
              <a:rPr lang="en-US" dirty="0" smtClean="0"/>
              <a:t>Yet complexity of Semantic Web can be ignored</a:t>
            </a:r>
            <a:br>
              <a:rPr lang="en-US" dirty="0" smtClean="0"/>
            </a:br>
            <a:r>
              <a:rPr lang="en-US" dirty="0" smtClean="0"/>
              <a:t>(cf. string-based vocabulary, no triple handling)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representations possible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wot-td+json</a:t>
            </a:r>
            <a:r>
              <a:rPr lang="en-US" dirty="0" smtClean="0"/>
              <a:t> for </a:t>
            </a:r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EXI, CBOR, … for machines</a:t>
            </a:r>
          </a:p>
          <a:p>
            <a:pPr lvl="1"/>
            <a:r>
              <a:rPr lang="en-US" dirty="0" smtClean="0"/>
              <a:t>… </a:t>
            </a:r>
            <a:r>
              <a:rPr lang="en-US" dirty="0" smtClean="0"/>
              <a:t>just serializations of the semantic 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Scripting API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and deploy IoT applications like Web applications</a:t>
            </a:r>
          </a:p>
          <a:p>
            <a:r>
              <a:rPr lang="en-US" dirty="0" smtClean="0">
                <a:hlinkClick r:id="rId2"/>
              </a:rPr>
              <a:t>https://w3c.github.io/wot-scripting-api/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399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(Expose Thing)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4000" y="1440000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create software object to represent local Thing</a:t>
            </a:r>
          </a:p>
          <a:p>
            <a:r>
              <a:rPr lang="en-US" b="1" dirty="0" err="1" smtClean="0">
                <a:solidFill>
                  <a:srgbClr val="4A7B7C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WoT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newThing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.then( 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=&gt;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            // programmatically add interactions (builder pattern)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FF0066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{"type": "integer"}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JSON Schema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onInvokeAction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() =&gt;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console.log(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"incrementing 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persistent state is managed by runtime environment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let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getProperty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+ 1;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.setProperty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return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});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initialize state (transparent if local or remote Thing)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0);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.catch(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console.error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51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(Consume Thing)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4546" y="1440000"/>
            <a:ext cx="9108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software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represent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remote Thing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based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on TD URI</a:t>
            </a:r>
          </a:p>
          <a:p>
            <a:r>
              <a:rPr lang="de-DE" b="1" dirty="0" err="1" smtClean="0">
                <a:solidFill>
                  <a:srgbClr val="4A7B7C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consumeDescriptionUri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"http://servient.example.com/things/counter"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handle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creation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Action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without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arguments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invokeAction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which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 () =&gt;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incremented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.)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confirm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increment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getProperty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    });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}).catch(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console.error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.catch(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console.error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5065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Standard API for IoT applications (cf. Web browser)</a:t>
            </a:r>
          </a:p>
          <a:p>
            <a:pPr lvl="1"/>
            <a:r>
              <a:rPr lang="en-US" sz="2400" b="1" dirty="0" smtClean="0">
                <a:solidFill>
                  <a:srgbClr val="4A7B7C"/>
                </a:solidFill>
              </a:rPr>
              <a:t>Client</a:t>
            </a:r>
            <a:r>
              <a:rPr lang="en-US" sz="2400" dirty="0" smtClean="0"/>
              <a:t> </a:t>
            </a:r>
            <a:r>
              <a:rPr lang="en-US" sz="2400" dirty="0" smtClean="0"/>
              <a:t>to consume remote </a:t>
            </a:r>
            <a:r>
              <a:rPr lang="en-US" sz="2400" dirty="0" smtClean="0"/>
              <a:t>Things and local hardware</a:t>
            </a:r>
          </a:p>
          <a:p>
            <a:pPr lvl="1"/>
            <a:r>
              <a:rPr lang="en-US" sz="2400" b="1" dirty="0" smtClean="0">
                <a:solidFill>
                  <a:srgbClr val="4A7B7C"/>
                </a:solidFill>
              </a:rPr>
              <a:t>Server</a:t>
            </a:r>
            <a:r>
              <a:rPr lang="en-US" sz="2400" dirty="0" smtClean="0"/>
              <a:t> </a:t>
            </a:r>
            <a:r>
              <a:rPr lang="en-US" sz="2400" dirty="0" smtClean="0"/>
              <a:t>to expose as Thing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4A7B7C"/>
                </a:solidFill>
              </a:rPr>
              <a:t>Discovery</a:t>
            </a:r>
            <a:r>
              <a:rPr lang="en-US" sz="2400" dirty="0" smtClean="0"/>
              <a:t> with different mechanisms (hidden from script)</a:t>
            </a:r>
          </a:p>
          <a:p>
            <a:r>
              <a:rPr lang="en-US" sz="2800" dirty="0" smtClean="0"/>
              <a:t>Hiding state management and </a:t>
            </a:r>
            <a:r>
              <a:rPr lang="en-US" sz="2800" dirty="0" err="1" smtClean="0"/>
              <a:t>asynchronicity</a:t>
            </a:r>
            <a:endParaRPr lang="en-US" sz="2800" dirty="0" smtClean="0"/>
          </a:p>
          <a:p>
            <a:r>
              <a:rPr lang="en-US" sz="2800" dirty="0" smtClean="0"/>
              <a:t>Initial focus on JavaScript (</a:t>
            </a:r>
            <a:r>
              <a:rPr lang="en-US" sz="2800" b="1" dirty="0" smtClean="0">
                <a:solidFill>
                  <a:srgbClr val="4A7B7C"/>
                </a:solidFill>
              </a:rPr>
              <a:t>Web</a:t>
            </a:r>
            <a:r>
              <a:rPr lang="en-US" sz="2800" dirty="0" smtClean="0"/>
              <a:t> of Things)</a:t>
            </a:r>
          </a:p>
          <a:p>
            <a:pPr lvl="1"/>
            <a:r>
              <a:rPr lang="en-US" sz="2400" dirty="0" smtClean="0"/>
              <a:t>Aiming to keep API definition language-agnostic</a:t>
            </a:r>
          </a:p>
          <a:p>
            <a:pPr lvl="1"/>
            <a:r>
              <a:rPr lang="en-US" sz="2400" dirty="0" smtClean="0"/>
              <a:t>Other APIs possible in the future (e.g., </a:t>
            </a:r>
            <a:r>
              <a:rPr lang="en-US" sz="2400" dirty="0" err="1" smtClean="0"/>
              <a:t>Lua</a:t>
            </a:r>
            <a:r>
              <a:rPr lang="en-US" sz="2400" dirty="0" smtClean="0"/>
              <a:t>, Python)</a:t>
            </a:r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www.w3.org/WoT/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Process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 Group (IG)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683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www.w3.org/2016/07/wot-ig-charter.html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 smtClean="0"/>
              <a:t>Started spring 2015</a:t>
            </a:r>
          </a:p>
          <a:p>
            <a:r>
              <a:rPr lang="en-US" dirty="0" smtClean="0"/>
              <a:t>213 </a:t>
            </a:r>
            <a:r>
              <a:rPr lang="en-US" dirty="0" smtClean="0"/>
              <a:t>participants</a:t>
            </a:r>
          </a:p>
          <a:p>
            <a:r>
              <a:rPr lang="en-US" dirty="0" smtClean="0"/>
              <a:t>Informal work, outreach</a:t>
            </a:r>
          </a:p>
          <a:p>
            <a:endParaRPr lang="en-US" dirty="0" smtClean="0"/>
          </a:p>
          <a:p>
            <a:r>
              <a:rPr lang="en-US" dirty="0" smtClean="0"/>
              <a:t>Exploration, </a:t>
            </a:r>
            <a:r>
              <a:rPr lang="en-US" dirty="0" smtClean="0"/>
              <a:t>validation</a:t>
            </a:r>
          </a:p>
          <a:p>
            <a:r>
              <a:rPr lang="en-US" dirty="0" err="1" smtClean="0"/>
              <a:t>PlugFests</a:t>
            </a:r>
            <a:r>
              <a:rPr lang="en-US" dirty="0" smtClean="0"/>
              <a:t> with running code</a:t>
            </a:r>
          </a:p>
          <a:p>
            <a:r>
              <a:rPr lang="en-US" dirty="0" smtClean="0"/>
              <a:t>Liaisons and collaborations with other organizations and SDOs (+ “</a:t>
            </a:r>
            <a:r>
              <a:rPr lang="en-US" dirty="0" err="1" smtClean="0"/>
              <a:t>OpenDays</a:t>
            </a:r>
            <a:r>
              <a:rPr lang="en-US" dirty="0" smtClean="0"/>
              <a:t>”)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Working Group (WG)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683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www.w3.org/2016/12/wot-wg-2016.html</a:t>
            </a:r>
            <a:r>
              <a:rPr lang="en-US" sz="1400" dirty="0" smtClean="0"/>
              <a:t> </a:t>
            </a:r>
          </a:p>
          <a:p>
            <a:r>
              <a:rPr lang="en-US" dirty="0" smtClean="0"/>
              <a:t>Started December 2016</a:t>
            </a:r>
          </a:p>
          <a:p>
            <a:r>
              <a:rPr lang="en-US" dirty="0" smtClean="0"/>
              <a:t>94 </a:t>
            </a:r>
            <a:r>
              <a:rPr lang="en-US" dirty="0" smtClean="0"/>
              <a:t>participants</a:t>
            </a:r>
          </a:p>
          <a:p>
            <a:r>
              <a:rPr lang="en-US" dirty="0" smtClean="0"/>
              <a:t>Normative standardization</a:t>
            </a:r>
          </a:p>
          <a:p>
            <a:endParaRPr lang="en-US" dirty="0" smtClean="0"/>
          </a:p>
          <a:p>
            <a:r>
              <a:rPr lang="en-US" dirty="0" smtClean="0"/>
              <a:t>Work on deliverables</a:t>
            </a:r>
          </a:p>
          <a:p>
            <a:r>
              <a:rPr lang="en-US" dirty="0" smtClean="0"/>
              <a:t>W3C Patent Policy for</a:t>
            </a:r>
            <a:br>
              <a:rPr lang="en-US" dirty="0" smtClean="0"/>
            </a:br>
            <a:r>
              <a:rPr lang="en-US" dirty="0" smtClean="0"/>
              <a:t>royalty-free standards</a:t>
            </a:r>
          </a:p>
          <a:p>
            <a:r>
              <a:rPr lang="en-US" dirty="0" smtClean="0"/>
              <a:t>Member organizations</a:t>
            </a:r>
            <a:br>
              <a:rPr lang="en-US" dirty="0" smtClean="0"/>
            </a:br>
            <a:r>
              <a:rPr lang="en-US" dirty="0" smtClean="0"/>
              <a:t>and Invited Experts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Process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IG: </a:t>
            </a:r>
            <a:r>
              <a:rPr lang="de-DE" sz="3000" dirty="0" smtClean="0">
                <a:hlinkClick r:id="rId2"/>
              </a:rPr>
              <a:t>https://github.com/w3c/wot/</a:t>
            </a:r>
            <a:endParaRPr lang="de-DE" dirty="0" smtClean="0"/>
          </a:p>
          <a:p>
            <a:r>
              <a:rPr lang="de-DE" dirty="0" smtClean="0"/>
              <a:t>WG:</a:t>
            </a:r>
          </a:p>
          <a:p>
            <a:pPr lvl="1"/>
            <a:r>
              <a:rPr lang="de-DE" dirty="0" smtClean="0">
                <a:hlinkClick r:id="rId3"/>
              </a:rPr>
              <a:t>https://github.com/w3c/wot-architecture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https://github.com/w3c/wot-thing-description</a:t>
            </a:r>
            <a:endParaRPr lang="de-DE" dirty="0" smtClean="0"/>
          </a:p>
          <a:p>
            <a:pPr lvl="1"/>
            <a:r>
              <a:rPr lang="de-DE" dirty="0" smtClean="0">
                <a:hlinkClick r:id="rId5"/>
              </a:rPr>
              <a:t>https://github.com/w3c/wot-scripting-api/</a:t>
            </a:r>
            <a:endParaRPr lang="de-DE" dirty="0" smtClean="0"/>
          </a:p>
          <a:p>
            <a:pPr lvl="1"/>
            <a:r>
              <a:rPr lang="de-DE" dirty="0" smtClean="0">
                <a:hlinkClick r:id="rId6"/>
              </a:rPr>
              <a:t>https://github.com/w3c/wot-binding-templates</a:t>
            </a:r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, Pull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contribute</a:t>
            </a:r>
            <a:endParaRPr lang="de-DE" dirty="0"/>
          </a:p>
        </p:txBody>
      </p:sp>
      <p:pic>
        <p:nvPicPr>
          <p:cNvPr id="1028" name="Picture 4" descr="https://image.flaticon.com/icons/png/512/25/2523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5754" y="1604419"/>
            <a:ext cx="1210102" cy="1210102"/>
          </a:xfrm>
          <a:prstGeom prst="rect">
            <a:avLst/>
          </a:prstGeom>
          <a:noFill/>
        </p:spPr>
      </p:pic>
      <p:pic>
        <p:nvPicPr>
          <p:cNvPr id="1030" name="Picture 6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1920" y="1805010"/>
            <a:ext cx="3096344" cy="808919"/>
          </a:xfrm>
          <a:prstGeom prst="rect">
            <a:avLst/>
          </a:prstGeom>
          <a:noFill/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W3C WoT Progress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2014: Stakeholders identified at W3C Workshop</a:t>
            </a:r>
          </a:p>
          <a:p>
            <a:r>
              <a:rPr lang="en-US" dirty="0" smtClean="0"/>
              <a:t>2015: IG started to identify initial building blocks</a:t>
            </a:r>
          </a:p>
          <a:p>
            <a:pPr lvl="1"/>
            <a:r>
              <a:rPr lang="en-US" dirty="0" smtClean="0"/>
              <a:t>Current Practices documented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smtClean="0">
                <a:hlinkClick r:id="rId2"/>
              </a:rPr>
              <a:t>http://w3c.github.io/wot/current-practices/wot-practices.html</a:t>
            </a:r>
            <a:r>
              <a:rPr lang="en-US" sz="22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Practical evaluation in “</a:t>
            </a:r>
            <a:r>
              <a:rPr lang="en-US" dirty="0" err="1" smtClean="0"/>
              <a:t>PlugFests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2016/17: WG chartered until end of 2018</a:t>
            </a:r>
          </a:p>
          <a:p>
            <a:pPr lvl="1"/>
            <a:r>
              <a:rPr lang="en-US" dirty="0" smtClean="0"/>
              <a:t>Editor’s Drafts available</a:t>
            </a:r>
          </a:p>
          <a:p>
            <a:pPr lvl="1"/>
            <a:r>
              <a:rPr lang="en-US" dirty="0" smtClean="0"/>
              <a:t>First Public Working Drafts expected August 2017</a:t>
            </a:r>
          </a:p>
          <a:p>
            <a:pPr lvl="1"/>
            <a:r>
              <a:rPr lang="en-US" dirty="0" smtClean="0"/>
              <a:t>Candidate Recommendations end of 2018…</a:t>
            </a:r>
          </a:p>
          <a:p>
            <a:r>
              <a:rPr lang="en-US" dirty="0" smtClean="0"/>
              <a:t>2019: WG re-chartering for next building blocks</a:t>
            </a:r>
          </a:p>
          <a:p>
            <a:pPr lvl="1"/>
            <a:r>
              <a:rPr lang="en-US" dirty="0" smtClean="0"/>
              <a:t>IG is continuously exploring and identifying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Opportunities for Reuse/Integration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Royalty-free Web standards</a:t>
            </a:r>
          </a:p>
          <a:p>
            <a:r>
              <a:rPr lang="en-US" dirty="0" smtClean="0"/>
              <a:t>Technological building blocks</a:t>
            </a:r>
          </a:p>
          <a:p>
            <a:pPr lvl="1"/>
            <a:r>
              <a:rPr lang="en-US" dirty="0" smtClean="0"/>
              <a:t>Non-prescriptive: take what you need</a:t>
            </a:r>
          </a:p>
          <a:p>
            <a:pPr lvl="1"/>
            <a:r>
              <a:rPr lang="en-US" dirty="0" smtClean="0"/>
              <a:t>Open source reference implementation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https://github.com/thingweb/node-wot</a:t>
            </a:r>
            <a:endParaRPr lang="en-US" dirty="0" smtClean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smtClean="0"/>
              <a:t>Semantic vocabulary </a:t>
            </a:r>
            <a:r>
              <a:rPr lang="en-US" dirty="0" smtClean="0">
                <a:sym typeface="Wingdings" pitchFamily="2" charset="2"/>
              </a:rPr>
              <a:t> iot.schema.org, oneM2M, …</a:t>
            </a:r>
            <a:endParaRPr lang="en-US" dirty="0" smtClean="0"/>
          </a:p>
          <a:p>
            <a:pPr lvl="1"/>
            <a:r>
              <a:rPr lang="en-US" dirty="0" smtClean="0"/>
              <a:t>Binding Templates </a:t>
            </a:r>
            <a:r>
              <a:rPr lang="en-US" dirty="0" smtClean="0">
                <a:sym typeface="Wingdings" pitchFamily="2" charset="2"/>
              </a:rPr>
              <a:t> Web, </a:t>
            </a:r>
            <a:r>
              <a:rPr lang="en-US" dirty="0" err="1" smtClean="0">
                <a:sym typeface="Wingdings" pitchFamily="2" charset="2"/>
              </a:rPr>
              <a:t>CoRE</a:t>
            </a:r>
            <a:r>
              <a:rPr lang="en-US" dirty="0" smtClean="0">
                <a:sym typeface="Wingdings" pitchFamily="2" charset="2"/>
              </a:rPr>
              <a:t>, OCF, oneM2M, …</a:t>
            </a:r>
            <a:endParaRPr lang="en-US" dirty="0" smtClean="0"/>
          </a:p>
          <a:p>
            <a:pPr lvl="1"/>
            <a:r>
              <a:rPr lang="en-US" dirty="0" smtClean="0"/>
              <a:t>Libraries on top of Scripting API </a:t>
            </a:r>
            <a:r>
              <a:rPr lang="en-US" dirty="0" smtClean="0">
                <a:sym typeface="Wingdings" pitchFamily="2" charset="2"/>
              </a:rPr>
              <a:t> individual Members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Web of Things: </a:t>
            </a:r>
            <a:r>
              <a:rPr lang="en-US" sz="4400" b="1" dirty="0" smtClean="0">
                <a:solidFill>
                  <a:schemeClr val="bg1"/>
                </a:solidFill>
              </a:rPr>
              <a:t>Application Layer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of Things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en-US" sz="4400" b="1" dirty="0" smtClean="0">
                <a:solidFill>
                  <a:schemeClr val="bg1"/>
                </a:solidFill>
              </a:rPr>
              <a:t>Connectivity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Opportunities for Collaboration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OpenDay</a:t>
            </a:r>
            <a:r>
              <a:rPr lang="en-US" dirty="0" smtClean="0"/>
              <a:t> at W3C WoT Face-to-Face</a:t>
            </a:r>
          </a:p>
          <a:p>
            <a:pPr marL="971550" lvl="1" indent="-514350"/>
            <a:r>
              <a:rPr lang="en-US" dirty="0" smtClean="0"/>
              <a:t>Proposed and invited talks for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W3C WoT Call invites</a:t>
            </a:r>
          </a:p>
          <a:p>
            <a:pPr marL="971550" lvl="1" indent="-514350"/>
            <a:r>
              <a:rPr lang="en-US" dirty="0" smtClean="0"/>
              <a:t>Opportunity for more detailed discussions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Liaisons as formal collaboration</a:t>
            </a:r>
          </a:p>
          <a:p>
            <a:pPr marL="971550" lvl="1" indent="-514350"/>
            <a:r>
              <a:rPr lang="en-US" dirty="0" smtClean="0"/>
              <a:t>Chance for mutual alignment</a:t>
            </a:r>
          </a:p>
          <a:p>
            <a:pPr marL="971550" lvl="1" indent="-514350"/>
            <a:r>
              <a:rPr lang="en-US" dirty="0" smtClean="0"/>
              <a:t>Liaison inputs taken into account for WoT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W3C WoT Group Member</a:t>
            </a:r>
          </a:p>
          <a:p>
            <a:pPr marL="971550" lvl="1" indent="-514350"/>
            <a:r>
              <a:rPr lang="en-US" dirty="0" smtClean="0"/>
              <a:t>Organization needs to be W3C Member</a:t>
            </a:r>
          </a:p>
          <a:p>
            <a:pPr marL="971550" lvl="1" indent="-514350"/>
            <a:r>
              <a:rPr lang="en-US" dirty="0" smtClean="0"/>
              <a:t>Invited Expert status</a:t>
            </a:r>
          </a:p>
          <a:p>
            <a:pPr marL="971550" lvl="1" indent="-514350"/>
            <a:r>
              <a:rPr lang="en-US" dirty="0" smtClean="0"/>
              <a:t>Note W3C Patent Policy for WG contributions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hlinkClick r:id="rId2"/>
              </a:rPr>
              <a:t>https://www.w3.org/Consortium/Patent-Policy-20040205/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WoT Liaisons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de-DE" dirty="0" err="1" smtClean="0"/>
              <a:t>Active</a:t>
            </a:r>
            <a:endParaRPr lang="de-DE" dirty="0" smtClean="0"/>
          </a:p>
          <a:p>
            <a:pPr lvl="1"/>
            <a:r>
              <a:rPr lang="de-DE" dirty="0" smtClean="0"/>
              <a:t>OCF</a:t>
            </a:r>
            <a:endParaRPr lang="de-DE" dirty="0" smtClean="0"/>
          </a:p>
          <a:p>
            <a:pPr lvl="1"/>
            <a:r>
              <a:rPr lang="de-DE" dirty="0" smtClean="0"/>
              <a:t>OneM2M</a:t>
            </a:r>
            <a:endParaRPr lang="de-DE" dirty="0" smtClean="0"/>
          </a:p>
          <a:p>
            <a:pPr lvl="1"/>
            <a:r>
              <a:rPr lang="de-DE" dirty="0" smtClean="0"/>
              <a:t>OPC </a:t>
            </a:r>
            <a:r>
              <a:rPr lang="de-DE" dirty="0" err="1" smtClean="0"/>
              <a:t>Foundation</a:t>
            </a:r>
            <a:endParaRPr lang="de-DE" dirty="0" smtClean="0"/>
          </a:p>
          <a:p>
            <a:r>
              <a:rPr lang="de-DE" dirty="0" smtClean="0"/>
              <a:t>Potential</a:t>
            </a:r>
            <a:endParaRPr lang="de-DE" dirty="0"/>
          </a:p>
          <a:p>
            <a:pPr lvl="1"/>
            <a:r>
              <a:rPr lang="de-DE" dirty="0" err="1" smtClean="0"/>
              <a:t>OpenFog</a:t>
            </a:r>
            <a:endParaRPr lang="de-DE" dirty="0" smtClean="0"/>
          </a:p>
          <a:p>
            <a:pPr lvl="1"/>
            <a:r>
              <a:rPr lang="de-DE" dirty="0" smtClean="0"/>
              <a:t>OMA LWM2M</a:t>
            </a:r>
            <a:r>
              <a:rPr lang="de-DE" dirty="0" smtClean="0"/>
              <a:t> / </a:t>
            </a:r>
            <a:r>
              <a:rPr lang="de-DE" dirty="0" smtClean="0"/>
              <a:t>IPSO </a:t>
            </a:r>
            <a:r>
              <a:rPr lang="de-DE" dirty="0" err="1" smtClean="0"/>
              <a:t>Alliance</a:t>
            </a:r>
            <a:endParaRPr lang="de-DE" dirty="0" smtClean="0"/>
          </a:p>
          <a:p>
            <a:pPr lvl="1"/>
            <a:r>
              <a:rPr lang="de-DE" dirty="0" err="1" smtClean="0"/>
              <a:t>EchoNet</a:t>
            </a:r>
            <a:endParaRPr lang="de-DE" dirty="0" smtClean="0"/>
          </a:p>
          <a:p>
            <a:pPr lvl="1"/>
            <a:r>
              <a:rPr lang="de-DE" dirty="0" err="1" smtClean="0"/>
              <a:t>Fairhair</a:t>
            </a:r>
            <a:r>
              <a:rPr lang="de-DE" dirty="0" smtClean="0"/>
              <a:t> </a:t>
            </a:r>
            <a:r>
              <a:rPr lang="de-DE" dirty="0" err="1" smtClean="0"/>
              <a:t>Alliance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457200" y="166688"/>
            <a:ext cx="7931224" cy="1022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altLang="zh-CN" sz="3600" dirty="0" smtClean="0"/>
              <a:t>Example: WoT Interworking – WoT Interface</a:t>
            </a:r>
            <a:endParaRPr lang="zh-CN" altLang="en-US" sz="3600" dirty="0" smtClean="0"/>
          </a:p>
        </p:txBody>
      </p:sp>
      <p:sp>
        <p:nvSpPr>
          <p:cNvPr id="30724" name="Content Placeholder 2"/>
          <p:cNvSpPr>
            <a:spLocks noGrp="1"/>
          </p:cNvSpPr>
          <p:nvPr/>
        </p:nvSpPr>
        <p:spPr bwMode="auto">
          <a:xfrm>
            <a:off x="419100" y="1804988"/>
            <a:ext cx="82296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5613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Exposing the WoT interface (described in TD) to oneM2M systems</a:t>
            </a:r>
          </a:p>
          <a:p>
            <a:pPr marL="742950" lvl="1" indent="-285750" defTabSz="455613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dirty="0">
                <a:solidFill>
                  <a:srgbClr val="C00000"/>
                </a:solidFill>
              </a:rPr>
              <a:t>Benefit: WoT services/data can be consumed by oneM2M applications</a:t>
            </a:r>
          </a:p>
        </p:txBody>
      </p:sp>
      <p:sp>
        <p:nvSpPr>
          <p:cNvPr id="30725" name="圆角矩形 62"/>
          <p:cNvSpPr>
            <a:spLocks noChangeArrowheads="1"/>
          </p:cNvSpPr>
          <p:nvPr/>
        </p:nvSpPr>
        <p:spPr bwMode="auto">
          <a:xfrm>
            <a:off x="4837113" y="3751263"/>
            <a:ext cx="1817687" cy="91598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104396" tIns="52201" rIns="104396" bIns="52201" anchor="ctr"/>
          <a:lstStyle/>
          <a:p>
            <a:pPr defTabSz="1217613" eaLnBrk="1" hangingPunct="1"/>
            <a:endParaRPr lang="zh-CN" altLang="en-US" sz="1400">
              <a:solidFill>
                <a:srgbClr val="000000"/>
              </a:solidFill>
              <a:latin typeface="FrutigerNext LT BlackCn"/>
              <a:ea typeface="MS PGothic" pitchFamily="34" charset="-128"/>
            </a:endParaRPr>
          </a:p>
        </p:txBody>
      </p:sp>
      <p:sp>
        <p:nvSpPr>
          <p:cNvPr id="30726" name="Rectangle 13"/>
          <p:cNvSpPr>
            <a:spLocks noChangeArrowheads="1"/>
          </p:cNvSpPr>
          <p:nvPr/>
        </p:nvSpPr>
        <p:spPr bwMode="auto">
          <a:xfrm>
            <a:off x="539750" y="3143250"/>
            <a:ext cx="846138" cy="309563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300">
                <a:solidFill>
                  <a:srgbClr val="000000"/>
                </a:solidFill>
              </a:rPr>
              <a:t>Actuator</a:t>
            </a:r>
            <a:endParaRPr lang="fr-FR" altLang="zh-CN" sz="2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27" name="Rectangle 15"/>
          <p:cNvSpPr>
            <a:spLocks noChangeArrowheads="1"/>
          </p:cNvSpPr>
          <p:nvPr/>
        </p:nvSpPr>
        <p:spPr bwMode="auto">
          <a:xfrm>
            <a:off x="2011363" y="4864100"/>
            <a:ext cx="955675" cy="22383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CSE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28" name="TextBox 20"/>
          <p:cNvSpPr txBox="1">
            <a:spLocks noChangeArrowheads="1"/>
          </p:cNvSpPr>
          <p:nvPr/>
        </p:nvSpPr>
        <p:spPr bwMode="auto">
          <a:xfrm>
            <a:off x="1055688" y="3570288"/>
            <a:ext cx="1035050" cy="150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WoT i/f</a:t>
            </a:r>
            <a:endParaRPr lang="fr-FR" altLang="zh-CN" sz="2400">
              <a:solidFill>
                <a:srgbClr val="FF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29" name="Rectangle 30"/>
          <p:cNvSpPr>
            <a:spLocks noChangeArrowheads="1"/>
          </p:cNvSpPr>
          <p:nvPr/>
        </p:nvSpPr>
        <p:spPr bwMode="auto">
          <a:xfrm>
            <a:off x="835025" y="3997325"/>
            <a:ext cx="1028700" cy="37782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defTabSz="1217613">
              <a:lnSpc>
                <a:spcPts val="800"/>
              </a:lnSpc>
            </a:pPr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Inter-working Proxy (AE)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30" name="Straight Connector 16"/>
          <p:cNvSpPr>
            <a:spLocks noChangeShapeType="1"/>
          </p:cNvSpPr>
          <p:nvPr/>
        </p:nvSpPr>
        <p:spPr bwMode="auto">
          <a:xfrm flipV="1">
            <a:off x="1350963" y="4375150"/>
            <a:ext cx="4762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1" name="Straight Connector 21"/>
          <p:cNvSpPr>
            <a:spLocks noChangeShapeType="1"/>
          </p:cNvSpPr>
          <p:nvPr/>
        </p:nvSpPr>
        <p:spPr bwMode="auto">
          <a:xfrm>
            <a:off x="1279525" y="4483100"/>
            <a:ext cx="138113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2" name="TextBox 22"/>
          <p:cNvSpPr txBox="1">
            <a:spLocks noChangeArrowheads="1"/>
          </p:cNvSpPr>
          <p:nvPr/>
        </p:nvSpPr>
        <p:spPr bwMode="auto">
          <a:xfrm>
            <a:off x="1497013" y="4375150"/>
            <a:ext cx="903287" cy="153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Mca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33" name="Straight Connector 17"/>
          <p:cNvSpPr>
            <a:spLocks noChangeShapeType="1"/>
          </p:cNvSpPr>
          <p:nvPr/>
        </p:nvSpPr>
        <p:spPr bwMode="auto">
          <a:xfrm>
            <a:off x="992188" y="3711575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4" name="Straight Connector 14"/>
          <p:cNvSpPr>
            <a:spLocks noChangeShapeType="1"/>
          </p:cNvSpPr>
          <p:nvPr/>
        </p:nvSpPr>
        <p:spPr bwMode="auto">
          <a:xfrm flipV="1">
            <a:off x="1055688" y="3475038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5" name="Rectangle 13"/>
          <p:cNvSpPr>
            <a:spLocks noChangeArrowheads="1"/>
          </p:cNvSpPr>
          <p:nvPr/>
        </p:nvSpPr>
        <p:spPr bwMode="auto">
          <a:xfrm>
            <a:off x="6529388" y="3143250"/>
            <a:ext cx="2058987" cy="33178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defTabSz="455613"/>
            <a:endParaRPr lang="fr-FR" altLang="zh-CN" sz="1400">
              <a:solidFill>
                <a:srgbClr val="000000"/>
              </a:solidFill>
              <a:ea typeface="Times New Roman" pitchFamily="18" charset="0"/>
              <a:cs typeface="Calibri" pitchFamily="34" charset="0"/>
            </a:endParaRPr>
          </a:p>
          <a:p>
            <a:pPr defTabSz="455613"/>
            <a:r>
              <a:rPr lang="fr-FR" altLang="ja-JP" sz="14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oneM2M Application (AE)</a:t>
            </a:r>
          </a:p>
          <a:p>
            <a:pPr defTabSz="455613"/>
            <a:endParaRPr lang="fr-FR" altLang="ja-JP" sz="1400">
              <a:solidFill>
                <a:srgbClr val="FF0000"/>
              </a:solidFill>
              <a:latin typeface="Arial" pitchFamily="34" charset="0"/>
              <a:ea typeface="MS Gothic" pitchFamily="49" charset="-128"/>
              <a:cs typeface="Calibri" pitchFamily="34" charset="0"/>
            </a:endParaRPr>
          </a:p>
        </p:txBody>
      </p:sp>
      <p:sp>
        <p:nvSpPr>
          <p:cNvPr id="30736" name="Straight Connector 16"/>
          <p:cNvSpPr>
            <a:spLocks noChangeShapeType="1"/>
          </p:cNvSpPr>
          <p:nvPr/>
        </p:nvSpPr>
        <p:spPr bwMode="auto">
          <a:xfrm flipV="1">
            <a:off x="7242175" y="3475038"/>
            <a:ext cx="9525" cy="137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7" name="Straight Connector 21"/>
          <p:cNvSpPr>
            <a:spLocks noChangeShapeType="1"/>
          </p:cNvSpPr>
          <p:nvPr/>
        </p:nvSpPr>
        <p:spPr bwMode="auto">
          <a:xfrm>
            <a:off x="7169150" y="4244975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38" name="TextBox 22"/>
          <p:cNvSpPr txBox="1">
            <a:spLocks noChangeArrowheads="1"/>
          </p:cNvSpPr>
          <p:nvPr/>
        </p:nvSpPr>
        <p:spPr bwMode="auto">
          <a:xfrm>
            <a:off x="7319963" y="4170363"/>
            <a:ext cx="485775" cy="144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Mca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39" name="Line 31"/>
          <p:cNvSpPr>
            <a:spLocks noChangeShapeType="1"/>
          </p:cNvSpPr>
          <p:nvPr/>
        </p:nvSpPr>
        <p:spPr bwMode="auto">
          <a:xfrm>
            <a:off x="2673350" y="4613275"/>
            <a:ext cx="73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0" name="Straight Connector 14"/>
          <p:cNvSpPr>
            <a:spLocks noChangeShapeType="1"/>
          </p:cNvSpPr>
          <p:nvPr/>
        </p:nvSpPr>
        <p:spPr bwMode="auto">
          <a:xfrm flipH="1" flipV="1">
            <a:off x="2671763" y="4613275"/>
            <a:ext cx="1587" cy="23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1" name="Rectangle 13"/>
          <p:cNvSpPr>
            <a:spLocks noChangeArrowheads="1"/>
          </p:cNvSpPr>
          <p:nvPr/>
        </p:nvSpPr>
        <p:spPr bwMode="auto">
          <a:xfrm>
            <a:off x="3338513" y="3143250"/>
            <a:ext cx="657225" cy="309563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3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Sensor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2" name="TextBox 20"/>
          <p:cNvSpPr txBox="1">
            <a:spLocks noChangeArrowheads="1"/>
          </p:cNvSpPr>
          <p:nvPr/>
        </p:nvSpPr>
        <p:spPr bwMode="auto">
          <a:xfrm>
            <a:off x="3028950" y="3548063"/>
            <a:ext cx="1035050" cy="287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WoT i/f</a:t>
            </a:r>
            <a:endParaRPr lang="fr-FR" altLang="zh-CN" sz="2400">
              <a:solidFill>
                <a:srgbClr val="FF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3" name="Rectangle 30"/>
          <p:cNvSpPr>
            <a:spLocks noChangeArrowheads="1"/>
          </p:cNvSpPr>
          <p:nvPr/>
        </p:nvSpPr>
        <p:spPr bwMode="auto">
          <a:xfrm>
            <a:off x="2894013" y="3997325"/>
            <a:ext cx="1028700" cy="37782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defTabSz="1217613">
              <a:lnSpc>
                <a:spcPts val="800"/>
              </a:lnSpc>
            </a:pPr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Inter-working Proxy </a:t>
            </a:r>
            <a:r>
              <a:rPr lang="en-US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(AE)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4" name="Straight Connector 16"/>
          <p:cNvSpPr>
            <a:spLocks noChangeShapeType="1"/>
          </p:cNvSpPr>
          <p:nvPr/>
        </p:nvSpPr>
        <p:spPr bwMode="auto">
          <a:xfrm flipV="1">
            <a:off x="3414713" y="4375150"/>
            <a:ext cx="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5" name="Straight Connector 21"/>
          <p:cNvSpPr>
            <a:spLocks noChangeShapeType="1"/>
          </p:cNvSpPr>
          <p:nvPr/>
        </p:nvSpPr>
        <p:spPr bwMode="auto">
          <a:xfrm>
            <a:off x="3338513" y="4483100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6" name="TextBox 22"/>
          <p:cNvSpPr txBox="1">
            <a:spLocks noChangeArrowheads="1"/>
          </p:cNvSpPr>
          <p:nvPr/>
        </p:nvSpPr>
        <p:spPr bwMode="auto">
          <a:xfrm>
            <a:off x="3392488" y="4406900"/>
            <a:ext cx="903287" cy="153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Mca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47" name="Straight Connector 17"/>
          <p:cNvSpPr>
            <a:spLocks noChangeShapeType="1"/>
          </p:cNvSpPr>
          <p:nvPr/>
        </p:nvSpPr>
        <p:spPr bwMode="auto">
          <a:xfrm>
            <a:off x="3554413" y="3711575"/>
            <a:ext cx="136525" cy="0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8" name="Straight Connector 14"/>
          <p:cNvSpPr>
            <a:spLocks noChangeShapeType="1"/>
          </p:cNvSpPr>
          <p:nvPr/>
        </p:nvSpPr>
        <p:spPr bwMode="auto">
          <a:xfrm flipV="1">
            <a:off x="3617913" y="3475038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49" name="Line 21"/>
          <p:cNvSpPr>
            <a:spLocks noChangeShapeType="1"/>
          </p:cNvSpPr>
          <p:nvPr/>
        </p:nvSpPr>
        <p:spPr bwMode="auto">
          <a:xfrm>
            <a:off x="1350963" y="4660900"/>
            <a:ext cx="808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50" name="Straight Connector 14"/>
          <p:cNvSpPr>
            <a:spLocks noChangeShapeType="1"/>
          </p:cNvSpPr>
          <p:nvPr/>
        </p:nvSpPr>
        <p:spPr bwMode="auto">
          <a:xfrm flipV="1">
            <a:off x="2159000" y="4660900"/>
            <a:ext cx="0" cy="188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51" name="Rectangle 19"/>
          <p:cNvSpPr>
            <a:spLocks noChangeArrowheads="1"/>
          </p:cNvSpPr>
          <p:nvPr/>
        </p:nvSpPr>
        <p:spPr bwMode="auto">
          <a:xfrm>
            <a:off x="762000" y="3900488"/>
            <a:ext cx="3233738" cy="147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52" name="TextBox 22"/>
          <p:cNvSpPr txBox="1">
            <a:spLocks noChangeArrowheads="1"/>
          </p:cNvSpPr>
          <p:nvPr/>
        </p:nvSpPr>
        <p:spPr bwMode="auto">
          <a:xfrm>
            <a:off x="762000" y="5106988"/>
            <a:ext cx="1616075" cy="176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MN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3" name="Rectangle 15"/>
          <p:cNvSpPr>
            <a:spLocks noChangeArrowheads="1"/>
          </p:cNvSpPr>
          <p:nvPr/>
        </p:nvSpPr>
        <p:spPr bwMode="auto">
          <a:xfrm>
            <a:off x="6794500" y="4864100"/>
            <a:ext cx="955675" cy="22383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7783" tIns="43891" rIns="87783" bIns="43891" anchor="ctr"/>
          <a:lstStyle/>
          <a:p>
            <a:pPr algn="ctr"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CSE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4" name="TextBox 22"/>
          <p:cNvSpPr txBox="1">
            <a:spLocks noChangeArrowheads="1"/>
          </p:cNvSpPr>
          <p:nvPr/>
        </p:nvSpPr>
        <p:spPr bwMode="auto">
          <a:xfrm>
            <a:off x="4602163" y="5026025"/>
            <a:ext cx="452437" cy="1412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Mcc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5" name="Rectangle 15"/>
          <p:cNvSpPr>
            <a:spLocks noChangeArrowheads="1"/>
          </p:cNvSpPr>
          <p:nvPr/>
        </p:nvSpPr>
        <p:spPr bwMode="auto">
          <a:xfrm>
            <a:off x="6138863" y="4760913"/>
            <a:ext cx="2112962" cy="612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56" name="TextBox 22"/>
          <p:cNvSpPr txBox="1">
            <a:spLocks noChangeArrowheads="1"/>
          </p:cNvSpPr>
          <p:nvPr/>
        </p:nvSpPr>
        <p:spPr bwMode="auto">
          <a:xfrm>
            <a:off x="6216650" y="5106988"/>
            <a:ext cx="1404938" cy="160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Infrastructure Node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57" name="Line 13"/>
          <p:cNvSpPr>
            <a:spLocks noChangeShapeType="1"/>
          </p:cNvSpPr>
          <p:nvPr/>
        </p:nvSpPr>
        <p:spPr bwMode="auto">
          <a:xfrm>
            <a:off x="2967038" y="4992688"/>
            <a:ext cx="3821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58" name="Oval 12"/>
          <p:cNvSpPr>
            <a:spLocks noChangeArrowheads="1"/>
          </p:cNvSpPr>
          <p:nvPr/>
        </p:nvSpPr>
        <p:spPr bwMode="auto">
          <a:xfrm>
            <a:off x="4965700" y="3789363"/>
            <a:ext cx="1595438" cy="709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1908175" y="3068638"/>
            <a:ext cx="971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87783" tIns="43891" rIns="87783" bIns="438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GB" altLang="zh-CN" sz="1067" dirty="0">
                <a:solidFill>
                  <a:srgbClr val="FF0000"/>
                </a:solidFill>
              </a:rPr>
              <a:t>Thing Description</a:t>
            </a:r>
          </a:p>
        </p:txBody>
      </p:sp>
      <p:sp>
        <p:nvSpPr>
          <p:cNvPr id="30760" name="Line 9"/>
          <p:cNvSpPr>
            <a:spLocks noChangeShapeType="1"/>
          </p:cNvSpPr>
          <p:nvPr/>
        </p:nvSpPr>
        <p:spPr bwMode="auto">
          <a:xfrm>
            <a:off x="3922713" y="4178300"/>
            <a:ext cx="889000" cy="73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1" name="Line 8"/>
          <p:cNvSpPr>
            <a:spLocks noChangeShapeType="1"/>
          </p:cNvSpPr>
          <p:nvPr/>
        </p:nvSpPr>
        <p:spPr bwMode="auto">
          <a:xfrm flipH="1">
            <a:off x="6080125" y="3405188"/>
            <a:ext cx="436563" cy="3460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2" name="Oval 7"/>
          <p:cNvSpPr>
            <a:spLocks noChangeArrowheads="1"/>
          </p:cNvSpPr>
          <p:nvPr/>
        </p:nvSpPr>
        <p:spPr bwMode="auto">
          <a:xfrm>
            <a:off x="1816100" y="2979738"/>
            <a:ext cx="1063625" cy="508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121920" tIns="60960" rIns="121920" bIns="60960" anchor="ctr"/>
          <a:lstStyle/>
          <a:p>
            <a:pPr defTabSz="455613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63" name="Line 5"/>
          <p:cNvSpPr>
            <a:spLocks noChangeShapeType="1"/>
          </p:cNvSpPr>
          <p:nvPr/>
        </p:nvSpPr>
        <p:spPr bwMode="auto">
          <a:xfrm flipH="1" flipV="1">
            <a:off x="2736850" y="3463925"/>
            <a:ext cx="406400" cy="5492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4" name="Line 4"/>
          <p:cNvSpPr>
            <a:spLocks noChangeShapeType="1"/>
          </p:cNvSpPr>
          <p:nvPr/>
        </p:nvSpPr>
        <p:spPr bwMode="auto">
          <a:xfrm flipH="1" flipV="1">
            <a:off x="2892425" y="3286125"/>
            <a:ext cx="4445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5" name="TextBox 20"/>
          <p:cNvSpPr txBox="1">
            <a:spLocks noChangeArrowheads="1"/>
          </p:cNvSpPr>
          <p:nvPr/>
        </p:nvSpPr>
        <p:spPr bwMode="auto">
          <a:xfrm>
            <a:off x="3992563" y="3973513"/>
            <a:ext cx="927100" cy="3794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263B86"/>
                </a:solidFill>
                <a:ea typeface="Times New Roman" pitchFamily="18" charset="0"/>
                <a:cs typeface="Calibri" pitchFamily="34" charset="0"/>
              </a:rPr>
              <a:t>encapsulate &amp; map</a:t>
            </a:r>
            <a:endParaRPr lang="fr-FR" altLang="zh-CN" sz="2400">
              <a:solidFill>
                <a:srgbClr val="263B86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66" name="Straight Connector 21"/>
          <p:cNvSpPr>
            <a:spLocks noChangeShapeType="1"/>
          </p:cNvSpPr>
          <p:nvPr/>
        </p:nvSpPr>
        <p:spPr bwMode="auto">
          <a:xfrm flipH="1">
            <a:off x="4425950" y="4927600"/>
            <a:ext cx="0" cy="136525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67" name="TextBox 20"/>
          <p:cNvSpPr txBox="1">
            <a:spLocks noChangeArrowheads="1"/>
          </p:cNvSpPr>
          <p:nvPr/>
        </p:nvSpPr>
        <p:spPr bwMode="auto">
          <a:xfrm>
            <a:off x="5992813" y="3382963"/>
            <a:ext cx="465137" cy="206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uses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68" name="TextBox 20"/>
          <p:cNvSpPr txBox="1">
            <a:spLocks noChangeArrowheads="1"/>
          </p:cNvSpPr>
          <p:nvPr/>
        </p:nvSpPr>
        <p:spPr bwMode="auto">
          <a:xfrm>
            <a:off x="2751138" y="3054350"/>
            <a:ext cx="750887" cy="204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provides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69" name="TextBox 20"/>
          <p:cNvSpPr txBox="1">
            <a:spLocks noChangeArrowheads="1"/>
          </p:cNvSpPr>
          <p:nvPr/>
        </p:nvSpPr>
        <p:spPr bwMode="auto">
          <a:xfrm>
            <a:off x="2530475" y="3571875"/>
            <a:ext cx="465138" cy="206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uses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70" name="TextBox 20"/>
          <p:cNvSpPr txBox="1">
            <a:spLocks noChangeArrowheads="1"/>
          </p:cNvSpPr>
          <p:nvPr/>
        </p:nvSpPr>
        <p:spPr bwMode="auto">
          <a:xfrm>
            <a:off x="4883150" y="4441825"/>
            <a:ext cx="1633538" cy="219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oneM2M Resource Model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71" name="Text Box 11"/>
          <p:cNvSpPr txBox="1">
            <a:spLocks noChangeArrowheads="1"/>
          </p:cNvSpPr>
          <p:nvPr/>
        </p:nvSpPr>
        <p:spPr bwMode="auto">
          <a:xfrm>
            <a:off x="5953125" y="3959225"/>
            <a:ext cx="8048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837" tIns="32918" rIns="65837" bIns="32918"/>
          <a:lstStyle/>
          <a:p>
            <a:pPr defTabSz="455613"/>
            <a:r>
              <a:rPr lang="en-GB" altLang="zh-CN" sz="1000">
                <a:solidFill>
                  <a:srgbClr val="FF0000"/>
                </a:solidFill>
                <a:ea typeface="Times New Roman" pitchFamily="18" charset="0"/>
                <a:cs typeface="Calibri" pitchFamily="34" charset="0"/>
              </a:rPr>
              <a:t>WoT TD</a:t>
            </a:r>
          </a:p>
          <a:p>
            <a:pPr defTabSz="455613"/>
            <a:r>
              <a:rPr lang="en-US" altLang="zh-CN" sz="1000">
                <a:solidFill>
                  <a:srgbClr val="FF0000"/>
                </a:solidFill>
                <a:cs typeface="Calibri" pitchFamily="34" charset="0"/>
              </a:rPr>
              <a:t>mapping</a:t>
            </a:r>
            <a:endParaRPr lang="en-GB" altLang="zh-CN" sz="1000">
              <a:solidFill>
                <a:srgbClr val="FF0000"/>
              </a:solidFill>
            </a:endParaRPr>
          </a:p>
        </p:txBody>
      </p:sp>
      <p:sp>
        <p:nvSpPr>
          <p:cNvPr id="30772" name="矩形 109"/>
          <p:cNvSpPr>
            <a:spLocks noChangeArrowheads="1"/>
          </p:cNvSpPr>
          <p:nvPr/>
        </p:nvSpPr>
        <p:spPr bwMode="auto">
          <a:xfrm>
            <a:off x="5676900" y="4013200"/>
            <a:ext cx="250825" cy="106363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3" name="矩形 110"/>
          <p:cNvSpPr>
            <a:spLocks noChangeArrowheads="1"/>
          </p:cNvSpPr>
          <p:nvPr/>
        </p:nvSpPr>
        <p:spPr bwMode="auto">
          <a:xfrm>
            <a:off x="5673725" y="4164013"/>
            <a:ext cx="252413" cy="106362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4" name="矩形 111"/>
          <p:cNvSpPr>
            <a:spLocks noChangeArrowheads="1"/>
          </p:cNvSpPr>
          <p:nvPr/>
        </p:nvSpPr>
        <p:spPr bwMode="auto">
          <a:xfrm>
            <a:off x="5673725" y="4316413"/>
            <a:ext cx="252413" cy="106362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5" name="矩形 112"/>
          <p:cNvSpPr>
            <a:spLocks noChangeArrowheads="1"/>
          </p:cNvSpPr>
          <p:nvPr/>
        </p:nvSpPr>
        <p:spPr bwMode="auto">
          <a:xfrm>
            <a:off x="5362575" y="3889375"/>
            <a:ext cx="250825" cy="106363"/>
          </a:xfrm>
          <a:prstGeom prst="rect">
            <a:avLst/>
          </a:prstGeom>
          <a:solidFill>
            <a:srgbClr val="FBC01E"/>
          </a:solidFill>
          <a:ln w="28575" algn="ctr">
            <a:solidFill>
              <a:srgbClr val="B98C13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455613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0776" name="肘形连接符 113"/>
          <p:cNvCxnSpPr>
            <a:cxnSpLocks noChangeShapeType="1"/>
            <a:stCxn id="30775" idx="2"/>
            <a:endCxn id="30772" idx="1"/>
          </p:cNvCxnSpPr>
          <p:nvPr/>
        </p:nvCxnSpPr>
        <p:spPr bwMode="auto">
          <a:xfrm rot="16200000" flipH="1">
            <a:off x="5546725" y="3937001"/>
            <a:ext cx="71437" cy="188912"/>
          </a:xfrm>
          <a:prstGeom prst="bentConnector2">
            <a:avLst/>
          </a:prstGeom>
          <a:noFill/>
          <a:ln w="12700" algn="ctr">
            <a:solidFill>
              <a:srgbClr val="FBBE18"/>
            </a:solidFill>
            <a:miter lim="800000"/>
            <a:headEnd/>
            <a:tailEnd/>
          </a:ln>
        </p:spPr>
      </p:cxnSp>
      <p:cxnSp>
        <p:nvCxnSpPr>
          <p:cNvPr id="30777" name="肘形连接符 114"/>
          <p:cNvCxnSpPr>
            <a:cxnSpLocks noChangeShapeType="1"/>
            <a:stCxn id="30775" idx="2"/>
            <a:endCxn id="30773" idx="1"/>
          </p:cNvCxnSpPr>
          <p:nvPr/>
        </p:nvCxnSpPr>
        <p:spPr bwMode="auto">
          <a:xfrm rot="16200000" flipH="1">
            <a:off x="5470526" y="4013200"/>
            <a:ext cx="220662" cy="185737"/>
          </a:xfrm>
          <a:prstGeom prst="bentConnector2">
            <a:avLst/>
          </a:prstGeom>
          <a:noFill/>
          <a:ln w="12700" algn="ctr">
            <a:solidFill>
              <a:srgbClr val="FBBE18"/>
            </a:solidFill>
            <a:miter lim="800000"/>
            <a:headEnd/>
            <a:tailEnd/>
          </a:ln>
        </p:spPr>
      </p:cxnSp>
      <p:cxnSp>
        <p:nvCxnSpPr>
          <p:cNvPr id="30778" name="肘形连接符 115"/>
          <p:cNvCxnSpPr>
            <a:cxnSpLocks noChangeShapeType="1"/>
            <a:stCxn id="30775" idx="2"/>
            <a:endCxn id="30774" idx="1"/>
          </p:cNvCxnSpPr>
          <p:nvPr/>
        </p:nvCxnSpPr>
        <p:spPr bwMode="auto">
          <a:xfrm rot="16200000" flipH="1">
            <a:off x="5394326" y="4089400"/>
            <a:ext cx="373062" cy="185737"/>
          </a:xfrm>
          <a:prstGeom prst="bentConnector2">
            <a:avLst/>
          </a:prstGeom>
          <a:noFill/>
          <a:ln w="12700" algn="ctr">
            <a:solidFill>
              <a:srgbClr val="FBBE18"/>
            </a:solidFill>
            <a:miter lim="800000"/>
            <a:headEnd/>
            <a:tailEnd/>
          </a:ln>
        </p:spPr>
      </p:cxnSp>
      <p:pic>
        <p:nvPicPr>
          <p:cNvPr id="117" name="图片 1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9525" y="5041900"/>
            <a:ext cx="44767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7163" y="5068888"/>
            <a:ext cx="44767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8750" y="3425825"/>
            <a:ext cx="44767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30782" name="图片 1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3484563"/>
            <a:ext cx="8112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3" name="TextBox 20"/>
          <p:cNvSpPr txBox="1">
            <a:spLocks noChangeArrowheads="1"/>
          </p:cNvSpPr>
          <p:nvPr/>
        </p:nvSpPr>
        <p:spPr bwMode="auto">
          <a:xfrm>
            <a:off x="1798638" y="3586163"/>
            <a:ext cx="465137" cy="206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uses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sp>
        <p:nvSpPr>
          <p:cNvPr id="30784" name="Line 5"/>
          <p:cNvSpPr>
            <a:spLocks noChangeShapeType="1"/>
          </p:cNvSpPr>
          <p:nvPr/>
        </p:nvSpPr>
        <p:spPr bwMode="auto">
          <a:xfrm flipV="1">
            <a:off x="1581150" y="3429000"/>
            <a:ext cx="407988" cy="584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85" name="Line 4"/>
          <p:cNvSpPr>
            <a:spLocks noChangeShapeType="1"/>
          </p:cNvSpPr>
          <p:nvPr/>
        </p:nvSpPr>
        <p:spPr bwMode="auto">
          <a:xfrm>
            <a:off x="1341438" y="3282950"/>
            <a:ext cx="4746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 lIns="121920" tIns="60960" rIns="121920" bIns="60960"/>
          <a:lstStyle/>
          <a:p>
            <a:endParaRPr lang="de-DE"/>
          </a:p>
        </p:txBody>
      </p:sp>
      <p:sp>
        <p:nvSpPr>
          <p:cNvPr id="30786" name="TextBox 20"/>
          <p:cNvSpPr txBox="1">
            <a:spLocks noChangeArrowheads="1"/>
          </p:cNvSpPr>
          <p:nvPr/>
        </p:nvSpPr>
        <p:spPr bwMode="auto">
          <a:xfrm>
            <a:off x="1322388" y="3048000"/>
            <a:ext cx="750887" cy="204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87783" tIns="43891" rIns="87783" bIns="43891"/>
          <a:lstStyle/>
          <a:p>
            <a:pPr defTabSz="1217613"/>
            <a:r>
              <a:rPr lang="fr-FR" altLang="zh-CN" sz="100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provides</a:t>
            </a:r>
            <a:endParaRPr lang="fr-FR" altLang="zh-CN" sz="2400">
              <a:solidFill>
                <a:srgbClr val="000000"/>
              </a:solidFill>
              <a:latin typeface="Arial" pitchFamily="34" charset="0"/>
              <a:cs typeface="Calibri" pitchFamily="34" charset="0"/>
            </a:endParaRPr>
          </a:p>
        </p:txBody>
      </p:sp>
      <p:pic>
        <p:nvPicPr>
          <p:cNvPr id="30787" name="图片 12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2788" y="2825750"/>
            <a:ext cx="8112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8" name="图片 1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688" y="3527425"/>
            <a:ext cx="8112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Foliennummernplatzhalt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457200" y="176213"/>
            <a:ext cx="7931224" cy="9667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altLang="zh-CN" sz="3600" dirty="0" smtClean="0"/>
              <a:t>Example: WoT Interworking </a:t>
            </a:r>
            <a:r>
              <a:rPr lang="en-US" altLang="zh-CN" sz="3600" dirty="0" smtClean="0"/>
              <a:t>– SDT </a:t>
            </a:r>
            <a:r>
              <a:rPr lang="en-US" altLang="zh-CN" sz="3600" dirty="0" smtClean="0"/>
              <a:t>Mapping</a:t>
            </a:r>
            <a:endParaRPr lang="zh-CN" altLang="en-US" sz="3600" dirty="0" smtClean="0"/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4732784"/>
            <a:ext cx="8229600" cy="121649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/>
              <a:t>Conceptual alignment observed between oneM2M/HGI SDT and W3C WoT information models</a:t>
            </a:r>
          </a:p>
          <a:p>
            <a:r>
              <a:rPr lang="en-US" altLang="en-US" sz="2400" dirty="0" smtClean="0"/>
              <a:t>It implies promising semantic interoperability.</a:t>
            </a:r>
          </a:p>
          <a:p>
            <a:r>
              <a:rPr lang="en-US" altLang="en-US" sz="2400" dirty="0" smtClean="0"/>
              <a:t>Technical study is progressing on both sides</a:t>
            </a:r>
            <a:endParaRPr lang="en-US" altLang="en-US" sz="1800" dirty="0" smtClean="0"/>
          </a:p>
          <a:p>
            <a:endParaRPr lang="en-US" altLang="en-US" sz="2400" dirty="0" smtClean="0"/>
          </a:p>
        </p:txBody>
      </p:sp>
      <p:pic>
        <p:nvPicPr>
          <p:cNvPr id="32773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80728"/>
            <a:ext cx="7848600" cy="353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77788" y="1787525"/>
            <a:ext cx="2825750" cy="279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52763" y="2882900"/>
            <a:ext cx="2990850" cy="1806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92838" y="1736725"/>
            <a:ext cx="2808287" cy="3960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8775" y="4868863"/>
            <a:ext cx="1450975" cy="612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3798" name="标题 1"/>
          <p:cNvSpPr>
            <a:spLocks noGrp="1"/>
          </p:cNvSpPr>
          <p:nvPr>
            <p:ph type="title"/>
          </p:nvPr>
        </p:nvSpPr>
        <p:spPr bwMode="auto">
          <a:xfrm>
            <a:off x="457200" y="122238"/>
            <a:ext cx="8219256" cy="1089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altLang="zh-CN" sz="3600" dirty="0" smtClean="0"/>
              <a:t>Example: WoT </a:t>
            </a:r>
            <a:r>
              <a:rPr lang="en-US" altLang="zh-CN" sz="3600" dirty="0" smtClean="0"/>
              <a:t>Interworking – Home </a:t>
            </a:r>
            <a:r>
              <a:rPr lang="en-US" altLang="zh-CN" sz="3600" dirty="0" smtClean="0"/>
              <a:t>Automation</a:t>
            </a:r>
            <a:endParaRPr lang="zh-CN" altLang="en-US" sz="3600" dirty="0" smtClean="0"/>
          </a:p>
        </p:txBody>
      </p:sp>
      <p:pic>
        <p:nvPicPr>
          <p:cNvPr id="33800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881188"/>
            <a:ext cx="15732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6188" y="1827213"/>
            <a:ext cx="153828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图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5313" y="3028950"/>
            <a:ext cx="1268412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大括号 7"/>
          <p:cNvSpPr/>
          <p:nvPr/>
        </p:nvSpPr>
        <p:spPr>
          <a:xfrm>
            <a:off x="7947025" y="2130425"/>
            <a:ext cx="203200" cy="3386138"/>
          </a:xfrm>
          <a:prstGeom prst="rightBrace">
            <a:avLst>
              <a:gd name="adj1" fmla="val 8333"/>
              <a:gd name="adj2" fmla="val 448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Arial" pitchFamily="34" charset="0"/>
            </a:endParaRPr>
          </a:p>
        </p:txBody>
      </p:sp>
      <p:sp>
        <p:nvSpPr>
          <p:cNvPr id="33804" name="文本框 10"/>
          <p:cNvSpPr txBox="1">
            <a:spLocks noChangeArrowheads="1"/>
          </p:cNvSpPr>
          <p:nvPr/>
        </p:nvSpPr>
        <p:spPr bwMode="auto">
          <a:xfrm>
            <a:off x="8159750" y="3530600"/>
            <a:ext cx="768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0070C0"/>
                </a:solidFill>
              </a:rPr>
              <a:t>‘property’</a:t>
            </a:r>
            <a:endParaRPr lang="zh-CN" altLang="en-US" sz="1100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08175" y="2241550"/>
            <a:ext cx="398463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6" name="文本框 14"/>
          <p:cNvSpPr txBox="1">
            <a:spLocks noChangeArrowheads="1"/>
          </p:cNvSpPr>
          <p:nvPr/>
        </p:nvSpPr>
        <p:spPr bwMode="auto">
          <a:xfrm>
            <a:off x="2284413" y="2103438"/>
            <a:ext cx="768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0070C0"/>
                </a:solidFill>
              </a:rPr>
              <a:t>‘@type’</a:t>
            </a:r>
            <a:endParaRPr lang="zh-CN" altLang="en-US" sz="110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357688" y="3327400"/>
            <a:ext cx="327025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8" name="文本框 16"/>
          <p:cNvSpPr txBox="1">
            <a:spLocks noChangeArrowheads="1"/>
          </p:cNvSpPr>
          <p:nvPr/>
        </p:nvSpPr>
        <p:spPr bwMode="auto">
          <a:xfrm>
            <a:off x="4662488" y="3189288"/>
            <a:ext cx="768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0070C0"/>
                </a:solidFill>
              </a:rPr>
              <a:t>‘@type’</a:t>
            </a:r>
            <a:endParaRPr lang="zh-CN" altLang="en-US" sz="110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57688" y="3994150"/>
            <a:ext cx="327025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0" name="文本框 20"/>
          <p:cNvSpPr txBox="1">
            <a:spLocks noChangeArrowheads="1"/>
          </p:cNvSpPr>
          <p:nvPr/>
        </p:nvSpPr>
        <p:spPr bwMode="auto">
          <a:xfrm>
            <a:off x="4652963" y="3883025"/>
            <a:ext cx="13239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0070C0"/>
                </a:solidFill>
              </a:rPr>
              <a:t>‘property’ or ‘action’</a:t>
            </a:r>
            <a:endParaRPr lang="zh-CN" altLang="en-US" sz="1100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357688" y="4221163"/>
            <a:ext cx="327025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2" name="文本框 22"/>
          <p:cNvSpPr txBox="1">
            <a:spLocks noChangeArrowheads="1"/>
          </p:cNvSpPr>
          <p:nvPr/>
        </p:nvSpPr>
        <p:spPr bwMode="auto">
          <a:xfrm>
            <a:off x="4648200" y="4111625"/>
            <a:ext cx="768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0070C0"/>
                </a:solidFill>
              </a:rPr>
              <a:t>‘action’</a:t>
            </a:r>
            <a:endParaRPr lang="zh-CN" altLang="en-US" sz="1100">
              <a:solidFill>
                <a:srgbClr val="0070C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333875" y="3397250"/>
            <a:ext cx="457200" cy="360363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357688" y="4457700"/>
            <a:ext cx="327025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5" name="文本框 26"/>
          <p:cNvSpPr txBox="1">
            <a:spLocks noChangeArrowheads="1"/>
          </p:cNvSpPr>
          <p:nvPr/>
        </p:nvSpPr>
        <p:spPr bwMode="auto">
          <a:xfrm>
            <a:off x="4662488" y="4319588"/>
            <a:ext cx="768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0070C0"/>
                </a:solidFill>
              </a:rPr>
              <a:t>‘event’</a:t>
            </a:r>
            <a:endParaRPr lang="zh-CN" altLang="en-US" sz="1100">
              <a:solidFill>
                <a:srgbClr val="0070C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884363" y="2298700"/>
            <a:ext cx="479425" cy="338138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7" name="文本框 31"/>
          <p:cNvSpPr txBox="1">
            <a:spLocks noChangeArrowheads="1"/>
          </p:cNvSpPr>
          <p:nvPr/>
        </p:nvSpPr>
        <p:spPr bwMode="auto">
          <a:xfrm>
            <a:off x="1677988" y="1862138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</a:rPr>
              <a:t>Device Model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3818" name="文本框 32"/>
          <p:cNvSpPr txBox="1">
            <a:spLocks noChangeArrowheads="1"/>
          </p:cNvSpPr>
          <p:nvPr/>
        </p:nvSpPr>
        <p:spPr bwMode="auto">
          <a:xfrm>
            <a:off x="3822700" y="2940050"/>
            <a:ext cx="1022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</a:rPr>
              <a:t>Module Class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2014538" y="3105150"/>
            <a:ext cx="203200" cy="1295400"/>
          </a:xfrm>
          <a:prstGeom prst="rightBrace">
            <a:avLst>
              <a:gd name="adj1" fmla="val 8333"/>
              <a:gd name="adj2" fmla="val 4484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Arial" pitchFamily="34" charset="0"/>
            </a:endParaRPr>
          </a:p>
        </p:txBody>
      </p:sp>
      <p:sp>
        <p:nvSpPr>
          <p:cNvPr id="33820" name="文本框 34"/>
          <p:cNvSpPr txBox="1">
            <a:spLocks noChangeArrowheads="1"/>
          </p:cNvSpPr>
          <p:nvPr/>
        </p:nvSpPr>
        <p:spPr bwMode="auto">
          <a:xfrm>
            <a:off x="2227263" y="3409950"/>
            <a:ext cx="8524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</a:rPr>
              <a:t>Module Classes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3821" name="文本框 35"/>
          <p:cNvSpPr txBox="1">
            <a:spLocks noChangeArrowheads="1"/>
          </p:cNvSpPr>
          <p:nvPr/>
        </p:nvSpPr>
        <p:spPr bwMode="auto">
          <a:xfrm>
            <a:off x="6878638" y="1803400"/>
            <a:ext cx="14097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</a:rPr>
              <a:t>Device properties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3822" name="文本框 36"/>
          <p:cNvSpPr txBox="1">
            <a:spLocks noChangeArrowheads="1"/>
          </p:cNvSpPr>
          <p:nvPr/>
        </p:nvSpPr>
        <p:spPr bwMode="auto">
          <a:xfrm>
            <a:off x="4719638" y="377031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</a:rPr>
              <a:t>Data Point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3823" name="文本框 37"/>
          <p:cNvSpPr txBox="1">
            <a:spLocks noChangeArrowheads="1"/>
          </p:cNvSpPr>
          <p:nvPr/>
        </p:nvSpPr>
        <p:spPr bwMode="auto">
          <a:xfrm>
            <a:off x="5184775" y="4111625"/>
            <a:ext cx="636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</a:rPr>
              <a:t>Action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3824" name="文本框 38"/>
          <p:cNvSpPr txBox="1">
            <a:spLocks noChangeArrowheads="1"/>
          </p:cNvSpPr>
          <p:nvPr/>
        </p:nvSpPr>
        <p:spPr bwMode="auto">
          <a:xfrm>
            <a:off x="587375" y="4953000"/>
            <a:ext cx="1022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</a:rPr>
              <a:t>SDT concepts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33825" name="文本框 40"/>
          <p:cNvSpPr txBox="1">
            <a:spLocks noChangeArrowheads="1"/>
          </p:cNvSpPr>
          <p:nvPr/>
        </p:nvSpPr>
        <p:spPr bwMode="auto">
          <a:xfrm>
            <a:off x="590550" y="5214938"/>
            <a:ext cx="1165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>
                <a:solidFill>
                  <a:srgbClr val="0070C0"/>
                </a:solidFill>
              </a:rPr>
              <a:t>WoT concepts</a:t>
            </a:r>
            <a:endParaRPr lang="zh-CN" altLang="en-US" sz="1100">
              <a:solidFill>
                <a:srgbClr val="0070C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908175" y="1952625"/>
            <a:ext cx="4418013" cy="930275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930400" y="3105150"/>
            <a:ext cx="1204913" cy="34925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Research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Machine-understandable interaction models</a:t>
            </a:r>
          </a:p>
          <a:p>
            <a:pPr lvl="1"/>
            <a:r>
              <a:rPr lang="en-US" dirty="0" smtClean="0"/>
              <a:t>Hypermedia controls </a:t>
            </a:r>
            <a:r>
              <a:rPr lang="en-US" dirty="0" smtClean="0">
                <a:sym typeface="Wingdings" pitchFamily="2" charset="2"/>
              </a:rPr>
              <a:t> IRTF T2TRG</a:t>
            </a:r>
            <a:endParaRPr lang="en-US" dirty="0" smtClean="0"/>
          </a:p>
          <a:p>
            <a:pPr lvl="1"/>
            <a:r>
              <a:rPr lang="en-US" dirty="0" smtClean="0"/>
              <a:t>Programming abstractions for orchestration</a:t>
            </a:r>
          </a:p>
          <a:p>
            <a:pPr lvl="1"/>
            <a:r>
              <a:rPr lang="en-US" dirty="0" smtClean="0"/>
              <a:t>Recovery from errors</a:t>
            </a:r>
          </a:p>
          <a:p>
            <a:r>
              <a:rPr lang="en-US" dirty="0" smtClean="0"/>
              <a:t>Semantic Web beyond knowledge management</a:t>
            </a:r>
          </a:p>
          <a:p>
            <a:pPr lvl="1"/>
            <a:r>
              <a:rPr lang="en-US" dirty="0" smtClean="0"/>
              <a:t>Dynamic graphs</a:t>
            </a:r>
          </a:p>
          <a:p>
            <a:pPr lvl="1"/>
            <a:r>
              <a:rPr lang="en-US" dirty="0" smtClean="0"/>
              <a:t>Privacy preservation</a:t>
            </a:r>
          </a:p>
          <a:p>
            <a:pPr lvl="1"/>
            <a:r>
              <a:rPr lang="en-US" dirty="0" smtClean="0"/>
              <a:t>Reasoning in constrained environments</a:t>
            </a:r>
          </a:p>
          <a:p>
            <a:r>
              <a:rPr lang="en-US" dirty="0" smtClean="0"/>
              <a:t>Security in loosely-coupled systems</a:t>
            </a:r>
          </a:p>
          <a:p>
            <a:pPr lvl="1"/>
            <a:r>
              <a:rPr lang="en-US" dirty="0" smtClean="0"/>
              <a:t>Object signing and encryption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</a:t>
            </a:r>
            <a:r>
              <a:rPr lang="de-DE" dirty="0" err="1" smtClean="0"/>
              <a:t>WoT</a:t>
            </a:r>
            <a:r>
              <a:rPr lang="de-DE" dirty="0" smtClean="0"/>
              <a:t> 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W3C WoT Wiki (IG+WG organizational information)</a:t>
            </a:r>
          </a:p>
          <a:p>
            <a:pPr lvl="1"/>
            <a:r>
              <a:rPr lang="en-US" sz="1600" dirty="0" smtClean="0">
                <a:hlinkClick r:id="rId2"/>
              </a:rPr>
              <a:t>https://www.w3.org/WoT/IG/wiki/Main_Page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W3C </a:t>
            </a:r>
            <a:r>
              <a:rPr lang="en-US" sz="2000" dirty="0"/>
              <a:t>WoT Interest </a:t>
            </a:r>
            <a:r>
              <a:rPr lang="en-US" sz="2000" dirty="0" smtClean="0"/>
              <a:t>Group</a:t>
            </a: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www.w3.org/2016/07/wot-ig-charter.html</a:t>
            </a:r>
            <a:r>
              <a:rPr lang="en-US" sz="1600" dirty="0" smtClean="0"/>
              <a:t> (charter)</a:t>
            </a:r>
            <a:endParaRPr lang="en-US" sz="1600" dirty="0">
              <a:hlinkClick r:id="rId3"/>
            </a:endParaRPr>
          </a:p>
          <a:p>
            <a:pPr lvl="1"/>
            <a:r>
              <a:rPr lang="en-US" sz="1600" dirty="0" smtClean="0">
                <a:hlinkClick r:id="rId4"/>
              </a:rPr>
              <a:t>https://lists.w3.org/Archives/Public/public-wot-ig/</a:t>
            </a:r>
            <a:r>
              <a:rPr lang="en-US" sz="1600" dirty="0" smtClean="0"/>
              <a:t> (subscribe to mailing list)</a:t>
            </a:r>
          </a:p>
          <a:p>
            <a:pPr lvl="1"/>
            <a:r>
              <a:rPr lang="en-US" sz="1600" dirty="0" smtClean="0">
                <a:hlinkClick r:id="rId5"/>
              </a:rPr>
              <a:t>https://github.com/w3c/wot</a:t>
            </a:r>
            <a:r>
              <a:rPr lang="en-US" sz="1600" dirty="0" smtClean="0"/>
              <a:t> (technical proposals)</a:t>
            </a:r>
          </a:p>
          <a:p>
            <a:r>
              <a:rPr lang="en-US" sz="2000" dirty="0" smtClean="0"/>
              <a:t>W3C WoT Working Group</a:t>
            </a:r>
          </a:p>
          <a:p>
            <a:pPr lvl="1"/>
            <a:r>
              <a:rPr lang="en-US" sz="1600" dirty="0" smtClean="0">
                <a:hlinkClick r:id="rId6"/>
              </a:rPr>
              <a:t>https://www.w3.org/2016/12/wot-wg-2016.html</a:t>
            </a:r>
            <a:r>
              <a:rPr lang="en-US" sz="1600" dirty="0" smtClean="0"/>
              <a:t> (charter)</a:t>
            </a:r>
          </a:p>
          <a:p>
            <a:pPr lvl="1"/>
            <a:r>
              <a:rPr lang="en-US" sz="1600" dirty="0" smtClean="0">
                <a:hlinkClick r:id="rId7"/>
              </a:rPr>
              <a:t>https://www.w3.org/WoT/WG/</a:t>
            </a:r>
            <a:r>
              <a:rPr lang="en-US" sz="1600" dirty="0" smtClean="0"/>
              <a:t> (dashboard)</a:t>
            </a:r>
          </a:p>
          <a:p>
            <a:r>
              <a:rPr lang="en-US" sz="2000" dirty="0" smtClean="0"/>
              <a:t>W3C </a:t>
            </a:r>
            <a:r>
              <a:rPr lang="en-US" sz="2000" dirty="0"/>
              <a:t>WoT </a:t>
            </a:r>
            <a:r>
              <a:rPr lang="en-US" sz="2000" dirty="0" smtClean="0"/>
              <a:t>Editor’s Drafts</a:t>
            </a:r>
          </a:p>
          <a:p>
            <a:pPr lvl="1"/>
            <a:r>
              <a:rPr lang="en-US" sz="1600" dirty="0" smtClean="0">
                <a:hlinkClick r:id="rId8"/>
              </a:rPr>
              <a:t>https://w3c.github.io/wot-architecture/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9"/>
              </a:rPr>
              <a:t>https://w3c.github.io/wot-thing-description/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0"/>
              </a:rPr>
              <a:t>https://w3c.github.io/wot-scripting-api/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1"/>
              </a:rPr>
              <a:t>https://w3c.github.io/wot-binding-templates/</a:t>
            </a:r>
            <a:endParaRPr lang="en-US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WG Roadmap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 anchor="ctr">
            <a:noAutofit/>
          </a:bodyPr>
          <a:lstStyle/>
          <a:p>
            <a:r>
              <a:rPr lang="en-US" sz="1400" dirty="0" smtClean="0"/>
              <a:t>2017-02 (Santa Clara F2F)</a:t>
            </a:r>
          </a:p>
          <a:p>
            <a:pPr lvl="1"/>
            <a:r>
              <a:rPr lang="en-US" sz="1200" dirty="0" smtClean="0"/>
              <a:t>Create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repos</a:t>
            </a:r>
          </a:p>
          <a:p>
            <a:r>
              <a:rPr lang="en-US" sz="1400" dirty="0" smtClean="0"/>
              <a:t>2017-05 (Osaka F2F)</a:t>
            </a:r>
          </a:p>
          <a:p>
            <a:pPr lvl="1"/>
            <a:r>
              <a:rPr lang="en-US" sz="1200" dirty="0" smtClean="0"/>
              <a:t>Graphical and RDF model of TD</a:t>
            </a:r>
          </a:p>
          <a:p>
            <a:pPr lvl="1"/>
            <a:r>
              <a:rPr lang="en-US" sz="1200" dirty="0" smtClean="0"/>
              <a:t>Editor’s Drafts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RC for WoT Architecture First Public Working Draft (FPWD)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Start security review for WoT Architecture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2017-07 (</a:t>
            </a:r>
            <a:r>
              <a:rPr lang="en-US" sz="1400" b="1" dirty="0" err="1" smtClean="0">
                <a:solidFill>
                  <a:srgbClr val="FF0000"/>
                </a:solidFill>
              </a:rPr>
              <a:t>Düsseldof</a:t>
            </a:r>
            <a:r>
              <a:rPr lang="en-US" sz="1400" b="1" dirty="0" smtClean="0">
                <a:solidFill>
                  <a:srgbClr val="FF0000"/>
                </a:solidFill>
              </a:rPr>
              <a:t> F2F)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Finish security review for WoT Arch. with Internet Drafts (“security concepts”) for internal security review and IETF outreach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Draft for test suite (</a:t>
            </a:r>
            <a:r>
              <a:rPr lang="en-US" sz="1200" dirty="0" err="1" smtClean="0">
                <a:solidFill>
                  <a:srgbClr val="FF0000"/>
                </a:solidFill>
              </a:rPr>
              <a:t>Servient</a:t>
            </a:r>
            <a:r>
              <a:rPr lang="en-US" sz="1200" dirty="0" smtClean="0">
                <a:solidFill>
                  <a:srgbClr val="FF0000"/>
                </a:solidFill>
              </a:rPr>
              <a:t> emulator with automatic checks)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Release First Public Working Draft (FPWD) of WoT Architecture</a:t>
            </a:r>
          </a:p>
          <a:p>
            <a:r>
              <a:rPr lang="en-US" sz="1400" dirty="0" smtClean="0"/>
              <a:t>2017-11 (TPAC 2017, Burlingame, CA, USA)</a:t>
            </a:r>
          </a:p>
          <a:p>
            <a:pPr lvl="1"/>
            <a:r>
              <a:rPr lang="en-US" sz="1200" dirty="0" smtClean="0"/>
              <a:t>RCs for First Public Working Drafts</a:t>
            </a:r>
          </a:p>
          <a:p>
            <a:pPr lvl="1"/>
            <a:r>
              <a:rPr lang="en-US" sz="1200" dirty="0" smtClean="0"/>
              <a:t>RC Implementations and Test Suite</a:t>
            </a:r>
          </a:p>
          <a:p>
            <a:pPr lvl="1"/>
            <a:r>
              <a:rPr lang="en-US" sz="1200" dirty="0" smtClean="0"/>
              <a:t>Start external security review</a:t>
            </a:r>
          </a:p>
          <a:p>
            <a:r>
              <a:rPr lang="en-US" sz="1400" dirty="0" smtClean="0"/>
              <a:t>2018-03 (London? F2F)</a:t>
            </a:r>
          </a:p>
          <a:p>
            <a:pPr lvl="1"/>
            <a:r>
              <a:rPr lang="en-US" sz="1200" dirty="0" smtClean="0"/>
              <a:t>Finish external security review</a:t>
            </a:r>
          </a:p>
          <a:p>
            <a:pPr lvl="1"/>
            <a:r>
              <a:rPr lang="en-US" sz="1200" dirty="0" smtClean="0"/>
              <a:t>Release First Public Working Drafts (FPWDs)</a:t>
            </a:r>
          </a:p>
          <a:p>
            <a:r>
              <a:rPr lang="en-US" sz="1400" dirty="0" smtClean="0"/>
              <a:t>2018-05 (F2F at sec conf, Santa Clara?)</a:t>
            </a:r>
          </a:p>
          <a:p>
            <a:pPr lvl="1"/>
            <a:r>
              <a:rPr lang="en-US" sz="1200" dirty="0" smtClean="0"/>
              <a:t>Aggressive testing / adverse security testing?</a:t>
            </a:r>
          </a:p>
          <a:p>
            <a:r>
              <a:rPr lang="en-US" sz="1400" dirty="0" smtClean="0"/>
              <a:t>2018-07 (China? F2F)</a:t>
            </a:r>
          </a:p>
          <a:p>
            <a:r>
              <a:rPr lang="en-US" sz="1400" dirty="0" smtClean="0"/>
              <a:t>2018-10</a:t>
            </a:r>
          </a:p>
          <a:p>
            <a:pPr lvl="1"/>
            <a:r>
              <a:rPr lang="en-US" sz="1200" dirty="0" smtClean="0"/>
              <a:t>RCs for Candidate Recommendations</a:t>
            </a:r>
          </a:p>
          <a:p>
            <a:pPr lvl="1"/>
            <a:r>
              <a:rPr lang="en-US" sz="1200" dirty="0" smtClean="0"/>
              <a:t>Start security review</a:t>
            </a:r>
          </a:p>
          <a:p>
            <a:r>
              <a:rPr lang="en-US" sz="1400" dirty="0" smtClean="0"/>
              <a:t>2018-11 (TPAC 2018, Asia?)</a:t>
            </a:r>
          </a:p>
          <a:p>
            <a:pPr lvl="1"/>
            <a:r>
              <a:rPr lang="en-US" sz="1200" dirty="0" smtClean="0"/>
              <a:t>Finish security review</a:t>
            </a:r>
          </a:p>
          <a:p>
            <a:pPr lvl="1"/>
            <a:r>
              <a:rPr lang="en-US" sz="1200" dirty="0" smtClean="0"/>
              <a:t>Start release process</a:t>
            </a:r>
          </a:p>
          <a:p>
            <a:r>
              <a:rPr lang="en-US" sz="1400" dirty="0" smtClean="0"/>
              <a:t>2018-12 (end of current charter)</a:t>
            </a:r>
          </a:p>
          <a:p>
            <a:pPr lvl="1"/>
            <a:r>
              <a:rPr lang="en-US" sz="1200" dirty="0" smtClean="0"/>
              <a:t>Release Candidate Recommendations (CRs)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Activities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of Things (</a:t>
            </a:r>
            <a:r>
              <a:rPr lang="en-US" dirty="0" err="1" smtClean="0"/>
              <a:t>WoT</a:t>
            </a:r>
            <a:r>
              <a:rPr lang="en-US" dirty="0" smtClean="0"/>
              <a:t>) Interest Group (IG) and Working Group (WG)</a:t>
            </a:r>
          </a:p>
          <a:p>
            <a:r>
              <a:rPr lang="en-US" dirty="0" smtClean="0">
                <a:hlinkClick r:id="rId2"/>
              </a:rPr>
              <a:t>https://www.w3.org/WoT/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2498971" y="1383159"/>
            <a:ext cx="414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 to be yet another standard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" name="Picture 2" descr="Standards"/>
          <p:cNvPicPr>
            <a:picLocks noChangeAspect="1" noChangeArrowheads="1"/>
          </p:cNvPicPr>
          <p:nvPr/>
        </p:nvPicPr>
        <p:blipFill>
          <a:blip r:embed="rId2" cstate="print"/>
          <a:srcRect t="12785"/>
          <a:stretch>
            <a:fillRect/>
          </a:stretch>
        </p:blipFill>
        <p:spPr bwMode="auto">
          <a:xfrm>
            <a:off x="467544" y="2041114"/>
            <a:ext cx="8208912" cy="3764150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583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53815" y="5982379"/>
            <a:ext cx="5636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A7B7C"/>
                </a:solidFill>
              </a:rPr>
              <a:t>Complement existing standards</a:t>
            </a:r>
            <a:r>
              <a:rPr lang="en-US" sz="2400" b="1" dirty="0" smtClean="0">
                <a:solidFill>
                  <a:srgbClr val="4A7B7C"/>
                </a:solidFill>
              </a:rPr>
              <a:t/>
            </a:r>
            <a:br>
              <a:rPr lang="en-US" sz="2400" b="1" dirty="0" smtClean="0">
                <a:solidFill>
                  <a:srgbClr val="4A7B7C"/>
                </a:solidFill>
              </a:rPr>
            </a:br>
            <a:r>
              <a:rPr lang="en-US" sz="2400" b="1" dirty="0" smtClean="0">
                <a:solidFill>
                  <a:srgbClr val="4A7B7C"/>
                </a:solidFill>
              </a:rPr>
              <a:t>by being </a:t>
            </a:r>
            <a:r>
              <a:rPr lang="en-US" sz="2400" b="1" i="1" dirty="0" smtClean="0">
                <a:solidFill>
                  <a:srgbClr val="4A7B7C"/>
                </a:solidFill>
              </a:rPr>
              <a:t>descriptive</a:t>
            </a:r>
            <a:r>
              <a:rPr lang="en-US" sz="2400" b="1" dirty="0" smtClean="0">
                <a:solidFill>
                  <a:srgbClr val="4A7B7C"/>
                </a:solidFill>
              </a:rPr>
              <a:t> instead of prescriptive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Web of Things: “glue </a:t>
            </a:r>
            <a:r>
              <a:rPr lang="en-US" sz="4400" dirty="0" smtClean="0">
                <a:solidFill>
                  <a:schemeClr val="bg1"/>
                </a:solidFill>
              </a:rPr>
              <a:t>in between</a:t>
            </a:r>
            <a:r>
              <a:rPr lang="en-US" sz="4400" dirty="0" smtClean="0">
                <a:solidFill>
                  <a:schemeClr val="bg1"/>
                </a:solidFill>
              </a:rPr>
              <a:t>”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498971" y="1383159"/>
            <a:ext cx="414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 to be yet another standard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3940" y="2337092"/>
            <a:ext cx="1512168" cy="527631"/>
          </a:xfrm>
          <a:prstGeom prst="rect">
            <a:avLst/>
          </a:prstGeom>
          <a:noFill/>
        </p:spPr>
      </p:pic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Scope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583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cross-platform</a:t>
            </a:r>
            <a:r>
              <a:rPr lang="en-US" sz="4400" dirty="0" smtClean="0">
                <a:solidFill>
                  <a:schemeClr val="bg1"/>
                </a:solidFill>
              </a:rPr>
              <a:t>, cross-domain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9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3940" y="2337092"/>
            <a:ext cx="1512168" cy="527631"/>
          </a:xfrm>
          <a:prstGeom prst="rect">
            <a:avLst/>
          </a:prstGeom>
          <a:noFill/>
        </p:spPr>
      </p:pic>
      <p:pic>
        <p:nvPicPr>
          <p:cNvPr id="3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83968" y="1556792"/>
            <a:ext cx="1443232" cy="455438"/>
          </a:xfrm>
          <a:prstGeom prst="rect">
            <a:avLst/>
          </a:prstGeom>
        </p:spPr>
      </p:pic>
      <p:pic>
        <p:nvPicPr>
          <p:cNvPr id="34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32240" y="1844824"/>
            <a:ext cx="1314551" cy="322980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44208" y="4869160"/>
            <a:ext cx="1057807" cy="670877"/>
          </a:xfrm>
          <a:prstGeom prst="rect">
            <a:avLst/>
          </a:prstGeom>
        </p:spPr>
      </p:pic>
      <p:pic>
        <p:nvPicPr>
          <p:cNvPr id="36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00481" y="1484784"/>
            <a:ext cx="771119" cy="782489"/>
          </a:xfrm>
          <a:prstGeom prst="rect">
            <a:avLst/>
          </a:prstGeom>
        </p:spPr>
      </p:pic>
      <p:pic>
        <p:nvPicPr>
          <p:cNvPr id="37" name="Picture 14" descr="https://seeklogo.com/images/H/Huawei-logo-A8C7CBCAA8-seeklogo.co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59632" y="5877272"/>
            <a:ext cx="674298" cy="656316"/>
          </a:xfrm>
          <a:prstGeom prst="rect">
            <a:avLst/>
          </a:prstGeom>
          <a:noFill/>
        </p:spPr>
      </p:pic>
      <p:pic>
        <p:nvPicPr>
          <p:cNvPr id="38" name="Picture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5536" y="5373216"/>
            <a:ext cx="986318" cy="472406"/>
          </a:xfrm>
          <a:prstGeom prst="rect">
            <a:avLst/>
          </a:prstGeom>
        </p:spPr>
      </p:pic>
      <p:pic>
        <p:nvPicPr>
          <p:cNvPr id="39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95936" y="5661248"/>
            <a:ext cx="646105" cy="591513"/>
          </a:xfrm>
          <a:prstGeom prst="rect">
            <a:avLst/>
          </a:prstGeom>
        </p:spPr>
      </p:pic>
      <p:pic>
        <p:nvPicPr>
          <p:cNvPr id="40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280" y="5949280"/>
            <a:ext cx="917958" cy="637981"/>
          </a:xfrm>
          <a:prstGeom prst="rect">
            <a:avLst/>
          </a:prstGeom>
        </p:spPr>
      </p:pic>
      <p:pic>
        <p:nvPicPr>
          <p:cNvPr id="41" name="Pictur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28384" y="6309320"/>
            <a:ext cx="966225" cy="414328"/>
          </a:xfrm>
          <a:prstGeom prst="rect">
            <a:avLst/>
          </a:prstGeom>
        </p:spPr>
      </p:pic>
      <p:pic>
        <p:nvPicPr>
          <p:cNvPr id="42" name="Picture 12" descr="https://upload.wikimedia.org/wikipedia/en/thumb/4/44/Fzi_logo.svg/610px-Fzi_logo.svg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12160" y="1340768"/>
            <a:ext cx="353753" cy="593520"/>
          </a:xfrm>
          <a:prstGeom prst="rect">
            <a:avLst/>
          </a:prstGeom>
          <a:noFill/>
        </p:spPr>
      </p:pic>
      <p:pic>
        <p:nvPicPr>
          <p:cNvPr id="43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47864" y="1772816"/>
            <a:ext cx="595530" cy="201437"/>
          </a:xfrm>
          <a:prstGeom prst="rect">
            <a:avLst/>
          </a:prstGeom>
        </p:spPr>
      </p:pic>
      <p:pic>
        <p:nvPicPr>
          <p:cNvPr id="44" name="Pictur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779912" y="6420899"/>
            <a:ext cx="731462" cy="437101"/>
          </a:xfrm>
          <a:prstGeom prst="rect">
            <a:avLst/>
          </a:prstGeom>
        </p:spPr>
      </p:pic>
      <p:pic>
        <p:nvPicPr>
          <p:cNvPr id="45" name="Picture 1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28184" y="5517232"/>
            <a:ext cx="805135" cy="403128"/>
          </a:xfrm>
          <a:prstGeom prst="rect">
            <a:avLst/>
          </a:prstGeom>
        </p:spPr>
      </p:pic>
      <p:pic>
        <p:nvPicPr>
          <p:cNvPr id="46" name="Picture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00392" y="2420888"/>
            <a:ext cx="812790" cy="201991"/>
          </a:xfrm>
          <a:prstGeom prst="rect">
            <a:avLst/>
          </a:prstGeom>
        </p:spPr>
      </p:pic>
      <p:pic>
        <p:nvPicPr>
          <p:cNvPr id="47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23728" y="1412776"/>
            <a:ext cx="988176" cy="391918"/>
          </a:xfrm>
          <a:prstGeom prst="rect">
            <a:avLst/>
          </a:prstGeom>
        </p:spPr>
      </p:pic>
      <p:pic>
        <p:nvPicPr>
          <p:cNvPr id="48" name="Picture 4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851920" y="1196752"/>
            <a:ext cx="981239" cy="303477"/>
          </a:xfrm>
          <a:prstGeom prst="rect">
            <a:avLst/>
          </a:prstGeom>
        </p:spPr>
      </p:pic>
      <p:pic>
        <p:nvPicPr>
          <p:cNvPr id="49" name="Picture 2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508104" y="6309320"/>
            <a:ext cx="650045" cy="367481"/>
          </a:xfrm>
          <a:prstGeom prst="rect">
            <a:avLst/>
          </a:prstGeom>
        </p:spPr>
      </p:pic>
      <p:pic>
        <p:nvPicPr>
          <p:cNvPr id="50" name="Picture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76056" y="2060848"/>
            <a:ext cx="428254" cy="437818"/>
          </a:xfrm>
          <a:prstGeom prst="rect">
            <a:avLst/>
          </a:prstGeom>
        </p:spPr>
      </p:pic>
      <p:pic>
        <p:nvPicPr>
          <p:cNvPr id="51" name="Picture 4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7624" y="764704"/>
            <a:ext cx="890058" cy="602121"/>
          </a:xfrm>
          <a:prstGeom prst="rect">
            <a:avLst/>
          </a:prstGeom>
        </p:spPr>
      </p:pic>
      <p:pic>
        <p:nvPicPr>
          <p:cNvPr id="52" name="Picture 3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932040" y="5877272"/>
            <a:ext cx="777416" cy="246213"/>
          </a:xfrm>
          <a:prstGeom prst="rect">
            <a:avLst/>
          </a:prstGeom>
        </p:spPr>
      </p:pic>
      <p:pic>
        <p:nvPicPr>
          <p:cNvPr id="53" name="Picture 2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1520" y="6021288"/>
            <a:ext cx="392672" cy="611134"/>
          </a:xfrm>
          <a:prstGeom prst="rect">
            <a:avLst/>
          </a:prstGeom>
        </p:spPr>
      </p:pic>
      <p:pic>
        <p:nvPicPr>
          <p:cNvPr id="54" name="Picture 4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79712" y="1988840"/>
            <a:ext cx="670848" cy="412982"/>
          </a:xfrm>
          <a:prstGeom prst="rect">
            <a:avLst/>
          </a:prstGeom>
        </p:spPr>
      </p:pic>
      <p:pic>
        <p:nvPicPr>
          <p:cNvPr id="55" name="Picture 4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75856" y="5013176"/>
            <a:ext cx="1029217" cy="784496"/>
          </a:xfrm>
          <a:prstGeom prst="rect">
            <a:avLst/>
          </a:prstGeom>
        </p:spPr>
      </p:pic>
      <p:pic>
        <p:nvPicPr>
          <p:cNvPr id="56" name="Picture 6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72000" y="6123890"/>
            <a:ext cx="964592" cy="734110"/>
          </a:xfrm>
          <a:prstGeom prst="rect">
            <a:avLst/>
          </a:prstGeom>
        </p:spPr>
      </p:pic>
      <p:pic>
        <p:nvPicPr>
          <p:cNvPr id="57" name="Picture 3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72200" y="6525344"/>
            <a:ext cx="1414626" cy="204007"/>
          </a:xfrm>
          <a:prstGeom prst="rect">
            <a:avLst/>
          </a:prstGeom>
        </p:spPr>
      </p:pic>
      <p:pic>
        <p:nvPicPr>
          <p:cNvPr id="58" name="Picture 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5616" y="1412776"/>
            <a:ext cx="890356" cy="133809"/>
          </a:xfrm>
          <a:prstGeom prst="rect">
            <a:avLst/>
          </a:prstGeom>
        </p:spPr>
      </p:pic>
      <p:pic>
        <p:nvPicPr>
          <p:cNvPr id="59" name="Picture 16" descr="http://www.gbpremiumcars.com/wp-content/uploads/2016/08/jlr_logo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740352" y="5445224"/>
            <a:ext cx="1147810" cy="281213"/>
          </a:xfrm>
          <a:prstGeom prst="rect">
            <a:avLst/>
          </a:prstGeom>
          <a:noFill/>
        </p:spPr>
      </p:pic>
      <p:pic>
        <p:nvPicPr>
          <p:cNvPr id="60" name="Picture 1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07704" y="260648"/>
            <a:ext cx="389385" cy="524786"/>
          </a:xfrm>
          <a:prstGeom prst="rect">
            <a:avLst/>
          </a:prstGeom>
        </p:spPr>
      </p:pic>
      <p:pic>
        <p:nvPicPr>
          <p:cNvPr id="61" name="Picture 4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4171" y="-27384"/>
            <a:ext cx="1363493" cy="778273"/>
          </a:xfrm>
          <a:prstGeom prst="rect">
            <a:avLst/>
          </a:prstGeom>
        </p:spPr>
      </p:pic>
      <p:pic>
        <p:nvPicPr>
          <p:cNvPr id="62" name="Picture 24" descr="http://cdn.parabolicarc.com/wp-content/uploads/2009/04/boeing_logo.jp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7740352" y="2852936"/>
            <a:ext cx="751361" cy="368742"/>
          </a:xfrm>
          <a:prstGeom prst="rect">
            <a:avLst/>
          </a:prstGeom>
          <a:noFill/>
        </p:spPr>
      </p:pic>
      <p:pic>
        <p:nvPicPr>
          <p:cNvPr id="63" name="Picture 34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79712" y="2492896"/>
            <a:ext cx="865304" cy="658547"/>
          </a:xfrm>
          <a:prstGeom prst="rect">
            <a:avLst/>
          </a:prstGeom>
        </p:spPr>
      </p:pic>
      <p:pic>
        <p:nvPicPr>
          <p:cNvPr id="64" name="Picture 28" descr="https://thetechportal.com/wp-content/uploads/2016/11/Softbank-logo.png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2267744" y="6138497"/>
            <a:ext cx="1187084" cy="890903"/>
          </a:xfrm>
          <a:prstGeom prst="rect">
            <a:avLst/>
          </a:prstGeom>
          <a:noFill/>
        </p:spPr>
      </p:pic>
      <p:pic>
        <p:nvPicPr>
          <p:cNvPr id="65" name="Picture 26" descr="https://www.3d-grenzenlos.de/wp/wp-content/uploads/2016/05/logo-technische_universitaet_berlin.png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8388424" y="1124744"/>
            <a:ext cx="523856" cy="395991"/>
          </a:xfrm>
          <a:prstGeom prst="rect">
            <a:avLst/>
          </a:prstGeom>
          <a:noFill/>
        </p:spPr>
      </p:pic>
      <p:pic>
        <p:nvPicPr>
          <p:cNvPr id="66" name="Picture 57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08304" y="836712"/>
            <a:ext cx="928770" cy="478214"/>
          </a:xfrm>
          <a:prstGeom prst="rect">
            <a:avLst/>
          </a:prstGeom>
        </p:spPr>
      </p:pic>
      <p:pic>
        <p:nvPicPr>
          <p:cNvPr id="67" name="Picture 58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35827" y="44624"/>
            <a:ext cx="1072677" cy="387496"/>
          </a:xfrm>
          <a:prstGeom prst="rect">
            <a:avLst/>
          </a:prstGeom>
        </p:spPr>
      </p:pic>
      <p:pic>
        <p:nvPicPr>
          <p:cNvPr id="68" name="Picture 33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16216" y="1196752"/>
            <a:ext cx="759928" cy="281142"/>
          </a:xfrm>
          <a:prstGeom prst="rect">
            <a:avLst/>
          </a:prstGeom>
        </p:spPr>
      </p:pic>
      <p:pic>
        <p:nvPicPr>
          <p:cNvPr id="69" name="Picture 45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51386" y="1628800"/>
            <a:ext cx="757118" cy="543141"/>
          </a:xfrm>
          <a:prstGeom prst="rect">
            <a:avLst/>
          </a:prstGeom>
        </p:spPr>
      </p:pic>
      <p:pic>
        <p:nvPicPr>
          <p:cNvPr id="70" name="Picture 5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460432" y="548680"/>
            <a:ext cx="508149" cy="360343"/>
          </a:xfrm>
          <a:prstGeom prst="rect">
            <a:avLst/>
          </a:prstGeom>
        </p:spPr>
      </p:pic>
      <p:pic>
        <p:nvPicPr>
          <p:cNvPr id="71" name="Picture 4" descr="https://www.mathjobs.org/jobs?groupimg-539-0-1-0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6876256" y="260648"/>
            <a:ext cx="989556" cy="401943"/>
          </a:xfrm>
          <a:prstGeom prst="rect">
            <a:avLst/>
          </a:prstGeom>
          <a:noFill/>
        </p:spPr>
      </p:pic>
      <p:pic>
        <p:nvPicPr>
          <p:cNvPr id="72" name="Picture 18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60032" y="2708920"/>
            <a:ext cx="416231" cy="409110"/>
          </a:xfrm>
          <a:prstGeom prst="rect">
            <a:avLst/>
          </a:prstGeom>
        </p:spPr>
      </p:pic>
      <p:pic>
        <p:nvPicPr>
          <p:cNvPr id="73" name="Picture 27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67744" y="5904656"/>
            <a:ext cx="607011" cy="453348"/>
          </a:xfrm>
          <a:prstGeom prst="rect">
            <a:avLst/>
          </a:prstGeom>
        </p:spPr>
      </p:pic>
      <p:pic>
        <p:nvPicPr>
          <p:cNvPr id="74" name="Picture 22" descr="http://www.cems.org/sites/default/files/content/company/image/nokia-900x300_new-logo.png"/>
          <p:cNvPicPr>
            <a:picLocks noChangeAspect="1" noChangeArrowheads="1"/>
          </p:cNvPicPr>
          <p:nvPr/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2915816" y="5877272"/>
            <a:ext cx="973854" cy="324618"/>
          </a:xfrm>
          <a:prstGeom prst="rect">
            <a:avLst/>
          </a:prstGeom>
          <a:noFill/>
        </p:spPr>
      </p:pic>
      <p:pic>
        <p:nvPicPr>
          <p:cNvPr id="75" name="Picture 20" descr="https://www.qualitylogic.com/wp-content/uploads/2017/01/KETI_logo.png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5868144" y="116632"/>
            <a:ext cx="740653" cy="336256"/>
          </a:xfrm>
          <a:prstGeom prst="rect">
            <a:avLst/>
          </a:prstGeom>
          <a:noFill/>
        </p:spPr>
      </p:pic>
      <p:pic>
        <p:nvPicPr>
          <p:cNvPr id="76" name="Picture 5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3491880" y="-129649"/>
            <a:ext cx="1123033" cy="678329"/>
          </a:xfrm>
          <a:prstGeom prst="rect">
            <a:avLst/>
          </a:prstGeom>
        </p:spPr>
      </p:pic>
      <p:pic>
        <p:nvPicPr>
          <p:cNvPr id="77" name="Picture 66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9512" y="692696"/>
            <a:ext cx="730424" cy="363234"/>
          </a:xfrm>
          <a:prstGeom prst="rect">
            <a:avLst/>
          </a:prstGeom>
        </p:spPr>
      </p:pic>
      <p:pic>
        <p:nvPicPr>
          <p:cNvPr id="78" name="Picture 4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4581128"/>
            <a:ext cx="810011" cy="855580"/>
          </a:xfrm>
          <a:prstGeom prst="rect">
            <a:avLst/>
          </a:prstGeom>
        </p:spPr>
      </p:pic>
      <p:pic>
        <p:nvPicPr>
          <p:cNvPr id="79" name="Picture 8" descr="https://www.dgincubation.co.jp/wp-content/uploads/portfolio/blockstream-title.png"/>
          <p:cNvPicPr>
            <a:picLocks noChangeAspect="1" noChangeArrowheads="1"/>
          </p:cNvPicPr>
          <p:nvPr/>
        </p:nvPicPr>
        <p:blipFill>
          <a:blip r:embed="rId53" cstate="print"/>
          <a:srcRect/>
          <a:stretch>
            <a:fillRect/>
          </a:stretch>
        </p:blipFill>
        <p:spPr bwMode="auto">
          <a:xfrm>
            <a:off x="8041324" y="5877272"/>
            <a:ext cx="1102676" cy="326392"/>
          </a:xfrm>
          <a:prstGeom prst="rect">
            <a:avLst/>
          </a:prstGeom>
          <a:noFill/>
        </p:spPr>
      </p:pic>
      <p:pic>
        <p:nvPicPr>
          <p:cNvPr id="80" name="Picture 64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455191" y="4797152"/>
            <a:ext cx="688809" cy="349484"/>
          </a:xfrm>
          <a:prstGeom prst="rect">
            <a:avLst/>
          </a:prstGeom>
        </p:spPr>
      </p:pic>
      <p:pic>
        <p:nvPicPr>
          <p:cNvPr id="81" name="Picture 18" descr="https://entwickler.de/wp-content/uploads/2016/10/js-foundation-logo-900x450.jpg"/>
          <p:cNvPicPr>
            <a:picLocks noChangeAspect="1" noChangeArrowheads="1"/>
          </p:cNvPicPr>
          <p:nvPr/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6156176" y="5877272"/>
            <a:ext cx="914912" cy="457456"/>
          </a:xfrm>
          <a:prstGeom prst="rect">
            <a:avLst/>
          </a:prstGeom>
          <a:noFill/>
        </p:spPr>
      </p:pic>
      <p:pic>
        <p:nvPicPr>
          <p:cNvPr id="82" name="Picture 2" descr="http://www.sfi.ie/assets/components/phpthumbof/cache/Insight%20logo.f6f28b09aa929b7f8b05a74fd99c73012354.jpg"/>
          <p:cNvPicPr>
            <a:picLocks noChangeAspect="1" noChangeArrowheads="1"/>
          </p:cNvPicPr>
          <p:nvPr/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8505117" y="2780928"/>
            <a:ext cx="638883" cy="378259"/>
          </a:xfrm>
          <a:prstGeom prst="rect">
            <a:avLst/>
          </a:prstGeom>
          <a:noFill/>
        </p:spPr>
      </p:pic>
      <p:pic>
        <p:nvPicPr>
          <p:cNvPr id="83" name="Picture 10" descr="http://img.technews.co/wp-content/uploads/2015/05/China-Unicom-logo-490x367.png"/>
          <p:cNvPicPr>
            <a:picLocks noChangeAspect="1" noChangeArrowheads="1"/>
          </p:cNvPicPr>
          <p:nvPr/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-47625" y="2522612"/>
            <a:ext cx="834158" cy="624768"/>
          </a:xfrm>
          <a:prstGeom prst="rect">
            <a:avLst/>
          </a:prstGeom>
          <a:noFill/>
        </p:spPr>
      </p:pic>
      <p:pic>
        <p:nvPicPr>
          <p:cNvPr id="84" name="Picture 6" descr="http://www.laketec.com/wp-content/uploads/2017/01/partners-logo-avaya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107504" y="1124744"/>
            <a:ext cx="771526" cy="540068"/>
          </a:xfrm>
          <a:prstGeom prst="rect">
            <a:avLst/>
          </a:prstGeom>
          <a:noFill/>
        </p:spPr>
      </p:pic>
      <p:pic>
        <p:nvPicPr>
          <p:cNvPr id="85" name="Picture 11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60032" y="0"/>
            <a:ext cx="727350" cy="258326"/>
          </a:xfrm>
          <a:prstGeom prst="rect">
            <a:avLst/>
          </a:prstGeom>
        </p:spPr>
      </p:pic>
      <p:pic>
        <p:nvPicPr>
          <p:cNvPr id="86" name="Picture 6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483768" y="95797"/>
            <a:ext cx="720080" cy="380875"/>
          </a:xfrm>
          <a:prstGeom prst="rect">
            <a:avLst/>
          </a:prstGeom>
        </p:spPr>
      </p:pic>
      <p:pic>
        <p:nvPicPr>
          <p:cNvPr id="88" name="Picture 60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99592" y="4797152"/>
            <a:ext cx="496732" cy="504056"/>
          </a:xfrm>
          <a:prstGeom prst="rect">
            <a:avLst/>
          </a:prstGeom>
        </p:spPr>
      </p:pic>
      <p:sp>
        <p:nvSpPr>
          <p:cNvPr id="87" name="Foliennummernplatzhalt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iger Pfeil 34"/>
          <p:cNvSpPr/>
          <p:nvPr/>
        </p:nvSpPr>
        <p:spPr>
          <a:xfrm rot="10800000" flipV="1">
            <a:off x="5796136" y="1946449"/>
            <a:ext cx="1944216" cy="648071"/>
          </a:xfrm>
          <a:prstGeom prst="bentArrow">
            <a:avLst>
              <a:gd name="adj1" fmla="val 20305"/>
              <a:gd name="adj2" fmla="val 28821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6369901" y="2591752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</a:p>
        </p:txBody>
      </p:sp>
      <p:sp>
        <p:nvSpPr>
          <p:cNvPr id="36" name="角丸四角形 21"/>
          <p:cNvSpPr/>
          <p:nvPr/>
        </p:nvSpPr>
        <p:spPr bwMode="auto">
          <a:xfrm>
            <a:off x="6489548" y="3644283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38" name="縦巻き 49"/>
          <p:cNvSpPr/>
          <p:nvPr/>
        </p:nvSpPr>
        <p:spPr bwMode="auto">
          <a:xfrm>
            <a:off x="6489548" y="3104883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6" name="角丸四角形 21"/>
          <p:cNvSpPr/>
          <p:nvPr/>
        </p:nvSpPr>
        <p:spPr bwMode="auto">
          <a:xfrm>
            <a:off x="6489548" y="4192559"/>
            <a:ext cx="2348452" cy="430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0" name="Rechteckiger Pfeil 34"/>
          <p:cNvSpPr/>
          <p:nvPr/>
        </p:nvSpPr>
        <p:spPr>
          <a:xfrm rot="10800000">
            <a:off x="2771800" y="4610745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hteckiger Pfeil 34"/>
          <p:cNvSpPr/>
          <p:nvPr/>
        </p:nvSpPr>
        <p:spPr>
          <a:xfrm rot="12600000">
            <a:off x="2709378" y="4050099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hteckiger Pfeil 34"/>
          <p:cNvSpPr/>
          <p:nvPr/>
        </p:nvSpPr>
        <p:spPr>
          <a:xfrm rot="9900000" flipH="1">
            <a:off x="4415134" y="4363333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3347864" y="3944169"/>
            <a:ext cx="2448272" cy="1357039"/>
          </a:xfrm>
          <a:prstGeom prst="cube">
            <a:avLst>
              <a:gd name="adj" fmla="val 9729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000" kern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Re-usable</a:t>
            </a:r>
            <a:br>
              <a:rPr lang="en-US" sz="2000" kern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kern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Technological</a:t>
            </a:r>
            <a:br>
              <a:rPr lang="en-US" sz="2000" kern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kern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 Blocks</a:t>
            </a:r>
            <a:endParaRPr lang="en-US" sz="2000" kern="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W3C WoT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Approach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eft-Right Arrow 37"/>
          <p:cNvSpPr/>
          <p:nvPr/>
        </p:nvSpPr>
        <p:spPr>
          <a:xfrm>
            <a:off x="2886903" y="2873555"/>
            <a:ext cx="3370192" cy="93610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easy integration across platforms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Down Arrow 38"/>
          <p:cNvSpPr/>
          <p:nvPr/>
        </p:nvSpPr>
        <p:spPr>
          <a:xfrm>
            <a:off x="4283968" y="2234481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3347864" y="1680031"/>
            <a:ext cx="2448272" cy="939381"/>
            <a:chOff x="3347864" y="2417611"/>
            <a:chExt cx="2448272" cy="939381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2000" kern="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</a:p>
            <a:p>
              <a:pPr lvl="0" algn="ctr" fontAlgn="ctr">
                <a:defRPr/>
              </a:pPr>
              <a:r>
                <a:rPr lang="en-US" altLang="ja-JP" sz="2000" kern="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lang="en-US" altLang="ja-JP" sz="2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39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2" name="角丸四角形 6"/>
          <p:cNvSpPr/>
          <p:nvPr/>
        </p:nvSpPr>
        <p:spPr bwMode="auto">
          <a:xfrm>
            <a:off x="172671" y="2591752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292318" y="3644283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26" name="縦巻き 49"/>
          <p:cNvSpPr/>
          <p:nvPr/>
        </p:nvSpPr>
        <p:spPr bwMode="auto">
          <a:xfrm>
            <a:off x="292318" y="3104883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292318" y="419255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47" name="角丸四角形 21"/>
          <p:cNvSpPr/>
          <p:nvPr/>
        </p:nvSpPr>
        <p:spPr bwMode="auto">
          <a:xfrm>
            <a:off x="292318" y="4740835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Down Arrow 38"/>
          <p:cNvSpPr/>
          <p:nvPr/>
        </p:nvSpPr>
        <p:spPr>
          <a:xfrm rot="10800000">
            <a:off x="4283968" y="3475384"/>
            <a:ext cx="576064" cy="529242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224303" y="1556792"/>
            <a:ext cx="230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A7B7C"/>
                </a:solidFill>
                <a:latin typeface="Arial" pitchFamily="34" charset="0"/>
                <a:cs typeface="Arial" pitchFamily="34" charset="0"/>
              </a:rPr>
              <a:t>describe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Thing</a:t>
            </a:r>
            <a:endParaRPr lang="en-US" sz="2400" b="1" dirty="0">
              <a:solidFill>
                <a:srgbClr val="4A7B7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573168" y="5373216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kern="100" dirty="0" smtClean="0">
                <a:solidFill>
                  <a:srgbClr val="4A7B7C"/>
                </a:solidFill>
                <a:latin typeface="Arial" pitchFamily="34" charset="0"/>
                <a:cs typeface="Arial" pitchFamily="34" charset="0"/>
              </a:rPr>
              <a:t>complement</a:t>
            </a:r>
            <a:endParaRPr lang="en-US" sz="2400" b="1" kern="100" dirty="0">
              <a:solidFill>
                <a:srgbClr val="4A7B7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hteckiger Pfeil 34"/>
          <p:cNvSpPr/>
          <p:nvPr/>
        </p:nvSpPr>
        <p:spPr>
          <a:xfrm rot="5400000" flipV="1">
            <a:off x="2033055" y="1269421"/>
            <a:ext cx="541387" cy="2088230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921" y="1584950"/>
            <a:ext cx="337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how to interact with Thing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180-Grad-Pfeil 48"/>
          <p:cNvSpPr/>
          <p:nvPr/>
        </p:nvSpPr>
        <p:spPr>
          <a:xfrm flipV="1">
            <a:off x="1375073" y="5302246"/>
            <a:ext cx="6530677" cy="1007073"/>
          </a:xfrm>
          <a:prstGeom prst="uturnArrow">
            <a:avLst>
              <a:gd name="adj1" fmla="val 17305"/>
              <a:gd name="adj2" fmla="val 20865"/>
              <a:gd name="adj3" fmla="val 24079"/>
              <a:gd name="adj4" fmla="val 43750"/>
              <a:gd name="adj5" fmla="val 544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1"/>
          <p:cNvGrpSpPr/>
          <p:nvPr/>
        </p:nvGrpSpPr>
        <p:grpSpPr>
          <a:xfrm>
            <a:off x="6516216" y="5100042"/>
            <a:ext cx="2347201" cy="648072"/>
            <a:chOff x="6798022" y="5373216"/>
            <a:chExt cx="1735420" cy="648072"/>
          </a:xfrm>
        </p:grpSpPr>
        <p:sp>
          <p:nvSpPr>
            <p:cNvPr id="51" name="Flussdiagramm: Lochstreifen 50"/>
            <p:cNvSpPr/>
            <p:nvPr/>
          </p:nvSpPr>
          <p:spPr>
            <a:xfrm>
              <a:off x="6798022" y="5373216"/>
              <a:ext cx="1735420" cy="648072"/>
            </a:xfrm>
            <a:prstGeom prst="flowChartPunchedTa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798022" y="5589240"/>
              <a:ext cx="1735419" cy="432048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“WoT Interface”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Flussdiagramm: Lochstreifen 51"/>
          <p:cNvSpPr/>
          <p:nvPr/>
        </p:nvSpPr>
        <p:spPr>
          <a:xfrm>
            <a:off x="6516216" y="4667994"/>
            <a:ext cx="2347200" cy="561206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Protocol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oliennummernplatzhalt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680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5" grpId="0" animBg="1"/>
      <p:bldP spid="34" grpId="0" animBg="1"/>
      <p:bldP spid="35" grpId="0" animBg="1"/>
      <p:bldP spid="27" grpId="0" animBg="1"/>
      <p:bldP spid="24" grpId="0"/>
      <p:bldP spid="28" grpId="0"/>
      <p:bldP spid="43" grpId="0" animBg="1"/>
      <p:bldP spid="44" grpId="0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2016-b5b55c2754ed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3621</Words>
  <Application>Microsoft Office PowerPoint</Application>
  <PresentationFormat>Bildschirmpräsentation (4:3)</PresentationFormat>
  <Paragraphs>958</Paragraphs>
  <Slides>47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Larissa-Design</vt:lpstr>
      <vt:lpstr>for Semantic Interoperability</vt:lpstr>
      <vt:lpstr>What is the Web of Things?</vt:lpstr>
      <vt:lpstr>What is the Web of Things?</vt:lpstr>
      <vt:lpstr>What is the Web of Things?</vt:lpstr>
      <vt:lpstr>W3C WoT Activities</vt:lpstr>
      <vt:lpstr>W3C WoT Mission</vt:lpstr>
      <vt:lpstr>W3C WoT Mission</vt:lpstr>
      <vt:lpstr>W3C WoT Scope</vt:lpstr>
      <vt:lpstr>W3C WoT Approach</vt:lpstr>
      <vt:lpstr>WoT Building Blocks</vt:lpstr>
      <vt:lpstr>Semantic Interoperability</vt:lpstr>
      <vt:lpstr>How to Exchange (Described) Data</vt:lpstr>
      <vt:lpstr>“HTML for Things”: WoT Thing Description (TD)</vt:lpstr>
      <vt:lpstr>Various IoT Protocols</vt:lpstr>
      <vt:lpstr>Description of IoT Protocols: WoT Binding Templates</vt:lpstr>
      <vt:lpstr>Binding Template Drivers and/or Configurable Protocol Stacks</vt:lpstr>
      <vt:lpstr>Simplify Application Development</vt:lpstr>
      <vt:lpstr>Browser-like Runtime for IoT Apps: WoT Scripting API</vt:lpstr>
      <vt:lpstr>Portable Apps Across Vendors</vt:lpstr>
      <vt:lpstr>Portable Apps Across Components</vt:lpstr>
      <vt:lpstr>Portable Apps Across Components</vt:lpstr>
      <vt:lpstr>TD to Augment Existing Things</vt:lpstr>
      <vt:lpstr>W3C WoT Building Blocks</vt:lpstr>
      <vt:lpstr>W3C WoT Architecture Patterns</vt:lpstr>
      <vt:lpstr>WoT Thing Description</vt:lpstr>
      <vt:lpstr>TD Example</vt:lpstr>
      <vt:lpstr>Folie 27</vt:lpstr>
      <vt:lpstr>Folie 28</vt:lpstr>
      <vt:lpstr>Folie 29</vt:lpstr>
      <vt:lpstr>WoT Thing Description</vt:lpstr>
      <vt:lpstr>WoT Scripting API</vt:lpstr>
      <vt:lpstr>Script Example (Expose Thing)</vt:lpstr>
      <vt:lpstr>Script Example (Consume Thing)</vt:lpstr>
      <vt:lpstr>WoT Scripting API</vt:lpstr>
      <vt:lpstr>W3C WOT Organization</vt:lpstr>
      <vt:lpstr>W3C WoT Process</vt:lpstr>
      <vt:lpstr>W3C WoT Process</vt:lpstr>
      <vt:lpstr>W3C WoT Progress</vt:lpstr>
      <vt:lpstr>Opportunities for Reuse/Integration</vt:lpstr>
      <vt:lpstr>Opportunities for Collaboration</vt:lpstr>
      <vt:lpstr>W3C WoT Liaisons</vt:lpstr>
      <vt:lpstr>Example: WoT Interworking – WoT Interface</vt:lpstr>
      <vt:lpstr>Example: WoT Interworking – SDT Mapping</vt:lpstr>
      <vt:lpstr>Example: WoT Interworking – Home Automation</vt:lpstr>
      <vt:lpstr>Opportunities for Research</vt:lpstr>
      <vt:lpstr>W3C WoT Online Resources</vt:lpstr>
      <vt:lpstr>WG Roadmap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keywords>C_Unrestricted</cp:keywords>
  <cp:lastModifiedBy>Matthias Kovatsch</cp:lastModifiedBy>
  <cp:revision>521</cp:revision>
  <dcterms:created xsi:type="dcterms:W3CDTF">2016-04-10T22:30:33Z</dcterms:created>
  <dcterms:modified xsi:type="dcterms:W3CDTF">2017-07-27T11:46:53Z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_AdHocReviewCycleID">
    <vt:i4>-705146140</vt:i4>
  </property>
  <property fmtid="{D5CDD505-2E9C-101B-9397-08002B2CF9AE}" pid="4" name="_NewReviewCycle">
    <vt:lpwstr/>
  </property>
  <property fmtid="{D5CDD505-2E9C-101B-9397-08002B2CF9AE}" pid="5" name="_EmailSubject">
    <vt:lpwstr/>
  </property>
  <property fmtid="{D5CDD505-2E9C-101B-9397-08002B2CF9AE}" pid="6" name="_AuthorEmail">
    <vt:lpwstr>matthias.kovatsch@siemens.com</vt:lpwstr>
  </property>
  <property fmtid="{D5CDD505-2E9C-101B-9397-08002B2CF9AE}" pid="7" name="_AuthorEmailDisplayName">
    <vt:lpwstr>Kovatsch, Matthias (CT RDA NEC EMB-DE)</vt:lpwstr>
  </property>
</Properties>
</file>