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pptx" ContentType="application/vnd.openxmlformats-officedocument.presentationml.presentation"/>
  <Default Extension="tiff" ContentType="image/tiff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05" r:id="rId2"/>
    <p:sldId id="471" r:id="rId3"/>
    <p:sldId id="461" r:id="rId4"/>
    <p:sldId id="459" r:id="rId5"/>
    <p:sldId id="445" r:id="rId6"/>
    <p:sldId id="467" r:id="rId7"/>
    <p:sldId id="443" r:id="rId8"/>
    <p:sldId id="451" r:id="rId9"/>
    <p:sldId id="454" r:id="rId10"/>
    <p:sldId id="468" r:id="rId11"/>
    <p:sldId id="453" r:id="rId12"/>
    <p:sldId id="455" r:id="rId13"/>
    <p:sldId id="449" r:id="rId14"/>
    <p:sldId id="475" r:id="rId15"/>
    <p:sldId id="450" r:id="rId16"/>
    <p:sldId id="463" r:id="rId17"/>
    <p:sldId id="479" r:id="rId18"/>
    <p:sldId id="474" r:id="rId19"/>
    <p:sldId id="465" r:id="rId20"/>
    <p:sldId id="476" r:id="rId21"/>
    <p:sldId id="464" r:id="rId22"/>
    <p:sldId id="470" r:id="rId23"/>
    <p:sldId id="480" r:id="rId24"/>
    <p:sldId id="462" r:id="rId25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A7B7C"/>
    <a:srgbClr val="00B050"/>
    <a:srgbClr val="FF0066"/>
    <a:srgbClr val="FF9900"/>
    <a:srgbClr val="FFE101"/>
    <a:srgbClr val="FF7171"/>
    <a:srgbClr val="E05000"/>
    <a:srgbClr val="8EB4E3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288" autoAdjust="0"/>
  </p:normalViewPr>
  <p:slideViewPr>
    <p:cSldViewPr>
      <p:cViewPr varScale="1">
        <p:scale>
          <a:sx n="72" d="100"/>
          <a:sy n="72" d="100"/>
        </p:scale>
        <p:origin x="181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Home</c:v>
                </c:pt>
                <c:pt idx="1">
                  <c:v>Offices</c:v>
                </c:pt>
                <c:pt idx="2">
                  <c:v>Factories</c:v>
                </c:pt>
                <c:pt idx="3">
                  <c:v>Retail</c:v>
                </c:pt>
                <c:pt idx="4">
                  <c:v>Worksites</c:v>
                </c:pt>
                <c:pt idx="5">
                  <c:v>Health</c:v>
                </c:pt>
                <c:pt idx="6">
                  <c:v>Outside</c:v>
                </c:pt>
                <c:pt idx="7">
                  <c:v>Cities</c:v>
                </c:pt>
                <c:pt idx="8">
                  <c:v>Vehicles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200</c:v>
                </c:pt>
                <c:pt idx="1">
                  <c:v>70</c:v>
                </c:pt>
                <c:pt idx="2">
                  <c:v>1200</c:v>
                </c:pt>
                <c:pt idx="3">
                  <c:v>410</c:v>
                </c:pt>
                <c:pt idx="4">
                  <c:v>160</c:v>
                </c:pt>
                <c:pt idx="5">
                  <c:v>170</c:v>
                </c:pt>
                <c:pt idx="6">
                  <c:v>560</c:v>
                </c:pt>
                <c:pt idx="7">
                  <c:v>930</c:v>
                </c:pt>
                <c:pt idx="8">
                  <c:v>210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23.10.2017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88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07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both organizations</a:t>
            </a:r>
            <a:r>
              <a:rPr lang="en-US" altLang="zh-CN" baseline="0" dirty="0" smtClean="0"/>
              <a:t> have recognized the importance of semantic technology for the IoT interoperability. Especially useful to make machines/things to understand each other with normalized machine languages.</a:t>
            </a:r>
          </a:p>
          <a:p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W3C’s suite of standards for semantic technologies and linked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Importance of machine interpretable descriptions rather than relying on informal documentation that may diverge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Discovering things based upon their capabilities and context of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Adaptation of user interfaces and application logic to match a chosen device or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Designing compositions of services that can be proven to interoperate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Balancing expressivity with complexity given different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Challenges in addressing inevitability of change, especially across uncoupled or weakly coupled communities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Tuning standardisation processes to the needs of vocabulary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Opportunities for collaboration?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value hides in the data and services</a:t>
            </a:r>
            <a:r>
              <a:rPr lang="en-US" altLang="zh-CN" baseline="0" dirty="0" smtClean="0"/>
              <a:t>, the way to capture the value is interoperability</a:t>
            </a:r>
          </a:p>
          <a:p>
            <a:endParaRPr lang="en-US" altLang="zh-CN" baseline="0" dirty="0" smtClean="0"/>
          </a:p>
          <a:p>
            <a:r>
              <a:rPr lang="en-GB" altLang="zh-CN" dirty="0" smtClean="0"/>
              <a:t>Overcoming barriers to interoperability</a:t>
            </a:r>
          </a:p>
          <a:p>
            <a:pPr lvl="1"/>
            <a:r>
              <a:rPr lang="en-GB" altLang="zh-CN" dirty="0" smtClean="0"/>
              <a:t>Many choices for communication technologies and standards</a:t>
            </a:r>
          </a:p>
          <a:p>
            <a:pPr lvl="1"/>
            <a:r>
              <a:rPr lang="en-GB" altLang="zh-CN" dirty="0" smtClean="0"/>
              <a:t>Lack of shared approaches to interoperability</a:t>
            </a:r>
          </a:p>
          <a:p>
            <a:pPr lvl="1"/>
            <a:r>
              <a:rPr lang="en-GB" altLang="zh-CN" dirty="0" smtClean="0"/>
              <a:t>Existing IoT standards focus on particular technologies and use cases</a:t>
            </a:r>
          </a:p>
          <a:p>
            <a:pPr lvl="1"/>
            <a:r>
              <a:rPr lang="en-GB" altLang="zh-CN" dirty="0" smtClean="0"/>
              <a:t>This makes it challenging (hard, expensive, risky) to create services across a heterogeneous set of technologies and standards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56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Open standards are not sufficient,</a:t>
            </a:r>
            <a:r>
              <a:rPr lang="en-US" altLang="zh-CN" baseline="0" dirty="0" smtClean="0"/>
              <a:t> the interoperability between them are indispensable.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problem space that WoT</a:t>
            </a:r>
            <a:r>
              <a:rPr lang="en-US" altLang="zh-CN" baseline="0" dirty="0" smtClean="0"/>
              <a:t> is addressing is the fragmented silos of IoT ecosystems, where t</a:t>
            </a:r>
            <a:r>
              <a:rPr lang="en-GB" altLang="zh-CN" dirty="0" err="1" smtClean="0"/>
              <a:t>oo</a:t>
            </a:r>
            <a:r>
              <a:rPr lang="en-GB" altLang="zh-CN" dirty="0" smtClean="0"/>
              <a:t> many choices exist when it comes to the IoT technologies and standards.</a:t>
            </a:r>
          </a:p>
          <a:p>
            <a:r>
              <a:rPr lang="en-GB" altLang="zh-CN" dirty="0" smtClean="0"/>
              <a:t>Although some standards</a:t>
            </a:r>
            <a:r>
              <a:rPr lang="en-GB" altLang="zh-CN" baseline="0" dirty="0" smtClean="0"/>
              <a:t> like oneM2M are trying to provide interworking means in technology specific ways, there is still a need and room for common means of interworking especially at the semantic level.  </a:t>
            </a:r>
            <a:endParaRPr lang="en-GB" altLang="zh-CN" dirty="0" smtClean="0"/>
          </a:p>
          <a:p>
            <a:endParaRPr lang="en-GB" altLang="zh-CN" dirty="0" smtClean="0"/>
          </a:p>
          <a:p>
            <a:pPr lvl="1"/>
            <a:r>
              <a:rPr lang="en-GB" altLang="zh-CN" dirty="0" smtClean="0"/>
              <a:t>Non-interoperable cloud platforms that lock you into their platform</a:t>
            </a:r>
          </a:p>
          <a:p>
            <a:pPr lvl="1"/>
            <a:r>
              <a:rPr lang="en-GB" altLang="zh-CN" dirty="0" smtClean="0"/>
              <a:t>It’s hard to create services that span multiple IoT technologies and standards</a:t>
            </a:r>
          </a:p>
          <a:p>
            <a:r>
              <a:rPr lang="en-GB" altLang="zh-CN" dirty="0" smtClean="0"/>
              <a:t>Open standards are needed to overcome fragmentation, connect the silos and unlock the network effect for exponential growth</a:t>
            </a:r>
          </a:p>
          <a:p>
            <a:r>
              <a:rPr lang="en-GB" altLang="zh-CN" dirty="0" smtClean="0"/>
              <a:t>This needs to happen in a way that complements work in IoT alliances and standards development organizations</a:t>
            </a:r>
          </a:p>
          <a:p>
            <a:endParaRPr lang="en-GB" altLang="zh-CN" dirty="0" smtClean="0"/>
          </a:p>
          <a:p>
            <a:endParaRPr lang="en-US" altLang="zh-CN" dirty="0" smtClean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We know oneM2M is</a:t>
            </a:r>
            <a:r>
              <a:rPr lang="en-GB" altLang="zh-CN" baseline="0" dirty="0" smtClean="0"/>
              <a:t> also trying to interconnect with different ecosystems, WoT may provide a useful tool for that.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1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WoT</a:t>
            </a:r>
            <a:r>
              <a:rPr lang="en-US" altLang="zh-CN" baseline="0" smtClean="0"/>
              <a:t> </a:t>
            </a:r>
            <a:r>
              <a:rPr lang="en-US" altLang="zh-CN" baseline="0" dirty="0" smtClean="0"/>
              <a:t>is not like other IoT standards that try to define specific ways of communicating and interaction (e.g. interfaces, protocols, primitives), rather, it provides a tool set to be able to describe what those interfaces are, and how to interact.</a:t>
            </a:r>
          </a:p>
          <a:p>
            <a:endParaRPr lang="en-US" altLang="zh-CN" baseline="0" dirty="0" smtClean="0"/>
          </a:p>
          <a:p>
            <a:r>
              <a:rPr lang="en-GB" altLang="zh-CN" b="1" dirty="0" smtClean="0"/>
              <a:t>W3C’s Value Proposition:</a:t>
            </a:r>
          </a:p>
          <a:p>
            <a:r>
              <a:rPr lang="en-US" altLang="zh-CN" dirty="0" smtClean="0"/>
              <a:t>Our standards are critical for </a:t>
            </a:r>
            <a:r>
              <a:rPr lang="en-US" altLang="zh-CN" dirty="0" smtClean="0">
                <a:solidFill>
                  <a:srgbClr val="0000FF"/>
                </a:solidFill>
              </a:rPr>
              <a:t>Web browsers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00FF"/>
                </a:solidFill>
              </a:rPr>
              <a:t>semantic technologies for linked data</a:t>
            </a:r>
          </a:p>
          <a:p>
            <a:pPr lvl="1"/>
            <a:r>
              <a:rPr lang="en-US" altLang="zh-CN" dirty="0" smtClean="0"/>
              <a:t>Semantic technologies have huge importance for the IoT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00FF"/>
                </a:solidFill>
              </a:rPr>
              <a:t>Web of Things </a:t>
            </a:r>
            <a:r>
              <a:rPr lang="en-US" altLang="zh-CN" dirty="0" smtClean="0"/>
              <a:t>as a means for simplifying application development and enabling integration across devices from different vendors and using different technology stacks, e.g.</a:t>
            </a:r>
          </a:p>
          <a:p>
            <a:pPr lvl="1"/>
            <a:r>
              <a:rPr lang="en-US" altLang="zh-CN" dirty="0" smtClean="0"/>
              <a:t>Apple </a:t>
            </a:r>
            <a:r>
              <a:rPr lang="en-US" altLang="zh-CN" dirty="0" err="1" smtClean="0"/>
              <a:t>HomeKit</a:t>
            </a:r>
            <a:r>
              <a:rPr lang="en-US" altLang="zh-CN" dirty="0" smtClean="0"/>
              <a:t>, Android Things, OCF, oneM2M, OPC, LPWAN, Bluetooth,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5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vision is to support cross</a:t>
            </a:r>
            <a:r>
              <a:rPr lang="en-US" altLang="zh-CN" baseline="0" dirty="0" smtClean="0"/>
              <a:t>-xx interoperability, and bridge the ecosystems in a harmonized way.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4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above</a:t>
            </a:r>
            <a:r>
              <a:rPr lang="en-US" baseline="0" dirty="0" smtClean="0"/>
              <a:t> IP layer, describing the transport means and data model (interaction pattern)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9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services a  producing-thing exposes can be described in semantic metadata</a:t>
            </a:r>
            <a:r>
              <a:rPr lang="en-US" altLang="zh-CN" baseline="0" dirty="0" smtClean="0"/>
              <a:t> so that the consuming thing can understand and learn to interact with.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6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WoT Thing Description (TD)</a:t>
            </a:r>
          </a:p>
          <a:p>
            <a:pPr lvl="1"/>
            <a:r>
              <a:rPr lang="en-US" altLang="zh-CN" dirty="0" smtClean="0"/>
              <a:t>Machine-understandable format</a:t>
            </a:r>
          </a:p>
          <a:p>
            <a:pPr lvl="1"/>
            <a:r>
              <a:rPr lang="en-US" altLang="zh-CN" dirty="0" smtClean="0"/>
              <a:t>Uniform documentation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Linked Data vocabularies</a:t>
            </a:r>
          </a:p>
          <a:p>
            <a:pPr lvl="2"/>
            <a:r>
              <a:rPr lang="en-US" altLang="zh-CN" dirty="0" smtClean="0"/>
              <a:t>Simple interaction model</a:t>
            </a:r>
          </a:p>
          <a:p>
            <a:pPr lvl="2"/>
            <a:r>
              <a:rPr lang="en-US" altLang="zh-CN" dirty="0" smtClean="0"/>
              <a:t>Generic data model </a:t>
            </a:r>
            <a:r>
              <a:rPr lang="en-US" altLang="zh-CN" sz="1800" dirty="0" smtClean="0"/>
              <a:t>(JSON-like)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Semantic Web ontology</a:t>
            </a:r>
          </a:p>
          <a:p>
            <a:pPr lvl="1"/>
            <a:r>
              <a:rPr lang="en-US" altLang="zh-CN" dirty="0" smtClean="0"/>
              <a:t>Extension points</a:t>
            </a:r>
          </a:p>
          <a:p>
            <a:pPr lvl="2"/>
            <a:r>
              <a:rPr lang="en-US" altLang="zh-CN" dirty="0" smtClean="0"/>
              <a:t>Domain-specific vocabularies</a:t>
            </a:r>
          </a:p>
          <a:p>
            <a:pPr lvl="2"/>
            <a:r>
              <a:rPr lang="en-US" altLang="zh-CN" dirty="0" smtClean="0"/>
              <a:t>New interaction patterns</a:t>
            </a:r>
          </a:p>
          <a:p>
            <a:pPr lvl="1"/>
            <a:r>
              <a:rPr lang="en-US" altLang="zh-CN" dirty="0" smtClean="0"/>
              <a:t>Multiple serializations</a:t>
            </a:r>
          </a:p>
          <a:p>
            <a:pPr lvl="2"/>
            <a:r>
              <a:rPr lang="en-US" altLang="zh-CN" dirty="0" smtClean="0"/>
              <a:t>JSON-LD (first CR release)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JSON, CBOR, EXI, 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WoT Binding Templates</a:t>
            </a:r>
          </a:p>
          <a:p>
            <a:pPr lvl="1"/>
            <a:r>
              <a:rPr lang="en-US" altLang="zh-CN" dirty="0" smtClean="0"/>
              <a:t>Descriptions for specific</a:t>
            </a:r>
            <a:br>
              <a:rPr lang="en-US" altLang="zh-CN" dirty="0" smtClean="0"/>
            </a:br>
            <a:r>
              <a:rPr lang="en-US" altLang="zh-CN" dirty="0" smtClean="0"/>
              <a:t>protocols and platforms</a:t>
            </a:r>
          </a:p>
          <a:p>
            <a:pPr lvl="1"/>
            <a:r>
              <a:rPr lang="en-US" altLang="zh-CN" dirty="0" smtClean="0"/>
              <a:t>Used in Thing Description</a:t>
            </a:r>
          </a:p>
          <a:p>
            <a:pPr lvl="1"/>
            <a:r>
              <a:rPr lang="en-US" altLang="zh-CN" dirty="0" smtClean="0"/>
              <a:t>Re-usable binding “drivers”</a:t>
            </a:r>
          </a:p>
          <a:p>
            <a:r>
              <a:rPr lang="en-US" altLang="zh-CN" dirty="0" smtClean="0"/>
              <a:t>WoT Scripting API</a:t>
            </a:r>
          </a:p>
          <a:p>
            <a:pPr lvl="1"/>
            <a:r>
              <a:rPr lang="en-US" altLang="zh-CN" dirty="0" smtClean="0"/>
              <a:t>Browser-like runtime for</a:t>
            </a:r>
            <a:br>
              <a:rPr lang="en-US" altLang="zh-CN" dirty="0" smtClean="0"/>
            </a:br>
            <a:r>
              <a:rPr lang="en-US" altLang="zh-CN" dirty="0" smtClean="0"/>
              <a:t>platform-independent </a:t>
            </a:r>
            <a:br>
              <a:rPr lang="en-US" altLang="zh-CN" dirty="0" smtClean="0"/>
            </a:br>
            <a:r>
              <a:rPr lang="en-US" altLang="zh-CN" dirty="0" smtClean="0"/>
              <a:t>IoT applications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649E-29C4-7D4E-A652-71EE661229E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507D-7FA4-4EA3-8913-B5BAC337B668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F8-B93F-4B70-AEAD-CA5E7F5AED7A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B5EA-3103-4253-A742-61D59A1EE38E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836-43A6-49FE-8CB0-9F2EC3018513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F1F-2B2D-44C4-B9DE-E39834714E92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7086-E3A5-4D47-B009-786B1626BEA6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4546-5AB7-4AE1-BD42-F2B80C6379A3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89CD-BE16-4172-B760-7F8830AB5590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F418-7F15-49F7-AD62-76A637638891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2645-870D-4517-B14D-75D052932CB9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F822-116A-44B1-94CE-1F420930D89D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75FF-60E4-493F-8DF2-D16960EDA3B8}" type="datetime1">
              <a:rPr lang="de-DE" altLang="zh-CN" smtClean="0"/>
              <a:pPr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7" Type="http://schemas.microsoft.com/office/2007/relationships/hdphoto" Target="../media/hdphoto1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gif"/><Relationship Id="rId4" Type="http://schemas.openxmlformats.org/officeDocument/2006/relationships/image" Target="../media/image6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07/wot-ig-charter.html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.org/2016/12/wot-wg-2016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3c.github.io/wot-architecture/" TargetMode="External"/><Relationship Id="rId3" Type="http://schemas.openxmlformats.org/officeDocument/2006/relationships/hyperlink" Target="https://www.w3.org/WoT/IG/" TargetMode="External"/><Relationship Id="rId7" Type="http://schemas.openxmlformats.org/officeDocument/2006/relationships/hyperlink" Target="https://www.w3.org/WoT/WG/" TargetMode="External"/><Relationship Id="rId2" Type="http://schemas.openxmlformats.org/officeDocument/2006/relationships/hyperlink" Target="https://www.w3.org/WoT/IG/wiki/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2016/12/wot-wg-2016.html" TargetMode="External"/><Relationship Id="rId11" Type="http://schemas.openxmlformats.org/officeDocument/2006/relationships/hyperlink" Target="https://w3c.github.io/wot-binding-templates/" TargetMode="External"/><Relationship Id="rId5" Type="http://schemas.openxmlformats.org/officeDocument/2006/relationships/hyperlink" Target="https://github.com/w3c/wot" TargetMode="External"/><Relationship Id="rId10" Type="http://schemas.openxmlformats.org/officeDocument/2006/relationships/hyperlink" Target="https://w3c.github.io/wot-scripting-api/" TargetMode="External"/><Relationship Id="rId4" Type="http://schemas.openxmlformats.org/officeDocument/2006/relationships/hyperlink" Target="https://lists.w3.org/Archives/Public/public-wot-ig/" TargetMode="External"/><Relationship Id="rId9" Type="http://schemas.openxmlformats.org/officeDocument/2006/relationships/hyperlink" Target="https://w3c.github.io/wot-thing-descriptio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gweb/node-wo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PowerPoint_____2.ppt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ckinsey.com/~/media/McKinsey/Business%20Functions/McKinsey%20Digital/Our%20Insights/The%20Internet%20of%20Things%20The%20value%20of%20digitizing%20the%20physical%20world/Unlocking_the_potential_of_the_Internet_of_Things_Executive_summ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.png"/><Relationship Id="rId7" Type="http://schemas.openxmlformats.org/officeDocument/2006/relationships/image" Target="../media/image8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1.jpe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gif"/><Relationship Id="rId26" Type="http://schemas.openxmlformats.org/officeDocument/2006/relationships/image" Target="../media/image30.tiff"/><Relationship Id="rId39" Type="http://schemas.openxmlformats.org/officeDocument/2006/relationships/image" Target="../media/image43.png"/><Relationship Id="rId21" Type="http://schemas.openxmlformats.org/officeDocument/2006/relationships/image" Target="../media/image25.tiff"/><Relationship Id="rId34" Type="http://schemas.openxmlformats.org/officeDocument/2006/relationships/image" Target="../media/image38.png"/><Relationship Id="rId42" Type="http://schemas.openxmlformats.org/officeDocument/2006/relationships/image" Target="../media/image46.jpeg"/><Relationship Id="rId47" Type="http://schemas.openxmlformats.org/officeDocument/2006/relationships/image" Target="../media/image51.tiff"/><Relationship Id="rId50" Type="http://schemas.openxmlformats.org/officeDocument/2006/relationships/image" Target="../media/image54.png"/><Relationship Id="rId55" Type="http://schemas.openxmlformats.org/officeDocument/2006/relationships/image" Target="../media/image5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tiff"/><Relationship Id="rId29" Type="http://schemas.openxmlformats.org/officeDocument/2006/relationships/image" Target="../media/image33.tiff"/><Relationship Id="rId11" Type="http://schemas.openxmlformats.org/officeDocument/2006/relationships/image" Target="../media/image15.tiff"/><Relationship Id="rId24" Type="http://schemas.openxmlformats.org/officeDocument/2006/relationships/image" Target="../media/image28.tiff"/><Relationship Id="rId32" Type="http://schemas.openxmlformats.org/officeDocument/2006/relationships/image" Target="../media/image36.tiff"/><Relationship Id="rId37" Type="http://schemas.openxmlformats.org/officeDocument/2006/relationships/image" Target="../media/image41.jpeg"/><Relationship Id="rId40" Type="http://schemas.openxmlformats.org/officeDocument/2006/relationships/image" Target="../media/image44.png"/><Relationship Id="rId45" Type="http://schemas.openxmlformats.org/officeDocument/2006/relationships/image" Target="../media/image49.tiff"/><Relationship Id="rId53" Type="http://schemas.openxmlformats.org/officeDocument/2006/relationships/image" Target="../media/image57.jpeg"/><Relationship Id="rId58" Type="http://schemas.openxmlformats.org/officeDocument/2006/relationships/image" Target="../media/image62.pn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tiff"/><Relationship Id="rId14" Type="http://schemas.openxmlformats.org/officeDocument/2006/relationships/image" Target="../media/image18.tiff"/><Relationship Id="rId22" Type="http://schemas.openxmlformats.org/officeDocument/2006/relationships/image" Target="../media/image26.tiff"/><Relationship Id="rId27" Type="http://schemas.openxmlformats.org/officeDocument/2006/relationships/image" Target="../media/image31.tiff"/><Relationship Id="rId30" Type="http://schemas.openxmlformats.org/officeDocument/2006/relationships/image" Target="../media/image34.tiff"/><Relationship Id="rId35" Type="http://schemas.openxmlformats.org/officeDocument/2006/relationships/image" Target="../media/image39.tiff"/><Relationship Id="rId43" Type="http://schemas.openxmlformats.org/officeDocument/2006/relationships/image" Target="../media/image47.tiff"/><Relationship Id="rId48" Type="http://schemas.openxmlformats.org/officeDocument/2006/relationships/image" Target="../media/image52.tiff"/><Relationship Id="rId56" Type="http://schemas.openxmlformats.org/officeDocument/2006/relationships/image" Target="../media/image60.jpeg"/><Relationship Id="rId8" Type="http://schemas.openxmlformats.org/officeDocument/2006/relationships/image" Target="../media/image12.tiff"/><Relationship Id="rId51" Type="http://schemas.openxmlformats.org/officeDocument/2006/relationships/image" Target="../media/image55.tiff"/><Relationship Id="rId3" Type="http://schemas.openxmlformats.org/officeDocument/2006/relationships/image" Target="../media/image7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tiff"/><Relationship Id="rId33" Type="http://schemas.openxmlformats.org/officeDocument/2006/relationships/image" Target="../media/image37.tiff"/><Relationship Id="rId38" Type="http://schemas.openxmlformats.org/officeDocument/2006/relationships/image" Target="../media/image42.tiff"/><Relationship Id="rId46" Type="http://schemas.openxmlformats.org/officeDocument/2006/relationships/image" Target="../media/image50.jpeg"/><Relationship Id="rId59" Type="http://schemas.openxmlformats.org/officeDocument/2006/relationships/image" Target="../media/image63.png"/><Relationship Id="rId20" Type="http://schemas.openxmlformats.org/officeDocument/2006/relationships/image" Target="../media/image24.tiff"/><Relationship Id="rId41" Type="http://schemas.openxmlformats.org/officeDocument/2006/relationships/image" Target="../media/image45.jpeg"/><Relationship Id="rId54" Type="http://schemas.openxmlformats.org/officeDocument/2006/relationships/image" Target="../media/image58.png"/><Relationship Id="rId6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5" Type="http://schemas.openxmlformats.org/officeDocument/2006/relationships/image" Target="../media/image19.tiff"/><Relationship Id="rId23" Type="http://schemas.openxmlformats.org/officeDocument/2006/relationships/image" Target="../media/image27.tiff"/><Relationship Id="rId28" Type="http://schemas.openxmlformats.org/officeDocument/2006/relationships/image" Target="../media/image32.png"/><Relationship Id="rId36" Type="http://schemas.openxmlformats.org/officeDocument/2006/relationships/image" Target="../media/image40.tiff"/><Relationship Id="rId49" Type="http://schemas.openxmlformats.org/officeDocument/2006/relationships/image" Target="../media/image53.png"/><Relationship Id="rId57" Type="http://schemas.openxmlformats.org/officeDocument/2006/relationships/image" Target="../media/image61.jpeg"/><Relationship Id="rId10" Type="http://schemas.openxmlformats.org/officeDocument/2006/relationships/image" Target="../media/image14.gif"/><Relationship Id="rId31" Type="http://schemas.openxmlformats.org/officeDocument/2006/relationships/image" Target="../media/image35.png"/><Relationship Id="rId44" Type="http://schemas.openxmlformats.org/officeDocument/2006/relationships/image" Target="../media/image48.tiff"/><Relationship Id="rId52" Type="http://schemas.openxmlformats.org/officeDocument/2006/relationships/image" Target="../media/image56.tiff"/><Relationship Id="rId60" Type="http://schemas.openxmlformats.org/officeDocument/2006/relationships/image" Target="../media/image64.tiff"/><Relationship Id="rId4" Type="http://schemas.openxmlformats.org/officeDocument/2006/relationships/image" Target="../media/image8.png"/><Relationship Id="rId9" Type="http://schemas.openxmlformats.org/officeDocument/2006/relationships/image" Target="../media/image1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 Bridge to Broader IoT Ecosystems</a:t>
            </a:r>
            <a:endParaRPr lang="en-US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ETSI IoT Week</a:t>
            </a:r>
          </a:p>
          <a:p>
            <a:r>
              <a:rPr lang="en-US" dirty="0" smtClean="0"/>
              <a:t>Sophia Antipolis, France, Oct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as Objects with Descriptions</a:t>
            </a:r>
            <a:endParaRPr lang="en-GB" dirty="0"/>
          </a:p>
        </p:txBody>
      </p:sp>
      <p:sp>
        <p:nvSpPr>
          <p:cNvPr id="4" name="Card 3"/>
          <p:cNvSpPr/>
          <p:nvPr/>
        </p:nvSpPr>
        <p:spPr>
          <a:xfrm>
            <a:off x="458863" y="2239394"/>
            <a:ext cx="1120697" cy="138832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sz="1200" dirty="0"/>
              <a:t>Application Script that abstracts</a:t>
            </a:r>
            <a:br>
              <a:rPr lang="en-GB" sz="1200" dirty="0"/>
            </a:br>
            <a:r>
              <a:rPr lang="en-GB" sz="1200" dirty="0"/>
              <a:t>the device</a:t>
            </a:r>
            <a:br>
              <a:rPr lang="en-GB" sz="1200" dirty="0"/>
            </a:br>
            <a:r>
              <a:rPr lang="en-GB" sz="1200" dirty="0"/>
              <a:t>as a </a:t>
            </a:r>
            <a:r>
              <a:rPr lang="en-GB" sz="1200" dirty="0" smtClean="0"/>
              <a:t>Thing</a:t>
            </a:r>
            <a:endParaRPr lang="en-GB" sz="1200" dirty="0"/>
          </a:p>
        </p:txBody>
      </p:sp>
      <p:sp>
        <p:nvSpPr>
          <p:cNvPr id="5" name="Alternate Process 4"/>
          <p:cNvSpPr/>
          <p:nvPr/>
        </p:nvSpPr>
        <p:spPr>
          <a:xfrm>
            <a:off x="2812942" y="2215206"/>
            <a:ext cx="1034512" cy="138832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Produced</a:t>
            </a:r>
            <a:br>
              <a:rPr lang="en-GB" sz="1350" dirty="0">
                <a:solidFill>
                  <a:schemeClr val="tx1"/>
                </a:solidFill>
              </a:rPr>
            </a:br>
            <a:r>
              <a:rPr lang="en-GB" sz="1350" dirty="0" smtClean="0">
                <a:solidFill>
                  <a:schemeClr val="tx1"/>
                </a:solidFill>
              </a:rPr>
              <a:t>Thing </a:t>
            </a:r>
            <a:r>
              <a:rPr lang="en-GB" sz="1350" dirty="0">
                <a:solidFill>
                  <a:schemeClr val="tx1"/>
                </a:solidFill>
              </a:rPr>
              <a:t>as software object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5509645" y="2215206"/>
            <a:ext cx="1034512" cy="138832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Consumed</a:t>
            </a:r>
            <a:br>
              <a:rPr lang="en-GB" sz="1350" dirty="0">
                <a:solidFill>
                  <a:schemeClr val="tx1"/>
                </a:solidFill>
              </a:rPr>
            </a:br>
            <a:r>
              <a:rPr lang="en-GB" sz="1350" dirty="0" smtClean="0">
                <a:solidFill>
                  <a:schemeClr val="tx1"/>
                </a:solidFill>
              </a:rPr>
              <a:t>Thing </a:t>
            </a:r>
            <a:r>
              <a:rPr lang="en-GB" sz="1350" dirty="0">
                <a:solidFill>
                  <a:schemeClr val="tx1"/>
                </a:solidFill>
              </a:rPr>
              <a:t>as software object</a:t>
            </a:r>
          </a:p>
        </p:txBody>
      </p:sp>
      <p:sp>
        <p:nvSpPr>
          <p:cNvPr id="7" name="Card 6"/>
          <p:cNvSpPr/>
          <p:nvPr/>
        </p:nvSpPr>
        <p:spPr>
          <a:xfrm>
            <a:off x="7806325" y="2215206"/>
            <a:ext cx="1120697" cy="138832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sz="1200" dirty="0"/>
              <a:t>Application Script that interacts with</a:t>
            </a:r>
            <a:br>
              <a:rPr lang="en-GB" sz="1200" dirty="0"/>
            </a:br>
            <a:r>
              <a:rPr lang="en-GB" sz="1200" dirty="0"/>
              <a:t>a consumed </a:t>
            </a:r>
            <a:r>
              <a:rPr lang="en-GB" sz="1200" dirty="0" smtClean="0"/>
              <a:t>Thing</a:t>
            </a:r>
            <a:endParaRPr lang="en-GB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56022" y="2516393"/>
            <a:ext cx="1256920" cy="1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54087" y="2898039"/>
            <a:ext cx="1256920" cy="1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54087" y="3258375"/>
            <a:ext cx="1256920" cy="1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017" y="2239394"/>
            <a:ext cx="914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P</a:t>
            </a:r>
            <a:r>
              <a:rPr lang="en-GB" sz="1350" dirty="0" smtClean="0"/>
              <a:t>roperties</a:t>
            </a:r>
            <a:endParaRPr lang="en-GB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1872319" y="2958129"/>
            <a:ext cx="648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smtClean="0"/>
              <a:t>Events</a:t>
            </a:r>
            <a:endParaRPr lang="en-GB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1835512" y="2572607"/>
            <a:ext cx="7056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smtClean="0"/>
              <a:t>Actions</a:t>
            </a:r>
            <a:endParaRPr lang="en-GB" sz="135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45549" y="2572607"/>
            <a:ext cx="1256920" cy="1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43614" y="2954253"/>
            <a:ext cx="1256920" cy="1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43614" y="3314589"/>
            <a:ext cx="1256920" cy="1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58786" y="2295608"/>
            <a:ext cx="914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smtClean="0"/>
              <a:t>Properties</a:t>
            </a:r>
            <a:endParaRPr lang="en-GB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873088" y="3014343"/>
            <a:ext cx="648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smtClean="0"/>
              <a:t>Events</a:t>
            </a:r>
            <a:endParaRPr lang="en-GB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836281" y="2628821"/>
            <a:ext cx="7056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smtClean="0"/>
              <a:t>Actions</a:t>
            </a:r>
            <a:endParaRPr lang="en-GB" sz="1350" dirty="0"/>
          </a:p>
        </p:txBody>
      </p:sp>
      <p:cxnSp>
        <p:nvCxnSpPr>
          <p:cNvPr id="22" name="Curved Connector 21"/>
          <p:cNvCxnSpPr>
            <a:stCxn id="5" idx="3"/>
            <a:endCxn id="6" idx="1"/>
          </p:cNvCxnSpPr>
          <p:nvPr/>
        </p:nvCxnSpPr>
        <p:spPr>
          <a:xfrm>
            <a:off x="3847454" y="2909369"/>
            <a:ext cx="1662191" cy="9525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63058" y="1938013"/>
            <a:ext cx="158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/>
              <a:t>Synchronisation across the Internet using Web protocols</a:t>
            </a:r>
          </a:p>
        </p:txBody>
      </p:sp>
      <p:sp>
        <p:nvSpPr>
          <p:cNvPr id="26" name="Terminator 25"/>
          <p:cNvSpPr/>
          <p:nvPr/>
        </p:nvSpPr>
        <p:spPr>
          <a:xfrm>
            <a:off x="418809" y="4409091"/>
            <a:ext cx="1198698" cy="68678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accent2">
                    <a:lumMod val="50000"/>
                  </a:schemeClr>
                </a:solidFill>
              </a:rPr>
              <a:t>Device</a:t>
            </a:r>
          </a:p>
        </p:txBody>
      </p:sp>
      <p:sp>
        <p:nvSpPr>
          <p:cNvPr id="27" name="Preparation 26"/>
          <p:cNvSpPr/>
          <p:nvPr/>
        </p:nvSpPr>
        <p:spPr>
          <a:xfrm>
            <a:off x="390145" y="5313851"/>
            <a:ext cx="1256026" cy="606970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6">
                    <a:lumMod val="50000"/>
                  </a:schemeClr>
                </a:solidFill>
              </a:rPr>
              <a:t>Sensors and actuators</a:t>
            </a:r>
          </a:p>
        </p:txBody>
      </p:sp>
      <p:cxnSp>
        <p:nvCxnSpPr>
          <p:cNvPr id="29" name="Straight Arrow Connector 28"/>
          <p:cNvCxnSpPr>
            <a:stCxn id="4" idx="2"/>
            <a:endCxn id="26" idx="0"/>
          </p:cNvCxnSpPr>
          <p:nvPr/>
        </p:nvCxnSpPr>
        <p:spPr>
          <a:xfrm flipH="1">
            <a:off x="1018158" y="3627721"/>
            <a:ext cx="1053" cy="781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27" idx="0"/>
          </p:cNvCxnSpPr>
          <p:nvPr/>
        </p:nvCxnSpPr>
        <p:spPr>
          <a:xfrm>
            <a:off x="1018158" y="5095876"/>
            <a:ext cx="0" cy="217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0145" y="3773866"/>
            <a:ext cx="130227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350" dirty="0" err="1"/>
              <a:t>IoT</a:t>
            </a:r>
            <a:r>
              <a:rPr lang="en-GB" sz="1350" dirty="0"/>
              <a:t> technology standard</a:t>
            </a:r>
          </a:p>
        </p:txBody>
      </p:sp>
      <p:sp>
        <p:nvSpPr>
          <p:cNvPr id="36" name="Wave 35"/>
          <p:cNvSpPr/>
          <p:nvPr/>
        </p:nvSpPr>
        <p:spPr>
          <a:xfrm>
            <a:off x="3986939" y="4155339"/>
            <a:ext cx="1522706" cy="940537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accent1">
                    <a:lumMod val="50000"/>
                  </a:schemeClr>
                </a:solidFill>
              </a:rPr>
              <a:t>Thing Description</a:t>
            </a:r>
          </a:p>
        </p:txBody>
      </p:sp>
      <p:cxnSp>
        <p:nvCxnSpPr>
          <p:cNvPr id="38" name="Curved Connector 37"/>
          <p:cNvCxnSpPr>
            <a:endCxn id="36" idx="1"/>
          </p:cNvCxnSpPr>
          <p:nvPr/>
        </p:nvCxnSpPr>
        <p:spPr>
          <a:xfrm>
            <a:off x="1579559" y="3627721"/>
            <a:ext cx="2407380" cy="997887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6" idx="0"/>
            <a:endCxn id="6" idx="2"/>
          </p:cNvCxnSpPr>
          <p:nvPr/>
        </p:nvCxnSpPr>
        <p:spPr>
          <a:xfrm rot="5400000" flipH="1" flipV="1">
            <a:off x="5052910" y="3298915"/>
            <a:ext cx="669374" cy="1278609"/>
          </a:xfrm>
          <a:prstGeom prst="curvedConnector3">
            <a:avLst>
              <a:gd name="adj1" fmla="val 47666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6" idx="0"/>
            <a:endCxn id="5" idx="2"/>
          </p:cNvCxnSpPr>
          <p:nvPr/>
        </p:nvCxnSpPr>
        <p:spPr>
          <a:xfrm rot="5400000" flipH="1">
            <a:off x="3704558" y="3229172"/>
            <a:ext cx="669374" cy="1418094"/>
          </a:xfrm>
          <a:prstGeom prst="curvedConnector3">
            <a:avLst>
              <a:gd name="adj1" fmla="val 54612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44031" y="3880532"/>
            <a:ext cx="98155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br>
              <a:rPr lang="en-GB" sz="135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350">
                <a:solidFill>
                  <a:schemeClr val="accent6">
                    <a:lumMod val="50000"/>
                  </a:schemeClr>
                </a:solidFill>
              </a:rPr>
              <a:t>publishes</a:t>
            </a:r>
            <a:endParaRPr lang="en-GB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41035" y="3813797"/>
            <a:ext cx="28049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Every </a:t>
            </a:r>
            <a:r>
              <a:rPr lang="en-GB" sz="1350" dirty="0" smtClean="0"/>
              <a:t>Thing </a:t>
            </a:r>
            <a:r>
              <a:rPr lang="en-GB" sz="1350" dirty="0"/>
              <a:t>has a URL that identifies the </a:t>
            </a:r>
            <a:r>
              <a:rPr lang="en-GB" sz="1350" dirty="0" smtClean="0"/>
              <a:t>Thing</a:t>
            </a:r>
            <a:r>
              <a:rPr lang="en-GB" sz="1350" dirty="0"/>
              <a:t>, and links to its description.</a:t>
            </a:r>
          </a:p>
          <a:p>
            <a:endParaRPr lang="en-GB" sz="1350" dirty="0"/>
          </a:p>
          <a:p>
            <a:r>
              <a:rPr lang="en-GB" sz="1350" dirty="0"/>
              <a:t>The URL is used as an RDF node for semantic descriptions of </a:t>
            </a:r>
            <a:r>
              <a:rPr lang="en-GB" sz="1350" dirty="0" smtClean="0"/>
              <a:t>Things </a:t>
            </a:r>
            <a:r>
              <a:rPr lang="en-GB" sz="1350" dirty="0"/>
              <a:t>and their relationships</a:t>
            </a:r>
          </a:p>
          <a:p>
            <a:endParaRPr lang="en-GB" sz="1350" dirty="0"/>
          </a:p>
          <a:p>
            <a:r>
              <a:rPr lang="en-GB" sz="1350" dirty="0"/>
              <a:t>RDF: knowledge representation using binary graphs with labelled links between RDF nodes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92248" y="5204863"/>
            <a:ext cx="434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Application platforms use </a:t>
            </a:r>
            <a:r>
              <a:rPr lang="en-GB" dirty="0" smtClean="0">
                <a:solidFill>
                  <a:srgbClr val="FF0000"/>
                </a:solidFill>
              </a:rPr>
              <a:t>Thing Descriptions </a:t>
            </a:r>
            <a:r>
              <a:rPr lang="en-GB" dirty="0">
                <a:solidFill>
                  <a:srgbClr val="FF0000"/>
                </a:solidFill>
              </a:rPr>
              <a:t>to automatically create the objects for </a:t>
            </a:r>
            <a:r>
              <a:rPr lang="en-GB" dirty="0" smtClean="0">
                <a:solidFill>
                  <a:srgbClr val="FF0000"/>
                </a:solidFill>
              </a:rPr>
              <a:t>exposed and </a:t>
            </a:r>
            <a:r>
              <a:rPr lang="en-GB" dirty="0">
                <a:solidFill>
                  <a:srgbClr val="FF0000"/>
                </a:solidFill>
              </a:rPr>
              <a:t>consumed </a:t>
            </a:r>
            <a:r>
              <a:rPr lang="en-GB" dirty="0" smtClean="0">
                <a:solidFill>
                  <a:srgbClr val="FF0000"/>
                </a:solidFill>
              </a:rPr>
              <a:t>Things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9" name="Curved Connector 58"/>
          <p:cNvCxnSpPr>
            <a:stCxn id="4" idx="0"/>
            <a:endCxn id="5" idx="0"/>
          </p:cNvCxnSpPr>
          <p:nvPr/>
        </p:nvCxnSpPr>
        <p:spPr>
          <a:xfrm rot="5400000" flipH="1" flipV="1">
            <a:off x="2162611" y="1071807"/>
            <a:ext cx="24188" cy="2310987"/>
          </a:xfrm>
          <a:prstGeom prst="curvedConnector3">
            <a:avLst>
              <a:gd name="adj1" fmla="val 808815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6" idx="0"/>
            <a:endCxn id="7" idx="0"/>
          </p:cNvCxnSpPr>
          <p:nvPr/>
        </p:nvCxnSpPr>
        <p:spPr>
          <a:xfrm rot="5400000" flipH="1" flipV="1">
            <a:off x="7196787" y="1045320"/>
            <a:ext cx="9525" cy="2339772"/>
          </a:xfrm>
          <a:prstGeom prst="curvedConnector3">
            <a:avLst>
              <a:gd name="adj1" fmla="val 180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60703" y="185070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 smtClean="0">
                <a:solidFill>
                  <a:schemeClr val="accent6">
                    <a:lumMod val="75000"/>
                  </a:schemeClr>
                </a:solidFill>
              </a:rPr>
              <a:t>exposes</a:t>
            </a:r>
            <a:endParaRPr lang="en-GB" sz="105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92910" y="18307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>
                <a:solidFill>
                  <a:schemeClr val="accent6">
                    <a:lumMod val="75000"/>
                  </a:schemeClr>
                </a:solidFill>
              </a:rPr>
              <a:t>consumes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W3C WoT Architecture Patterns</a:t>
            </a:r>
            <a:endParaRPr lang="en-US" dirty="0"/>
          </a:p>
        </p:txBody>
      </p:sp>
      <p:sp>
        <p:nvSpPr>
          <p:cNvPr id="289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29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9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97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298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Direct</a:t>
            </a:r>
            <a:br>
              <a:rPr lang="en-US" sz="1600" b="1" smtClean="0"/>
            </a:br>
            <a:r>
              <a:rPr lang="en-US" sz="1600" b="1" smtClean="0"/>
              <a:t>Thing-to-Thing</a:t>
            </a:r>
          </a:p>
          <a:p>
            <a:pPr algn="ctr"/>
            <a:r>
              <a:rPr lang="en-US" sz="1600" b="1" smtClean="0"/>
              <a:t>Interaction</a:t>
            </a:r>
            <a:endParaRPr lang="en-US" sz="1600" b="1"/>
          </a:p>
        </p:txBody>
      </p:sp>
      <p:sp>
        <p:nvSpPr>
          <p:cNvPr id="321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2" name="角丸四角形 21"/>
          <p:cNvSpPr/>
          <p:nvPr/>
        </p:nvSpPr>
        <p:spPr bwMode="auto">
          <a:xfrm>
            <a:off x="4878269" y="533400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3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" name="Gruppieren 323"/>
          <p:cNvGrpSpPr/>
          <p:nvPr/>
        </p:nvGrpSpPr>
        <p:grpSpPr>
          <a:xfrm>
            <a:off x="6051181" y="5069775"/>
            <a:ext cx="2997068" cy="1392272"/>
            <a:chOff x="6051181" y="5069775"/>
            <a:chExt cx="2997068" cy="1392272"/>
          </a:xfrm>
        </p:grpSpPr>
        <p:sp>
          <p:nvSpPr>
            <p:cNvPr id="325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pic>
          <p:nvPicPr>
            <p:cNvPr id="326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33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35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6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7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8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</p:grpSp>
        </p:grpSp>
        <p:sp>
          <p:nvSpPr>
            <p:cNvPr id="328" name="Textfeld 126"/>
            <p:cNvSpPr txBox="1"/>
            <p:nvPr/>
          </p:nvSpPr>
          <p:spPr>
            <a:xfrm>
              <a:off x="6130454" y="587727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Complement</a:t>
              </a:r>
              <a:br>
                <a:rPr lang="en-US" sz="1600" b="1" smtClean="0"/>
              </a:br>
              <a:r>
                <a:rPr lang="en-US" sz="1600" b="1" smtClean="0"/>
                <a:t>Existing Devices</a:t>
              </a:r>
            </a:p>
          </p:txBody>
        </p:sp>
        <p:sp>
          <p:nvSpPr>
            <p:cNvPr id="329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+</a:t>
              </a:r>
              <a:endParaRPr lang="en-US" sz="1200"/>
            </a:p>
          </p:txBody>
        </p:sp>
        <p:sp>
          <p:nvSpPr>
            <p:cNvPr id="330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ym typeface="Symbol"/>
                </a:rPr>
                <a:t></a:t>
              </a:r>
              <a:endParaRPr lang="en-US" sz="1200" b="1"/>
            </a:p>
          </p:txBody>
        </p:sp>
        <p:sp>
          <p:nvSpPr>
            <p:cNvPr id="332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sp>
        <p:nvSpPr>
          <p:cNvPr id="359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15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36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367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8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9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70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146" name="Gruppieren 145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12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357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Gateway</a:t>
              </a:r>
              <a:endParaRPr lang="en-US" sz="1600" b="1" dirty="0"/>
            </a:p>
          </p:txBody>
        </p:sp>
        <p:sp>
          <p:nvSpPr>
            <p:cNvPr id="350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97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98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9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10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1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2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7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8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0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1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2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11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1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1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9" name="Gerade Verbindung mit Pfeil 118"/>
            <p:cNvCxnSpPr>
              <a:stCxn id="109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Gerade Verbindung mit Pfeil 119"/>
            <p:cNvCxnSpPr>
              <a:stCxn id="111" idx="1"/>
              <a:endCxn id="113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6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147" name="Gruppieren 146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5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317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7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8" name="Textfeld 181"/>
            <p:cNvSpPr txBox="1"/>
            <p:nvPr/>
          </p:nvSpPr>
          <p:spPr>
            <a:xfrm>
              <a:off x="1708071" y="150627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Cloud</a:t>
              </a:r>
              <a:endParaRPr lang="en-US" sz="1600" b="1" dirty="0"/>
            </a:p>
          </p:txBody>
        </p:sp>
        <p:sp>
          <p:nvSpPr>
            <p:cNvPr id="121" name="角丸四角形 6"/>
            <p:cNvSpPr/>
            <p:nvPr/>
          </p:nvSpPr>
          <p:spPr bwMode="auto">
            <a:xfrm>
              <a:off x="2027337" y="2007890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122" name="角丸四角形 24"/>
            <p:cNvSpPr/>
            <p:nvPr/>
          </p:nvSpPr>
          <p:spPr bwMode="auto">
            <a:xfrm>
              <a:off x="2086282" y="314245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23" name="Group 42"/>
            <p:cNvGrpSpPr/>
            <p:nvPr/>
          </p:nvGrpSpPr>
          <p:grpSpPr>
            <a:xfrm>
              <a:off x="1670213" y="2727970"/>
              <a:ext cx="324321" cy="324321"/>
              <a:chOff x="6235706" y="4922175"/>
              <a:chExt cx="268034" cy="268034"/>
            </a:xfrm>
          </p:grpSpPr>
          <p:sp>
            <p:nvSpPr>
              <p:cNvPr id="12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25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26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0" name="角丸四角形 24"/>
            <p:cNvSpPr/>
            <p:nvPr/>
          </p:nvSpPr>
          <p:spPr bwMode="auto">
            <a:xfrm>
              <a:off x="2086281" y="334406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1" name="角丸四角形 21"/>
            <p:cNvSpPr/>
            <p:nvPr/>
          </p:nvSpPr>
          <p:spPr bwMode="auto">
            <a:xfrm>
              <a:off x="2086282" y="2258375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2" name="角丸四角形 21"/>
            <p:cNvSpPr/>
            <p:nvPr/>
          </p:nvSpPr>
          <p:spPr bwMode="auto">
            <a:xfrm>
              <a:off x="2086282" y="294083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3" name="縦巻き 49"/>
            <p:cNvSpPr/>
            <p:nvPr/>
          </p:nvSpPr>
          <p:spPr bwMode="auto">
            <a:xfrm>
              <a:off x="2148674" y="272797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kern="0" smtClean="0">
                  <a:solidFill>
                    <a:sysClr val="windowText" lastClr="000000"/>
                  </a:solidFill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lang="en-US" altLang="ja-JP" sz="800" ker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4" name="縦巻き 49"/>
            <p:cNvSpPr/>
            <p:nvPr/>
          </p:nvSpPr>
          <p:spPr bwMode="auto">
            <a:xfrm>
              <a:off x="2148674" y="2516457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5" name="縦巻き 49"/>
            <p:cNvSpPr/>
            <p:nvPr/>
          </p:nvSpPr>
          <p:spPr bwMode="auto">
            <a:xfrm>
              <a:off x="2148674" y="2304944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36" name="Group 42"/>
            <p:cNvGrpSpPr/>
            <p:nvPr/>
          </p:nvGrpSpPr>
          <p:grpSpPr>
            <a:xfrm>
              <a:off x="1660452" y="2182486"/>
              <a:ext cx="324321" cy="324321"/>
              <a:chOff x="6235706" y="4922175"/>
              <a:chExt cx="268034" cy="268034"/>
            </a:xfrm>
          </p:grpSpPr>
          <p:sp>
            <p:nvSpPr>
              <p:cNvPr id="137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38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39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3" name="Gerade Verbindung mit Pfeil 142"/>
            <p:cNvCxnSpPr>
              <a:stCxn id="133" idx="1"/>
            </p:cNvCxnSpPr>
            <p:nvPr/>
          </p:nvCxnSpPr>
          <p:spPr bwMode="auto">
            <a:xfrm flipH="1">
              <a:off x="1994534" y="281797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Gerade Verbindung mit Pfeil 143"/>
            <p:cNvCxnSpPr>
              <a:stCxn id="135" idx="1"/>
              <a:endCxn id="137" idx="3"/>
            </p:cNvCxnSpPr>
            <p:nvPr/>
          </p:nvCxnSpPr>
          <p:spPr bwMode="auto">
            <a:xfrm flipH="1" flipV="1">
              <a:off x="1984773" y="234464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uppieren 371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373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374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375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Integration</a:t>
              </a:r>
              <a:endParaRPr lang="en-US" sz="1600" b="1"/>
            </a:p>
          </p:txBody>
        </p:sp>
        <p:sp>
          <p:nvSpPr>
            <p:cNvPr id="376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7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8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9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80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81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pic>
        <p:nvPicPr>
          <p:cNvPr id="148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08" y="585266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lationship between WoT IG and W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88" y="2115055"/>
            <a:ext cx="3868623" cy="400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Process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71772" y="1196752"/>
            <a:ext cx="4040188" cy="639762"/>
          </a:xfrm>
        </p:spPr>
        <p:txBody>
          <a:bodyPr/>
          <a:lstStyle/>
          <a:p>
            <a:r>
              <a:rPr lang="en-US" dirty="0" smtClean="0"/>
              <a:t>Interest Group (IG)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171772" y="2149623"/>
            <a:ext cx="2600028" cy="468312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Started spring 2015</a:t>
            </a:r>
          </a:p>
          <a:p>
            <a:r>
              <a:rPr lang="en-US" sz="1600" dirty="0" smtClean="0"/>
              <a:t>199 participants</a:t>
            </a:r>
          </a:p>
          <a:p>
            <a:r>
              <a:rPr lang="en-US" sz="1600" dirty="0" smtClean="0"/>
              <a:t>Informal work, outreach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Explorative work, validation</a:t>
            </a:r>
          </a:p>
          <a:p>
            <a:r>
              <a:rPr lang="en-US" sz="1600" dirty="0" err="1" smtClean="0"/>
              <a:t>PlugFests</a:t>
            </a:r>
            <a:r>
              <a:rPr lang="en-US" sz="1600" dirty="0" smtClean="0"/>
              <a:t> with running code</a:t>
            </a:r>
          </a:p>
          <a:p>
            <a:r>
              <a:rPr lang="en-US" sz="1600" dirty="0" smtClean="0"/>
              <a:t>Liaisons and collaborations with other organizations and SDOs (+ “</a:t>
            </a:r>
            <a:r>
              <a:rPr lang="en-US" sz="1600" dirty="0" err="1" smtClean="0"/>
              <a:t>OpenDays</a:t>
            </a:r>
            <a:r>
              <a:rPr lang="en-US" sz="1600" dirty="0" smtClean="0"/>
              <a:t>”)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6002833" y="1196752"/>
            <a:ext cx="3105671" cy="639762"/>
          </a:xfrm>
        </p:spPr>
        <p:txBody>
          <a:bodyPr/>
          <a:lstStyle/>
          <a:p>
            <a:r>
              <a:rPr lang="en-US" dirty="0" smtClean="0"/>
              <a:t>Working Group (WG)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444208" y="2204865"/>
            <a:ext cx="2520280" cy="391997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Started December 2016</a:t>
            </a:r>
          </a:p>
          <a:p>
            <a:r>
              <a:rPr lang="en-US" sz="1600" dirty="0" smtClean="0"/>
              <a:t>100 participants</a:t>
            </a:r>
          </a:p>
          <a:p>
            <a:r>
              <a:rPr lang="en-US" sz="1600" dirty="0" smtClean="0"/>
              <a:t>Normative standardization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Work on deliverables</a:t>
            </a:r>
          </a:p>
          <a:p>
            <a:r>
              <a:rPr lang="en-US" sz="1600" dirty="0" smtClean="0"/>
              <a:t>W3C Patent Policy for</a:t>
            </a:r>
            <a:br>
              <a:rPr lang="en-US" sz="1600" dirty="0" smtClean="0"/>
            </a:br>
            <a:r>
              <a:rPr lang="en-US" sz="1600" dirty="0" smtClean="0"/>
              <a:t>royalty-free standards</a:t>
            </a:r>
          </a:p>
          <a:p>
            <a:r>
              <a:rPr lang="en-US" sz="1600" dirty="0" smtClean="0"/>
              <a:t>Member organizations</a:t>
            </a:r>
            <a:br>
              <a:rPr lang="en-US" sz="1600" dirty="0" smtClean="0"/>
            </a:br>
            <a:r>
              <a:rPr lang="en-US" sz="1600" dirty="0" smtClean="0"/>
              <a:t>and Invited Experts</a:t>
            </a:r>
          </a:p>
        </p:txBody>
      </p:sp>
      <p:sp>
        <p:nvSpPr>
          <p:cNvPr id="2" name="矩形 1"/>
          <p:cNvSpPr/>
          <p:nvPr/>
        </p:nvSpPr>
        <p:spPr>
          <a:xfrm>
            <a:off x="171772" y="176459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hlinkClick r:id="rId3"/>
              </a:rPr>
              <a:t>https://www.w3.org/2016/07/wot-ig-charter.html</a:t>
            </a:r>
            <a:r>
              <a:rPr lang="en-US" altLang="zh-CN" sz="1200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735329" y="1749852"/>
            <a:ext cx="3322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hlinkClick r:id="rId4"/>
              </a:rPr>
              <a:t>https://www.w3.org/2016/12/wot-wg-2016.html</a:t>
            </a:r>
            <a:r>
              <a:rPr lang="en-US" altLang="zh-CN" sz="1200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WoT Progress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2014: Stakeholders identified at W3C Workshop</a:t>
            </a:r>
          </a:p>
          <a:p>
            <a:r>
              <a:rPr lang="en-US" dirty="0" smtClean="0"/>
              <a:t>2015: IG started to identify initial building blocks</a:t>
            </a:r>
          </a:p>
          <a:p>
            <a:pPr lvl="1"/>
            <a:r>
              <a:rPr lang="en-US" dirty="0" smtClean="0"/>
              <a:t>Current Practices documented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http://w3c.github.io/wot/current-practices/wot-practices.html</a:t>
            </a:r>
            <a:r>
              <a:rPr lang="en-US" sz="22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Practical evaluation in “</a:t>
            </a:r>
            <a:r>
              <a:rPr lang="en-US" dirty="0" err="1" smtClean="0"/>
              <a:t>PlugFests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2016/17: WG chartered until end of 2018</a:t>
            </a:r>
          </a:p>
          <a:p>
            <a:pPr lvl="1"/>
            <a:r>
              <a:rPr lang="en-US" dirty="0" smtClean="0"/>
              <a:t>Editor’s Drafts available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 First Public Working Drafts published in Sep. 2017</a:t>
            </a:r>
          </a:p>
          <a:p>
            <a:pPr lvl="1"/>
            <a:r>
              <a:rPr lang="en-US" dirty="0" smtClean="0"/>
              <a:t>Candidate Recommendations end of 2018…</a:t>
            </a:r>
          </a:p>
          <a:p>
            <a:r>
              <a:rPr lang="en-US" dirty="0" smtClean="0"/>
              <a:t>2019: WG re-chartering for next building blocks</a:t>
            </a:r>
          </a:p>
          <a:p>
            <a:pPr lvl="1"/>
            <a:r>
              <a:rPr lang="en-US" dirty="0" smtClean="0"/>
              <a:t>IG is continuously exploring and identifying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</a:t>
            </a:r>
            <a:r>
              <a:rPr lang="de-DE" dirty="0" err="1" smtClean="0"/>
              <a:t>WoT</a:t>
            </a:r>
            <a:r>
              <a:rPr lang="de-DE" dirty="0" smtClean="0"/>
              <a:t> 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W3C WoT Wiki (IG+WG organizational information)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W3C </a:t>
            </a:r>
            <a:r>
              <a:rPr lang="en-US" sz="2000" dirty="0"/>
              <a:t>WoT Interest </a:t>
            </a:r>
            <a:r>
              <a:rPr lang="en-US" sz="2000" dirty="0" smtClean="0"/>
              <a:t>Group</a:t>
            </a: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www.w3.org/2016/07/wot-ig-charter.html</a:t>
            </a:r>
            <a:r>
              <a:rPr lang="en-US" sz="1600" dirty="0" smtClean="0"/>
              <a:t> (charter)</a:t>
            </a:r>
            <a:endParaRPr lang="en-US" sz="1600" dirty="0">
              <a:hlinkClick r:id="rId3"/>
            </a:endParaRPr>
          </a:p>
          <a:p>
            <a:pPr lvl="1"/>
            <a:r>
              <a:rPr lang="en-US" sz="1600" dirty="0" smtClean="0">
                <a:hlinkClick r:id="rId4"/>
              </a:rPr>
              <a:t>https://lists.w3.org/Archives/Public/public-wot-ig/</a:t>
            </a:r>
            <a:r>
              <a:rPr lang="en-US" sz="1600" dirty="0" smtClean="0"/>
              <a:t> (subscribe to mailing list)</a:t>
            </a:r>
          </a:p>
          <a:p>
            <a:pPr lvl="1"/>
            <a:r>
              <a:rPr lang="en-US" sz="1600" dirty="0" smtClean="0">
                <a:hlinkClick r:id="rId5"/>
              </a:rPr>
              <a:t>https://github.com/w3c/wot</a:t>
            </a:r>
            <a:r>
              <a:rPr lang="en-US" sz="1600" dirty="0" smtClean="0"/>
              <a:t> (technical proposals)</a:t>
            </a:r>
          </a:p>
          <a:p>
            <a:r>
              <a:rPr lang="en-US" sz="2000" dirty="0" smtClean="0"/>
              <a:t>W3C WoT Working Group</a:t>
            </a:r>
          </a:p>
          <a:p>
            <a:pPr lvl="1"/>
            <a:r>
              <a:rPr lang="en-US" sz="1600" dirty="0" smtClean="0">
                <a:hlinkClick r:id="rId6"/>
              </a:rPr>
              <a:t>https://www.w3.org/2016/12/wot-wg-2016.html</a:t>
            </a:r>
            <a:r>
              <a:rPr lang="en-US" sz="1600" dirty="0" smtClean="0"/>
              <a:t> (charter)</a:t>
            </a:r>
          </a:p>
          <a:p>
            <a:pPr lvl="1"/>
            <a:r>
              <a:rPr lang="en-US" sz="1600" dirty="0" smtClean="0">
                <a:hlinkClick r:id="rId7"/>
              </a:rPr>
              <a:t>https://www.w3.org/WoT/WG/</a:t>
            </a:r>
            <a:r>
              <a:rPr lang="en-US" sz="1600" dirty="0" smtClean="0"/>
              <a:t> (dashboard)</a:t>
            </a:r>
          </a:p>
          <a:p>
            <a:r>
              <a:rPr lang="en-US" sz="2000" dirty="0" smtClean="0"/>
              <a:t>W3C </a:t>
            </a:r>
            <a:r>
              <a:rPr lang="en-US" sz="2000" dirty="0"/>
              <a:t>WoT </a:t>
            </a:r>
            <a:r>
              <a:rPr lang="en-US" sz="2000" dirty="0" smtClean="0"/>
              <a:t>Editor’s Drafts</a:t>
            </a:r>
          </a:p>
          <a:p>
            <a:pPr lvl="1"/>
            <a:r>
              <a:rPr lang="en-US" sz="1600" dirty="0" smtClean="0">
                <a:hlinkClick r:id="rId8"/>
              </a:rPr>
              <a:t>https://w3c.github.io/wot-architecture/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9"/>
              </a:rPr>
              <a:t>https://w3c.github.io/wot-thing-description/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https://w3c.github.io/wot-scripting-api/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1"/>
              </a:rPr>
              <a:t>https://w3c.github.io/wot-binding-templates/</a:t>
            </a:r>
            <a:endParaRPr lang="en-US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文本框 4"/>
          <p:cNvSpPr txBox="1"/>
          <p:nvPr/>
        </p:nvSpPr>
        <p:spPr>
          <a:xfrm>
            <a:off x="5076056" y="47893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FPWD!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6056" y="50773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FPWD!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6056" y="53732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FPWD!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Opportunities for Reuse/Integration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Royalty-free Web standards</a:t>
            </a:r>
          </a:p>
          <a:p>
            <a:r>
              <a:rPr lang="en-US" dirty="0" smtClean="0"/>
              <a:t>Technological building blocks</a:t>
            </a:r>
          </a:p>
          <a:p>
            <a:pPr lvl="1"/>
            <a:r>
              <a:rPr lang="en-US" dirty="0" smtClean="0"/>
              <a:t>Non-prescriptive: take what you need</a:t>
            </a:r>
          </a:p>
          <a:p>
            <a:pPr lvl="1"/>
            <a:r>
              <a:rPr lang="en-US" dirty="0" smtClean="0"/>
              <a:t>Open source reference implementation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https://github.com/thingweb/node-wot</a:t>
            </a:r>
            <a:endParaRPr lang="en-US" dirty="0" smtClean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smtClean="0"/>
              <a:t>Semantic vocabulary </a:t>
            </a:r>
            <a:r>
              <a:rPr lang="en-US" dirty="0" smtClean="0">
                <a:sym typeface="Wingdings" pitchFamily="2" charset="2"/>
              </a:rPr>
              <a:t> iot.schema.org, oneM2M, …</a:t>
            </a:r>
            <a:endParaRPr lang="en-US" dirty="0" smtClean="0"/>
          </a:p>
          <a:p>
            <a:pPr lvl="1"/>
            <a:r>
              <a:rPr lang="en-US" dirty="0" smtClean="0"/>
              <a:t>Binding Templates </a:t>
            </a:r>
            <a:r>
              <a:rPr lang="en-US" dirty="0" smtClean="0">
                <a:sym typeface="Wingdings" pitchFamily="2" charset="2"/>
              </a:rPr>
              <a:t> Web, </a:t>
            </a:r>
            <a:r>
              <a:rPr lang="en-US" dirty="0" err="1" smtClean="0">
                <a:sym typeface="Wingdings" pitchFamily="2" charset="2"/>
              </a:rPr>
              <a:t>CoRE</a:t>
            </a:r>
            <a:r>
              <a:rPr lang="en-US" dirty="0" smtClean="0">
                <a:sym typeface="Wingdings" pitchFamily="2" charset="2"/>
              </a:rPr>
              <a:t>, OCF, oneM2M, …</a:t>
            </a:r>
            <a:endParaRPr lang="en-US" dirty="0" smtClean="0"/>
          </a:p>
          <a:p>
            <a:pPr lvl="1"/>
            <a:r>
              <a:rPr lang="en-US" dirty="0" smtClean="0"/>
              <a:t>Libraries on top of Scripting API </a:t>
            </a:r>
            <a:r>
              <a:rPr lang="en-US" dirty="0" smtClean="0">
                <a:sym typeface="Wingdings" pitchFamily="2" charset="2"/>
              </a:rPr>
              <a:t> individual Members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WoT Liaisons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de-DE" dirty="0" err="1" smtClean="0"/>
              <a:t>Active</a:t>
            </a:r>
            <a:endParaRPr lang="de-DE" dirty="0" smtClean="0"/>
          </a:p>
          <a:p>
            <a:pPr lvl="1"/>
            <a:r>
              <a:rPr lang="de-DE" dirty="0" smtClean="0"/>
              <a:t>OCF</a:t>
            </a:r>
          </a:p>
          <a:p>
            <a:pPr lvl="1"/>
            <a:r>
              <a:rPr lang="de-DE" dirty="0" smtClean="0"/>
              <a:t>OneM2M</a:t>
            </a:r>
          </a:p>
          <a:p>
            <a:pPr lvl="1"/>
            <a:r>
              <a:rPr lang="de-DE" dirty="0" smtClean="0"/>
              <a:t>OPC </a:t>
            </a:r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dirty="0" smtClean="0"/>
              <a:t>Potential</a:t>
            </a:r>
            <a:endParaRPr lang="de-DE" dirty="0"/>
          </a:p>
          <a:p>
            <a:pPr lvl="1"/>
            <a:r>
              <a:rPr lang="de-DE" dirty="0" err="1" smtClean="0"/>
              <a:t>OpenFog</a:t>
            </a:r>
            <a:endParaRPr lang="de-DE" dirty="0" smtClean="0"/>
          </a:p>
          <a:p>
            <a:pPr lvl="1"/>
            <a:r>
              <a:rPr lang="de-DE" dirty="0" smtClean="0"/>
              <a:t>OMA LWM2M / IPSO </a:t>
            </a:r>
            <a:r>
              <a:rPr lang="de-DE" dirty="0" err="1" smtClean="0"/>
              <a:t>Alliance</a:t>
            </a:r>
            <a:endParaRPr lang="de-DE" dirty="0" smtClean="0"/>
          </a:p>
          <a:p>
            <a:pPr lvl="1"/>
            <a:r>
              <a:rPr lang="de-DE" dirty="0" err="1" smtClean="0"/>
              <a:t>EchoNet</a:t>
            </a:r>
            <a:endParaRPr lang="de-DE" dirty="0" smtClean="0"/>
          </a:p>
          <a:p>
            <a:pPr lvl="1"/>
            <a:r>
              <a:rPr lang="de-DE" dirty="0" err="1" smtClean="0"/>
              <a:t>Fairhair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endParaRPr lang="de-DE" dirty="0" smtClean="0"/>
          </a:p>
        </p:txBody>
      </p:sp>
      <p:pic>
        <p:nvPicPr>
          <p:cNvPr id="5" name="Picture 7" descr="oneM2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2329" y="2118696"/>
            <a:ext cx="1197451" cy="73482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1651" y="2997430"/>
            <a:ext cx="1768129" cy="647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6593" y="1421165"/>
            <a:ext cx="2313187" cy="611758"/>
          </a:xfrm>
          <a:prstGeom prst="rect">
            <a:avLst/>
          </a:prstGeom>
        </p:spPr>
      </p:pic>
      <p:pic>
        <p:nvPicPr>
          <p:cNvPr id="8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71" y="4498221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7612" y="6051067"/>
            <a:ext cx="1512168" cy="527631"/>
          </a:xfrm>
          <a:prstGeom prst="rect">
            <a:avLst/>
          </a:prstGeom>
          <a:noFill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19200" y="3818026"/>
            <a:ext cx="1500580" cy="8453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6296" y="5295666"/>
            <a:ext cx="742049" cy="703501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W3C - oneM2M Collaboration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995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Common ground </a:t>
            </a:r>
            <a:r>
              <a:rPr lang="en-US" altLang="zh-CN" sz="2800" dirty="0"/>
              <a:t>of S</a:t>
            </a:r>
            <a:r>
              <a:rPr lang="en-US" altLang="zh-CN" sz="2800" dirty="0" smtClean="0"/>
              <a:t>emantic </a:t>
            </a:r>
            <a:r>
              <a:rPr lang="en-US" altLang="zh-CN" sz="2800" dirty="0"/>
              <a:t>I</a:t>
            </a:r>
            <a:r>
              <a:rPr lang="en-US" altLang="zh-CN" sz="2800" dirty="0" smtClean="0"/>
              <a:t>nteroperability for IoT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Standards, tools and expertise on </a:t>
            </a:r>
            <a:r>
              <a:rPr lang="en-US" altLang="zh-CN" sz="2400" dirty="0" smtClean="0">
                <a:solidFill>
                  <a:srgbClr val="0000FF"/>
                </a:solidFill>
              </a:rPr>
              <a:t>Semantic Web </a:t>
            </a:r>
            <a:r>
              <a:rPr lang="en-US" altLang="zh-CN" sz="2400" dirty="0" smtClean="0"/>
              <a:t>(RDF/OWL/SPARQL) </a:t>
            </a:r>
            <a:r>
              <a:rPr lang="en-US" altLang="zh-CN" sz="2400" dirty="0" smtClean="0">
                <a:solidFill>
                  <a:srgbClr val="0000FF"/>
                </a:solidFill>
              </a:rPr>
              <a:t>as the building blocks </a:t>
            </a:r>
            <a:r>
              <a:rPr lang="en-US" altLang="zh-CN" sz="2400" dirty="0" smtClean="0"/>
              <a:t>of oneM2M semantic features (ontology management, semantic query/discovery, …)</a:t>
            </a:r>
          </a:p>
          <a:p>
            <a:pPr lvl="2"/>
            <a:r>
              <a:rPr lang="en-US" altLang="zh-CN" sz="2000" dirty="0"/>
              <a:t>Importance of machine interpretable descriptions rather than relying on informal documentation that may diverge over time</a:t>
            </a:r>
          </a:p>
          <a:p>
            <a:pPr lvl="2"/>
            <a:r>
              <a:rPr lang="en-US" altLang="zh-CN" sz="2000" dirty="0"/>
              <a:t>Discovering </a:t>
            </a:r>
            <a:r>
              <a:rPr lang="en-US" altLang="zh-CN" sz="2000" dirty="0" smtClean="0"/>
              <a:t>Things </a:t>
            </a:r>
            <a:r>
              <a:rPr lang="en-US" altLang="zh-CN" sz="2000" dirty="0"/>
              <a:t>based upon their capabilities and context of use</a:t>
            </a:r>
          </a:p>
          <a:p>
            <a:pPr lvl="2"/>
            <a:r>
              <a:rPr lang="en-US" altLang="zh-CN" sz="2000" dirty="0" smtClean="0"/>
              <a:t>Inferring knowledge of Things and environments</a:t>
            </a:r>
            <a:endParaRPr lang="en-US" altLang="zh-CN" sz="2000" dirty="0"/>
          </a:p>
          <a:p>
            <a:pPr lvl="2"/>
            <a:r>
              <a:rPr lang="en-US" altLang="zh-CN" sz="2000" dirty="0"/>
              <a:t>Designing compositions of services that can be proven to interoperate</a:t>
            </a:r>
          </a:p>
          <a:p>
            <a:pPr lvl="2"/>
            <a:r>
              <a:rPr lang="en-US" altLang="zh-CN" sz="2000" dirty="0" smtClean="0"/>
              <a:t>Addressing </a:t>
            </a:r>
            <a:r>
              <a:rPr lang="en-US" altLang="zh-CN" sz="2000" dirty="0"/>
              <a:t>inevitability of change, especially across uncoupled or weakly coupled </a:t>
            </a:r>
            <a:r>
              <a:rPr lang="en-US" altLang="zh-CN" sz="2000" dirty="0" smtClean="0"/>
              <a:t>communities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Well-aligned semantic models</a:t>
            </a:r>
            <a:r>
              <a:rPr lang="en-US" altLang="zh-CN" sz="2400" dirty="0" smtClean="0"/>
              <a:t> between WoT and oneM2M Base Ontology and Smart Device Template as the solid base of interoperability (see next pages)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Ongoing Work Item </a:t>
            </a:r>
            <a:r>
              <a:rPr lang="en-US" altLang="zh-CN" sz="2600" dirty="0" smtClean="0"/>
              <a:t>“oneM2M-WoT Interworking”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Well-aligned base of Semantic I</a:t>
            </a:r>
            <a:r>
              <a:rPr lang="en-US" altLang="zh-CN" sz="3200" dirty="0" smtClean="0"/>
              <a:t>nteroperability</a:t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4444" y="6309320"/>
            <a:ext cx="861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core concepts in each model are well mapped.</a:t>
            </a:r>
            <a:endParaRPr lang="zh-CN" altLang="en-US" sz="20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flipV="1">
            <a:off x="7698197" y="-2772134"/>
            <a:ext cx="3778563" cy="5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333657" y="798731"/>
            <a:ext cx="4293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WoT TD &amp; oneM2M BO Mapping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0399" y="1246354"/>
            <a:ext cx="8578065" cy="5062966"/>
            <a:chOff x="170399" y="1246354"/>
            <a:chExt cx="8578065" cy="535099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4112" b="4436"/>
            <a:stretch/>
          </p:blipFill>
          <p:spPr>
            <a:xfrm>
              <a:off x="277368" y="1746254"/>
              <a:ext cx="4078608" cy="4787257"/>
            </a:xfrm>
            <a:prstGeom prst="rect">
              <a:avLst/>
            </a:prstGeom>
            <a:ln>
              <a:noFill/>
            </a:ln>
          </p:spPr>
        </p:pic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651509"/>
                </p:ext>
              </p:extLst>
            </p:nvPr>
          </p:nvGraphicFramePr>
          <p:xfrm>
            <a:off x="4714652" y="1246354"/>
            <a:ext cx="4033812" cy="5350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演示文稿" r:id="rId4" imgW="3416675" imgH="4555133" progId="PowerPoint.Show.12">
                    <p:embed/>
                  </p:oleObj>
                </mc:Choice>
                <mc:Fallback>
                  <p:oleObj name="演示文稿" r:id="rId4" imgW="3416675" imgH="4555133" progId="PowerPoint.Show.12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652" y="1246354"/>
                          <a:ext cx="4033812" cy="535099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任意多边形 5"/>
            <p:cNvSpPr/>
            <p:nvPr/>
          </p:nvSpPr>
          <p:spPr bwMode="auto">
            <a:xfrm rot="10800000" flipH="1">
              <a:off x="4030488" y="3998698"/>
              <a:ext cx="2782874" cy="1383407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 flipH="1" flipV="1">
              <a:off x="1369514" y="1829404"/>
              <a:ext cx="6730878" cy="510206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 flipH="1">
              <a:off x="1339275" y="2046719"/>
              <a:ext cx="5400600" cy="611977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 bwMode="auto">
            <a:xfrm flipH="1" flipV="1">
              <a:off x="1727875" y="4046697"/>
              <a:ext cx="4572313" cy="542597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16200000" flipH="1">
              <a:off x="3895257" y="-855954"/>
              <a:ext cx="159257" cy="5529978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86926" y="1339384"/>
              <a:ext cx="2642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The WoT TD Core Model</a:t>
              </a:r>
              <a:endParaRPr lang="zh-CN" altLang="en-US" b="1" dirty="0"/>
            </a:p>
          </p:txBody>
        </p:sp>
        <p:sp>
          <p:nvSpPr>
            <p:cNvPr id="28" name="任意多边形 27"/>
            <p:cNvSpPr/>
            <p:nvPr/>
          </p:nvSpPr>
          <p:spPr bwMode="auto">
            <a:xfrm rot="10800000" flipH="1">
              <a:off x="4030488" y="3998697"/>
              <a:ext cx="1189585" cy="518590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 bwMode="auto">
            <a:xfrm flipH="1">
              <a:off x="2915814" y="4203266"/>
              <a:ext cx="4570029" cy="602053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 bwMode="auto">
            <a:xfrm rot="10800000" flipH="1">
              <a:off x="3131840" y="4706590"/>
              <a:ext cx="3285287" cy="131146"/>
            </a:xfrm>
            <a:custGeom>
              <a:avLst/>
              <a:gdLst>
                <a:gd name="connsiteX0" fmla="*/ 3666837 w 3666837"/>
                <a:gd name="connsiteY0" fmla="*/ 0 h 2733964"/>
                <a:gd name="connsiteX1" fmla="*/ 0 w 3666837"/>
                <a:gd name="connsiteY1" fmla="*/ 0 h 2733964"/>
                <a:gd name="connsiteX2" fmla="*/ 0 w 3666837"/>
                <a:gd name="connsiteY2" fmla="*/ 2733964 h 27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837" h="2733964">
                  <a:moveTo>
                    <a:pt x="3666837" y="0"/>
                  </a:moveTo>
                  <a:lnTo>
                    <a:pt x="0" y="0"/>
                  </a:lnTo>
                  <a:lnTo>
                    <a:pt x="0" y="2733964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1763688" y="3725197"/>
              <a:ext cx="3168352" cy="190708"/>
            </a:xfrm>
            <a:custGeom>
              <a:avLst/>
              <a:gdLst>
                <a:gd name="connsiteX0" fmla="*/ 0 w 2139696"/>
                <a:gd name="connsiteY0" fmla="*/ 243840 h 249936"/>
                <a:gd name="connsiteX1" fmla="*/ 0 w 2139696"/>
                <a:gd name="connsiteY1" fmla="*/ 0 h 249936"/>
                <a:gd name="connsiteX2" fmla="*/ 2139696 w 2139696"/>
                <a:gd name="connsiteY2" fmla="*/ 0 h 249936"/>
                <a:gd name="connsiteX3" fmla="*/ 2139696 w 2139696"/>
                <a:gd name="connsiteY3" fmla="*/ 249936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696" h="249936">
                  <a:moveTo>
                    <a:pt x="0" y="243840"/>
                  </a:moveTo>
                  <a:lnTo>
                    <a:pt x="0" y="0"/>
                  </a:lnTo>
                  <a:lnTo>
                    <a:pt x="2139696" y="0"/>
                  </a:lnTo>
                  <a:lnTo>
                    <a:pt x="2139696" y="249936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763688" y="3725197"/>
              <a:ext cx="3777944" cy="190708"/>
            </a:xfrm>
            <a:custGeom>
              <a:avLst/>
              <a:gdLst>
                <a:gd name="connsiteX0" fmla="*/ 0 w 2139696"/>
                <a:gd name="connsiteY0" fmla="*/ 243840 h 249936"/>
                <a:gd name="connsiteX1" fmla="*/ 0 w 2139696"/>
                <a:gd name="connsiteY1" fmla="*/ 0 h 249936"/>
                <a:gd name="connsiteX2" fmla="*/ 2139696 w 2139696"/>
                <a:gd name="connsiteY2" fmla="*/ 0 h 249936"/>
                <a:gd name="connsiteX3" fmla="*/ 2139696 w 2139696"/>
                <a:gd name="connsiteY3" fmla="*/ 249936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696" h="249936">
                  <a:moveTo>
                    <a:pt x="0" y="243840"/>
                  </a:moveTo>
                  <a:lnTo>
                    <a:pt x="0" y="0"/>
                  </a:lnTo>
                  <a:lnTo>
                    <a:pt x="2139696" y="0"/>
                  </a:lnTo>
                  <a:lnTo>
                    <a:pt x="2139696" y="249936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668780" y="1835439"/>
              <a:ext cx="6850380" cy="2087880"/>
            </a:xfrm>
            <a:custGeom>
              <a:avLst/>
              <a:gdLst>
                <a:gd name="connsiteX0" fmla="*/ 6850380 w 6850380"/>
                <a:gd name="connsiteY0" fmla="*/ 0 h 2087880"/>
                <a:gd name="connsiteX1" fmla="*/ 6850380 w 6850380"/>
                <a:gd name="connsiteY1" fmla="*/ 1181100 h 2087880"/>
                <a:gd name="connsiteX2" fmla="*/ 6850380 w 6850380"/>
                <a:gd name="connsiteY2" fmla="*/ 1531620 h 2087880"/>
                <a:gd name="connsiteX3" fmla="*/ 0 w 6850380"/>
                <a:gd name="connsiteY3" fmla="*/ 1531620 h 2087880"/>
                <a:gd name="connsiteX4" fmla="*/ 0 w 6850380"/>
                <a:gd name="connsiteY4" fmla="*/ 2087880 h 208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380" h="2087880">
                  <a:moveTo>
                    <a:pt x="6850380" y="0"/>
                  </a:moveTo>
                  <a:lnTo>
                    <a:pt x="6850380" y="1181100"/>
                  </a:lnTo>
                  <a:lnTo>
                    <a:pt x="6850380" y="1531620"/>
                  </a:lnTo>
                  <a:lnTo>
                    <a:pt x="0" y="1531620"/>
                  </a:lnTo>
                  <a:lnTo>
                    <a:pt x="0" y="2087880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70399" y="1339384"/>
              <a:ext cx="4299480" cy="52484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457200" y="176213"/>
            <a:ext cx="7931224" cy="9667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altLang="zh-CN" sz="3600" dirty="0" smtClean="0"/>
              <a:t>Well-aligned base of Semantic Interoperability</a:t>
            </a:r>
            <a:endParaRPr lang="zh-CN" altLang="en-US" sz="3600" dirty="0" smtClean="0"/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 bwMode="auto">
          <a:xfrm>
            <a:off x="437525" y="5838022"/>
            <a:ext cx="8229600" cy="75680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000" dirty="0" smtClean="0"/>
              <a:t>Event more direct mapping observed.</a:t>
            </a:r>
          </a:p>
        </p:txBody>
      </p:sp>
      <p:sp>
        <p:nvSpPr>
          <p:cNvPr id="2" name="矩形 1"/>
          <p:cNvSpPr/>
          <p:nvPr/>
        </p:nvSpPr>
        <p:spPr>
          <a:xfrm>
            <a:off x="1931777" y="820766"/>
            <a:ext cx="4982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WoT TD &amp; oneM2M/HGI SDT Mapping</a:t>
            </a:r>
            <a:endParaRPr lang="zh-CN" altLang="en-US" sz="2400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2240603"/>
            <a:ext cx="5400600" cy="3118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4112" b="4436"/>
          <a:stretch/>
        </p:blipFill>
        <p:spPr>
          <a:xfrm>
            <a:off x="107504" y="1917380"/>
            <a:ext cx="3312368" cy="3887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任意多边形 10"/>
          <p:cNvSpPr/>
          <p:nvPr/>
        </p:nvSpPr>
        <p:spPr bwMode="auto">
          <a:xfrm flipH="1">
            <a:off x="900160" y="2185361"/>
            <a:ext cx="2879752" cy="1186031"/>
          </a:xfrm>
          <a:custGeom>
            <a:avLst/>
            <a:gdLst>
              <a:gd name="connsiteX0" fmla="*/ 3666837 w 3666837"/>
              <a:gd name="connsiteY0" fmla="*/ 0 h 2733964"/>
              <a:gd name="connsiteX1" fmla="*/ 0 w 3666837"/>
              <a:gd name="connsiteY1" fmla="*/ 0 h 2733964"/>
              <a:gd name="connsiteX2" fmla="*/ 0 w 3666837"/>
              <a:gd name="connsiteY2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837" h="2733964">
                <a:moveTo>
                  <a:pt x="3666837" y="0"/>
                </a:moveTo>
                <a:lnTo>
                  <a:pt x="0" y="0"/>
                </a:lnTo>
                <a:lnTo>
                  <a:pt x="0" y="2733964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 rot="16200000" flipH="1">
            <a:off x="3670911" y="570575"/>
            <a:ext cx="205871" cy="6060808"/>
          </a:xfrm>
          <a:custGeom>
            <a:avLst/>
            <a:gdLst>
              <a:gd name="connsiteX0" fmla="*/ 3666837 w 3666837"/>
              <a:gd name="connsiteY0" fmla="*/ 0 h 2733964"/>
              <a:gd name="connsiteX1" fmla="*/ 0 w 3666837"/>
              <a:gd name="connsiteY1" fmla="*/ 0 h 2733964"/>
              <a:gd name="connsiteX2" fmla="*/ 0 w 3666837"/>
              <a:gd name="connsiteY2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837" h="2733964">
                <a:moveTo>
                  <a:pt x="3666837" y="0"/>
                </a:moveTo>
                <a:lnTo>
                  <a:pt x="0" y="0"/>
                </a:lnTo>
                <a:lnTo>
                  <a:pt x="0" y="2733964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 rot="16200000" flipH="1">
            <a:off x="3156803" y="520756"/>
            <a:ext cx="1750279" cy="5544619"/>
          </a:xfrm>
          <a:custGeom>
            <a:avLst/>
            <a:gdLst>
              <a:gd name="connsiteX0" fmla="*/ 3666837 w 3666837"/>
              <a:gd name="connsiteY0" fmla="*/ 0 h 2733964"/>
              <a:gd name="connsiteX1" fmla="*/ 0 w 3666837"/>
              <a:gd name="connsiteY1" fmla="*/ 0 h 2733964"/>
              <a:gd name="connsiteX2" fmla="*/ 0 w 3666837"/>
              <a:gd name="connsiteY2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837" h="2733964">
                <a:moveTo>
                  <a:pt x="3666837" y="0"/>
                </a:moveTo>
                <a:lnTo>
                  <a:pt x="0" y="0"/>
                </a:lnTo>
                <a:lnTo>
                  <a:pt x="0" y="2733964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 bwMode="auto">
          <a:xfrm rot="16200000">
            <a:off x="4009081" y="1808592"/>
            <a:ext cx="45719" cy="5544614"/>
          </a:xfrm>
          <a:custGeom>
            <a:avLst/>
            <a:gdLst>
              <a:gd name="connsiteX0" fmla="*/ 3666837 w 3666837"/>
              <a:gd name="connsiteY0" fmla="*/ 0 h 2733964"/>
              <a:gd name="connsiteX1" fmla="*/ 0 w 3666837"/>
              <a:gd name="connsiteY1" fmla="*/ 0 h 2733964"/>
              <a:gd name="connsiteX2" fmla="*/ 0 w 3666837"/>
              <a:gd name="connsiteY2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837" h="2733964">
                <a:moveTo>
                  <a:pt x="3666837" y="0"/>
                </a:moveTo>
                <a:lnTo>
                  <a:pt x="0" y="0"/>
                </a:lnTo>
                <a:lnTo>
                  <a:pt x="0" y="2733964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28700" y="1854116"/>
            <a:ext cx="4305300" cy="1283888"/>
          </a:xfrm>
          <a:custGeom>
            <a:avLst/>
            <a:gdLst>
              <a:gd name="connsiteX0" fmla="*/ 0 w 4305300"/>
              <a:gd name="connsiteY0" fmla="*/ 1470660 h 1470660"/>
              <a:gd name="connsiteX1" fmla="*/ 0 w 4305300"/>
              <a:gd name="connsiteY1" fmla="*/ 0 h 1470660"/>
              <a:gd name="connsiteX2" fmla="*/ 4305300 w 4305300"/>
              <a:gd name="connsiteY2" fmla="*/ 0 h 1470660"/>
              <a:gd name="connsiteX3" fmla="*/ 4305300 w 4305300"/>
              <a:gd name="connsiteY3" fmla="*/ 73914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1470660">
                <a:moveTo>
                  <a:pt x="0" y="1470660"/>
                </a:moveTo>
                <a:lnTo>
                  <a:pt x="0" y="0"/>
                </a:lnTo>
                <a:lnTo>
                  <a:pt x="4305300" y="0"/>
                </a:lnTo>
                <a:lnTo>
                  <a:pt x="4305300" y="73914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3442" y="1484784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The WoT TD Core Model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5830390" y="1889910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oneM2M SDT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Where is the value potential of the </a:t>
            </a:r>
            <a:r>
              <a:rPr lang="en-GB" dirty="0" err="1"/>
              <a:t>IoT</a:t>
            </a:r>
            <a:r>
              <a:rPr lang="en-GB" dirty="0"/>
              <a:t>?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53041957"/>
              </p:ext>
            </p:extLst>
          </p:nvPr>
        </p:nvGraphicFramePr>
        <p:xfrm>
          <a:off x="2887354" y="1873946"/>
          <a:ext cx="5256922" cy="327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9738871">
            <a:off x="3756554" y="3812189"/>
            <a:ext cx="11737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Outside </a:t>
            </a:r>
            <a:r>
              <a:rPr lang="mr-IN" sz="1050" dirty="0">
                <a:solidFill>
                  <a:schemeClr val="bg1"/>
                </a:solidFill>
              </a:rPr>
              <a:t>–</a:t>
            </a:r>
            <a:r>
              <a:rPr lang="en-GB" sz="1050" dirty="0">
                <a:solidFill>
                  <a:schemeClr val="bg1"/>
                </a:solidFill>
              </a:rPr>
              <a:t> logistics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and navigation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$560B to $850B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3530" y="3062868"/>
            <a:ext cx="163378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Factories </a:t>
            </a:r>
            <a:r>
              <a:rPr lang="mr-IN" sz="1050" dirty="0">
                <a:solidFill>
                  <a:schemeClr val="bg1"/>
                </a:solidFill>
              </a:rPr>
              <a:t>–</a:t>
            </a:r>
            <a:r>
              <a:rPr lang="en-GB" sz="1050" dirty="0">
                <a:solidFill>
                  <a:schemeClr val="bg1"/>
                </a:solidFill>
              </a:rPr>
              <a:t> operations and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equipment  optimisation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$1.2T to $3.7T</a:t>
            </a:r>
          </a:p>
        </p:txBody>
      </p:sp>
      <p:sp>
        <p:nvSpPr>
          <p:cNvPr id="7" name="TextBox 6"/>
          <p:cNvSpPr txBox="1"/>
          <p:nvPr/>
        </p:nvSpPr>
        <p:spPr>
          <a:xfrm rot="3968281">
            <a:off x="4741833" y="4182775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</a:rPr>
              <a:t>Retail $</a:t>
            </a:r>
            <a:r>
              <a:rPr lang="en-GB" sz="1050" dirty="0">
                <a:solidFill>
                  <a:schemeClr val="bg1"/>
                </a:solidFill>
              </a:rPr>
              <a:t>170B to $1.6T</a:t>
            </a:r>
          </a:p>
        </p:txBody>
      </p:sp>
      <p:sp>
        <p:nvSpPr>
          <p:cNvPr id="8" name="TextBox 7"/>
          <p:cNvSpPr txBox="1"/>
          <p:nvPr/>
        </p:nvSpPr>
        <p:spPr>
          <a:xfrm rot="17434223">
            <a:off x="4270435" y="432817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Health &amp; Fitness</a:t>
            </a:r>
            <a:br>
              <a:rPr lang="en-GB" sz="900" dirty="0">
                <a:solidFill>
                  <a:schemeClr val="bg1"/>
                </a:solidFill>
              </a:rPr>
            </a:br>
            <a:r>
              <a:rPr lang="en-GB" sz="900" dirty="0">
                <a:solidFill>
                  <a:schemeClr val="bg1"/>
                </a:solidFill>
              </a:rPr>
              <a:t>$200B to $350B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739" y="1992194"/>
            <a:ext cx="603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Home</a:t>
            </a:r>
            <a:br>
              <a:rPr lang="en-GB" sz="900" dirty="0">
                <a:solidFill>
                  <a:schemeClr val="bg1"/>
                </a:solidFill>
              </a:rPr>
            </a:br>
            <a:r>
              <a:rPr lang="en-GB" sz="900" dirty="0">
                <a:solidFill>
                  <a:schemeClr val="bg1"/>
                </a:solidFill>
              </a:rPr>
              <a:t>$200B to</a:t>
            </a:r>
            <a:br>
              <a:rPr lang="en-GB" sz="900" dirty="0">
                <a:solidFill>
                  <a:schemeClr val="bg1"/>
                </a:solidFill>
              </a:rPr>
            </a:br>
            <a:r>
              <a:rPr lang="en-GB" sz="900" dirty="0">
                <a:solidFill>
                  <a:schemeClr val="bg1"/>
                </a:solidFill>
              </a:rPr>
              <a:t>$350B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555927" y="443933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Worksites</a:t>
            </a:r>
            <a:br>
              <a:rPr lang="en-GB" sz="900" dirty="0">
                <a:solidFill>
                  <a:schemeClr val="bg1"/>
                </a:solidFill>
              </a:rPr>
            </a:br>
            <a:r>
              <a:rPr lang="en-GB" sz="900" dirty="0">
                <a:solidFill>
                  <a:schemeClr val="bg1"/>
                </a:solidFill>
              </a:rPr>
              <a:t>$160B to $930B</a:t>
            </a:r>
          </a:p>
        </p:txBody>
      </p:sp>
      <p:sp>
        <p:nvSpPr>
          <p:cNvPr id="11" name="TextBox 10"/>
          <p:cNvSpPr txBox="1"/>
          <p:nvPr/>
        </p:nvSpPr>
        <p:spPr>
          <a:xfrm rot="17499359">
            <a:off x="4826755" y="2251320"/>
            <a:ext cx="137812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>
                <a:solidFill>
                  <a:schemeClr val="bg1"/>
                </a:solidFill>
              </a:rPr>
              <a:t>Offices $70B to $150B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0588" y="1556792"/>
            <a:ext cx="47412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Aggregated value - </a:t>
            </a:r>
            <a:r>
              <a:rPr lang="en-US" sz="1350" b="1" dirty="0"/>
              <a:t>$3.9 trillion to $11.1 trillion per year in 2025</a:t>
            </a:r>
            <a:r>
              <a:rPr lang="en-US" sz="1350" dirty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8991" y="1779770"/>
            <a:ext cx="2238187" cy="34116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0000FF"/>
                </a:solidFill>
              </a:rPr>
              <a:t>Interoperability</a:t>
            </a:r>
            <a:r>
              <a:rPr lang="en-GB" sz="2100" b="1" dirty="0"/>
              <a:t> is required to capture 40% of total value</a:t>
            </a:r>
          </a:p>
          <a:p>
            <a:r>
              <a:rPr lang="en-GB" sz="2100" dirty="0"/>
              <a:t>Less than 1% of data is currently used, mostly for alarms or real-time control</a:t>
            </a:r>
          </a:p>
          <a:p>
            <a:pPr lvl="1"/>
            <a:r>
              <a:rPr lang="en-GB" sz="1800" dirty="0"/>
              <a:t>More can be used for optimisation and prediction</a:t>
            </a:r>
          </a:p>
          <a:p>
            <a:r>
              <a:rPr lang="en-GB" sz="2100" dirty="0"/>
              <a:t>Twice as much value from B2B applications than from consumer</a:t>
            </a:r>
          </a:p>
          <a:p>
            <a:r>
              <a:rPr lang="en-GB" sz="2100" dirty="0"/>
              <a:t>40% of value in developing countries, 60% in developed countries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5656" y="1268760"/>
            <a:ext cx="6079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i="1" dirty="0"/>
              <a:t>McKinsey, June 2015 </a:t>
            </a:r>
            <a:r>
              <a:rPr lang="mr-IN" sz="1350" i="1" dirty="0"/>
              <a:t>–</a:t>
            </a:r>
            <a:r>
              <a:rPr lang="en-GB" sz="1350" i="1" dirty="0"/>
              <a:t> “</a:t>
            </a:r>
            <a:r>
              <a:rPr lang="en-GB" sz="1350" i="1" dirty="0">
                <a:hlinkClick r:id="rId4" invalidUrl="https://www.mckinsey.com/~/media/McKinsey/Business Functions/McKinsey Digital/Our Insights/The Internet of Things The value of digitizing the physical world/Unlocking_the_potential_of_the_Internet_of_Things_Executive_summ"/>
              </a:rPr>
              <a:t>The Internet of Things: mapping the value beyond the hype</a:t>
            </a:r>
            <a:r>
              <a:rPr lang="en-GB" sz="1350" i="1" dirty="0"/>
              <a:t>”</a:t>
            </a:r>
          </a:p>
        </p:txBody>
      </p:sp>
      <p:sp>
        <p:nvSpPr>
          <p:cNvPr id="3" name="矩形 2"/>
          <p:cNvSpPr/>
          <p:nvPr/>
        </p:nvSpPr>
        <p:spPr>
          <a:xfrm>
            <a:off x="3146281" y="2956529"/>
            <a:ext cx="18157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altLang="zh-CN" sz="1050" b="1" dirty="0">
                <a:solidFill>
                  <a:schemeClr val="bg1"/>
                </a:solidFill>
              </a:rPr>
              <a:t>Cities</a:t>
            </a:r>
            <a:r>
              <a:rPr lang="en-GB" altLang="zh-CN" sz="1050" dirty="0">
                <a:solidFill>
                  <a:schemeClr val="bg1"/>
                </a:solidFill>
              </a:rPr>
              <a:t> </a:t>
            </a:r>
            <a:r>
              <a:rPr lang="mr-IN" altLang="zh-CN" sz="1050" dirty="0">
                <a:solidFill>
                  <a:schemeClr val="bg1"/>
                </a:solidFill>
              </a:rPr>
              <a:t>–</a:t>
            </a:r>
            <a:r>
              <a:rPr lang="en-GB" altLang="zh-CN" sz="1050" dirty="0">
                <a:solidFill>
                  <a:schemeClr val="bg1"/>
                </a:solidFill>
              </a:rPr>
              <a:t> public health and transportation $930B to $1.7T</a:t>
            </a:r>
          </a:p>
        </p:txBody>
      </p:sp>
      <p:sp>
        <p:nvSpPr>
          <p:cNvPr id="15" name="矩形 14"/>
          <p:cNvSpPr/>
          <p:nvPr/>
        </p:nvSpPr>
        <p:spPr>
          <a:xfrm rot="4565534">
            <a:off x="4238268" y="2494340"/>
            <a:ext cx="1260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900" b="1" dirty="0">
                <a:solidFill>
                  <a:schemeClr val="bg1"/>
                </a:solidFill>
              </a:rPr>
              <a:t>Vehicles</a:t>
            </a:r>
            <a:r>
              <a:rPr lang="en-GB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GB" altLang="zh-CN" sz="900" dirty="0">
                <a:solidFill>
                  <a:schemeClr val="bg1"/>
                </a:solidFill>
              </a:rPr>
              <a:t>$210B to $740B</a:t>
            </a:r>
          </a:p>
        </p:txBody>
      </p:sp>
      <p:sp>
        <p:nvSpPr>
          <p:cNvPr id="16" name="矩形 15"/>
          <p:cNvSpPr/>
          <p:nvPr/>
        </p:nvSpPr>
        <p:spPr>
          <a:xfrm>
            <a:off x="539552" y="5229200"/>
            <a:ext cx="763284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zh-CN" sz="2000" dirty="0"/>
              <a:t>Most of the potential value is in the </a:t>
            </a:r>
            <a:r>
              <a:rPr lang="en-GB" altLang="zh-CN" sz="2000" dirty="0">
                <a:solidFill>
                  <a:srgbClr val="0000FF"/>
                </a:solidFill>
              </a:rPr>
              <a:t>data and value added services </a:t>
            </a:r>
            <a:r>
              <a:rPr lang="en-GB" altLang="zh-CN" sz="2000" dirty="0"/>
              <a:t>rather than the IoT devices and IoT communication </a:t>
            </a:r>
            <a:r>
              <a:rPr lang="en-GB" altLang="zh-CN" sz="2000" dirty="0" smtClean="0"/>
              <a:t>technologies.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altLang="zh-CN" dirty="0">
                <a:solidFill>
                  <a:srgbClr val="0000FF"/>
                </a:solidFill>
              </a:rPr>
              <a:t>Open standards </a:t>
            </a:r>
            <a:r>
              <a:rPr lang="en-GB" altLang="zh-CN" dirty="0"/>
              <a:t>are needed to overcome fragmentation, connect the silos and unlock the network effect for exponential </a:t>
            </a:r>
            <a:r>
              <a:rPr lang="en-GB" altLang="zh-CN" dirty="0" smtClean="0"/>
              <a:t>growth</a:t>
            </a:r>
            <a:endParaRPr lang="en-GB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5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06565" y="4149080"/>
            <a:ext cx="2812138" cy="18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Added value of WoT to oneM2M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9909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 descriptive &amp; semantic framework (TD) bridging with many</a:t>
            </a:r>
            <a:r>
              <a:rPr lang="en-US" altLang="zh-CN" sz="2800" b="1" dirty="0" smtClean="0"/>
              <a:t> other IoT ecosystems </a:t>
            </a:r>
            <a:r>
              <a:rPr lang="en-US" altLang="zh-CN" sz="2800" dirty="0" smtClean="0"/>
              <a:t>in an easier way</a:t>
            </a:r>
          </a:p>
          <a:p>
            <a:r>
              <a:rPr lang="en-US" altLang="zh-CN" sz="2800" dirty="0"/>
              <a:t>A</a:t>
            </a:r>
            <a:r>
              <a:rPr lang="en-US" altLang="zh-CN" sz="2800" dirty="0" smtClean="0"/>
              <a:t> close and natural engagement with </a:t>
            </a:r>
            <a:r>
              <a:rPr lang="en-US" altLang="zh-CN" sz="2800" b="1" dirty="0" smtClean="0"/>
              <a:t>Web developers</a:t>
            </a:r>
            <a:r>
              <a:rPr lang="en-US" altLang="zh-CN" sz="2800" dirty="0" smtClean="0"/>
              <a:t> who are more familiar with Web technologies like the Scripting API</a:t>
            </a:r>
          </a:p>
          <a:p>
            <a:endParaRPr lang="zh-CN" altLang="en-US" sz="2800" dirty="0"/>
          </a:p>
        </p:txBody>
      </p:sp>
      <p:pic>
        <p:nvPicPr>
          <p:cNvPr id="4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102" y="4618306"/>
            <a:ext cx="660597" cy="660597"/>
          </a:xfrm>
          <a:prstGeom prst="rect">
            <a:avLst/>
          </a:prstGeom>
          <a:noFill/>
        </p:spPr>
      </p:pic>
      <p:pic>
        <p:nvPicPr>
          <p:cNvPr id="5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9" y="4607381"/>
            <a:ext cx="1295044" cy="8835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5546" y="5343122"/>
            <a:ext cx="943710" cy="321387"/>
          </a:xfrm>
          <a:prstGeom prst="rect">
            <a:avLst/>
          </a:prstGeom>
          <a:noFill/>
        </p:spPr>
      </p:pic>
      <p:pic>
        <p:nvPicPr>
          <p:cNvPr id="7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r="10544"/>
          <a:stretch>
            <a:fillRect/>
          </a:stretch>
        </p:blipFill>
        <p:spPr bwMode="auto">
          <a:xfrm>
            <a:off x="1464483" y="4242140"/>
            <a:ext cx="896301" cy="5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5601" y="4813972"/>
            <a:ext cx="906217" cy="316200"/>
          </a:xfrm>
          <a:prstGeom prst="rect">
            <a:avLst/>
          </a:prstGeom>
          <a:noFill/>
        </p:spPr>
      </p:pic>
      <p:sp>
        <p:nvSpPr>
          <p:cNvPr id="10" name="椭圆 9"/>
          <p:cNvSpPr/>
          <p:nvPr/>
        </p:nvSpPr>
        <p:spPr>
          <a:xfrm>
            <a:off x="6012160" y="4149080"/>
            <a:ext cx="2736304" cy="18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5939988"/>
            <a:ext cx="193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Device Ecosystems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4592" y="4428396"/>
            <a:ext cx="682654" cy="68265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75178" y="5939988"/>
            <a:ext cx="170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Web </a:t>
            </a:r>
            <a:r>
              <a:rPr lang="en-US" altLang="zh-CN" dirty="0"/>
              <a:t>developers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52208" y="5282661"/>
            <a:ext cx="1887166" cy="3774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56136" y="4304514"/>
            <a:ext cx="447084" cy="447084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292080" y="4948604"/>
            <a:ext cx="504056" cy="330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3419873" y="4945900"/>
            <a:ext cx="504056" cy="330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78027" y="46069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151951" y="4403818"/>
            <a:ext cx="105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Scripting API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0" cstate="print"/>
          <a:srcRect l="18677" t="21807" r="16516" b="29496"/>
          <a:stretch/>
        </p:blipFill>
        <p:spPr>
          <a:xfrm>
            <a:off x="7147353" y="4726984"/>
            <a:ext cx="1364362" cy="432048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7931224" cy="1022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3600" dirty="0" smtClean="0"/>
              <a:t>Bridging to Broader IoT Ecosystems</a:t>
            </a:r>
            <a:endParaRPr lang="zh-CN" altLang="en-US" sz="3600" dirty="0" smtClean="0"/>
          </a:p>
        </p:txBody>
      </p:sp>
      <p:sp>
        <p:nvSpPr>
          <p:cNvPr id="30724" name="Content Placeholder 2"/>
          <p:cNvSpPr>
            <a:spLocks noGrp="1"/>
          </p:cNvSpPr>
          <p:nvPr/>
        </p:nvSpPr>
        <p:spPr bwMode="auto">
          <a:xfrm>
            <a:off x="251520" y="932581"/>
            <a:ext cx="8640960" cy="2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5613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</a:rPr>
              <a:t>Exposing the </a:t>
            </a:r>
            <a:r>
              <a:rPr lang="en-US" altLang="zh-CN" sz="2800" dirty="0" smtClean="0">
                <a:solidFill>
                  <a:srgbClr val="000000"/>
                </a:solidFill>
              </a:rPr>
              <a:t>“WoT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/f” to </a:t>
            </a:r>
            <a:r>
              <a:rPr lang="en-US" altLang="zh-CN" sz="2800" dirty="0">
                <a:solidFill>
                  <a:srgbClr val="000000"/>
                </a:solidFill>
              </a:rPr>
              <a:t>oneM2M systems</a:t>
            </a:r>
          </a:p>
          <a:p>
            <a:pPr marL="742950" lvl="1" indent="-285750" defTabSz="455613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dirty="0" smtClean="0"/>
              <a:t>WoT </a:t>
            </a:r>
            <a:r>
              <a:rPr lang="en-US" altLang="zh-CN" sz="2400" dirty="0"/>
              <a:t>services/data </a:t>
            </a:r>
            <a:r>
              <a:rPr lang="en-US" altLang="zh-CN" sz="2400" dirty="0" smtClean="0"/>
              <a:t>(described in WoT TD) can </a:t>
            </a:r>
            <a:r>
              <a:rPr lang="en-US" altLang="zh-CN" sz="2400" dirty="0"/>
              <a:t>be consumed by oneM2M </a:t>
            </a:r>
            <a:r>
              <a:rPr lang="en-US" altLang="zh-CN" sz="2400" dirty="0" smtClean="0"/>
              <a:t>applications</a:t>
            </a:r>
          </a:p>
          <a:p>
            <a:pPr marL="742950" lvl="1" indent="-285750" defTabSz="455613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dirty="0" smtClean="0"/>
              <a:t>oneM2M IPE design can be </a:t>
            </a:r>
            <a:r>
              <a:rPr lang="en-US" altLang="zh-CN" sz="2400" b="1" dirty="0" smtClean="0"/>
              <a:t>simplified</a:t>
            </a:r>
            <a:r>
              <a:rPr lang="en-US" altLang="zh-CN" sz="2400" dirty="0" smtClean="0"/>
              <a:t> based on the common </a:t>
            </a:r>
            <a:r>
              <a:rPr lang="en-US" altLang="zh-CN" sz="2400" dirty="0"/>
              <a:t>description of </a:t>
            </a:r>
            <a:r>
              <a:rPr lang="en-US" altLang="zh-CN" sz="2400" dirty="0" smtClean="0"/>
              <a:t>TD (works as BO but more generic)</a:t>
            </a:r>
            <a:endParaRPr lang="en-US" altLang="zh-CN" sz="2400" dirty="0"/>
          </a:p>
        </p:txBody>
      </p:sp>
      <p:sp>
        <p:nvSpPr>
          <p:cNvPr id="30725" name="圆角矩形 62"/>
          <p:cNvSpPr>
            <a:spLocks noChangeArrowheads="1"/>
          </p:cNvSpPr>
          <p:nvPr/>
        </p:nvSpPr>
        <p:spPr bwMode="auto">
          <a:xfrm>
            <a:off x="4837113" y="4282505"/>
            <a:ext cx="1817687" cy="91598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104396" tIns="52201" rIns="104396" bIns="52201" anchor="ctr"/>
          <a:lstStyle/>
          <a:p>
            <a:pPr defTabSz="1217613" eaLnBrk="1" hangingPunct="1"/>
            <a:endParaRPr lang="zh-CN" altLang="en-US" sz="1400">
              <a:solidFill>
                <a:srgbClr val="000000"/>
              </a:solidFill>
              <a:latin typeface="FrutigerNext LT BlackCn"/>
              <a:ea typeface="MS PGothic" pitchFamily="34" charset="-128"/>
            </a:endParaRPr>
          </a:p>
        </p:txBody>
      </p:sp>
      <p:sp>
        <p:nvSpPr>
          <p:cNvPr id="30726" name="Rectangle 13"/>
          <p:cNvSpPr>
            <a:spLocks noChangeArrowheads="1"/>
          </p:cNvSpPr>
          <p:nvPr/>
        </p:nvSpPr>
        <p:spPr bwMode="auto">
          <a:xfrm>
            <a:off x="539750" y="3674492"/>
            <a:ext cx="846138" cy="30956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300">
                <a:solidFill>
                  <a:srgbClr val="000000"/>
                </a:solidFill>
              </a:rPr>
              <a:t>Actuator</a:t>
            </a:r>
            <a:endParaRPr lang="fr-FR" altLang="zh-CN" sz="2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27" name="Rectangle 15"/>
          <p:cNvSpPr>
            <a:spLocks noChangeArrowheads="1"/>
          </p:cNvSpPr>
          <p:nvPr/>
        </p:nvSpPr>
        <p:spPr bwMode="auto">
          <a:xfrm>
            <a:off x="2011363" y="5395342"/>
            <a:ext cx="955675" cy="22383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CSE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28" name="TextBox 20"/>
          <p:cNvSpPr txBox="1">
            <a:spLocks noChangeArrowheads="1"/>
          </p:cNvSpPr>
          <p:nvPr/>
        </p:nvSpPr>
        <p:spPr bwMode="auto">
          <a:xfrm>
            <a:off x="1055688" y="4101530"/>
            <a:ext cx="1035050" cy="150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zh-CN" altLang="en-US" sz="1000" dirty="0" smtClean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“</a:t>
            </a:r>
            <a:r>
              <a:rPr lang="fr-FR" altLang="zh-CN" sz="1000" dirty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WoT </a:t>
            </a:r>
            <a:r>
              <a:rPr lang="fr-FR" altLang="zh-CN" sz="1000" dirty="0" smtClean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i/f</a:t>
            </a:r>
            <a:r>
              <a:rPr lang="zh-CN" altLang="en-US" sz="1000" dirty="0" smtClean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”</a:t>
            </a:r>
            <a:endParaRPr lang="fr-FR" altLang="zh-CN" sz="2400" dirty="0">
              <a:solidFill>
                <a:srgbClr val="FF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29" name="Rectangle 30"/>
          <p:cNvSpPr>
            <a:spLocks noChangeArrowheads="1"/>
          </p:cNvSpPr>
          <p:nvPr/>
        </p:nvSpPr>
        <p:spPr bwMode="auto">
          <a:xfrm>
            <a:off x="835025" y="4528567"/>
            <a:ext cx="1028700" cy="37782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defTabSz="1217613">
              <a:lnSpc>
                <a:spcPts val="800"/>
              </a:lnSpc>
            </a:pPr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Inter-working Proxy (AE)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30" name="Straight Connector 16"/>
          <p:cNvSpPr>
            <a:spLocks noChangeShapeType="1"/>
          </p:cNvSpPr>
          <p:nvPr/>
        </p:nvSpPr>
        <p:spPr bwMode="auto">
          <a:xfrm flipV="1">
            <a:off x="1350963" y="4906392"/>
            <a:ext cx="4762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1" name="Straight Connector 21"/>
          <p:cNvSpPr>
            <a:spLocks noChangeShapeType="1"/>
          </p:cNvSpPr>
          <p:nvPr/>
        </p:nvSpPr>
        <p:spPr bwMode="auto">
          <a:xfrm>
            <a:off x="1279525" y="5014342"/>
            <a:ext cx="138113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1497013" y="4906392"/>
            <a:ext cx="903287" cy="153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Mca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33" name="Straight Connector 17"/>
          <p:cNvSpPr>
            <a:spLocks noChangeShapeType="1"/>
          </p:cNvSpPr>
          <p:nvPr/>
        </p:nvSpPr>
        <p:spPr bwMode="auto">
          <a:xfrm>
            <a:off x="992188" y="4242817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4" name="Straight Connector 14"/>
          <p:cNvSpPr>
            <a:spLocks noChangeShapeType="1"/>
          </p:cNvSpPr>
          <p:nvPr/>
        </p:nvSpPr>
        <p:spPr bwMode="auto">
          <a:xfrm flipV="1">
            <a:off x="1055688" y="4006280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5" name="Rectangle 13"/>
          <p:cNvSpPr>
            <a:spLocks noChangeArrowheads="1"/>
          </p:cNvSpPr>
          <p:nvPr/>
        </p:nvSpPr>
        <p:spPr bwMode="auto">
          <a:xfrm>
            <a:off x="6529388" y="3674492"/>
            <a:ext cx="2058987" cy="33178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defTabSz="455613"/>
            <a:endParaRPr lang="fr-FR" altLang="zh-CN" sz="1400">
              <a:solidFill>
                <a:srgbClr val="000000"/>
              </a:solidFill>
              <a:ea typeface="Times New Roman" pitchFamily="18" charset="0"/>
              <a:cs typeface="Calibri" pitchFamily="34" charset="0"/>
            </a:endParaRPr>
          </a:p>
          <a:p>
            <a:pPr defTabSz="455613"/>
            <a:r>
              <a:rPr lang="fr-FR" altLang="ja-JP" sz="14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oneM2M Application (AE)</a:t>
            </a:r>
          </a:p>
          <a:p>
            <a:pPr defTabSz="455613"/>
            <a:endParaRPr lang="fr-FR" altLang="ja-JP" sz="1400">
              <a:solidFill>
                <a:srgbClr val="FF0000"/>
              </a:solidFill>
              <a:latin typeface="Arial" pitchFamily="34" charset="0"/>
              <a:ea typeface="MS Gothic" pitchFamily="49" charset="-128"/>
              <a:cs typeface="Calibri" pitchFamily="34" charset="0"/>
            </a:endParaRPr>
          </a:p>
        </p:txBody>
      </p:sp>
      <p:sp>
        <p:nvSpPr>
          <p:cNvPr id="30736" name="Straight Connector 16"/>
          <p:cNvSpPr>
            <a:spLocks noChangeShapeType="1"/>
          </p:cNvSpPr>
          <p:nvPr/>
        </p:nvSpPr>
        <p:spPr bwMode="auto">
          <a:xfrm flipV="1">
            <a:off x="7242175" y="4006280"/>
            <a:ext cx="9525" cy="137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7" name="Straight Connector 21"/>
          <p:cNvSpPr>
            <a:spLocks noChangeShapeType="1"/>
          </p:cNvSpPr>
          <p:nvPr/>
        </p:nvSpPr>
        <p:spPr bwMode="auto">
          <a:xfrm>
            <a:off x="7169150" y="4776217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8" name="TextBox 22"/>
          <p:cNvSpPr txBox="1">
            <a:spLocks noChangeArrowheads="1"/>
          </p:cNvSpPr>
          <p:nvPr/>
        </p:nvSpPr>
        <p:spPr bwMode="auto">
          <a:xfrm>
            <a:off x="7319963" y="4701605"/>
            <a:ext cx="485775" cy="144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Mca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39" name="Line 31"/>
          <p:cNvSpPr>
            <a:spLocks noChangeShapeType="1"/>
          </p:cNvSpPr>
          <p:nvPr/>
        </p:nvSpPr>
        <p:spPr bwMode="auto">
          <a:xfrm>
            <a:off x="2673350" y="5144517"/>
            <a:ext cx="73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0" name="Straight Connector 14"/>
          <p:cNvSpPr>
            <a:spLocks noChangeShapeType="1"/>
          </p:cNvSpPr>
          <p:nvPr/>
        </p:nvSpPr>
        <p:spPr bwMode="auto">
          <a:xfrm flipH="1" flipV="1">
            <a:off x="2671763" y="5144517"/>
            <a:ext cx="1587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1" name="Rectangle 13"/>
          <p:cNvSpPr>
            <a:spLocks noChangeArrowheads="1"/>
          </p:cNvSpPr>
          <p:nvPr/>
        </p:nvSpPr>
        <p:spPr bwMode="auto">
          <a:xfrm>
            <a:off x="3338513" y="3674492"/>
            <a:ext cx="657225" cy="30956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3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Sensor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2" name="TextBox 20"/>
          <p:cNvSpPr txBox="1">
            <a:spLocks noChangeArrowheads="1"/>
          </p:cNvSpPr>
          <p:nvPr/>
        </p:nvSpPr>
        <p:spPr bwMode="auto">
          <a:xfrm>
            <a:off x="3028950" y="4079305"/>
            <a:ext cx="1035050" cy="287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zh-CN" altLang="en-US" sz="1000" dirty="0" smtClean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“</a:t>
            </a:r>
            <a:r>
              <a:rPr lang="fr-FR" altLang="zh-CN" sz="1000" dirty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WoT </a:t>
            </a:r>
            <a:r>
              <a:rPr lang="fr-FR" altLang="zh-CN" sz="1000" dirty="0" smtClean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i/f</a:t>
            </a:r>
            <a:r>
              <a:rPr lang="zh-CN" altLang="en-US" sz="1000" dirty="0" smtClean="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”</a:t>
            </a:r>
            <a:endParaRPr lang="fr-FR" altLang="zh-CN" sz="2400" dirty="0">
              <a:solidFill>
                <a:srgbClr val="FF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3" name="Rectangle 30"/>
          <p:cNvSpPr>
            <a:spLocks noChangeArrowheads="1"/>
          </p:cNvSpPr>
          <p:nvPr/>
        </p:nvSpPr>
        <p:spPr bwMode="auto">
          <a:xfrm>
            <a:off x="2894013" y="4528567"/>
            <a:ext cx="1028700" cy="37782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defTabSz="1217613">
              <a:lnSpc>
                <a:spcPts val="800"/>
              </a:lnSpc>
            </a:pPr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Inter-working Proxy </a:t>
            </a:r>
            <a:r>
              <a:rPr lang="en-US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(AE)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4" name="Straight Connector 16"/>
          <p:cNvSpPr>
            <a:spLocks noChangeShapeType="1"/>
          </p:cNvSpPr>
          <p:nvPr/>
        </p:nvSpPr>
        <p:spPr bwMode="auto">
          <a:xfrm flipV="1">
            <a:off x="3414713" y="4906392"/>
            <a:ext cx="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5" name="Straight Connector 21"/>
          <p:cNvSpPr>
            <a:spLocks noChangeShapeType="1"/>
          </p:cNvSpPr>
          <p:nvPr/>
        </p:nvSpPr>
        <p:spPr bwMode="auto">
          <a:xfrm>
            <a:off x="3338513" y="5014342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6" name="TextBox 22"/>
          <p:cNvSpPr txBox="1">
            <a:spLocks noChangeArrowheads="1"/>
          </p:cNvSpPr>
          <p:nvPr/>
        </p:nvSpPr>
        <p:spPr bwMode="auto">
          <a:xfrm>
            <a:off x="3392488" y="4938142"/>
            <a:ext cx="903287" cy="153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Mca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7" name="Straight Connector 17"/>
          <p:cNvSpPr>
            <a:spLocks noChangeShapeType="1"/>
          </p:cNvSpPr>
          <p:nvPr/>
        </p:nvSpPr>
        <p:spPr bwMode="auto">
          <a:xfrm>
            <a:off x="3554413" y="4242817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8" name="Straight Connector 14"/>
          <p:cNvSpPr>
            <a:spLocks noChangeShapeType="1"/>
          </p:cNvSpPr>
          <p:nvPr/>
        </p:nvSpPr>
        <p:spPr bwMode="auto">
          <a:xfrm flipV="1">
            <a:off x="3617913" y="4006280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9" name="Line 21"/>
          <p:cNvSpPr>
            <a:spLocks noChangeShapeType="1"/>
          </p:cNvSpPr>
          <p:nvPr/>
        </p:nvSpPr>
        <p:spPr bwMode="auto">
          <a:xfrm>
            <a:off x="1350963" y="5192142"/>
            <a:ext cx="808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50" name="Straight Connector 14"/>
          <p:cNvSpPr>
            <a:spLocks noChangeShapeType="1"/>
          </p:cNvSpPr>
          <p:nvPr/>
        </p:nvSpPr>
        <p:spPr bwMode="auto">
          <a:xfrm flipV="1">
            <a:off x="2159000" y="5192142"/>
            <a:ext cx="0" cy="188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51" name="Rectangle 19"/>
          <p:cNvSpPr>
            <a:spLocks noChangeArrowheads="1"/>
          </p:cNvSpPr>
          <p:nvPr/>
        </p:nvSpPr>
        <p:spPr bwMode="auto">
          <a:xfrm>
            <a:off x="762000" y="4431730"/>
            <a:ext cx="3233738" cy="147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52" name="TextBox 22"/>
          <p:cNvSpPr txBox="1">
            <a:spLocks noChangeArrowheads="1"/>
          </p:cNvSpPr>
          <p:nvPr/>
        </p:nvSpPr>
        <p:spPr bwMode="auto">
          <a:xfrm>
            <a:off x="762000" y="5638230"/>
            <a:ext cx="1616075" cy="176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MN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3" name="Rectangle 15"/>
          <p:cNvSpPr>
            <a:spLocks noChangeArrowheads="1"/>
          </p:cNvSpPr>
          <p:nvPr/>
        </p:nvSpPr>
        <p:spPr bwMode="auto">
          <a:xfrm>
            <a:off x="6794500" y="5395342"/>
            <a:ext cx="955675" cy="22383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CSE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4" name="TextBox 22"/>
          <p:cNvSpPr txBox="1">
            <a:spLocks noChangeArrowheads="1"/>
          </p:cNvSpPr>
          <p:nvPr/>
        </p:nvSpPr>
        <p:spPr bwMode="auto">
          <a:xfrm>
            <a:off x="4602163" y="5557267"/>
            <a:ext cx="452437" cy="1412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Mcc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5" name="Rectangle 15"/>
          <p:cNvSpPr>
            <a:spLocks noChangeArrowheads="1"/>
          </p:cNvSpPr>
          <p:nvPr/>
        </p:nvSpPr>
        <p:spPr bwMode="auto">
          <a:xfrm>
            <a:off x="6138863" y="5292155"/>
            <a:ext cx="2112962" cy="61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56" name="TextBox 22"/>
          <p:cNvSpPr txBox="1">
            <a:spLocks noChangeArrowheads="1"/>
          </p:cNvSpPr>
          <p:nvPr/>
        </p:nvSpPr>
        <p:spPr bwMode="auto">
          <a:xfrm>
            <a:off x="6216650" y="5638230"/>
            <a:ext cx="1404938" cy="160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Infrastructure Node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7" name="Line 13"/>
          <p:cNvSpPr>
            <a:spLocks noChangeShapeType="1"/>
          </p:cNvSpPr>
          <p:nvPr/>
        </p:nvSpPr>
        <p:spPr bwMode="auto">
          <a:xfrm>
            <a:off x="2967038" y="5523930"/>
            <a:ext cx="3821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58" name="Oval 12"/>
          <p:cNvSpPr>
            <a:spLocks noChangeArrowheads="1"/>
          </p:cNvSpPr>
          <p:nvPr/>
        </p:nvSpPr>
        <p:spPr bwMode="auto">
          <a:xfrm>
            <a:off x="4965700" y="4320605"/>
            <a:ext cx="1595438" cy="709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908175" y="3599880"/>
            <a:ext cx="971550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GB" altLang="zh-CN" sz="1067" dirty="0">
                <a:solidFill>
                  <a:srgbClr val="FF0000"/>
                </a:solidFill>
              </a:rPr>
              <a:t>Thing Description</a:t>
            </a:r>
          </a:p>
        </p:txBody>
      </p:sp>
      <p:sp>
        <p:nvSpPr>
          <p:cNvPr id="30760" name="Line 9"/>
          <p:cNvSpPr>
            <a:spLocks noChangeShapeType="1"/>
          </p:cNvSpPr>
          <p:nvPr/>
        </p:nvSpPr>
        <p:spPr bwMode="auto">
          <a:xfrm>
            <a:off x="3922713" y="4709542"/>
            <a:ext cx="889000" cy="73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1" name="Line 8"/>
          <p:cNvSpPr>
            <a:spLocks noChangeShapeType="1"/>
          </p:cNvSpPr>
          <p:nvPr/>
        </p:nvSpPr>
        <p:spPr bwMode="auto">
          <a:xfrm flipH="1">
            <a:off x="6080125" y="3936430"/>
            <a:ext cx="436563" cy="3460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2" name="Oval 7"/>
          <p:cNvSpPr>
            <a:spLocks noChangeArrowheads="1"/>
          </p:cNvSpPr>
          <p:nvPr/>
        </p:nvSpPr>
        <p:spPr bwMode="auto">
          <a:xfrm>
            <a:off x="1816100" y="3510980"/>
            <a:ext cx="1063625" cy="508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63" name="Line 5"/>
          <p:cNvSpPr>
            <a:spLocks noChangeShapeType="1"/>
          </p:cNvSpPr>
          <p:nvPr/>
        </p:nvSpPr>
        <p:spPr bwMode="auto">
          <a:xfrm flipH="1" flipV="1">
            <a:off x="2736850" y="3995167"/>
            <a:ext cx="406400" cy="5492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4" name="Line 4"/>
          <p:cNvSpPr>
            <a:spLocks noChangeShapeType="1"/>
          </p:cNvSpPr>
          <p:nvPr/>
        </p:nvSpPr>
        <p:spPr bwMode="auto">
          <a:xfrm flipH="1" flipV="1">
            <a:off x="2892425" y="3817367"/>
            <a:ext cx="4445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5" name="TextBox 20"/>
          <p:cNvSpPr txBox="1">
            <a:spLocks noChangeArrowheads="1"/>
          </p:cNvSpPr>
          <p:nvPr/>
        </p:nvSpPr>
        <p:spPr bwMode="auto">
          <a:xfrm>
            <a:off x="3992563" y="4504755"/>
            <a:ext cx="927100" cy="3794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263B86"/>
                </a:solidFill>
                <a:ea typeface="Times New Roman" pitchFamily="18" charset="0"/>
                <a:cs typeface="Calibri" pitchFamily="34" charset="0"/>
              </a:rPr>
              <a:t>encapsulate &amp; map</a:t>
            </a:r>
            <a:endParaRPr lang="fr-FR" altLang="zh-CN" sz="2400">
              <a:solidFill>
                <a:srgbClr val="263B86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66" name="Straight Connector 21"/>
          <p:cNvSpPr>
            <a:spLocks noChangeShapeType="1"/>
          </p:cNvSpPr>
          <p:nvPr/>
        </p:nvSpPr>
        <p:spPr bwMode="auto">
          <a:xfrm flipH="1">
            <a:off x="4425950" y="5458842"/>
            <a:ext cx="0" cy="136525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7" name="TextBox 20"/>
          <p:cNvSpPr txBox="1">
            <a:spLocks noChangeArrowheads="1"/>
          </p:cNvSpPr>
          <p:nvPr/>
        </p:nvSpPr>
        <p:spPr bwMode="auto">
          <a:xfrm>
            <a:off x="5992813" y="3914205"/>
            <a:ext cx="465137" cy="206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uses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68" name="TextBox 20"/>
          <p:cNvSpPr txBox="1">
            <a:spLocks noChangeArrowheads="1"/>
          </p:cNvSpPr>
          <p:nvPr/>
        </p:nvSpPr>
        <p:spPr bwMode="auto">
          <a:xfrm>
            <a:off x="2751138" y="3585592"/>
            <a:ext cx="750887" cy="204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provides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69" name="TextBox 20"/>
          <p:cNvSpPr txBox="1">
            <a:spLocks noChangeArrowheads="1"/>
          </p:cNvSpPr>
          <p:nvPr/>
        </p:nvSpPr>
        <p:spPr bwMode="auto">
          <a:xfrm>
            <a:off x="2530475" y="4103117"/>
            <a:ext cx="465138" cy="206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uses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70" name="TextBox 20"/>
          <p:cNvSpPr txBox="1">
            <a:spLocks noChangeArrowheads="1"/>
          </p:cNvSpPr>
          <p:nvPr/>
        </p:nvSpPr>
        <p:spPr bwMode="auto">
          <a:xfrm>
            <a:off x="4883150" y="4973067"/>
            <a:ext cx="1633538" cy="219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oneM2M Resource Model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71" name="Text Box 11"/>
          <p:cNvSpPr txBox="1">
            <a:spLocks noChangeArrowheads="1"/>
          </p:cNvSpPr>
          <p:nvPr/>
        </p:nvSpPr>
        <p:spPr bwMode="auto">
          <a:xfrm>
            <a:off x="5953125" y="4490467"/>
            <a:ext cx="8048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837" tIns="32918" rIns="65837" bIns="32918"/>
          <a:lstStyle/>
          <a:p>
            <a:pPr defTabSz="455613"/>
            <a:r>
              <a:rPr lang="en-GB" altLang="zh-CN" sz="100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WoT TD</a:t>
            </a:r>
          </a:p>
          <a:p>
            <a:pPr defTabSz="455613"/>
            <a:r>
              <a:rPr lang="en-US" altLang="zh-CN" sz="1000">
                <a:solidFill>
                  <a:srgbClr val="FF0000"/>
                </a:solidFill>
                <a:cs typeface="Calibri" pitchFamily="34" charset="0"/>
              </a:rPr>
              <a:t>mapping</a:t>
            </a:r>
            <a:endParaRPr lang="en-GB" altLang="zh-CN" sz="1000">
              <a:solidFill>
                <a:srgbClr val="FF0000"/>
              </a:solidFill>
            </a:endParaRPr>
          </a:p>
        </p:txBody>
      </p:sp>
      <p:sp>
        <p:nvSpPr>
          <p:cNvPr id="30772" name="矩形 109"/>
          <p:cNvSpPr>
            <a:spLocks noChangeArrowheads="1"/>
          </p:cNvSpPr>
          <p:nvPr/>
        </p:nvSpPr>
        <p:spPr bwMode="auto">
          <a:xfrm>
            <a:off x="5676900" y="4544442"/>
            <a:ext cx="250825" cy="106363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3" name="矩形 110"/>
          <p:cNvSpPr>
            <a:spLocks noChangeArrowheads="1"/>
          </p:cNvSpPr>
          <p:nvPr/>
        </p:nvSpPr>
        <p:spPr bwMode="auto">
          <a:xfrm>
            <a:off x="5673725" y="4695255"/>
            <a:ext cx="252413" cy="106362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4" name="矩形 111"/>
          <p:cNvSpPr>
            <a:spLocks noChangeArrowheads="1"/>
          </p:cNvSpPr>
          <p:nvPr/>
        </p:nvSpPr>
        <p:spPr bwMode="auto">
          <a:xfrm>
            <a:off x="5673725" y="4847655"/>
            <a:ext cx="252413" cy="106362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5" name="矩形 112"/>
          <p:cNvSpPr>
            <a:spLocks noChangeArrowheads="1"/>
          </p:cNvSpPr>
          <p:nvPr/>
        </p:nvSpPr>
        <p:spPr bwMode="auto">
          <a:xfrm>
            <a:off x="5362575" y="4420617"/>
            <a:ext cx="250825" cy="106363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0776" name="肘形连接符 113"/>
          <p:cNvCxnSpPr>
            <a:cxnSpLocks noChangeShapeType="1"/>
            <a:stCxn id="30775" idx="2"/>
            <a:endCxn id="30772" idx="1"/>
          </p:cNvCxnSpPr>
          <p:nvPr/>
        </p:nvCxnSpPr>
        <p:spPr bwMode="auto">
          <a:xfrm rot="16200000" flipH="1">
            <a:off x="5546725" y="4468243"/>
            <a:ext cx="71437" cy="188912"/>
          </a:xfrm>
          <a:prstGeom prst="bentConnector2">
            <a:avLst/>
          </a:prstGeom>
          <a:noFill/>
          <a:ln w="12700" algn="ctr">
            <a:solidFill>
              <a:srgbClr val="FBBE18"/>
            </a:solidFill>
            <a:miter lim="800000"/>
            <a:headEnd/>
            <a:tailEnd/>
          </a:ln>
        </p:spPr>
      </p:cxnSp>
      <p:cxnSp>
        <p:nvCxnSpPr>
          <p:cNvPr id="30777" name="肘形连接符 114"/>
          <p:cNvCxnSpPr>
            <a:cxnSpLocks noChangeShapeType="1"/>
            <a:stCxn id="30775" idx="2"/>
            <a:endCxn id="30773" idx="1"/>
          </p:cNvCxnSpPr>
          <p:nvPr/>
        </p:nvCxnSpPr>
        <p:spPr bwMode="auto">
          <a:xfrm rot="16200000" flipH="1">
            <a:off x="5470526" y="4544442"/>
            <a:ext cx="220662" cy="185737"/>
          </a:xfrm>
          <a:prstGeom prst="bentConnector2">
            <a:avLst/>
          </a:prstGeom>
          <a:noFill/>
          <a:ln w="12700" algn="ctr">
            <a:solidFill>
              <a:srgbClr val="FBBE18"/>
            </a:solidFill>
            <a:miter lim="800000"/>
            <a:headEnd/>
            <a:tailEnd/>
          </a:ln>
        </p:spPr>
      </p:cxnSp>
      <p:cxnSp>
        <p:nvCxnSpPr>
          <p:cNvPr id="30778" name="肘形连接符 115"/>
          <p:cNvCxnSpPr>
            <a:cxnSpLocks noChangeShapeType="1"/>
            <a:stCxn id="30775" idx="2"/>
            <a:endCxn id="30774" idx="1"/>
          </p:cNvCxnSpPr>
          <p:nvPr/>
        </p:nvCxnSpPr>
        <p:spPr bwMode="auto">
          <a:xfrm rot="16200000" flipH="1">
            <a:off x="5394326" y="4620642"/>
            <a:ext cx="373062" cy="185737"/>
          </a:xfrm>
          <a:prstGeom prst="bentConnector2">
            <a:avLst/>
          </a:prstGeom>
          <a:noFill/>
          <a:ln w="12700" algn="ctr">
            <a:solidFill>
              <a:srgbClr val="FBBE18"/>
            </a:solidFill>
            <a:miter lim="800000"/>
            <a:headEnd/>
            <a:tailEnd/>
          </a:ln>
        </p:spPr>
      </p:cxnSp>
      <p:pic>
        <p:nvPicPr>
          <p:cNvPr id="117" name="图片 1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9525" y="5573142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7163" y="5600130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8750" y="3957067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0782" name="图片 1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4015805"/>
            <a:ext cx="8112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3" name="TextBox 20"/>
          <p:cNvSpPr txBox="1">
            <a:spLocks noChangeArrowheads="1"/>
          </p:cNvSpPr>
          <p:nvPr/>
        </p:nvSpPr>
        <p:spPr bwMode="auto">
          <a:xfrm>
            <a:off x="1798638" y="4117405"/>
            <a:ext cx="465137" cy="206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uses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84" name="Line 5"/>
          <p:cNvSpPr>
            <a:spLocks noChangeShapeType="1"/>
          </p:cNvSpPr>
          <p:nvPr/>
        </p:nvSpPr>
        <p:spPr bwMode="auto">
          <a:xfrm flipV="1">
            <a:off x="1581150" y="3960242"/>
            <a:ext cx="407988" cy="584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85" name="Line 4"/>
          <p:cNvSpPr>
            <a:spLocks noChangeShapeType="1"/>
          </p:cNvSpPr>
          <p:nvPr/>
        </p:nvSpPr>
        <p:spPr bwMode="auto">
          <a:xfrm>
            <a:off x="1341438" y="3814192"/>
            <a:ext cx="474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86" name="TextBox 20"/>
          <p:cNvSpPr txBox="1">
            <a:spLocks noChangeArrowheads="1"/>
          </p:cNvSpPr>
          <p:nvPr/>
        </p:nvSpPr>
        <p:spPr bwMode="auto">
          <a:xfrm>
            <a:off x="1322388" y="3579242"/>
            <a:ext cx="750887" cy="204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provides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pic>
        <p:nvPicPr>
          <p:cNvPr id="30787" name="图片 12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2788" y="3356992"/>
            <a:ext cx="8112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8" name="图片 1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688" y="4058667"/>
            <a:ext cx="8112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269325F-4EFD-465B-90D5-A005EEAC0903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908719"/>
            <a:ext cx="8784976" cy="24433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sz="2800" dirty="0" smtClean="0"/>
              <a:t>Exposing the oneM2M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/f to WoT-compatible systems</a:t>
            </a:r>
          </a:p>
          <a:p>
            <a:pPr lvl="1"/>
            <a:r>
              <a:rPr lang="en-US" altLang="zh-CN" sz="2400" dirty="0" smtClean="0"/>
              <a:t>oneM2M services/data can be consumed by WoT Servients (as if they “speak” oneM2M protocol according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TD )</a:t>
            </a:r>
          </a:p>
          <a:p>
            <a:pPr lvl="1"/>
            <a:r>
              <a:rPr lang="en-US" altLang="zh-CN" sz="2400" dirty="0"/>
              <a:t>oneM2M </a:t>
            </a:r>
            <a:r>
              <a:rPr lang="en-US" altLang="zh-CN" sz="2400" dirty="0" smtClean="0"/>
              <a:t>protocol bindings can be described in a </a:t>
            </a:r>
            <a:r>
              <a:rPr lang="en-US" altLang="zh-CN" sz="2400" b="1" dirty="0" smtClean="0"/>
              <a:t>machine</a:t>
            </a:r>
            <a:r>
              <a:rPr lang="en-US" altLang="zh-CN" sz="2400" b="1" dirty="0"/>
              <a:t>-</a:t>
            </a:r>
            <a:r>
              <a:rPr lang="en-US" altLang="zh-CN" sz="2400" b="1" dirty="0" smtClean="0"/>
              <a:t>understandable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way</a:t>
            </a:r>
            <a:r>
              <a:rPr lang="en-US" altLang="zh-CN" sz="2400" dirty="0" smtClean="0"/>
              <a:t> using </a:t>
            </a:r>
            <a:r>
              <a:rPr lang="en-US" altLang="zh-CN" sz="2400" dirty="0"/>
              <a:t>WoT TD Binding Template </a:t>
            </a:r>
            <a:r>
              <a:rPr lang="en-US" altLang="zh-CN" sz="2400" dirty="0" smtClean="0"/>
              <a:t>(automated interworking becomes possible)</a:t>
            </a:r>
          </a:p>
        </p:txBody>
      </p:sp>
      <p:sp>
        <p:nvSpPr>
          <p:cNvPr id="62470" name="标题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7348538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3600" dirty="0"/>
              <a:t>Bridging </a:t>
            </a:r>
            <a:r>
              <a:rPr lang="en-US" altLang="zh-CN" sz="3600" dirty="0" smtClean="0"/>
              <a:t>to </a:t>
            </a:r>
            <a:r>
              <a:rPr lang="en-US" altLang="zh-CN" sz="3600" dirty="0"/>
              <a:t>Broader IoT Ecosystems</a:t>
            </a:r>
            <a:endParaRPr lang="zh-CN" altLang="en-US" sz="3600" dirty="0" smtClean="0"/>
          </a:p>
        </p:txBody>
      </p:sp>
      <p:grpSp>
        <p:nvGrpSpPr>
          <p:cNvPr id="62471" name="Gruppieren 33"/>
          <p:cNvGrpSpPr>
            <a:grpSpLocks/>
          </p:cNvGrpSpPr>
          <p:nvPr/>
        </p:nvGrpSpPr>
        <p:grpSpPr bwMode="auto">
          <a:xfrm>
            <a:off x="1259632" y="3855548"/>
            <a:ext cx="6495626" cy="2651906"/>
            <a:chOff x="467544" y="1628799"/>
            <a:chExt cx="8496944" cy="3680360"/>
          </a:xfrm>
        </p:grpSpPr>
        <p:sp>
          <p:nvSpPr>
            <p:cNvPr id="10" name="角丸四角形 6"/>
            <p:cNvSpPr/>
            <p:nvPr/>
          </p:nvSpPr>
          <p:spPr bwMode="auto">
            <a:xfrm>
              <a:off x="6376258" y="1628799"/>
              <a:ext cx="2588230" cy="3680360"/>
            </a:xfrm>
            <a:prstGeom prst="roundRect">
              <a:avLst>
                <a:gd name="adj" fmla="val 6113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wrap="none" tIns="36000" bIns="7200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b="1" kern="0" dirty="0">
                  <a:solidFill>
                    <a:srgbClr val="000000"/>
                  </a:solidFill>
                  <a:latin typeface="Arial" pitchFamily="34" charset="0"/>
                  <a:ea typeface="HG明朝E" panose="02020909000000000000" pitchFamily="17" charset="-128"/>
                </a:rPr>
                <a:t>WoT Servient</a:t>
              </a:r>
              <a:endParaRPr lang="ja-JP" altLang="en-US" sz="11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6488912" y="3661868"/>
              <a:ext cx="2348841" cy="430829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Interaction Model</a:t>
              </a:r>
              <a:endParaRPr lang="ja-JP" altLang="en-US" sz="11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6488912" y="4210964"/>
              <a:ext cx="2348841" cy="430831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en-US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Binding Templates</a:t>
              </a:r>
            </a:p>
          </p:txBody>
        </p:sp>
        <p:sp>
          <p:nvSpPr>
            <p:cNvPr id="14" name="角丸四角形 21"/>
            <p:cNvSpPr/>
            <p:nvPr/>
          </p:nvSpPr>
          <p:spPr bwMode="auto">
            <a:xfrm>
              <a:off x="6497360" y="2132841"/>
              <a:ext cx="2348841" cy="1410759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de-DE" altLang="ja-JP" sz="1100" kern="0" dirty="0" err="1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Application</a:t>
              </a:r>
              <a:r>
                <a:rPr lang="de-DE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(s)</a:t>
              </a:r>
            </a:p>
            <a:p>
              <a:pPr algn="ctr" fontAlgn="ctr">
                <a:defRPr/>
              </a:pPr>
              <a:r>
                <a:rPr lang="de-DE" altLang="ja-JP" sz="1100" kern="0" dirty="0" err="1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Logic</a:t>
              </a:r>
              <a:r>
                <a:rPr lang="de-DE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 + Data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7747822" y="4760062"/>
              <a:ext cx="1101196" cy="430829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en-US" altLang="ja-JP" sz="1100" kern="0" dirty="0" err="1">
                  <a:latin typeface="Arial" pitchFamily="34" charset="0"/>
                  <a:ea typeface="HG明朝E" panose="02020909000000000000" pitchFamily="17" charset="-128"/>
                </a:rPr>
                <a:t>Cient</a:t>
              </a:r>
              <a:endParaRPr lang="en-US" altLang="ja-JP" sz="1100" kern="0" dirty="0"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16" name="角丸四角形 6"/>
            <p:cNvSpPr/>
            <p:nvPr/>
          </p:nvSpPr>
          <p:spPr bwMode="auto">
            <a:xfrm>
              <a:off x="467544" y="1628799"/>
              <a:ext cx="2588230" cy="3680360"/>
            </a:xfrm>
            <a:prstGeom prst="roundRect">
              <a:avLst>
                <a:gd name="adj" fmla="val 6113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wrap="none" tIns="36000" bIns="72000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b="1" kern="0" dirty="0">
                  <a:solidFill>
                    <a:srgbClr val="000000"/>
                  </a:solidFill>
                  <a:latin typeface="Arial" pitchFamily="34" charset="0"/>
                  <a:ea typeface="HG明朝E" panose="02020909000000000000" pitchFamily="17" charset="-128"/>
                </a:rPr>
                <a:t>WoT Servient</a:t>
              </a:r>
              <a:endParaRPr lang="ja-JP" altLang="en-US" sz="11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17" name="角丸四角形 21"/>
            <p:cNvSpPr/>
            <p:nvPr/>
          </p:nvSpPr>
          <p:spPr bwMode="auto">
            <a:xfrm>
              <a:off x="580198" y="3661868"/>
              <a:ext cx="2348841" cy="430829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Interaction Model</a:t>
              </a:r>
              <a:endParaRPr lang="ja-JP" altLang="en-US" sz="11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18" name="角丸四角形 21"/>
            <p:cNvSpPr/>
            <p:nvPr/>
          </p:nvSpPr>
          <p:spPr bwMode="auto">
            <a:xfrm>
              <a:off x="580198" y="4210964"/>
              <a:ext cx="2348841" cy="430831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en-US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Binding Templates</a:t>
              </a:r>
            </a:p>
          </p:txBody>
        </p:sp>
        <p:sp>
          <p:nvSpPr>
            <p:cNvPr id="19" name="角丸四角形 21"/>
            <p:cNvSpPr/>
            <p:nvPr/>
          </p:nvSpPr>
          <p:spPr bwMode="auto">
            <a:xfrm>
              <a:off x="585831" y="2132841"/>
              <a:ext cx="2348841" cy="1410759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de-DE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Links (URIs),</a:t>
              </a:r>
              <a:br>
                <a:rPr lang="de-DE" altLang="ja-JP" sz="11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</a:br>
              <a:r>
                <a:rPr lang="de-DE" altLang="ja-JP" sz="1100" kern="0" dirty="0" err="1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rPr>
                <a:t>Metadata</a:t>
              </a:r>
              <a:endParaRPr lang="ja-JP" altLang="en-US" sz="11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20" name="角丸四角形 21"/>
            <p:cNvSpPr/>
            <p:nvPr/>
          </p:nvSpPr>
          <p:spPr bwMode="auto">
            <a:xfrm>
              <a:off x="585831" y="4757246"/>
              <a:ext cx="1101194" cy="430831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en-US" altLang="ja-JP" sz="1100" kern="0" dirty="0">
                  <a:latin typeface="Arial" pitchFamily="34" charset="0"/>
                  <a:ea typeface="HG明朝E" panose="02020909000000000000" pitchFamily="17" charset="-128"/>
                </a:rPr>
                <a:t>Server</a:t>
              </a:r>
            </a:p>
          </p:txBody>
        </p:sp>
        <p:sp>
          <p:nvSpPr>
            <p:cNvPr id="21" name="角丸四角形 21"/>
            <p:cNvSpPr/>
            <p:nvPr/>
          </p:nvSpPr>
          <p:spPr bwMode="auto">
            <a:xfrm>
              <a:off x="611177" y="4760062"/>
              <a:ext cx="2329127" cy="430829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en-US" altLang="ja-JP" sz="1100" kern="0" dirty="0" smtClean="0">
                  <a:latin typeface="Arial" pitchFamily="34" charset="0"/>
                  <a:ea typeface="HG明朝E" panose="02020909000000000000" pitchFamily="17" charset="-128"/>
                </a:rPr>
                <a:t>Client</a:t>
              </a:r>
              <a:endParaRPr lang="en-US" altLang="ja-JP" sz="1100" kern="0" dirty="0"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497360" y="4757246"/>
              <a:ext cx="2323494" cy="430831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fontAlgn="ctr">
                <a:defRPr/>
              </a:pPr>
              <a:r>
                <a:rPr lang="en-US" altLang="ja-JP" sz="1100" kern="0" dirty="0" smtClean="0">
                  <a:latin typeface="Arial" pitchFamily="34" charset="0"/>
                  <a:ea typeface="HG明朝E" panose="02020909000000000000" pitchFamily="17" charset="-128"/>
                </a:rPr>
                <a:t>Server</a:t>
              </a:r>
              <a:endParaRPr lang="en-US" altLang="ja-JP" sz="1100" kern="0" dirty="0">
                <a:latin typeface="Arial" pitchFamily="34" charset="0"/>
                <a:ea typeface="HG明朝E" panose="02020909000000000000" pitchFamily="17" charset="-128"/>
              </a:endParaRPr>
            </a:p>
          </p:txBody>
        </p:sp>
        <p:cxnSp>
          <p:nvCxnSpPr>
            <p:cNvPr id="23" name="Gerade Verbindung mit Pfeil 22"/>
            <p:cNvCxnSpPr>
              <a:stCxn id="14" idx="1"/>
            </p:cNvCxnSpPr>
            <p:nvPr/>
          </p:nvCxnSpPr>
          <p:spPr>
            <a:xfrm flipH="1" flipV="1">
              <a:off x="5976336" y="2833998"/>
              <a:ext cx="521025" cy="5632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endCxn id="19" idx="3"/>
            </p:cNvCxnSpPr>
            <p:nvPr/>
          </p:nvCxnSpPr>
          <p:spPr>
            <a:xfrm flipH="1">
              <a:off x="2934672" y="2833998"/>
              <a:ext cx="1422259" cy="5632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Form 24"/>
            <p:cNvCxnSpPr>
              <a:stCxn id="12" idx="1"/>
              <a:endCxn id="28" idx="2"/>
            </p:cNvCxnSpPr>
            <p:nvPr/>
          </p:nvCxnSpPr>
          <p:spPr>
            <a:xfrm rot="10800000">
              <a:off x="5165225" y="3501361"/>
              <a:ext cx="1323687" cy="374514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Form 25"/>
            <p:cNvCxnSpPr>
              <a:stCxn id="13" idx="1"/>
              <a:endCxn id="28" idx="2"/>
            </p:cNvCxnSpPr>
            <p:nvPr/>
          </p:nvCxnSpPr>
          <p:spPr>
            <a:xfrm rot="10800000">
              <a:off x="5165225" y="3501361"/>
              <a:ext cx="1323687" cy="923610"/>
            </a:xfrm>
            <a:prstGeom prst="bentConnector2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489" name="Group 26"/>
            <p:cNvGrpSpPr>
              <a:grpSpLocks/>
            </p:cNvGrpSpPr>
            <p:nvPr/>
          </p:nvGrpSpPr>
          <p:grpSpPr bwMode="auto">
            <a:xfrm>
              <a:off x="4355976" y="1988840"/>
              <a:ext cx="1619972" cy="1512168"/>
              <a:chOff x="5453826" y="3452981"/>
              <a:chExt cx="828000" cy="828000"/>
            </a:xfrm>
          </p:grpSpPr>
          <p:sp>
            <p:nvSpPr>
              <p:cNvPr id="28" name="角丸四角形 21"/>
              <p:cNvSpPr/>
              <p:nvPr/>
            </p:nvSpPr>
            <p:spPr bwMode="auto">
              <a:xfrm>
                <a:off x="5454314" y="3453196"/>
                <a:ext cx="827711" cy="827979"/>
              </a:xfrm>
              <a:prstGeom prst="foldedCorner">
                <a:avLst>
                  <a:gd name="adj" fmla="val 1431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lIns="0" tIns="324000" rIns="0" bIns="0" anchor="b"/>
              <a:lstStyle/>
              <a:p>
                <a:pPr algn="ctr" eaLnBrk="1" fontAlgn="ctr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altLang="ja-JP" sz="1100" kern="0" dirty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</a:rPr>
                  <a:t>Thing</a:t>
                </a:r>
                <a:br>
                  <a:rPr lang="de-DE" altLang="ja-JP" sz="1100" kern="0" dirty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</a:rPr>
                </a:br>
                <a:r>
                  <a:rPr lang="de-DE" altLang="ja-JP" sz="1100" kern="0" dirty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</a:rPr>
                  <a:t>Description</a:t>
                </a:r>
                <a:endParaRPr lang="ja-JP" altLang="en-US" sz="14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</a:endParaRPr>
              </a:p>
            </p:txBody>
          </p:sp>
          <p:grpSp>
            <p:nvGrpSpPr>
              <p:cNvPr id="5" name="Group 28"/>
              <p:cNvGrpSpPr/>
              <p:nvPr/>
            </p:nvGrpSpPr>
            <p:grpSpPr>
              <a:xfrm>
                <a:off x="5706019" y="3515029"/>
                <a:ext cx="282375" cy="291625"/>
                <a:chOff x="4414305" y="568058"/>
                <a:chExt cx="548305" cy="566271"/>
              </a:xfrm>
              <a:solidFill>
                <a:schemeClr val="bg1"/>
              </a:solidFill>
            </p:grpSpPr>
            <p:sp>
              <p:nvSpPr>
                <p:cNvPr id="30" name="Isosceles Triangle 29"/>
                <p:cNvSpPr/>
                <p:nvPr/>
              </p:nvSpPr>
              <p:spPr>
                <a:xfrm rot="1800000">
                  <a:off x="4556639" y="627234"/>
                  <a:ext cx="405971" cy="349975"/>
                </a:xfrm>
                <a:prstGeom prst="triangl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de-CH" sz="240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rot="19800000">
                  <a:off x="4766756" y="568058"/>
                  <a:ext cx="161145" cy="161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de-CH" sz="24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rot="19800000">
                  <a:off x="4414305" y="771064"/>
                  <a:ext cx="161145" cy="161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de-CH" sz="240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1800000">
                  <a:off x="4766764" y="973184"/>
                  <a:ext cx="161145" cy="161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de-CH" sz="2400"/>
                </a:p>
              </p:txBody>
            </p:sp>
          </p:grp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75367" y="4754432"/>
            <a:ext cx="1057073" cy="7202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5" name="图片 1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116" y="3340664"/>
            <a:ext cx="1403176" cy="5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8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Take-away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WoT is not yet another </a:t>
            </a:r>
            <a:r>
              <a:rPr lang="en-US" altLang="zh-CN" b="1" dirty="0" smtClean="0"/>
              <a:t>prescriptive</a:t>
            </a:r>
            <a:r>
              <a:rPr lang="en-US" altLang="zh-CN" dirty="0" smtClean="0"/>
              <a:t> standard but a </a:t>
            </a:r>
            <a:r>
              <a:rPr lang="en-US" altLang="zh-CN" b="1" dirty="0" smtClean="0"/>
              <a:t>descriptive</a:t>
            </a:r>
            <a:r>
              <a:rPr lang="en-US" altLang="zh-CN" dirty="0" smtClean="0"/>
              <a:t> tool for bridging the IoT ecosystems</a:t>
            </a:r>
            <a:endParaRPr lang="en-US" altLang="zh-CN" dirty="0"/>
          </a:p>
          <a:p>
            <a:r>
              <a:rPr lang="en-US" altLang="zh-CN" b="1" dirty="0" smtClean="0"/>
              <a:t>TD</a:t>
            </a:r>
            <a:r>
              <a:rPr lang="en-US" altLang="zh-CN" dirty="0" smtClean="0"/>
              <a:t> is the heart of WoT</a:t>
            </a:r>
          </a:p>
          <a:p>
            <a:r>
              <a:rPr lang="en-US" altLang="zh-CN" dirty="0" smtClean="0"/>
              <a:t>Common ground of </a:t>
            </a:r>
            <a:r>
              <a:rPr lang="en-US" altLang="zh-CN" b="1" dirty="0" smtClean="0"/>
              <a:t>semantic interoperability </a:t>
            </a:r>
            <a:r>
              <a:rPr lang="en-US" altLang="zh-CN" dirty="0"/>
              <a:t>shows promising </a:t>
            </a:r>
            <a:r>
              <a:rPr lang="en-US" altLang="zh-CN" dirty="0" smtClean="0"/>
              <a:t>interworking solution between WoT and oneM2M</a:t>
            </a:r>
          </a:p>
          <a:p>
            <a:r>
              <a:rPr lang="en-US" altLang="zh-CN" dirty="0" smtClean="0"/>
              <a:t>Work to be further progressed on both sides via </a:t>
            </a:r>
            <a:r>
              <a:rPr lang="en-US" altLang="zh-CN" b="1" dirty="0" smtClean="0"/>
              <a:t>closer collaboration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zh-CN" alt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Application/Platform Silos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Connectivity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8604448" y="1988840"/>
            <a:ext cx="54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A7B7C"/>
                </a:solidFill>
              </a:rPr>
              <a:t>…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36" name="Zylinder 35"/>
          <p:cNvSpPr/>
          <p:nvPr/>
        </p:nvSpPr>
        <p:spPr>
          <a:xfrm>
            <a:off x="2033718" y="1556792"/>
            <a:ext cx="1296144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Zylinder 36"/>
          <p:cNvSpPr/>
          <p:nvPr/>
        </p:nvSpPr>
        <p:spPr>
          <a:xfrm>
            <a:off x="3599892" y="1565845"/>
            <a:ext cx="1440160" cy="1440160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Zylinder 37"/>
          <p:cNvSpPr/>
          <p:nvPr/>
        </p:nvSpPr>
        <p:spPr>
          <a:xfrm>
            <a:off x="5310082" y="1628800"/>
            <a:ext cx="1584176" cy="1296144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Zylinder 38"/>
          <p:cNvSpPr/>
          <p:nvPr/>
        </p:nvSpPr>
        <p:spPr>
          <a:xfrm>
            <a:off x="7164287" y="1556792"/>
            <a:ext cx="1448797" cy="1382943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Zylinder 39"/>
          <p:cNvSpPr/>
          <p:nvPr/>
        </p:nvSpPr>
        <p:spPr>
          <a:xfrm>
            <a:off x="535610" y="1475315"/>
            <a:ext cx="1228078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593" y="1880828"/>
            <a:ext cx="1008112" cy="1008112"/>
          </a:xfrm>
          <a:prstGeom prst="rect">
            <a:avLst/>
          </a:prstGeom>
          <a:noFill/>
        </p:spPr>
      </p:pic>
      <p:pic>
        <p:nvPicPr>
          <p:cNvPr id="42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34267" y="1943085"/>
            <a:ext cx="1295044" cy="883598"/>
          </a:xfrm>
          <a:prstGeom prst="rect">
            <a:avLst/>
          </a:prstGeom>
          <a:noFill/>
        </p:spPr>
      </p:pic>
      <p:pic>
        <p:nvPicPr>
          <p:cNvPr id="43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82090" y="2139656"/>
            <a:ext cx="1440160" cy="490457"/>
          </a:xfrm>
          <a:prstGeom prst="rect">
            <a:avLst/>
          </a:prstGeom>
          <a:noFill/>
        </p:spPr>
      </p:pic>
      <p:pic>
        <p:nvPicPr>
          <p:cNvPr id="44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r="10544"/>
          <a:stretch>
            <a:fillRect/>
          </a:stretch>
        </p:blipFill>
        <p:spPr bwMode="auto">
          <a:xfrm>
            <a:off x="3636066" y="1948559"/>
            <a:ext cx="1367810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D:\Projects\W3C-WoT\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94345" y="2121068"/>
            <a:ext cx="1382943" cy="482541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307427" y="5982379"/>
            <a:ext cx="852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A7B7C"/>
                </a:solidFill>
              </a:rPr>
              <a:t>Extend Web technologies to the IoT to complement IoT standards</a:t>
            </a:r>
            <a:br>
              <a:rPr lang="en-US" sz="2400" b="1" dirty="0" smtClean="0">
                <a:solidFill>
                  <a:srgbClr val="4A7B7C"/>
                </a:solidFill>
              </a:rPr>
            </a:br>
            <a:r>
              <a:rPr lang="en-US" sz="2400" b="1" dirty="0" smtClean="0">
                <a:solidFill>
                  <a:srgbClr val="4A7B7C"/>
                </a:solidFill>
              </a:rPr>
              <a:t>by being </a:t>
            </a:r>
            <a:r>
              <a:rPr lang="en-US" sz="2400" b="1" i="1" dirty="0" smtClean="0">
                <a:solidFill>
                  <a:srgbClr val="0000FF"/>
                </a:solidFill>
              </a:rPr>
              <a:t>descriptive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4A7B7C"/>
                </a:solidFill>
              </a:rPr>
              <a:t>instead of prescriptive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Web of Things: “glue in-between”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Scope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WoT: cross-platform, cross-domain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  <p:pic>
        <p:nvPicPr>
          <p:cNvPr id="3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68" y="1556792"/>
            <a:ext cx="1443232" cy="455438"/>
          </a:xfrm>
          <a:prstGeom prst="rect">
            <a:avLst/>
          </a:prstGeom>
        </p:spPr>
      </p:pic>
      <p:pic>
        <p:nvPicPr>
          <p:cNvPr id="34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844824"/>
            <a:ext cx="1314551" cy="322980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08" y="4869160"/>
            <a:ext cx="1057807" cy="670877"/>
          </a:xfrm>
          <a:prstGeom prst="rect">
            <a:avLst/>
          </a:prstGeom>
        </p:spPr>
      </p:pic>
      <p:pic>
        <p:nvPicPr>
          <p:cNvPr id="36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81" y="1484784"/>
            <a:ext cx="771119" cy="782489"/>
          </a:xfrm>
          <a:prstGeom prst="rect">
            <a:avLst/>
          </a:prstGeom>
        </p:spPr>
      </p:pic>
      <p:pic>
        <p:nvPicPr>
          <p:cNvPr id="37" name="Picture 14" descr="https://seeklogo.com/images/H/Huawei-logo-A8C7CBCAA8-seeklogo.com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59632" y="5877272"/>
            <a:ext cx="674298" cy="656316"/>
          </a:xfrm>
          <a:prstGeom prst="rect">
            <a:avLst/>
          </a:prstGeom>
          <a:noFill/>
        </p:spPr>
      </p:pic>
      <p:pic>
        <p:nvPicPr>
          <p:cNvPr id="38" name="Picture 5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5373216"/>
            <a:ext cx="986318" cy="472406"/>
          </a:xfrm>
          <a:prstGeom prst="rect">
            <a:avLst/>
          </a:prstGeom>
        </p:spPr>
      </p:pic>
      <p:pic>
        <p:nvPicPr>
          <p:cNvPr id="39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5661248"/>
            <a:ext cx="646105" cy="591513"/>
          </a:xfrm>
          <a:prstGeom prst="rect">
            <a:avLst/>
          </a:prstGeom>
        </p:spPr>
      </p:pic>
      <p:pic>
        <p:nvPicPr>
          <p:cNvPr id="40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280" y="5949280"/>
            <a:ext cx="917958" cy="637981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6309320"/>
            <a:ext cx="966225" cy="414328"/>
          </a:xfrm>
          <a:prstGeom prst="rect">
            <a:avLst/>
          </a:prstGeom>
        </p:spPr>
      </p:pic>
      <p:pic>
        <p:nvPicPr>
          <p:cNvPr id="42" name="Picture 12" descr="https://upload.wikimedia.org/wikipedia/en/thumb/4/44/Fzi_logo.svg/610px-Fzi_logo.svg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12160" y="1340768"/>
            <a:ext cx="353753" cy="593520"/>
          </a:xfrm>
          <a:prstGeom prst="rect">
            <a:avLst/>
          </a:prstGeom>
          <a:noFill/>
        </p:spPr>
      </p:pic>
      <p:pic>
        <p:nvPicPr>
          <p:cNvPr id="43" name="Picture 5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864" y="1772816"/>
            <a:ext cx="595530" cy="201437"/>
          </a:xfrm>
          <a:prstGeom prst="rect">
            <a:avLst/>
          </a:prstGeom>
        </p:spPr>
      </p:pic>
      <p:pic>
        <p:nvPicPr>
          <p:cNvPr id="44" name="Picture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2" y="6420899"/>
            <a:ext cx="731462" cy="437101"/>
          </a:xfrm>
          <a:prstGeom prst="rect">
            <a:avLst/>
          </a:prstGeom>
        </p:spPr>
      </p:pic>
      <p:pic>
        <p:nvPicPr>
          <p:cNvPr id="45" name="Picture 1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28184" y="5517232"/>
            <a:ext cx="805135" cy="403128"/>
          </a:xfrm>
          <a:prstGeom prst="rect">
            <a:avLst/>
          </a:prstGeom>
        </p:spPr>
      </p:pic>
      <p:pic>
        <p:nvPicPr>
          <p:cNvPr id="46" name="Pictur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392" y="2420888"/>
            <a:ext cx="812790" cy="201991"/>
          </a:xfrm>
          <a:prstGeom prst="rect">
            <a:avLst/>
          </a:prstGeom>
        </p:spPr>
      </p:pic>
      <p:pic>
        <p:nvPicPr>
          <p:cNvPr id="47" name="Pictur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1412776"/>
            <a:ext cx="988176" cy="391918"/>
          </a:xfrm>
          <a:prstGeom prst="rect">
            <a:avLst/>
          </a:prstGeom>
        </p:spPr>
      </p:pic>
      <p:pic>
        <p:nvPicPr>
          <p:cNvPr id="48" name="Picture 4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1253315"/>
            <a:ext cx="981239" cy="303477"/>
          </a:xfrm>
          <a:prstGeom prst="rect">
            <a:avLst/>
          </a:prstGeom>
        </p:spPr>
      </p:pic>
      <p:pic>
        <p:nvPicPr>
          <p:cNvPr id="49" name="Picture 2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104" y="6309320"/>
            <a:ext cx="650045" cy="367481"/>
          </a:xfrm>
          <a:prstGeom prst="rect">
            <a:avLst/>
          </a:prstGeom>
        </p:spPr>
      </p:pic>
      <p:pic>
        <p:nvPicPr>
          <p:cNvPr id="50" name="Picture 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2060848"/>
            <a:ext cx="428254" cy="437818"/>
          </a:xfrm>
          <a:prstGeom prst="rect">
            <a:avLst/>
          </a:prstGeom>
        </p:spPr>
      </p:pic>
      <p:pic>
        <p:nvPicPr>
          <p:cNvPr id="51" name="Picture 4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764704"/>
            <a:ext cx="890058" cy="602121"/>
          </a:xfrm>
          <a:prstGeom prst="rect">
            <a:avLst/>
          </a:prstGeom>
        </p:spPr>
      </p:pic>
      <p:pic>
        <p:nvPicPr>
          <p:cNvPr id="52" name="Picture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932040" y="5877272"/>
            <a:ext cx="777416" cy="246213"/>
          </a:xfrm>
          <a:prstGeom prst="rect">
            <a:avLst/>
          </a:prstGeom>
        </p:spPr>
      </p:pic>
      <p:pic>
        <p:nvPicPr>
          <p:cNvPr id="53" name="Picture 2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021288"/>
            <a:ext cx="392672" cy="611134"/>
          </a:xfrm>
          <a:prstGeom prst="rect">
            <a:avLst/>
          </a:prstGeom>
        </p:spPr>
      </p:pic>
      <p:pic>
        <p:nvPicPr>
          <p:cNvPr id="54" name="Picture 4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1988840"/>
            <a:ext cx="670848" cy="412982"/>
          </a:xfrm>
          <a:prstGeom prst="rect">
            <a:avLst/>
          </a:prstGeom>
        </p:spPr>
      </p:pic>
      <p:pic>
        <p:nvPicPr>
          <p:cNvPr id="55" name="Picture 4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856" y="5013176"/>
            <a:ext cx="1029217" cy="784496"/>
          </a:xfrm>
          <a:prstGeom prst="rect">
            <a:avLst/>
          </a:prstGeom>
        </p:spPr>
      </p:pic>
      <p:pic>
        <p:nvPicPr>
          <p:cNvPr id="56" name="Picture 6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6123890"/>
            <a:ext cx="964592" cy="734110"/>
          </a:xfrm>
          <a:prstGeom prst="rect">
            <a:avLst/>
          </a:prstGeom>
        </p:spPr>
      </p:pic>
      <p:pic>
        <p:nvPicPr>
          <p:cNvPr id="57" name="Picture 3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6525344"/>
            <a:ext cx="1414626" cy="204007"/>
          </a:xfrm>
          <a:prstGeom prst="rect">
            <a:avLst/>
          </a:prstGeom>
        </p:spPr>
      </p:pic>
      <p:pic>
        <p:nvPicPr>
          <p:cNvPr id="58" name="Picture 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1412776"/>
            <a:ext cx="890356" cy="133809"/>
          </a:xfrm>
          <a:prstGeom prst="rect">
            <a:avLst/>
          </a:prstGeom>
        </p:spPr>
      </p:pic>
      <p:pic>
        <p:nvPicPr>
          <p:cNvPr id="59" name="Picture 16" descr="http://www.gbpremiumcars.com/wp-content/uploads/2016/08/jlr_logo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7740352" y="5445224"/>
            <a:ext cx="1147810" cy="281213"/>
          </a:xfrm>
          <a:prstGeom prst="rect">
            <a:avLst/>
          </a:prstGeom>
          <a:noFill/>
        </p:spPr>
      </p:pic>
      <p:pic>
        <p:nvPicPr>
          <p:cNvPr id="60" name="Picture 10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260648"/>
            <a:ext cx="389385" cy="524786"/>
          </a:xfrm>
          <a:prstGeom prst="rect">
            <a:avLst/>
          </a:prstGeom>
        </p:spPr>
      </p:pic>
      <p:pic>
        <p:nvPicPr>
          <p:cNvPr id="61" name="Picture 47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71" y="-27384"/>
            <a:ext cx="1363493" cy="778273"/>
          </a:xfrm>
          <a:prstGeom prst="rect">
            <a:avLst/>
          </a:prstGeom>
        </p:spPr>
      </p:pic>
      <p:pic>
        <p:nvPicPr>
          <p:cNvPr id="62" name="Picture 24" descr="http://cdn.parabolicarc.com/wp-content/uploads/2009/04/boeing_logo.jp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7740352" y="2852936"/>
            <a:ext cx="751361" cy="368742"/>
          </a:xfrm>
          <a:prstGeom prst="rect">
            <a:avLst/>
          </a:prstGeom>
          <a:noFill/>
        </p:spPr>
      </p:pic>
      <p:pic>
        <p:nvPicPr>
          <p:cNvPr id="63" name="Picture 34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2492896"/>
            <a:ext cx="865304" cy="658547"/>
          </a:xfrm>
          <a:prstGeom prst="rect">
            <a:avLst/>
          </a:prstGeom>
        </p:spPr>
      </p:pic>
      <p:pic>
        <p:nvPicPr>
          <p:cNvPr id="64" name="Picture 28" descr="https://thetechportal.com/wp-content/uploads/2016/11/Softbank-logo.png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267744" y="6138497"/>
            <a:ext cx="1187084" cy="890903"/>
          </a:xfrm>
          <a:prstGeom prst="rect">
            <a:avLst/>
          </a:prstGeom>
          <a:noFill/>
        </p:spPr>
      </p:pic>
      <p:pic>
        <p:nvPicPr>
          <p:cNvPr id="65" name="Picture 26" descr="https://www.3d-grenzenlos.de/wp/wp-content/uploads/2016/05/logo-technische_universitaet_berlin.png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8388424" y="1124744"/>
            <a:ext cx="523856" cy="395991"/>
          </a:xfrm>
          <a:prstGeom prst="rect">
            <a:avLst/>
          </a:prstGeom>
          <a:noFill/>
        </p:spPr>
      </p:pic>
      <p:pic>
        <p:nvPicPr>
          <p:cNvPr id="66" name="Picture 5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836712"/>
            <a:ext cx="928770" cy="478214"/>
          </a:xfrm>
          <a:prstGeom prst="rect">
            <a:avLst/>
          </a:prstGeom>
        </p:spPr>
      </p:pic>
      <p:pic>
        <p:nvPicPr>
          <p:cNvPr id="67" name="Picture 5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827" y="44624"/>
            <a:ext cx="1072677" cy="387496"/>
          </a:xfrm>
          <a:prstGeom prst="rect">
            <a:avLst/>
          </a:prstGeom>
        </p:spPr>
      </p:pic>
      <p:pic>
        <p:nvPicPr>
          <p:cNvPr id="68" name="Picture 3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1196752"/>
            <a:ext cx="759928" cy="281142"/>
          </a:xfrm>
          <a:prstGeom prst="rect">
            <a:avLst/>
          </a:prstGeom>
        </p:spPr>
      </p:pic>
      <p:pic>
        <p:nvPicPr>
          <p:cNvPr id="69" name="Picture 4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386" y="1628800"/>
            <a:ext cx="757118" cy="543141"/>
          </a:xfrm>
          <a:prstGeom prst="rect">
            <a:avLst/>
          </a:prstGeom>
        </p:spPr>
      </p:pic>
      <p:pic>
        <p:nvPicPr>
          <p:cNvPr id="70" name="Picture 50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548680"/>
            <a:ext cx="508149" cy="360343"/>
          </a:xfrm>
          <a:prstGeom prst="rect">
            <a:avLst/>
          </a:prstGeom>
        </p:spPr>
      </p:pic>
      <p:pic>
        <p:nvPicPr>
          <p:cNvPr id="71" name="Picture 4" descr="https://www.mathjobs.org/jobs?groupimg-539-0-1-0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6876256" y="260648"/>
            <a:ext cx="989556" cy="401943"/>
          </a:xfrm>
          <a:prstGeom prst="rect">
            <a:avLst/>
          </a:prstGeom>
          <a:noFill/>
        </p:spPr>
      </p:pic>
      <p:pic>
        <p:nvPicPr>
          <p:cNvPr id="72" name="Picture 18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2708920"/>
            <a:ext cx="416231" cy="409110"/>
          </a:xfrm>
          <a:prstGeom prst="rect">
            <a:avLst/>
          </a:prstGeom>
        </p:spPr>
      </p:pic>
      <p:pic>
        <p:nvPicPr>
          <p:cNvPr id="73" name="Picture 27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5904656"/>
            <a:ext cx="607011" cy="453348"/>
          </a:xfrm>
          <a:prstGeom prst="rect">
            <a:avLst/>
          </a:prstGeom>
        </p:spPr>
      </p:pic>
      <p:pic>
        <p:nvPicPr>
          <p:cNvPr id="74" name="Picture 22" descr="http://www.cems.org/sites/default/files/content/company/image/nokia-900x300_new-logo.png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2915816" y="5877272"/>
            <a:ext cx="973854" cy="324618"/>
          </a:xfrm>
          <a:prstGeom prst="rect">
            <a:avLst/>
          </a:prstGeom>
          <a:noFill/>
        </p:spPr>
      </p:pic>
      <p:pic>
        <p:nvPicPr>
          <p:cNvPr id="75" name="Picture 20" descr="https://www.qualitylogic.com/wp-content/uploads/2017/01/KETI_logo.png"/>
          <p:cNvPicPr>
            <a:picLocks noChangeAspect="1" noChangeArrowheads="1"/>
          </p:cNvPicPr>
          <p:nvPr/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868144" y="116632"/>
            <a:ext cx="740653" cy="336256"/>
          </a:xfrm>
          <a:prstGeom prst="rect">
            <a:avLst/>
          </a:prstGeom>
          <a:noFill/>
        </p:spPr>
      </p:pic>
      <p:pic>
        <p:nvPicPr>
          <p:cNvPr id="76" name="Picture 53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3491880" y="-129649"/>
            <a:ext cx="1123033" cy="678329"/>
          </a:xfrm>
          <a:prstGeom prst="rect">
            <a:avLst/>
          </a:prstGeom>
        </p:spPr>
      </p:pic>
      <p:pic>
        <p:nvPicPr>
          <p:cNvPr id="77" name="Picture 6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92696"/>
            <a:ext cx="730424" cy="363234"/>
          </a:xfrm>
          <a:prstGeom prst="rect">
            <a:avLst/>
          </a:prstGeom>
        </p:spPr>
      </p:pic>
      <p:pic>
        <p:nvPicPr>
          <p:cNvPr id="78" name="Picture 4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1128"/>
            <a:ext cx="810011" cy="855580"/>
          </a:xfrm>
          <a:prstGeom prst="rect">
            <a:avLst/>
          </a:prstGeom>
        </p:spPr>
      </p:pic>
      <p:pic>
        <p:nvPicPr>
          <p:cNvPr id="79" name="Picture 8" descr="https://www.dgincubation.co.jp/wp-content/uploads/portfolio/blockstream-title.png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8041324" y="5877272"/>
            <a:ext cx="1102676" cy="326392"/>
          </a:xfrm>
          <a:prstGeom prst="rect">
            <a:avLst/>
          </a:prstGeom>
          <a:noFill/>
        </p:spPr>
      </p:pic>
      <p:pic>
        <p:nvPicPr>
          <p:cNvPr id="80" name="Picture 64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5191" y="4797152"/>
            <a:ext cx="688809" cy="349484"/>
          </a:xfrm>
          <a:prstGeom prst="rect">
            <a:avLst/>
          </a:prstGeom>
        </p:spPr>
      </p:pic>
      <p:pic>
        <p:nvPicPr>
          <p:cNvPr id="81" name="Picture 18" descr="https://entwickler.de/wp-content/uploads/2016/10/js-foundation-logo-900x450.jpg"/>
          <p:cNvPicPr>
            <a:picLocks noChangeAspect="1" noChangeArrowheads="1"/>
          </p:cNvPicPr>
          <p:nvPr/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6156176" y="5877272"/>
            <a:ext cx="914912" cy="457456"/>
          </a:xfrm>
          <a:prstGeom prst="rect">
            <a:avLst/>
          </a:prstGeom>
          <a:noFill/>
        </p:spPr>
      </p:pic>
      <p:pic>
        <p:nvPicPr>
          <p:cNvPr id="82" name="Picture 2" descr="http://www.sfi.ie/assets/components/phpthumbof/cache/Insight%20logo.f6f28b09aa929b7f8b05a74fd99c73012354.jpg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8505117" y="2780928"/>
            <a:ext cx="638883" cy="378259"/>
          </a:xfrm>
          <a:prstGeom prst="rect">
            <a:avLst/>
          </a:prstGeom>
          <a:noFill/>
        </p:spPr>
      </p:pic>
      <p:pic>
        <p:nvPicPr>
          <p:cNvPr id="83" name="Picture 10" descr="http://img.technews.co/wp-content/uploads/2015/05/China-Unicom-logo-490x367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-47625" y="2522612"/>
            <a:ext cx="834158" cy="624768"/>
          </a:xfrm>
          <a:prstGeom prst="rect">
            <a:avLst/>
          </a:prstGeom>
          <a:noFill/>
        </p:spPr>
      </p:pic>
      <p:pic>
        <p:nvPicPr>
          <p:cNvPr id="84" name="Picture 6" descr="http://www.laketec.com/wp-content/uploads/2017/01/partners-logo-avaya.png"/>
          <p:cNvPicPr>
            <a:picLocks noChangeAspect="1" noChangeArrowheads="1"/>
          </p:cNvPicPr>
          <p:nvPr/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107504" y="1124744"/>
            <a:ext cx="771526" cy="540068"/>
          </a:xfrm>
          <a:prstGeom prst="rect">
            <a:avLst/>
          </a:prstGeom>
          <a:noFill/>
        </p:spPr>
      </p:pic>
      <p:pic>
        <p:nvPicPr>
          <p:cNvPr id="85" name="Picture 11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0"/>
            <a:ext cx="727350" cy="258326"/>
          </a:xfrm>
          <a:prstGeom prst="rect">
            <a:avLst/>
          </a:prstGeom>
        </p:spPr>
      </p:pic>
      <p:pic>
        <p:nvPicPr>
          <p:cNvPr id="86" name="Picture 63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768" y="95797"/>
            <a:ext cx="720080" cy="380875"/>
          </a:xfrm>
          <a:prstGeom prst="rect">
            <a:avLst/>
          </a:prstGeom>
        </p:spPr>
      </p:pic>
      <p:pic>
        <p:nvPicPr>
          <p:cNvPr id="88" name="Picture 60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4797152"/>
            <a:ext cx="496732" cy="50405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Web of Things: </a:t>
            </a:r>
            <a:r>
              <a:rPr lang="en-US" sz="4400" b="1" dirty="0" smtClean="0">
                <a:solidFill>
                  <a:schemeClr val="bg1"/>
                </a:solidFill>
              </a:rPr>
              <a:t>Application Layer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WoT Positioned?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Connectivity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2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iger Pfeil 34"/>
          <p:cNvSpPr/>
          <p:nvPr/>
        </p:nvSpPr>
        <p:spPr>
          <a:xfrm rot="10800000" flipV="1">
            <a:off x="5796136" y="2204864"/>
            <a:ext cx="1944216" cy="648071"/>
          </a:xfrm>
          <a:prstGeom prst="bentArrow">
            <a:avLst>
              <a:gd name="adj1" fmla="val 20305"/>
              <a:gd name="adj2" fmla="val 28821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6369901" y="2850167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</a:p>
        </p:txBody>
      </p:sp>
      <p:sp>
        <p:nvSpPr>
          <p:cNvPr id="36" name="角丸四角形 21"/>
          <p:cNvSpPr/>
          <p:nvPr/>
        </p:nvSpPr>
        <p:spPr bwMode="auto">
          <a:xfrm>
            <a:off x="6489548" y="3902698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8" name="縦巻き 49"/>
          <p:cNvSpPr/>
          <p:nvPr/>
        </p:nvSpPr>
        <p:spPr bwMode="auto">
          <a:xfrm>
            <a:off x="6489548" y="336329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6" name="角丸四角形 21"/>
          <p:cNvSpPr/>
          <p:nvPr/>
        </p:nvSpPr>
        <p:spPr bwMode="auto">
          <a:xfrm>
            <a:off x="6489548" y="4450974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8" name="角丸四角形 21"/>
          <p:cNvSpPr/>
          <p:nvPr/>
        </p:nvSpPr>
        <p:spPr bwMode="auto">
          <a:xfrm>
            <a:off x="6489548" y="4999250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Rechteckiger Pfeil 34"/>
          <p:cNvSpPr/>
          <p:nvPr/>
        </p:nvSpPr>
        <p:spPr>
          <a:xfrm rot="10800000">
            <a:off x="2771800" y="4869160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hteckiger Pfeil 34"/>
          <p:cNvSpPr/>
          <p:nvPr/>
        </p:nvSpPr>
        <p:spPr>
          <a:xfrm rot="12600000">
            <a:off x="2709378" y="4308514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hteckiger Pfeil 34"/>
          <p:cNvSpPr/>
          <p:nvPr/>
        </p:nvSpPr>
        <p:spPr>
          <a:xfrm rot="9900000" flipH="1">
            <a:off x="4415134" y="4621748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347864" y="4202584"/>
            <a:ext cx="2448272" cy="1357039"/>
          </a:xfrm>
          <a:prstGeom prst="cube">
            <a:avLst>
              <a:gd name="adj" fmla="val 9729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Re-usable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Technological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Building Blocks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W3C WoT Approach</a:t>
            </a:r>
            <a:endParaRPr lang="en-US"/>
          </a:p>
        </p:txBody>
      </p:sp>
      <p:sp>
        <p:nvSpPr>
          <p:cNvPr id="34" name="Left-Right Arrow 37"/>
          <p:cNvSpPr/>
          <p:nvPr/>
        </p:nvSpPr>
        <p:spPr>
          <a:xfrm>
            <a:off x="2886903" y="3131970"/>
            <a:ext cx="3370192" cy="93610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easy integration across platforms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Down Arrow 38"/>
          <p:cNvSpPr/>
          <p:nvPr/>
        </p:nvSpPr>
        <p:spPr>
          <a:xfrm>
            <a:off x="4283968" y="2492896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5"/>
          <p:cNvGrpSpPr/>
          <p:nvPr/>
        </p:nvGrpSpPr>
        <p:grpSpPr>
          <a:xfrm>
            <a:off x="3347864" y="1938446"/>
            <a:ext cx="2448272" cy="939381"/>
            <a:chOff x="3347864" y="2417611"/>
            <a:chExt cx="2448272" cy="939381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39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2" name="角丸四角形 6"/>
          <p:cNvSpPr/>
          <p:nvPr/>
        </p:nvSpPr>
        <p:spPr bwMode="auto">
          <a:xfrm>
            <a:off x="172671" y="2850167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292318" y="3902698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26" name="縦巻き 49"/>
          <p:cNvSpPr/>
          <p:nvPr/>
        </p:nvSpPr>
        <p:spPr bwMode="auto">
          <a:xfrm>
            <a:off x="292318" y="336329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292318" y="4450974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7" name="角丸四角形 21"/>
          <p:cNvSpPr/>
          <p:nvPr/>
        </p:nvSpPr>
        <p:spPr bwMode="auto">
          <a:xfrm>
            <a:off x="292318" y="4999250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Down Arrow 38"/>
          <p:cNvSpPr/>
          <p:nvPr/>
        </p:nvSpPr>
        <p:spPr>
          <a:xfrm rot="10800000">
            <a:off x="4283968" y="3733799"/>
            <a:ext cx="576064" cy="529242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6224303" y="181520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A7B7C"/>
                </a:solidFill>
              </a:rPr>
              <a:t>describe</a:t>
            </a:r>
            <a:r>
              <a:rPr lang="en-US" sz="2400" dirty="0" smtClean="0"/>
              <a:t> Thing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73131" y="5631631"/>
            <a:ext cx="179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4A7B7C"/>
                </a:solidFill>
              </a:rPr>
              <a:t>complement</a:t>
            </a:r>
            <a:endParaRPr lang="en-US" sz="2400" b="1">
              <a:solidFill>
                <a:srgbClr val="4A7B7C"/>
              </a:solidFill>
            </a:endParaRPr>
          </a:p>
        </p:txBody>
      </p:sp>
      <p:sp>
        <p:nvSpPr>
          <p:cNvPr id="43" name="Rechteckiger Pfeil 34"/>
          <p:cNvSpPr/>
          <p:nvPr/>
        </p:nvSpPr>
        <p:spPr>
          <a:xfrm rot="5400000" flipV="1">
            <a:off x="2033055" y="1527836"/>
            <a:ext cx="541387" cy="2088230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921" y="1843365"/>
            <a:ext cx="31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how to interact with Thing</a:t>
            </a:r>
            <a:endParaRPr lang="en-US" dirty="0"/>
          </a:p>
        </p:txBody>
      </p:sp>
      <p:sp>
        <p:nvSpPr>
          <p:cNvPr id="49" name="180-Grad-Pfeil 48"/>
          <p:cNvSpPr/>
          <p:nvPr/>
        </p:nvSpPr>
        <p:spPr>
          <a:xfrm flipV="1">
            <a:off x="1375073" y="5560663"/>
            <a:ext cx="6530677" cy="1036687"/>
          </a:xfrm>
          <a:prstGeom prst="uturnArrow">
            <a:avLst>
              <a:gd name="adj1" fmla="val 17649"/>
              <a:gd name="adj2" fmla="val 20865"/>
              <a:gd name="adj3" fmla="val 24079"/>
              <a:gd name="adj4" fmla="val 43750"/>
              <a:gd name="adj5" fmla="val 544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uppieren 51"/>
          <p:cNvGrpSpPr/>
          <p:nvPr/>
        </p:nvGrpSpPr>
        <p:grpSpPr>
          <a:xfrm>
            <a:off x="6798022" y="5373216"/>
            <a:ext cx="1731600" cy="648072"/>
            <a:chOff x="6798022" y="5373216"/>
            <a:chExt cx="1731600" cy="648072"/>
          </a:xfrm>
        </p:grpSpPr>
        <p:sp>
          <p:nvSpPr>
            <p:cNvPr id="51" name="Flussdiagramm: Lochstreifen 50"/>
            <p:cNvSpPr/>
            <p:nvPr/>
          </p:nvSpPr>
          <p:spPr>
            <a:xfrm>
              <a:off x="6798022" y="5373216"/>
              <a:ext cx="1731600" cy="648072"/>
            </a:xfrm>
            <a:prstGeom prst="flowChartPunchedTa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798023" y="5589240"/>
              <a:ext cx="1731500" cy="432048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“WoT Interface”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0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5" grpId="0" animBg="1"/>
      <p:bldP spid="34" grpId="0" animBg="1"/>
      <p:bldP spid="35" grpId="0" animBg="1"/>
      <p:bldP spid="27" grpId="0" animBg="1"/>
      <p:bldP spid="24" grpId="0"/>
      <p:bldP spid="28" grpId="0"/>
      <p:bldP spid="43" grpId="0" animBg="1"/>
      <p:bldP spid="44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WoT Building Blocks</a:t>
            </a:r>
            <a:endParaRPr lang="en-US"/>
          </a:p>
        </p:txBody>
      </p:sp>
      <p:sp>
        <p:nvSpPr>
          <p:cNvPr id="5" name="Cloud 48"/>
          <p:cNvSpPr/>
          <p:nvPr/>
        </p:nvSpPr>
        <p:spPr>
          <a:xfrm>
            <a:off x="7822065" y="2192903"/>
            <a:ext cx="999704" cy="504057"/>
          </a:xfrm>
          <a:prstGeom prst="cloud">
            <a:avLst/>
          </a:prstGeom>
          <a:solidFill>
            <a:srgbClr val="41A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Lua</a:t>
            </a:r>
            <a:endParaRPr lang="en-US"/>
          </a:p>
        </p:txBody>
      </p:sp>
      <p:sp>
        <p:nvSpPr>
          <p:cNvPr id="6" name="Cloud 48"/>
          <p:cNvSpPr/>
          <p:nvPr/>
        </p:nvSpPr>
        <p:spPr>
          <a:xfrm>
            <a:off x="6876256" y="587727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OCF</a:t>
            </a:r>
            <a:endParaRPr lang="en-US"/>
          </a:p>
        </p:txBody>
      </p:sp>
      <p:sp>
        <p:nvSpPr>
          <p:cNvPr id="7" name="角丸四角形 6"/>
          <p:cNvSpPr/>
          <p:nvPr/>
        </p:nvSpPr>
        <p:spPr bwMode="auto">
          <a:xfrm>
            <a:off x="3290591" y="1786974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410238" y="2291031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en-US" altLang="ja-JP" sz="16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" name="Group 38"/>
          <p:cNvGrpSpPr/>
          <p:nvPr/>
        </p:nvGrpSpPr>
        <p:grpSpPr>
          <a:xfrm>
            <a:off x="972872" y="4186219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ight Brace 36"/>
          <p:cNvSpPr>
            <a:spLocks/>
          </p:cNvSpPr>
          <p:nvPr/>
        </p:nvSpPr>
        <p:spPr bwMode="auto">
          <a:xfrm>
            <a:off x="6013432" y="2291030"/>
            <a:ext cx="288032" cy="194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7" name="テキスト ボックス 39"/>
          <p:cNvSpPr txBox="1"/>
          <p:nvPr/>
        </p:nvSpPr>
        <p:spPr>
          <a:xfrm>
            <a:off x="6372200" y="2780928"/>
            <a:ext cx="368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 smtClean="0">
                <a:solidFill>
                  <a:srgbClr val="005A9C"/>
                </a:solidFill>
                <a:latin typeface="+mj-lt"/>
                <a:ea typeface="HG明朝E" panose="02020909000000000000" pitchFamily="17" charset="-128"/>
              </a:rPr>
              <a:t>WoT Scripting API</a:t>
            </a: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/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for browser-like</a:t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runtime environment</a:t>
            </a:r>
            <a:endParaRPr lang="en-US" altLang="ja-JP" sz="2000" b="1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</a:endParaRPr>
          </a:p>
        </p:txBody>
      </p:sp>
      <p:sp>
        <p:nvSpPr>
          <p:cNvPr id="18" name="Rechteckiger Pfeil 34"/>
          <p:cNvSpPr/>
          <p:nvPr/>
        </p:nvSpPr>
        <p:spPr>
          <a:xfrm rot="5400000" flipH="1" flipV="1">
            <a:off x="2877194" y="467957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3048339" y="4354316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iger Pfeil 34"/>
          <p:cNvSpPr/>
          <p:nvPr/>
        </p:nvSpPr>
        <p:spPr>
          <a:xfrm rot="16200000" flipH="1">
            <a:off x="2361316" y="3299086"/>
            <a:ext cx="1199104" cy="659454"/>
          </a:xfrm>
          <a:prstGeom prst="bentArrow">
            <a:avLst>
              <a:gd name="adj1" fmla="val 19275"/>
              <a:gd name="adj2" fmla="val 19999"/>
              <a:gd name="adj3" fmla="val 17105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Brace 43"/>
          <p:cNvSpPr/>
          <p:nvPr/>
        </p:nvSpPr>
        <p:spPr bwMode="auto">
          <a:xfrm>
            <a:off x="6013432" y="4960218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2" name="テキスト ボックス 41"/>
          <p:cNvSpPr txBox="1"/>
          <p:nvPr/>
        </p:nvSpPr>
        <p:spPr>
          <a:xfrm>
            <a:off x="6309920" y="4933617"/>
            <a:ext cx="3681280" cy="1015663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WoT Binding </a:t>
            </a:r>
            <a:r>
              <a:rPr lang="en-US" altLang="ja-JP" sz="2000" b="1" dirty="0" smtClean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Templates</a:t>
            </a:r>
            <a: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/>
            </a:r>
            <a:b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to connect to different</a:t>
            </a:r>
            <a:b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platforms and ecosystems</a:t>
            </a:r>
            <a:endParaRPr lang="en-US" altLang="ja-JP" sz="2000" b="1" dirty="0" smtClean="0">
              <a:solidFill>
                <a:prstClr val="black"/>
              </a:solidFill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43"/>
          <p:cNvSpPr txBox="1"/>
          <p:nvPr/>
        </p:nvSpPr>
        <p:spPr>
          <a:xfrm>
            <a:off x="0" y="1857018"/>
            <a:ext cx="327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Thing Description (TD)</a:t>
            </a:r>
            <a:b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</a:br>
            <a:r>
              <a:rPr lang="en-US" altLang="ja-JP" sz="2000" smtClean="0">
                <a:latin typeface="Calibri" panose="020F0502020204030204" pitchFamily="34" charset="0"/>
                <a:ea typeface="HG明朝E" panose="02020909000000000000" pitchFamily="17" charset="-128"/>
              </a:rPr>
              <a:t>with simple interaction model</a:t>
            </a:r>
            <a:endParaRPr lang="en-US" altLang="ja-JP" sz="2000" b="1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24" name="Cloud 46"/>
          <p:cNvSpPr/>
          <p:nvPr/>
        </p:nvSpPr>
        <p:spPr>
          <a:xfrm>
            <a:off x="179512" y="3284984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Events</a:t>
            </a:r>
            <a:endParaRPr lang="en-US"/>
          </a:p>
        </p:txBody>
      </p:sp>
      <p:sp>
        <p:nvSpPr>
          <p:cNvPr id="25" name="Cloud 47"/>
          <p:cNvSpPr/>
          <p:nvPr/>
        </p:nvSpPr>
        <p:spPr>
          <a:xfrm>
            <a:off x="407145" y="2697594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mtClean="0"/>
              <a:t>Properties</a:t>
            </a:r>
            <a:endParaRPr lang="en-US"/>
          </a:p>
        </p:txBody>
      </p:sp>
      <p:sp>
        <p:nvSpPr>
          <p:cNvPr id="26" name="Cloud 48"/>
          <p:cNvSpPr/>
          <p:nvPr/>
        </p:nvSpPr>
        <p:spPr>
          <a:xfrm>
            <a:off x="1181137" y="3143044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Actions</a:t>
            </a:r>
            <a:endParaRPr lang="en-US"/>
          </a:p>
        </p:txBody>
      </p:sp>
      <p:sp>
        <p:nvSpPr>
          <p:cNvPr id="27" name="Pfeil nach unten 26"/>
          <p:cNvSpPr/>
          <p:nvPr/>
        </p:nvSpPr>
        <p:spPr bwMode="auto">
          <a:xfrm>
            <a:off x="3744187" y="3720817"/>
            <a:ext cx="432048" cy="26351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 flipV="1">
            <a:off x="4996036" y="3153826"/>
            <a:ext cx="432048" cy="318681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3403397" y="4377353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3403397" y="4925629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410238" y="3829077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4069216" y="2732154"/>
            <a:ext cx="158272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 Script 2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21"/>
          <p:cNvSpPr/>
          <p:nvPr/>
        </p:nvSpPr>
        <p:spPr bwMode="auto">
          <a:xfrm>
            <a:off x="3410238" y="5473905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4662087" y="5475243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Client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3502073" y="3299143"/>
            <a:ext cx="1417357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 Script 1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02117" y="6384420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Expose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737542" y="6384419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Consume</a:t>
            </a:r>
          </a:p>
        </p:txBody>
      </p:sp>
      <p:sp>
        <p:nvSpPr>
          <p:cNvPr id="38" name="Down Arrow 40"/>
          <p:cNvSpPr/>
          <p:nvPr/>
        </p:nvSpPr>
        <p:spPr>
          <a:xfrm rot="16200000" flipH="1">
            <a:off x="5841166" y="4314295"/>
            <a:ext cx="379482" cy="558114"/>
          </a:xfrm>
          <a:prstGeom prst="upDownArrow">
            <a:avLst>
              <a:gd name="adj1" fmla="val 50000"/>
              <a:gd name="adj2" fmla="val 48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6309962" y="4377352"/>
            <a:ext cx="2007726" cy="432000"/>
          </a:xfrm>
          <a:prstGeom prst="roundRect">
            <a:avLst>
              <a:gd name="adj" fmla="val 18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smtClean="0">
                <a:solidFill>
                  <a:schemeClr val="tx1"/>
                </a:solidFill>
              </a:rPr>
              <a:t>Local Hardware</a:t>
            </a:r>
          </a:p>
        </p:txBody>
      </p:sp>
      <p:sp>
        <p:nvSpPr>
          <p:cNvPr id="40" name="Cloud 48"/>
          <p:cNvSpPr/>
          <p:nvPr/>
        </p:nvSpPr>
        <p:spPr>
          <a:xfrm>
            <a:off x="5940152" y="594928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HTTP</a:t>
            </a:r>
            <a:endParaRPr lang="en-US"/>
          </a:p>
        </p:txBody>
      </p:sp>
      <p:sp>
        <p:nvSpPr>
          <p:cNvPr id="41" name="Cloud 48"/>
          <p:cNvSpPr/>
          <p:nvPr/>
        </p:nvSpPr>
        <p:spPr>
          <a:xfrm>
            <a:off x="6300192" y="627255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CoAP</a:t>
            </a:r>
            <a:endParaRPr lang="en-US"/>
          </a:p>
        </p:txBody>
      </p:sp>
      <p:sp>
        <p:nvSpPr>
          <p:cNvPr id="42" name="Cloud 48"/>
          <p:cNvSpPr/>
          <p:nvPr/>
        </p:nvSpPr>
        <p:spPr>
          <a:xfrm>
            <a:off x="7168605" y="6262822"/>
            <a:ext cx="1165769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OneM2M</a:t>
            </a:r>
            <a:endParaRPr lang="en-US" dirty="0"/>
          </a:p>
        </p:txBody>
      </p:sp>
      <p:sp>
        <p:nvSpPr>
          <p:cNvPr id="43" name="Cloud 48"/>
          <p:cNvSpPr/>
          <p:nvPr/>
        </p:nvSpPr>
        <p:spPr>
          <a:xfrm>
            <a:off x="6660232" y="1772816"/>
            <a:ext cx="1584127" cy="773640"/>
          </a:xfrm>
          <a:prstGeom prst="clou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44" name="Cloud 48"/>
          <p:cNvSpPr/>
          <p:nvPr/>
        </p:nvSpPr>
        <p:spPr>
          <a:xfrm>
            <a:off x="7668344" y="5881184"/>
            <a:ext cx="99972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BACnet</a:t>
            </a:r>
            <a:endParaRPr lang="en-US"/>
          </a:p>
        </p:txBody>
      </p:sp>
      <p:sp>
        <p:nvSpPr>
          <p:cNvPr id="45" name="Wolkenförmige Legende 44"/>
          <p:cNvSpPr/>
          <p:nvPr/>
        </p:nvSpPr>
        <p:spPr>
          <a:xfrm>
            <a:off x="395536" y="5445224"/>
            <a:ext cx="2232248" cy="1396726"/>
          </a:xfrm>
          <a:prstGeom prst="cloudCallout">
            <a:avLst>
              <a:gd name="adj1" fmla="val 72614"/>
              <a:gd name="adj2" fmla="val -18422"/>
            </a:avLst>
          </a:prstGeom>
          <a:solidFill>
            <a:srgbClr val="FF9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tIns="10800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Things can be in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client and/or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server role: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Servient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Cloud 48"/>
          <p:cNvSpPr/>
          <p:nvPr/>
        </p:nvSpPr>
        <p:spPr>
          <a:xfrm>
            <a:off x="8200976" y="6262822"/>
            <a:ext cx="79208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JSON-LD Serialization</a:t>
            </a:r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467544" y="958278"/>
            <a:ext cx="8208912" cy="134498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FF9900"/>
                </a:solidFill>
                <a:latin typeface="Consolas"/>
              </a:rPr>
              <a:t>"@context"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"domain"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</a:rPr>
              <a:t>"http://example.org/actuator#"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],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  "security"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"cat"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en-US" sz="14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"as"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"interaction"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en-US" sz="14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chemeClr val="accent2"/>
                </a:solidFill>
                <a:latin typeface="Consolas"/>
              </a:rPr>
              <a:t>domain:fadeIn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{</a:t>
            </a:r>
            <a:endParaRPr lang="en-US" sz="1400" dirty="0" smtClean="0">
              <a:solidFill>
                <a:srgbClr val="FF0066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FF0066"/>
                </a:solidFill>
                <a:latin typeface="Consolas"/>
              </a:rPr>
              <a:t>        "type": "integer",</a:t>
            </a:r>
          </a:p>
          <a:p>
            <a:r>
              <a:rPr lang="en-US" sz="1400" dirty="0" smtClean="0">
                <a:solidFill>
                  <a:srgbClr val="FF0066"/>
                </a:solidFill>
                <a:latin typeface="Consolas"/>
              </a:rPr>
              <a:t>        "minimum": "0",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</a:rPr>
              <a:t>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{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coaps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://myled.example.com:5684/in"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mediaType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"application/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"POST"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{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"https://mytemp.example.com:8080/in"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mediaType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"application/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"POST"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chemeClr val="accent2"/>
                </a:solidFill>
                <a:latin typeface="Consolas"/>
              </a:rPr>
              <a:t>domain:fadeOut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FF0066"/>
                </a:solidFill>
                <a:latin typeface="Consolas"/>
              </a:rPr>
              <a:t>{"type": "integer"}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</a:rPr>
              <a:t>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mediaType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"application/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mediaType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"application/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chemeClr val="accent2"/>
                </a:solidFill>
                <a:latin typeface="Consolas"/>
              </a:rPr>
              <a:t>domain:alert</a:t>
            </a:r>
            <a:r>
              <a:rPr lang="en-US" sz="14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FF0066"/>
                </a:solidFill>
                <a:latin typeface="Consolas"/>
              </a:rPr>
              <a:t>{"type": "string"}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ev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4A7B7C"/>
                </a:solidFill>
                <a:latin typeface="Consolas"/>
              </a:rPr>
              <a:t>mediaType</a:t>
            </a:r>
            <a:r>
              <a:rPr lang="en-US" sz="14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"application/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]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251520" y="35891"/>
            <a:ext cx="1656184" cy="864096"/>
          </a:xfrm>
          <a:prstGeom prst="cloudCallout">
            <a:avLst>
              <a:gd name="adj1" fmla="val 13418"/>
              <a:gd name="adj2" fmla="val 90123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6" name="Wolkenförmige Legende 5"/>
          <p:cNvSpPr/>
          <p:nvPr/>
        </p:nvSpPr>
        <p:spPr>
          <a:xfrm>
            <a:off x="5508104" y="1916832"/>
            <a:ext cx="2016224" cy="864096"/>
          </a:xfrm>
          <a:prstGeom prst="cloudCallout">
            <a:avLst>
              <a:gd name="adj1" fmla="val -64018"/>
              <a:gd name="adj2" fmla="val -47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Ins="36000" rtlCol="0" anchor="ctr"/>
          <a:lstStyle/>
          <a:p>
            <a:pPr algn="ctr"/>
            <a:r>
              <a:rPr lang="en-US" dirty="0" smtClean="0"/>
              <a:t>domain-specific</a:t>
            </a:r>
            <a:br>
              <a:rPr lang="en-US" dirty="0" smtClean="0"/>
            </a:br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7" name="Wolkenförmige Legende 6"/>
          <p:cNvSpPr/>
          <p:nvPr/>
        </p:nvSpPr>
        <p:spPr>
          <a:xfrm>
            <a:off x="4283968" y="3933315"/>
            <a:ext cx="2088232" cy="1224136"/>
          </a:xfrm>
          <a:prstGeom prst="cloudCallout">
            <a:avLst>
              <a:gd name="adj1" fmla="val -89758"/>
              <a:gd name="adj2" fmla="val -13485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JSON Schema</a:t>
            </a:r>
            <a:br>
              <a:rPr lang="en-US" dirty="0" smtClean="0"/>
            </a:br>
            <a:r>
              <a:rPr lang="en-US" dirty="0" smtClean="0"/>
              <a:t>base types plus</a:t>
            </a:r>
            <a:br>
              <a:rPr lang="en-US" dirty="0" smtClean="0"/>
            </a:b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8" name="Wolkenförmige Legende 7"/>
          <p:cNvSpPr/>
          <p:nvPr/>
        </p:nvSpPr>
        <p:spPr>
          <a:xfrm>
            <a:off x="7092280" y="251915"/>
            <a:ext cx="1908420" cy="1008112"/>
          </a:xfrm>
          <a:prstGeom prst="cloudCallout">
            <a:avLst>
              <a:gd name="adj1" fmla="val -86359"/>
              <a:gd name="adj2" fmla="val 60637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36000" rtlCol="0" anchor="ctr"/>
          <a:lstStyle/>
          <a:p>
            <a:pPr algn="ctr"/>
            <a:r>
              <a:rPr lang="en-US" smtClean="0"/>
              <a:t>W3C WoT TD</a:t>
            </a:r>
            <a:br>
              <a:rPr lang="en-US" smtClean="0"/>
            </a:br>
            <a:r>
              <a:rPr lang="en-US" smtClean="0"/>
              <a:t>vocabulary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Wolkenförmige Legende 6"/>
          <p:cNvSpPr/>
          <p:nvPr/>
        </p:nvSpPr>
        <p:spPr>
          <a:xfrm>
            <a:off x="6912468" y="4964256"/>
            <a:ext cx="2088232" cy="1224136"/>
          </a:xfrm>
          <a:prstGeom prst="cloudCallout">
            <a:avLst>
              <a:gd name="adj1" fmla="val -97968"/>
              <a:gd name="adj2" fmla="val 16527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 smtClean="0"/>
              <a:t>protocol binding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468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2016-b5b55c2754ed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2142</Words>
  <Application>Microsoft Office PowerPoint</Application>
  <PresentationFormat>全屏显示(4:3)</PresentationFormat>
  <Paragraphs>476</Paragraphs>
  <Slides>24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FrutigerNext LT BlackCn</vt:lpstr>
      <vt:lpstr>HG明朝E</vt:lpstr>
      <vt:lpstr>Mangal</vt:lpstr>
      <vt:lpstr>MS Gothic</vt:lpstr>
      <vt:lpstr>MS PGothic</vt:lpstr>
      <vt:lpstr>Simsun</vt:lpstr>
      <vt:lpstr>ヒラギノ角ゴ Pro W3</vt:lpstr>
      <vt:lpstr>宋体</vt:lpstr>
      <vt:lpstr>Arial</vt:lpstr>
      <vt:lpstr>Calibri</vt:lpstr>
      <vt:lpstr>Consolas</vt:lpstr>
      <vt:lpstr>Symbol</vt:lpstr>
      <vt:lpstr>Times New Roman</vt:lpstr>
      <vt:lpstr>Wingdings</vt:lpstr>
      <vt:lpstr>Larissa-Design</vt:lpstr>
      <vt:lpstr>演示文稿</vt:lpstr>
      <vt:lpstr>A Bridge to Broader IoT Ecosystems</vt:lpstr>
      <vt:lpstr>Where is the value potential of the IoT?</vt:lpstr>
      <vt:lpstr>Problem: Application/Platform Silos</vt:lpstr>
      <vt:lpstr>W3C WoT Mission</vt:lpstr>
      <vt:lpstr>W3C WoT Scope</vt:lpstr>
      <vt:lpstr>Where is WoT Positioned?</vt:lpstr>
      <vt:lpstr>W3C WoT Approach</vt:lpstr>
      <vt:lpstr>W3C WoT Building Blocks</vt:lpstr>
      <vt:lpstr>JSON-LD Serialization</vt:lpstr>
      <vt:lpstr>Things as Objects with Descriptions</vt:lpstr>
      <vt:lpstr>W3C WoT Architecture Patterns</vt:lpstr>
      <vt:lpstr>W3C WoT Process</vt:lpstr>
      <vt:lpstr>W3C WoT Progress</vt:lpstr>
      <vt:lpstr>W3C WoT Online Resources</vt:lpstr>
      <vt:lpstr>Opportunities for Reuse/Integration</vt:lpstr>
      <vt:lpstr>W3C WoT Liaisons</vt:lpstr>
      <vt:lpstr>W3C - oneM2M Collaboration</vt:lpstr>
      <vt:lpstr>Well-aligned base of Semantic Interoperability </vt:lpstr>
      <vt:lpstr>Well-aligned base of Semantic Interoperability</vt:lpstr>
      <vt:lpstr>Added value of WoT to oneM2M</vt:lpstr>
      <vt:lpstr>Bridging to Broader IoT Ecosystems</vt:lpstr>
      <vt:lpstr>Bridging to Broader IoT Ecosystems</vt:lpstr>
      <vt:lpstr>Take-away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YZ R02</cp:lastModifiedBy>
  <cp:revision>637</cp:revision>
  <dcterms:created xsi:type="dcterms:W3CDTF">2016-04-10T22:30:33Z</dcterms:created>
  <dcterms:modified xsi:type="dcterms:W3CDTF">2017-10-23T17:53:57Z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_NewReviewCycle">
    <vt:lpwstr/>
  </property>
  <property fmtid="{D5CDD505-2E9C-101B-9397-08002B2CF9AE}" pid="4" name="_2015_ms_pID_725343">
    <vt:lpwstr>(3)/7FvzgB6aX9armljUqqtGI/qzbTW96t9WPa46wXZns0M0xWNdwNf4HEyTKNrenZJw2ReAEyw
IfqKA2W6NqgZ7oyivJcDoZcfJpH+lKRB3C6g7cu0GUBUUUHVUKeWaWvWrssKFFDQt7waohYE
GVyazvGoWMblLnR8snpRN4qSMp+NPrKkFhq/VyxwFDqixjko180EEqlZoBrwcOnWaUvO8Glc
eIk1BGp06SpoFR2Cuu</vt:lpwstr>
  </property>
  <property fmtid="{D5CDD505-2E9C-101B-9397-08002B2CF9AE}" pid="5" name="_2015_ms_pID_7253431">
    <vt:lpwstr>LskeOo1x6Oj/hWws7XvZXO70OwIkMfZG50Y0jCzKSIPM1OykPmZ8nt
134oB2ym2KatquHYeeBO6ZfbV+pvSCt9Rup/Lnp77X4PNA9kg5VI6W0Xa6sW6r9kcD3+h1tb
/Hwu0MctqfPiNqSL05G8cwYL+uP4kTq8gSuX0sEPUpl8dhFtkSdHuXvFgeiPmLHEvnMU8Ghl
zGx04dW7VAYKVz1jRcKLkRJEp2nkKIUnw7V4</vt:lpwstr>
  </property>
  <property fmtid="{D5CDD505-2E9C-101B-9397-08002B2CF9AE}" pid="6" name="_2015_ms_pID_7253432">
    <vt:lpwstr>wg6MAkpyc3+2bsg2DmqL7YY=</vt:lpwstr>
  </property>
</Properties>
</file>