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303" r:id="rId4"/>
    <p:sldId id="280" r:id="rId5"/>
    <p:sldId id="300" r:id="rId6"/>
    <p:sldId id="291" r:id="rId7"/>
    <p:sldId id="296" r:id="rId8"/>
    <p:sldId id="301" r:id="rId9"/>
    <p:sldId id="302" r:id="rId10"/>
    <p:sldId id="299" r:id="rId11"/>
    <p:sldId id="297" r:id="rId12"/>
    <p:sldId id="298" r:id="rId13"/>
  </p:sldIdLst>
  <p:sldSz cx="12198350" cy="6858000"/>
  <p:notesSz cx="6858000" cy="9144000"/>
  <p:custDataLst>
    <p:tags r:id="rId15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4" y="336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2018-06-07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coap:methodCode</a:t>
            </a:r>
            <a:r>
              <a:rPr lang="en-US" dirty="0" smtClean="0"/>
              <a:t> = PUT</a:t>
            </a:r>
          </a:p>
          <a:p>
            <a:r>
              <a:rPr lang="en-US" dirty="0" err="1" smtClean="0"/>
              <a:t>coap:optionNumber</a:t>
            </a:r>
            <a:r>
              <a:rPr lang="en-US" dirty="0" smtClean="0"/>
              <a:t> 2053 = OCF-Content-Format-Version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6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2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Like Ajax API: </a:t>
            </a:r>
            <a:r>
              <a:rPr lang="de-DE" dirty="0" err="1" smtClean="0"/>
              <a:t>GeoLocation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‚</a:t>
            </a:r>
            <a:r>
              <a:rPr lang="de-DE" dirty="0" err="1" smtClean="0"/>
              <a:t>sensor</a:t>
            </a:r>
            <a:r>
              <a:rPr lang="de-DE" dirty="0" smtClean="0"/>
              <a:t>‘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vibrtion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‚</a:t>
            </a:r>
            <a:r>
              <a:rPr lang="de-DE" dirty="0" err="1" smtClean="0"/>
              <a:t>actuator</a:t>
            </a:r>
            <a:r>
              <a:rPr lang="de-DE" dirty="0" smtClean="0"/>
              <a:t>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9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2018-06-07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2018-06-07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2018-06-07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2018-06-07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2018-06-07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2018-06-07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2018-06-07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2018-06-07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2018-06-07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2018-06-07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2018-06-07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2018-06-07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oT/WG/" TargetMode="External"/><Relationship Id="rId13" Type="http://schemas.openxmlformats.org/officeDocument/2006/relationships/hyperlink" Target="https://github.com/w3c/wot-architecture/" TargetMode="External"/><Relationship Id="rId3" Type="http://schemas.openxmlformats.org/officeDocument/2006/relationships/hyperlink" Target="https://www.w3.org/2016/07/wot-ig-charter.html" TargetMode="External"/><Relationship Id="rId7" Type="http://schemas.openxmlformats.org/officeDocument/2006/relationships/hyperlink" Target="https://www.w3.org/2016/12/wot-wg-2016.html" TargetMode="External"/><Relationship Id="rId12" Type="http://schemas.openxmlformats.org/officeDocument/2006/relationships/hyperlink" Target="https://www.w3.org/TR/wot-scripting-api/" TargetMode="External"/><Relationship Id="rId17" Type="http://schemas.openxmlformats.org/officeDocument/2006/relationships/hyperlink" Target="https://github.com/thingweb/node-wot" TargetMode="External"/><Relationship Id="rId2" Type="http://schemas.openxmlformats.org/officeDocument/2006/relationships/hyperlink" Target="https://www.w3.org/WoT/IG/wiki" TargetMode="External"/><Relationship Id="rId16" Type="http://schemas.openxmlformats.org/officeDocument/2006/relationships/hyperlink" Target="https://github.com/w3c/wot-scripting-api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w3c/wot" TargetMode="External"/><Relationship Id="rId11" Type="http://schemas.openxmlformats.org/officeDocument/2006/relationships/hyperlink" Target="https://www.w3.org/TR/wot-binding-templates/" TargetMode="External"/><Relationship Id="rId5" Type="http://schemas.openxmlformats.org/officeDocument/2006/relationships/hyperlink" Target="https://lists.w3.org/Archives/Public/public-wot-ig/" TargetMode="External"/><Relationship Id="rId15" Type="http://schemas.openxmlformats.org/officeDocument/2006/relationships/hyperlink" Target="https://w3c.github.io/wot-binding-templates/" TargetMode="External"/><Relationship Id="rId10" Type="http://schemas.openxmlformats.org/officeDocument/2006/relationships/hyperlink" Target="https://www.w3.org/TR/wot-thing-description/" TargetMode="External"/><Relationship Id="rId4" Type="http://schemas.openxmlformats.org/officeDocument/2006/relationships/hyperlink" Target="https://www.w3.org/WoT/IG/" TargetMode="External"/><Relationship Id="rId9" Type="http://schemas.openxmlformats.org/officeDocument/2006/relationships/hyperlink" Target="https://www.w3.org/TR/wot-architecture/" TargetMode="External"/><Relationship Id="rId14" Type="http://schemas.openxmlformats.org/officeDocument/2006/relationships/hyperlink" Target="https://w3c.github.io/wot-thing-descriptio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ias.kovatsch@siemens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12/wot-wg-2016.html" TargetMode="External"/><Relationship Id="rId2" Type="http://schemas.openxmlformats.org/officeDocument/2006/relationships/hyperlink" Target="https://www.w3.org/2016/07/wot-ig-charter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4293096"/>
            <a:ext cx="10368598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W3C Web of </a:t>
            </a:r>
            <a:r>
              <a:rPr lang="en-US" sz="4800" b="1" dirty="0" smtClean="0"/>
              <a:t>Things</a:t>
            </a:r>
            <a:br>
              <a:rPr lang="en-US" sz="4800" b="1" dirty="0" smtClean="0"/>
            </a:br>
            <a:r>
              <a:rPr lang="en-US" sz="4800" b="1" dirty="0" smtClean="0"/>
              <a:t>Summary and </a:t>
            </a:r>
            <a:r>
              <a:rPr lang="en-US" sz="4800" b="1" dirty="0" smtClean="0"/>
              <a:t>Roadmap</a:t>
            </a:r>
            <a:endParaRPr lang="en-US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5829267"/>
            <a:ext cx="8538845" cy="740701"/>
          </a:xfrm>
        </p:spPr>
        <p:txBody>
          <a:bodyPr>
            <a:normAutofit/>
          </a:bodyPr>
          <a:lstStyle/>
          <a:p>
            <a:r>
              <a:rPr lang="de-DE" sz="3200" dirty="0" smtClean="0"/>
              <a:t>7 June </a:t>
            </a:r>
            <a:r>
              <a:rPr lang="de-DE" sz="3200" dirty="0"/>
              <a:t>2018</a:t>
            </a:r>
            <a:endParaRPr lang="en-US" sz="3200" dirty="0"/>
          </a:p>
        </p:txBody>
      </p:sp>
      <p:pic>
        <p:nvPicPr>
          <p:cNvPr id="4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629" y="188640"/>
            <a:ext cx="8069094" cy="429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9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Counter fragmentation in the IoT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Web of Things to Internet of Things</a:t>
            </a:r>
            <a:br>
              <a:rPr lang="en-US" dirty="0" smtClean="0"/>
            </a:br>
            <a:r>
              <a:rPr lang="en-US" dirty="0" smtClean="0"/>
              <a:t>is similar to the Web to Internet relation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Take patterns from the World Wide Web</a:t>
            </a:r>
            <a:br>
              <a:rPr lang="en-US" dirty="0" smtClean="0"/>
            </a:br>
            <a:r>
              <a:rPr lang="en-US" dirty="0" smtClean="0"/>
              <a:t>and adapt and apply them to the IoT</a:t>
            </a:r>
          </a:p>
          <a:p>
            <a:pPr lvl="1"/>
            <a:endParaRPr lang="de-DE" dirty="0"/>
          </a:p>
          <a:p>
            <a:pPr lvl="2"/>
            <a:r>
              <a:rPr lang="de-DE" dirty="0" smtClean="0"/>
              <a:t>JSON, Schema,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Data</a:t>
            </a:r>
          </a:p>
          <a:p>
            <a:pPr lvl="2"/>
            <a:r>
              <a:rPr lang="de-DE" dirty="0" smtClean="0"/>
              <a:t>URIs </a:t>
            </a:r>
            <a:r>
              <a:rPr lang="de-DE" dirty="0" err="1" smtClean="0"/>
              <a:t>and</a:t>
            </a:r>
            <a:r>
              <a:rPr lang="de-DE" dirty="0" smtClean="0"/>
              <a:t> Media </a:t>
            </a:r>
            <a:r>
              <a:rPr lang="de-DE" dirty="0" err="1" smtClean="0"/>
              <a:t>Types</a:t>
            </a:r>
            <a:endParaRPr lang="de-DE" dirty="0" smtClean="0"/>
          </a:p>
          <a:p>
            <a:pPr lvl="2"/>
            <a:r>
              <a:rPr lang="de-DE" dirty="0" smtClean="0"/>
              <a:t>JavaScript </a:t>
            </a:r>
            <a:r>
              <a:rPr lang="de-DE" dirty="0" err="1" smtClean="0"/>
              <a:t>runtime</a:t>
            </a:r>
            <a:endParaRPr lang="en-US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51497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By Describing and Complementing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Not competing with existing IoT standards,</a:t>
            </a:r>
            <a:br>
              <a:rPr lang="en-US" dirty="0" smtClean="0"/>
            </a:br>
            <a:r>
              <a:rPr lang="en-US" dirty="0" smtClean="0"/>
              <a:t>as not prescribing a full-stack solution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W3C WoT offers building blocks to pick</a:t>
            </a:r>
            <a:br>
              <a:rPr lang="en-US" dirty="0" smtClean="0"/>
            </a:br>
            <a:r>
              <a:rPr lang="en-US" dirty="0" smtClean="0"/>
              <a:t>that enable semantic interoperability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WoT Thing Description (TD)</a:t>
            </a:r>
          </a:p>
          <a:p>
            <a:pPr lvl="2"/>
            <a:r>
              <a:rPr lang="en-US" dirty="0" smtClean="0"/>
              <a:t>WoT Binding Templates</a:t>
            </a:r>
          </a:p>
          <a:p>
            <a:pPr lvl="2"/>
            <a:r>
              <a:rPr lang="en-US" dirty="0" smtClean="0"/>
              <a:t>WoT Scripting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Resources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W3C WoT Wiki</a:t>
            </a:r>
          </a:p>
          <a:p>
            <a:pPr lvl="1"/>
            <a:r>
              <a:rPr lang="en-US" sz="2100" dirty="0">
                <a:hlinkClick r:id="rId2"/>
              </a:rPr>
              <a:t>https://www.w3.org/WoT/IG/wiki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(IG/WG organizational information)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W3C </a:t>
            </a:r>
            <a:r>
              <a:rPr lang="en-US" dirty="0"/>
              <a:t>WoT Interest Group</a:t>
            </a:r>
          </a:p>
          <a:p>
            <a:pPr lvl="1"/>
            <a:r>
              <a:rPr lang="en-US" sz="2100" dirty="0">
                <a:hlinkClick r:id="rId3"/>
              </a:rPr>
              <a:t>https://www.w3.org/2016/07/wot-ig-charter.html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(charter)</a:t>
            </a:r>
            <a:endParaRPr lang="en-US" sz="2100" dirty="0">
              <a:hlinkClick r:id="rId4"/>
            </a:endParaRPr>
          </a:p>
          <a:p>
            <a:pPr lvl="1"/>
            <a:r>
              <a:rPr lang="en-US" sz="2100" dirty="0">
                <a:hlinkClick r:id="rId5"/>
              </a:rPr>
              <a:t>https://lists.w3.org/Archives/Public/public-wot-ig/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(mailing list)</a:t>
            </a:r>
          </a:p>
          <a:p>
            <a:pPr lvl="1"/>
            <a:r>
              <a:rPr lang="en-US" sz="2100" dirty="0">
                <a:hlinkClick r:id="rId6"/>
              </a:rPr>
              <a:t>https://github.com/w3c/wot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(technical proposals)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W3C </a:t>
            </a:r>
            <a:r>
              <a:rPr lang="en-US" dirty="0"/>
              <a:t>WoT Working Group</a:t>
            </a:r>
          </a:p>
          <a:p>
            <a:pPr lvl="1"/>
            <a:r>
              <a:rPr lang="en-US" sz="2100" dirty="0">
                <a:hlinkClick r:id="rId7"/>
              </a:rPr>
              <a:t>https://www.w3.org/2016/12/wot-wg-2016.html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(charter)</a:t>
            </a:r>
          </a:p>
          <a:p>
            <a:pPr lvl="1"/>
            <a:r>
              <a:rPr lang="en-US" sz="2100" dirty="0">
                <a:hlinkClick r:id="rId8"/>
              </a:rPr>
              <a:t>https://www.w3.org/WoT/WG/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(dashboard)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W3C WoT Working Drafts</a:t>
            </a:r>
          </a:p>
          <a:p>
            <a:pPr lvl="1"/>
            <a:r>
              <a:rPr lang="en-US" sz="2100" dirty="0" smtClean="0">
                <a:hlinkClick r:id="rId9"/>
              </a:rPr>
              <a:t>https://www.w3.org/TR/wot-architecture/</a:t>
            </a:r>
            <a:endParaRPr lang="en-US" sz="2100" dirty="0" smtClean="0"/>
          </a:p>
          <a:p>
            <a:pPr lvl="1"/>
            <a:r>
              <a:rPr lang="en-US" sz="2100" dirty="0" smtClean="0">
                <a:hlinkClick r:id="rId10"/>
              </a:rPr>
              <a:t>https://www.w3.org/TR/wot-thing-description/</a:t>
            </a:r>
            <a:endParaRPr lang="en-US" sz="2100" dirty="0" smtClean="0"/>
          </a:p>
          <a:p>
            <a:pPr lvl="1"/>
            <a:r>
              <a:rPr lang="en-US" sz="2100" dirty="0" smtClean="0">
                <a:hlinkClick r:id="rId11"/>
              </a:rPr>
              <a:t>https://www.w3.org/TR/wot-binding-templates/</a:t>
            </a:r>
            <a:endParaRPr lang="en-US" sz="2100" dirty="0" smtClean="0"/>
          </a:p>
          <a:p>
            <a:pPr lvl="1"/>
            <a:r>
              <a:rPr lang="en-US" sz="2100" dirty="0" smtClean="0">
                <a:hlinkClick r:id="rId12"/>
              </a:rPr>
              <a:t>https://www.w3.org/TR/wot-scripting-api/</a:t>
            </a:r>
            <a:endParaRPr lang="en-US" sz="2100" dirty="0"/>
          </a:p>
          <a:p>
            <a:pPr lvl="1"/>
            <a:endParaRPr lang="de-DE" dirty="0" smtClean="0"/>
          </a:p>
          <a:p>
            <a:r>
              <a:rPr lang="en-US" dirty="0"/>
              <a:t>W3C WoT Editors’ Drafts and Issue Tracker</a:t>
            </a:r>
          </a:p>
          <a:p>
            <a:pPr lvl="1"/>
            <a:r>
              <a:rPr lang="en-US" sz="2100" dirty="0">
                <a:hlinkClick r:id="rId13"/>
              </a:rPr>
              <a:t>https://github.com/w3c/wot-architecture/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4"/>
              </a:rPr>
              <a:t>https://github.com/w3c/wot-thing-description/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5"/>
              </a:rPr>
              <a:t>https://github.com/w3c/wot-binding-templates/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6"/>
              </a:rPr>
              <a:t>https://github.com/w3c/wot-scripting-api/</a:t>
            </a:r>
            <a:endParaRPr lang="en-US" sz="2100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sz="2100" dirty="0" smtClean="0">
                <a:hlinkClick r:id="rId17"/>
              </a:rPr>
              <a:t>https://projects.eclipse.org/projects/iot.thingweb</a:t>
            </a:r>
          </a:p>
          <a:p>
            <a:pPr lvl="1"/>
            <a:r>
              <a:rPr lang="en-US" sz="2100" dirty="0" smtClean="0">
                <a:hlinkClick r:id="rId17"/>
              </a:rPr>
              <a:t>https://github.com/thingweb/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25503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Contact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Dr. Matthias Kovatsch</a:t>
            </a:r>
          </a:p>
          <a:p>
            <a:pPr marL="0" indent="0">
              <a:buNone/>
            </a:pPr>
            <a:r>
              <a:rPr lang="de-DE" dirty="0" smtClean="0"/>
              <a:t>Senior Research Scientist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Siemens AG</a:t>
            </a:r>
          </a:p>
          <a:p>
            <a:pPr marL="0" indent="0">
              <a:buNone/>
            </a:pPr>
            <a:r>
              <a:rPr lang="de-DE" dirty="0" smtClean="0"/>
              <a:t>CT RDA IOT EWT-DE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matthias.kovatsch@siemens.com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W3C </a:t>
            </a:r>
            <a:r>
              <a:rPr lang="en-US" dirty="0" smtClean="0"/>
              <a:t>Web </a:t>
            </a:r>
            <a:r>
              <a:rPr lang="en-US" dirty="0" smtClean="0"/>
              <a:t>of </a:t>
            </a:r>
            <a:r>
              <a:rPr lang="en-US" dirty="0" smtClean="0"/>
              <a:t>Things: Standardization </a:t>
            </a:r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W3C WoT Interest Group (IG)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600" dirty="0" smtClean="0">
                <a:hlinkClick r:id="rId2"/>
              </a:rPr>
              <a:t>https://www.w3.org/2016/07/wot-ig-charter.html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Co-chairs: Siemens AG, Huawei</a:t>
            </a:r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Started spring 2015</a:t>
            </a:r>
          </a:p>
          <a:p>
            <a:pPr lvl="1"/>
            <a:r>
              <a:rPr lang="en-US" dirty="0" smtClean="0"/>
              <a:t>~200 participants</a:t>
            </a:r>
          </a:p>
          <a:p>
            <a:pPr lvl="1"/>
            <a:r>
              <a:rPr lang="en-US" dirty="0" smtClean="0"/>
              <a:t>Informal work, outreach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PlugFests</a:t>
            </a:r>
            <a:r>
              <a:rPr lang="en-US" dirty="0" smtClean="0"/>
              <a:t>” validation with running code</a:t>
            </a:r>
          </a:p>
          <a:p>
            <a:pPr lvl="1"/>
            <a:r>
              <a:rPr lang="en-US" dirty="0" smtClean="0"/>
              <a:t>Exploration of new building blocks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OpenDays</a:t>
            </a:r>
            <a:r>
              <a:rPr lang="en-US" dirty="0" smtClean="0"/>
              <a:t>” with also external speakers</a:t>
            </a:r>
          </a:p>
          <a:p>
            <a:pPr lvl="1"/>
            <a:r>
              <a:rPr lang="en-US" dirty="0" smtClean="0"/>
              <a:t>Liaisons and collaborations</a:t>
            </a:r>
            <a:br>
              <a:rPr lang="en-US" dirty="0" smtClean="0"/>
            </a:br>
            <a:r>
              <a:rPr lang="en-US" dirty="0" smtClean="0"/>
              <a:t>with other organizations and SDOs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514971" cy="4525963"/>
          </a:xfrm>
        </p:spPr>
        <p:txBody>
          <a:bodyPr>
            <a:noAutofit/>
          </a:bodyPr>
          <a:lstStyle/>
          <a:p>
            <a:r>
              <a:rPr lang="en-US" b="1" dirty="0" smtClean="0"/>
              <a:t>W3C WoT Working Group (WG)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>
                <a:hlinkClick r:id="rId3"/>
              </a:rPr>
              <a:t>https://www.w3.org/2016/12/wot-wg-2016.html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Co-chairs: Siemens AG, Panasonic Corp., Intel Corp.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Started end of 2016 (effectively Feb 2017)</a:t>
            </a:r>
          </a:p>
          <a:p>
            <a:pPr lvl="1"/>
            <a:r>
              <a:rPr lang="en-US" dirty="0" smtClean="0"/>
              <a:t>~100 participants</a:t>
            </a:r>
          </a:p>
          <a:p>
            <a:pPr lvl="1"/>
            <a:r>
              <a:rPr lang="en-US" dirty="0" smtClean="0"/>
              <a:t>Normative work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 on deliverables</a:t>
            </a:r>
          </a:p>
          <a:p>
            <a:pPr lvl="1"/>
            <a:r>
              <a:rPr lang="en-US" dirty="0" smtClean="0"/>
              <a:t>W3C Patent Policy for royalty-free standards</a:t>
            </a:r>
          </a:p>
          <a:p>
            <a:pPr lvl="1"/>
            <a:r>
              <a:rPr lang="en-US" dirty="0" smtClean="0"/>
              <a:t>Only W3C Members and Invited Experts</a:t>
            </a:r>
          </a:p>
        </p:txBody>
      </p:sp>
    </p:spTree>
    <p:extLst>
      <p:ext uri="{BB962C8B-B14F-4D97-AF65-F5344CB8AC3E}">
        <p14:creationId xmlns:p14="http://schemas.microsoft.com/office/powerpoint/2010/main" val="19702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ud 48"/>
          <p:cNvSpPr/>
          <p:nvPr/>
        </p:nvSpPr>
        <p:spPr>
          <a:xfrm>
            <a:off x="6504377" y="1302390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 smtClean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 smtClean="0"/>
              <a:t>WG Deliverables</a:t>
            </a:r>
            <a:endParaRPr lang="en-US" dirty="0"/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379304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528387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kumimoji="0" lang="en-US" altLang="ja-JP" sz="2000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980111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6" name="Down Arrow 40"/>
          <p:cNvSpPr/>
          <p:nvPr/>
        </p:nvSpPr>
        <p:spPr>
          <a:xfrm rot="5400000">
            <a:off x="4646250" y="3985529"/>
            <a:ext cx="295612" cy="4140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Cloud 46"/>
          <p:cNvSpPr/>
          <p:nvPr/>
        </p:nvSpPr>
        <p:spPr>
          <a:xfrm>
            <a:off x="460272" y="5116571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529181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 smtClean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461897" y="4974631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977303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4896" y="3745041"/>
            <a:ext cx="895073" cy="895073"/>
          </a:xfrm>
          <a:prstGeom prst="rect">
            <a:avLst/>
          </a:prstGeom>
          <a:noFill/>
        </p:spPr>
      </p:pic>
      <p:sp>
        <p:nvSpPr>
          <p:cNvPr id="43" name="テキスト ボックス 43"/>
          <p:cNvSpPr txBox="1"/>
          <p:nvPr/>
        </p:nvSpPr>
        <p:spPr>
          <a:xfrm>
            <a:off x="627064" y="2100270"/>
            <a:ext cx="38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JSON-LD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representation format to describe Thing </a:t>
            </a:r>
            <a:r>
              <a:rPr lang="en-US" altLang="ja-JP" sz="1600" i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how to use Things, which enables semantic interoperability.</a:t>
            </a:r>
          </a:p>
        </p:txBody>
      </p:sp>
      <p:sp>
        <p:nvSpPr>
          <p:cNvPr id="44" name="Cube 4"/>
          <p:cNvSpPr/>
          <p:nvPr/>
        </p:nvSpPr>
        <p:spPr>
          <a:xfrm>
            <a:off x="627063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100270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JavaScript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interface between applications and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Things to simplify IoT application development</a:t>
            </a:r>
            <a:b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</a:b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enable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across vendors, devices, 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</a:t>
            </a:r>
            <a:r>
              <a:rPr lang="en-US" sz="2000" kern="100" dirty="0" smtClean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505075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Common </a:t>
            </a:r>
            <a:r>
              <a:rPr lang="de-DE" altLang="ja-JP" sz="1600" kern="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431835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892434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sz="16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テキスト ボックス 41"/>
          <p:cNvSpPr txBox="1"/>
          <p:nvPr/>
        </p:nvSpPr>
        <p:spPr>
          <a:xfrm>
            <a:off x="7987576" y="4958936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Capture how the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is mapped to concrete protocol operations (e.g., </a:t>
            </a:r>
            <a:r>
              <a:rPr lang="en-US" altLang="ja-JP" sz="160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These templates are re-used by concrete TDs.</a:t>
            </a:r>
            <a:endParaRPr lang="en-US" altLang="ja-JP" sz="1400" dirty="0" smtClea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62" name="Cube 4"/>
          <p:cNvSpPr/>
          <p:nvPr/>
        </p:nvSpPr>
        <p:spPr>
          <a:xfrm>
            <a:off x="7987576" y="4416003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586345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5190258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544492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6013042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5336116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76864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6200774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70" name="Rechteckiger Pfeil 34"/>
          <p:cNvSpPr/>
          <p:nvPr/>
        </p:nvSpPr>
        <p:spPr>
          <a:xfrm rot="5400000" flipH="1" flipV="1">
            <a:off x="4475105" y="4279522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Wolkenförmige Legende 32"/>
          <p:cNvSpPr/>
          <p:nvPr/>
        </p:nvSpPr>
        <p:spPr>
          <a:xfrm>
            <a:off x="1202631" y="3824277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31" name="Cube 4"/>
          <p:cNvSpPr/>
          <p:nvPr/>
        </p:nvSpPr>
        <p:spPr>
          <a:xfrm>
            <a:off x="446975" y="6054419"/>
            <a:ext cx="3852000" cy="542933"/>
          </a:xfrm>
          <a:prstGeom prst="cube">
            <a:avLst>
              <a:gd name="adj" fmla="val 21875"/>
            </a:avLst>
          </a:prstGeom>
          <a:solidFill>
            <a:srgbClr val="FFC0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 err="1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</a:t>
            </a: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 </a:t>
            </a:r>
            <a:r>
              <a:rPr lang="en-US" sz="2000" kern="100" dirty="0" smtClean="0">
                <a:solidFill>
                  <a:sysClr val="window" lastClr="FFFFFF"/>
                </a:solidFill>
                <a:latin typeface="+mj-lt"/>
                <a:cs typeface="Arial" pitchFamily="34" charset="0"/>
              </a:rPr>
              <a:t>Security and Privacy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567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WoT Thing Description (TD) – JSON-LD Documents</a:t>
            </a:r>
            <a:endParaRPr lang="en-US" dirty="0"/>
          </a:p>
        </p:txBody>
      </p:sp>
      <p:sp>
        <p:nvSpPr>
          <p:cNvPr id="8" name="Rectangle 3"/>
          <p:cNvSpPr/>
          <p:nvPr/>
        </p:nvSpPr>
        <p:spPr>
          <a:xfrm>
            <a:off x="2570783" y="1052736"/>
            <a:ext cx="8208912" cy="60755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</a:t>
            </a:r>
            <a:r>
              <a:rPr lang="de-DE" sz="1600" b="1" dirty="0" err="1">
                <a:solidFill>
                  <a:srgbClr val="FF9900"/>
                </a:solidFill>
                <a:latin typeface="Consolas" panose="020B0609020204030204" pitchFamily="49" charset="0"/>
              </a:rPr>
              <a:t>context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"https://w3c.github.io/wot/w3c-wot-td-context.jsonld"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C0504D"/>
                </a:solidFill>
                <a:latin typeface="Consolas" panose="020B0609020204030204" pitchFamily="49" charset="0"/>
              </a:rPr>
              <a:t>"http://iotschema.org/"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id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"urn:dev:org:32473:1234567890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label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MyLEDThing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description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"RGB LED 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torchiere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"Thing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 panose="020B0609020204030204" pitchFamily="49" charset="0"/>
              </a:rPr>
              <a:t>iot:Light</a:t>
            </a:r>
            <a:r>
              <a:rPr lang="de-DE" sz="16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security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"scheme"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4A7B7C"/>
                </a:solidFill>
                <a:latin typeface="Consolas" panose="020B0609020204030204" pitchFamily="49" charset="0"/>
              </a:rPr>
              <a:t>oauth2"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authenticationUrl"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authority-issuing.example.org"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"integer",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minimum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0,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maximum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100,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smtClean="0">
                <a:solidFill>
                  <a:srgbClr val="FF99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iot:Brightness</a:t>
            </a:r>
            <a:r>
              <a:rPr lang="de-DE" sz="16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dirty="0" smtClean="0">
                <a:latin typeface="Consolas" panose="020B0609020204030204" pitchFamily="49" charset="0"/>
                <a:ea typeface="Calibri"/>
                <a:cs typeface="Times New Roman"/>
              </a:rPr>
              <a:t>      </a:t>
            </a:r>
            <a:r>
              <a:rPr lang="de-DE" sz="16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 panose="020B0609020204030204" pitchFamily="49" charset="0"/>
              </a:rPr>
              <a:t>iot:Unit</a:t>
            </a:r>
            <a:r>
              <a:rPr lang="de-DE" sz="16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 "</a:t>
            </a:r>
            <a:r>
              <a:rPr lang="de-DE" sz="1600" b="1" dirty="0" err="1" smtClean="0">
                <a:solidFill>
                  <a:srgbClr val="C0504D"/>
                </a:solidFill>
                <a:latin typeface="Consolas" panose="020B0609020204030204" pitchFamily="49" charset="0"/>
              </a:rPr>
              <a:t>iot:Percent</a:t>
            </a:r>
            <a:r>
              <a:rPr lang="de-DE" sz="16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    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writeable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true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 ... ]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9" name="Wolkenförmige Legende 8"/>
          <p:cNvSpPr/>
          <p:nvPr/>
        </p:nvSpPr>
        <p:spPr>
          <a:xfrm>
            <a:off x="338535" y="1268760"/>
            <a:ext cx="1944216" cy="1656184"/>
          </a:xfrm>
          <a:prstGeom prst="cloudCallout">
            <a:avLst>
              <a:gd name="adj1" fmla="val 78150"/>
              <a:gd name="adj2" fmla="val -30478"/>
            </a:avLst>
          </a:prstGeom>
          <a:solidFill>
            <a:srgbClr val="FF99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JSON-LD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Linked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C</a:t>
            </a:r>
            <a:r>
              <a:rPr lang="de-DE" sz="1800" kern="0" dirty="0" err="1" smtClean="0">
                <a:solidFill>
                  <a:sysClr val="window" lastClr="FFFFFF"/>
                </a:solidFill>
                <a:latin typeface="Calibri"/>
              </a:rPr>
              <a:t>onverts</a:t>
            </a:r>
            <a:r>
              <a:rPr lang="de-DE" sz="18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 smtClean="0">
                <a:solidFill>
                  <a:sysClr val="window" lastClr="FFFFFF"/>
                </a:solidFill>
                <a:latin typeface="Calibri"/>
              </a:rPr>
              <a:t>to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/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 smtClean="0">
                <a:solidFill>
                  <a:sysClr val="window" lastClr="FFFFFF"/>
                </a:solidFill>
                <a:latin typeface="Calibri"/>
              </a:rPr>
              <a:t>RDF </a:t>
            </a:r>
            <a:r>
              <a:rPr lang="de-DE" sz="1800" kern="0" dirty="0" err="1" smtClean="0">
                <a:solidFill>
                  <a:sysClr val="window" lastClr="FFFFFF"/>
                </a:solidFill>
                <a:latin typeface="Calibri"/>
              </a:rPr>
              <a:t>triples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Wolkenförmige Legende 9"/>
          <p:cNvSpPr/>
          <p:nvPr/>
        </p:nvSpPr>
        <p:spPr>
          <a:xfrm>
            <a:off x="7179295" y="2114904"/>
            <a:ext cx="1944216" cy="954056"/>
          </a:xfrm>
          <a:prstGeom prst="cloudCallout">
            <a:avLst>
              <a:gd name="adj1" fmla="val -68992"/>
              <a:gd name="adj2" fmla="val -57569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Domain-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Wolkenförmige Legende 10"/>
          <p:cNvSpPr/>
          <p:nvPr/>
        </p:nvSpPr>
        <p:spPr>
          <a:xfrm>
            <a:off x="6459215" y="3953603"/>
            <a:ext cx="2016224" cy="1296144"/>
          </a:xfrm>
          <a:prstGeom prst="cloudCallout">
            <a:avLst>
              <a:gd name="adj1" fmla="val -99382"/>
              <a:gd name="adj2" fmla="val 2051"/>
            </a:avLst>
          </a:prstGeom>
          <a:solidFill>
            <a:srgbClr val="FF0066"/>
          </a:solidFill>
          <a:ln w="25400" cap="rnd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JSON Schema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Compatible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 smtClean="0">
                <a:solidFill>
                  <a:sysClr val="window" lastClr="FFFFFF"/>
                </a:solidFill>
                <a:latin typeface="Calibri"/>
              </a:rPr>
              <a:t>data</a:t>
            </a:r>
            <a:r>
              <a:rPr lang="de-DE" sz="18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 smtClean="0">
                <a:solidFill>
                  <a:sysClr val="window" lastClr="FFFFFF"/>
                </a:solidFill>
                <a:latin typeface="Calibri"/>
              </a:rPr>
              <a:t>schemas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2" name="Wolkenförmige Legende 11"/>
          <p:cNvSpPr/>
          <p:nvPr/>
        </p:nvSpPr>
        <p:spPr>
          <a:xfrm>
            <a:off x="9591355" y="1484784"/>
            <a:ext cx="1908420" cy="1008112"/>
          </a:xfrm>
          <a:prstGeom prst="cloudCallout">
            <a:avLst>
              <a:gd name="adj1" fmla="val -69832"/>
              <a:gd name="adj2" fmla="val -34116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W3C WoT TD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loud 48">
            <a:extLst>
              <a:ext uri="{FF2B5EF4-FFF2-40B4-BE49-F238E27FC236}">
                <a16:creationId xmlns=""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1058615" y="4831971"/>
            <a:ext cx="1872208" cy="938008"/>
          </a:xfrm>
          <a:prstGeom prst="cloudCallout">
            <a:avLst>
              <a:gd name="adj1" fmla="val 60026"/>
              <a:gd name="adj2" fmla="val 625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>
              <a:spcBef>
                <a:spcPts val="0"/>
              </a:spcBef>
            </a:pPr>
            <a:r>
              <a:rPr lang="de-DE" sz="2000" dirty="0"/>
              <a:t>Protocol</a:t>
            </a:r>
          </a:p>
          <a:p>
            <a:pPr algn="ctr">
              <a:spcBef>
                <a:spcPts val="0"/>
              </a:spcBef>
            </a:pPr>
            <a:r>
              <a:rPr lang="de-DE" sz="2000" dirty="0" err="1"/>
              <a:t>Bindings</a:t>
            </a:r>
            <a:endParaRPr lang="en-US" sz="2000" dirty="0"/>
          </a:p>
        </p:txBody>
      </p:sp>
      <p:sp>
        <p:nvSpPr>
          <p:cNvPr id="14" name="Wolkenförmige Legende 13"/>
          <p:cNvSpPr/>
          <p:nvPr/>
        </p:nvSpPr>
        <p:spPr>
          <a:xfrm>
            <a:off x="338535" y="3284984"/>
            <a:ext cx="1944216" cy="1054719"/>
          </a:xfrm>
          <a:prstGeom prst="cloudCallout">
            <a:avLst>
              <a:gd name="adj1" fmla="val 81876"/>
              <a:gd name="adj2" fmla="val -45146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Wolkenförmige Legende 9"/>
          <p:cNvSpPr/>
          <p:nvPr/>
        </p:nvSpPr>
        <p:spPr>
          <a:xfrm>
            <a:off x="6670377" y="5517232"/>
            <a:ext cx="2453134" cy="1224136"/>
          </a:xfrm>
          <a:prstGeom prst="cloudCallout">
            <a:avLst>
              <a:gd name="adj1" fmla="val -70030"/>
              <a:gd name="adj2" fmla="val -49110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smtClean="0">
                <a:solidFill>
                  <a:sysClr val="window" lastClr="FFFFFF"/>
                </a:solidFill>
                <a:latin typeface="Calibri"/>
              </a:rPr>
              <a:t>Extended metadata</a:t>
            </a:r>
            <a:br>
              <a:rPr lang="de-DE" sz="1800" kern="0" dirty="0" smtClean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 smtClean="0">
                <a:solidFill>
                  <a:sysClr val="window" lastClr="FFFFFF"/>
                </a:solidFill>
                <a:latin typeface="Calibri"/>
              </a:rPr>
              <a:t>using domain-specific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Wolkenförmige Legende 11"/>
          <p:cNvSpPr/>
          <p:nvPr/>
        </p:nvSpPr>
        <p:spPr>
          <a:xfrm>
            <a:off x="8043183" y="4662089"/>
            <a:ext cx="1908420" cy="1157329"/>
          </a:xfrm>
          <a:prstGeom prst="cloudCallout">
            <a:avLst>
              <a:gd name="adj1" fmla="val -123439"/>
              <a:gd name="adj2" fmla="val -2774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Optional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/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semantic</a:t>
            </a:r>
            <a:b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89651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WoT Thing Description (TD) – Minimal form</a:t>
            </a:r>
            <a:endParaRPr lang="en-US" dirty="0"/>
          </a:p>
        </p:txBody>
      </p:sp>
      <p:sp>
        <p:nvSpPr>
          <p:cNvPr id="8" name="Rectangle 3"/>
          <p:cNvSpPr/>
          <p:nvPr/>
        </p:nvSpPr>
        <p:spPr>
          <a:xfrm>
            <a:off x="2570783" y="1052736"/>
            <a:ext cx="8208912" cy="67403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id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"urn:dev:org:32473:1234567890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label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MyLEDThing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description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"RGB LED 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torchiere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security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"scheme"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"oauth2"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  "authenticationUrl"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"https://authority-issuing.example.org"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"integer",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minimum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0,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maximum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100,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    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writeable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true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 ... ]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input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 smtClean="0">
                <a:solidFill>
                  <a:srgbClr val="FF0066"/>
                </a:solidFill>
                <a:latin typeface="Consolas" panose="020B0609020204030204" pitchFamily="49" charset="0"/>
              </a:rPr>
              <a:t>object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",</a:t>
            </a:r>
            <a:endParaRPr lang="de-DE" sz="1600" dirty="0">
              <a:solidFill>
                <a:srgbClr val="FF0066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</a:t>
            </a: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"</a:t>
            </a:r>
            <a:r>
              <a:rPr lang="de-DE" sz="1600" b="1" dirty="0" err="1" smtClean="0">
                <a:solidFill>
                  <a:srgbClr val="FF0066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"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"integer",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minimum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0,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maximum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100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output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15" name="Wolkenförmige Legende 14"/>
          <p:cNvSpPr/>
          <p:nvPr/>
        </p:nvSpPr>
        <p:spPr>
          <a:xfrm>
            <a:off x="8043391" y="4293097"/>
            <a:ext cx="3600400" cy="2088232"/>
          </a:xfrm>
          <a:prstGeom prst="cloudCallout">
            <a:avLst>
              <a:gd name="adj1" fmla="val -66005"/>
              <a:gd name="adj2" fmla="val -63260"/>
            </a:avLst>
          </a:prstGeom>
          <a:solidFill>
            <a:srgbClr val="FF99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lvl="0" algn="ctr" defTabSz="914400">
              <a:defRPr/>
            </a:pPr>
            <a:r>
              <a:rPr lang="de-DE" sz="1800" kern="0" dirty="0">
                <a:solidFill>
                  <a:sysClr val="window" lastClr="FFFFFF"/>
                </a:solidFill>
              </a:rPr>
              <a:t>Media </a:t>
            </a:r>
            <a:r>
              <a:rPr lang="de-DE" sz="1800" kern="0" dirty="0" smtClean="0">
                <a:solidFill>
                  <a:sysClr val="window" lastClr="FFFFFF"/>
                </a:solidFill>
              </a:rPr>
              <a:t>Type</a:t>
            </a:r>
            <a:br>
              <a:rPr lang="de-DE" sz="1800" kern="0" dirty="0" smtClean="0">
                <a:solidFill>
                  <a:sysClr val="window" lastClr="FFFFFF"/>
                </a:solidFill>
              </a:rPr>
            </a:br>
            <a:r>
              <a:rPr lang="de-DE" sz="1800" kern="0" dirty="0" smtClean="0">
                <a:solidFill>
                  <a:sysClr val="window" lastClr="FFFFFF"/>
                </a:solidFill>
              </a:rPr>
              <a:t>application/td+json </a:t>
            </a:r>
            <a:br>
              <a:rPr lang="de-DE" sz="1800" kern="0" dirty="0" smtClean="0">
                <a:solidFill>
                  <a:sysClr val="window" lastClr="FFFFFF"/>
                </a:solidFill>
              </a:rPr>
            </a:br>
            <a:r>
              <a:rPr lang="de-DE" sz="1800" kern="0" dirty="0" smtClean="0">
                <a:solidFill>
                  <a:sysClr val="window" lastClr="FFFFFF"/>
                </a:solidFill>
              </a:rPr>
              <a:t>identifies document as TD so</a:t>
            </a:r>
          </a:p>
          <a:p>
            <a:pPr lvl="0" algn="ctr" defTabSz="914400">
              <a:defRPr/>
            </a:pPr>
            <a:r>
              <a:rPr lang="de-DE" sz="1800" kern="0" dirty="0" smtClean="0">
                <a:solidFill>
                  <a:sysClr val="window" lastClr="FFFFFF"/>
                </a:solidFill>
              </a:rPr>
              <a:t>TD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de-DE" sz="1800" kern="0" noProof="0" dirty="0" err="1" smtClean="0">
                <a:solidFill>
                  <a:sysClr val="window" lastClr="FFFFFF"/>
                </a:solidFill>
                <a:latin typeface="Calibri"/>
              </a:rPr>
              <a:t>vocabulary</a:t>
            </a:r>
            <a:r>
              <a:rPr lang="de-DE" sz="1800" kern="0" noProof="0" dirty="0">
                <a:solidFill>
                  <a:sysClr val="window" lastClr="FFFFFF"/>
                </a:solidFill>
                <a:latin typeface="Calibri"/>
              </a:rPr>
              <a:t/>
            </a:r>
            <a:br>
              <a:rPr lang="de-DE" sz="1800" kern="0" noProof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noProof="0" dirty="0" err="1" smtClean="0">
                <a:solidFill>
                  <a:sysClr val="window" lastClr="FFFFFF"/>
                </a:solidFill>
                <a:latin typeface="Calibri"/>
              </a:rPr>
              <a:t>apply</a:t>
            </a:r>
            <a:r>
              <a:rPr lang="de-DE" sz="1800" kern="0" noProof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noProof="0" dirty="0" err="1" smtClean="0">
                <a:solidFill>
                  <a:sysClr val="window" lastClr="FFFFFF"/>
                </a:solidFill>
                <a:latin typeface="Calibri"/>
              </a:rPr>
              <a:t>as</a:t>
            </a:r>
            <a:r>
              <a:rPr lang="de-DE" sz="1800" kern="0" noProof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noProof="0" dirty="0" err="1" smtClean="0">
                <a:solidFill>
                  <a:sysClr val="window" lastClr="FFFFFF"/>
                </a:solidFill>
                <a:latin typeface="Calibri"/>
              </a:rPr>
              <a:t>default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Wolkenförmige Legende 15"/>
          <p:cNvSpPr/>
          <p:nvPr/>
        </p:nvSpPr>
        <p:spPr>
          <a:xfrm>
            <a:off x="7899375" y="1035064"/>
            <a:ext cx="2448272" cy="1160672"/>
          </a:xfrm>
          <a:prstGeom prst="cloudCallout">
            <a:avLst>
              <a:gd name="adj1" fmla="val -90678"/>
              <a:gd name="adj2" fmla="val 24407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semantic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annotations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6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WoT Binding Templates – Instantiated in TDs</a:t>
            </a:r>
            <a:endParaRPr lang="en-US" dirty="0"/>
          </a:p>
        </p:txBody>
      </p:sp>
      <p:sp>
        <p:nvSpPr>
          <p:cNvPr id="8" name="Rectangle 3"/>
          <p:cNvSpPr/>
          <p:nvPr/>
        </p:nvSpPr>
        <p:spPr>
          <a:xfrm>
            <a:off x="2570783" y="1314789"/>
            <a:ext cx="9401258" cy="60755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...</a:t>
            </a:r>
            <a:b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  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Default: GET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read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PUT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write</a:t>
            </a:r>
            <a:endParaRPr lang="de-DE" sz="16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        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"https://myled.example.com:8080/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mediaType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                              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coaps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://myled.example.com:5684/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mediaType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application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ocf+cbor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coap:methodCode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                  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PUT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instead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of POST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invoke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coap:options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coap:optionNumber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2053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           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OCF-Content-Format-Version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coap:optionValue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"1.1.0"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]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5" name="Cloud 48">
            <a:extLst>
              <a:ext uri="{FF2B5EF4-FFF2-40B4-BE49-F238E27FC236}">
                <a16:creationId xmlns=""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626567" y="1700809"/>
            <a:ext cx="2214517" cy="1152128"/>
          </a:xfrm>
          <a:prstGeom prst="cloudCallout">
            <a:avLst>
              <a:gd name="adj1" fmla="val 79900"/>
              <a:gd name="adj2" fmla="val 54176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Basics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build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request</a:t>
            </a:r>
            <a:endParaRPr lang="en-US" sz="2000" dirty="0"/>
          </a:p>
        </p:txBody>
      </p:sp>
      <p:sp>
        <p:nvSpPr>
          <p:cNvPr id="6" name="Cloud 48">
            <a:extLst>
              <a:ext uri="{FF2B5EF4-FFF2-40B4-BE49-F238E27FC236}">
                <a16:creationId xmlns=""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842591" y="4581129"/>
            <a:ext cx="2247469" cy="1118988"/>
          </a:xfrm>
          <a:prstGeom prst="cloudCallout">
            <a:avLst>
              <a:gd name="adj1" fmla="val 60026"/>
              <a:gd name="adj2" fmla="val 625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Deviation </a:t>
            </a:r>
            <a:r>
              <a:rPr lang="de-DE" sz="2000" dirty="0" err="1" smtClean="0"/>
              <a:t>from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 smtClean="0"/>
              <a:t>defaults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77959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Scripting API – </a:t>
            </a:r>
            <a:r>
              <a:rPr lang="en-US" dirty="0" smtClean="0"/>
              <a:t>Browser-like Runtime for IoT</a:t>
            </a:r>
            <a:endParaRPr lang="en-US" dirty="0"/>
          </a:p>
        </p:txBody>
      </p:sp>
      <p:sp>
        <p:nvSpPr>
          <p:cNvPr id="10" name="角丸四角形 6"/>
          <p:cNvSpPr/>
          <p:nvPr/>
        </p:nvSpPr>
        <p:spPr bwMode="auto">
          <a:xfrm>
            <a:off x="3614192" y="1557338"/>
            <a:ext cx="5112568" cy="4806182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3758208" y="2095500"/>
            <a:ext cx="4824536" cy="1557696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5400000">
            <a:off x="3375672" y="393309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3758208" y="468958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242744" y="4689588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502400" y="5193484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386400" y="5193645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902224" y="2771286"/>
            <a:ext cx="2052176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3902224" y="2276193"/>
            <a:ext cx="205217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A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902224" y="519364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902224" y="5697701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5018400" y="519364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5018400" y="5697701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3758208" y="3481781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3758208" y="3875724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42" name="角丸四角形 21"/>
          <p:cNvSpPr/>
          <p:nvPr/>
        </p:nvSpPr>
        <p:spPr bwMode="auto">
          <a:xfrm>
            <a:off x="3758208" y="3291635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6386401" y="2753240"/>
            <a:ext cx="205073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6386401" y="2258147"/>
            <a:ext cx="205073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r>
              <a:rPr kumimoji="0" lang="en-US" altLang="ja-JP" b="0" i="0" u="none" strike="noStrike" kern="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9" name="Gerade Verbindung 48"/>
          <p:cNvCxnSpPr>
            <a:stCxn id="42" idx="0"/>
          </p:cNvCxnSpPr>
          <p:nvPr/>
        </p:nvCxnSpPr>
        <p:spPr bwMode="auto">
          <a:xfrm flipV="1">
            <a:off x="6170476" y="2095500"/>
            <a:ext cx="0" cy="1196135"/>
          </a:xfrm>
          <a:prstGeom prst="line">
            <a:avLst/>
          </a:prstGeom>
          <a:solidFill>
            <a:schemeClr val="tx2"/>
          </a:solidFill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370489" y="4862633"/>
            <a:ext cx="2379331" cy="1290259"/>
          </a:xfrm>
          <a:prstGeom prst="cloudCallout">
            <a:avLst>
              <a:gd name="adj1" fmla="val 83503"/>
              <a:gd name="adj2" fmla="val -271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2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Generic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protocol</a:t>
            </a:r>
            <a:r>
              <a:rPr lang="de-DE" sz="2000" dirty="0">
                <a:latin typeface="+mj-lt"/>
              </a:rPr>
              <a:t/>
            </a:r>
            <a:br>
              <a:rPr lang="de-DE" sz="2000" dirty="0">
                <a:latin typeface="+mj-lt"/>
              </a:rPr>
            </a:br>
            <a:r>
              <a:rPr lang="de-DE" sz="2000" dirty="0" err="1" smtClean="0">
                <a:latin typeface="+mj-lt"/>
              </a:rPr>
              <a:t>stacks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that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can</a:t>
            </a:r>
            <a:r>
              <a:rPr lang="de-DE" sz="2000" dirty="0" smtClean="0">
                <a:latin typeface="+mj-lt"/>
              </a:rPr>
              <a:t/>
            </a:r>
            <a:br>
              <a:rPr lang="de-DE" sz="2000" dirty="0" smtClean="0">
                <a:latin typeface="+mj-lt"/>
              </a:rPr>
            </a:br>
            <a:r>
              <a:rPr lang="de-DE" sz="2000" dirty="0" err="1" smtClean="0">
                <a:latin typeface="+mj-lt"/>
              </a:rPr>
              <a:t>be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configured</a:t>
            </a:r>
            <a:endParaRPr lang="en-US" sz="2000" dirty="0">
              <a:latin typeface="+mj-lt"/>
            </a:endParaRPr>
          </a:p>
        </p:txBody>
      </p:sp>
      <p:sp>
        <p:nvSpPr>
          <p:cNvPr id="52" name="Wolkenförmige Legende 51"/>
          <p:cNvSpPr/>
          <p:nvPr/>
        </p:nvSpPr>
        <p:spPr>
          <a:xfrm>
            <a:off x="9315450" y="3069574"/>
            <a:ext cx="2628900" cy="1793059"/>
          </a:xfrm>
          <a:prstGeom prst="cloudCallout">
            <a:avLst>
              <a:gd name="adj1" fmla="val -68764"/>
              <a:gd name="adj2" fmla="val 11999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 err="1" smtClean="0">
                <a:solidFill>
                  <a:sysClr val="window" lastClr="FFFFFF"/>
                </a:solidFill>
                <a:latin typeface="+mj-lt"/>
                <a:ea typeface="+mn-ea"/>
              </a:rPr>
              <a:t>Executes</a:t>
            </a:r>
            <a:r>
              <a:rPr lang="de-DE" sz="2000" kern="0" dirty="0" smtClean="0">
                <a:solidFill>
                  <a:sysClr val="window" lastClr="FFFFFF"/>
                </a:solidFill>
                <a:latin typeface="+mj-lt"/>
                <a:ea typeface="+mn-ea"/>
              </a:rPr>
              <a:t> </a:t>
            </a:r>
            <a:r>
              <a:rPr lang="de-DE" sz="2000" kern="0" dirty="0" err="1" smtClean="0">
                <a:solidFill>
                  <a:sysClr val="window" lastClr="FFFFFF"/>
                </a:solidFill>
                <a:latin typeface="+mj-lt"/>
                <a:ea typeface="+mn-ea"/>
              </a:rPr>
              <a:t>scripts</a:t>
            </a:r>
            <a:r>
              <a:rPr lang="de-DE" sz="2000" kern="0" dirty="0" smtClean="0">
                <a:solidFill>
                  <a:sysClr val="window" lastClr="FFFFFF"/>
                </a:solidFill>
                <a:latin typeface="+mj-lt"/>
                <a:ea typeface="+mn-ea"/>
              </a:rPr>
              <a:t>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n-ea"/>
              </a:rPr>
              <a:t>generates</a:t>
            </a:r>
            <a:r>
              <a:rPr kumimoji="0" lang="de-DE" sz="20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n-ea"/>
              </a:rPr>
              <a:t> TDs,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 err="1">
                <a:solidFill>
                  <a:sysClr val="window" lastClr="FFFFFF"/>
                </a:solidFill>
                <a:latin typeface="+mj-lt"/>
                <a:ea typeface="+mn-ea"/>
              </a:rPr>
              <a:t>p</a:t>
            </a:r>
            <a:r>
              <a:rPr lang="de-DE" sz="2000" kern="0" baseline="0" dirty="0" err="1" smtClean="0">
                <a:solidFill>
                  <a:sysClr val="window" lastClr="FFFFFF"/>
                </a:solidFill>
                <a:latin typeface="+mj-lt"/>
                <a:ea typeface="+mn-ea"/>
              </a:rPr>
              <a:t>arses</a:t>
            </a:r>
            <a:r>
              <a:rPr lang="de-DE" sz="2000" kern="0" baseline="0" dirty="0" smtClean="0">
                <a:solidFill>
                  <a:sysClr val="window" lastClr="FFFFFF"/>
                </a:solidFill>
                <a:latin typeface="+mj-lt"/>
                <a:ea typeface="+mn-ea"/>
              </a:rPr>
              <a:t> TDs </a:t>
            </a:r>
            <a:r>
              <a:rPr lang="de-DE" sz="2000" kern="0" baseline="0" dirty="0" err="1" smtClean="0">
                <a:solidFill>
                  <a:sysClr val="window" lastClr="FFFFFF"/>
                </a:solidFill>
                <a:latin typeface="+mj-lt"/>
                <a:ea typeface="+mn-ea"/>
              </a:rPr>
              <a:t>to</a:t>
            </a: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/>
            </a:r>
            <a:b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</a:br>
            <a:r>
              <a:rPr lang="de-DE" sz="2000" kern="0" baseline="0" dirty="0" err="1" smtClean="0">
                <a:solidFill>
                  <a:sysClr val="window" lastClr="FFFFFF"/>
                </a:solidFill>
                <a:latin typeface="+mj-lt"/>
                <a:ea typeface="+mn-ea"/>
              </a:rPr>
              <a:t>software</a:t>
            </a:r>
            <a:r>
              <a:rPr lang="de-DE" sz="2000" kern="0" baseline="0" dirty="0" smtClean="0">
                <a:solidFill>
                  <a:sysClr val="window" lastClr="FFFFFF"/>
                </a:solidFill>
                <a:latin typeface="+mj-lt"/>
                <a:ea typeface="+mn-ea"/>
              </a:rPr>
              <a:t> </a:t>
            </a:r>
            <a:r>
              <a:rPr lang="de-DE" sz="2000" kern="0" baseline="0" dirty="0" err="1" smtClean="0">
                <a:solidFill>
                  <a:sysClr val="window" lastClr="FFFFFF"/>
                </a:solidFill>
                <a:latin typeface="+mj-lt"/>
                <a:ea typeface="+mn-ea"/>
              </a:rPr>
              <a:t>objects</a:t>
            </a:r>
            <a:endParaRPr lang="de-DE" sz="2000" kern="0" baseline="0" dirty="0" smtClean="0">
              <a:solidFill>
                <a:sysClr val="window" lastClr="FFFFFF"/>
              </a:solidFill>
              <a:latin typeface="+mj-lt"/>
              <a:ea typeface="+mn-ea"/>
            </a:endParaRPr>
          </a:p>
        </p:txBody>
      </p:sp>
      <p:sp>
        <p:nvSpPr>
          <p:cNvPr id="53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370489" y="1899262"/>
            <a:ext cx="2311670" cy="1247516"/>
          </a:xfrm>
          <a:prstGeom prst="cloudCallout">
            <a:avLst>
              <a:gd name="adj1" fmla="val 83503"/>
              <a:gd name="adj2" fmla="val -271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Can </a:t>
            </a:r>
            <a:r>
              <a:rPr lang="de-DE" sz="2000" dirty="0" err="1" smtClean="0">
                <a:latin typeface="+mj-lt"/>
              </a:rPr>
              <a:t>expose</a:t>
            </a:r>
            <a:r>
              <a:rPr lang="de-DE" sz="2000" dirty="0">
                <a:latin typeface="+mj-lt"/>
              </a:rPr>
              <a:t/>
            </a:r>
            <a:br>
              <a:rPr lang="de-DE" sz="2000" dirty="0">
                <a:latin typeface="+mj-lt"/>
              </a:rPr>
            </a:br>
            <a:r>
              <a:rPr lang="de-DE" sz="2000" dirty="0" smtClean="0">
                <a:latin typeface="+mj-lt"/>
              </a:rPr>
              <a:t>multiple Things</a:t>
            </a:r>
            <a:endParaRPr lang="en-US" sz="2000" dirty="0">
              <a:latin typeface="+mj-lt"/>
            </a:endParaRPr>
          </a:p>
        </p:txBody>
      </p:sp>
      <p:sp>
        <p:nvSpPr>
          <p:cNvPr id="54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9315449" y="1432304"/>
            <a:ext cx="2628901" cy="1247516"/>
          </a:xfrm>
          <a:prstGeom prst="cloudCallout">
            <a:avLst>
              <a:gd name="adj1" fmla="val -66892"/>
              <a:gd name="adj2" fmla="val 27058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2000" rtlCol="0" anchor="ctr"/>
          <a:lstStyle/>
          <a:p>
            <a:pPr algn="ctr"/>
            <a:r>
              <a:rPr lang="de-DE" sz="2000" dirty="0" smtClean="0">
                <a:latin typeface="+mj-lt"/>
              </a:rPr>
              <a:t>Can </a:t>
            </a:r>
            <a:r>
              <a:rPr lang="de-DE" sz="2000" dirty="0" err="1" smtClean="0">
                <a:latin typeface="+mj-lt"/>
              </a:rPr>
              <a:t>be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client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only</a:t>
            </a:r>
            <a:r>
              <a:rPr lang="de-DE" sz="2000" dirty="0" smtClean="0">
                <a:latin typeface="+mj-lt"/>
              </a:rPr>
              <a:t>,</a:t>
            </a:r>
            <a:r>
              <a:rPr lang="de-DE" sz="2000" dirty="0">
                <a:latin typeface="+mj-lt"/>
              </a:rPr>
              <a:t/>
            </a:r>
            <a:br>
              <a:rPr lang="de-DE" sz="2000" dirty="0">
                <a:latin typeface="+mj-lt"/>
              </a:rPr>
            </a:br>
            <a:r>
              <a:rPr lang="de-DE" sz="2000" dirty="0" smtClean="0">
                <a:latin typeface="+mj-lt"/>
              </a:rPr>
              <a:t>i.e., </a:t>
            </a:r>
            <a:r>
              <a:rPr lang="de-DE" sz="2000" dirty="0" err="1" smtClean="0">
                <a:latin typeface="+mj-lt"/>
              </a:rPr>
              <a:t>consume</a:t>
            </a:r>
            <a:r>
              <a:rPr lang="de-DE" sz="2000" dirty="0">
                <a:latin typeface="+mj-lt"/>
              </a:rPr>
              <a:t/>
            </a:r>
            <a:br>
              <a:rPr lang="de-DE" sz="2000" dirty="0">
                <a:latin typeface="+mj-lt"/>
              </a:rPr>
            </a:br>
            <a:r>
              <a:rPr lang="de-DE" sz="2000" dirty="0" smtClean="0">
                <a:latin typeface="+mj-lt"/>
              </a:rPr>
              <a:t>Things </a:t>
            </a:r>
            <a:r>
              <a:rPr lang="de-DE" sz="2000" dirty="0" err="1" smtClean="0">
                <a:latin typeface="+mj-lt"/>
              </a:rPr>
              <a:t>only</a:t>
            </a:r>
            <a:endParaRPr lang="en-US" sz="2000" dirty="0">
              <a:latin typeface="+mj-lt"/>
            </a:endParaRPr>
          </a:p>
        </p:txBody>
      </p:sp>
      <p:pic>
        <p:nvPicPr>
          <p:cNvPr id="33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0932" y="3745041"/>
            <a:ext cx="895073" cy="8950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7711997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and Recent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980728"/>
            <a:ext cx="10978515" cy="5145437"/>
          </a:xfrm>
        </p:spPr>
        <p:txBody>
          <a:bodyPr/>
          <a:lstStyle/>
          <a:p>
            <a:r>
              <a:rPr lang="en-US" dirty="0" smtClean="0"/>
              <a:t>Decision to adopt JSON-LD 1.1 proposed features to allow:</a:t>
            </a:r>
          </a:p>
          <a:p>
            <a:pPr lvl="1"/>
            <a:r>
              <a:rPr lang="en-US" dirty="0" smtClean="0"/>
              <a:t>Default values</a:t>
            </a:r>
          </a:p>
          <a:p>
            <a:pPr lvl="1"/>
            <a:r>
              <a:rPr lang="en-US" dirty="0" smtClean="0"/>
              <a:t>Object </a:t>
            </a:r>
            <a:r>
              <a:rPr lang="en-US" dirty="0" err="1" smtClean="0"/>
              <a:t>name:value</a:t>
            </a:r>
            <a:r>
              <a:rPr lang="en-US" dirty="0" smtClean="0"/>
              <a:t> notation</a:t>
            </a:r>
          </a:p>
          <a:p>
            <a:pPr lvl="1"/>
            <a:r>
              <a:rPr lang="en-US" dirty="0" smtClean="0"/>
              <a:t>Generally: more similarity to standard JSON practices</a:t>
            </a:r>
          </a:p>
          <a:p>
            <a:r>
              <a:rPr lang="en-US" dirty="0" smtClean="0"/>
              <a:t>Support for "minimal" TD without semantics</a:t>
            </a:r>
          </a:p>
          <a:p>
            <a:r>
              <a:rPr lang="en-US" dirty="0" smtClean="0"/>
              <a:t>Both of the above based on "preprocessing" to convert to JSON-LD 1.0</a:t>
            </a:r>
          </a:p>
          <a:p>
            <a:pPr lvl="1"/>
            <a:r>
              <a:rPr lang="en-US" dirty="0" smtClean="0"/>
              <a:t>Avoiding actual dependency on JSON-LD 1.1 updated standard</a:t>
            </a:r>
          </a:p>
          <a:p>
            <a:r>
              <a:rPr lang="en-US" dirty="0" smtClean="0"/>
              <a:t>Security metadata</a:t>
            </a:r>
          </a:p>
          <a:p>
            <a:pPr lvl="1"/>
            <a:r>
              <a:rPr lang="en-US" dirty="0" smtClean="0"/>
              <a:t>Currently focused on HTTP, other protocols and contexts to follow</a:t>
            </a:r>
          </a:p>
          <a:p>
            <a:r>
              <a:rPr lang="en-US" dirty="0" smtClean="0"/>
              <a:t>Protocol Bindings</a:t>
            </a:r>
          </a:p>
          <a:p>
            <a:pPr lvl="1"/>
            <a:r>
              <a:rPr lang="en-US" dirty="0" smtClean="0"/>
              <a:t>Focus on HTTP, </a:t>
            </a:r>
            <a:r>
              <a:rPr lang="en-US" dirty="0" err="1" smtClean="0"/>
              <a:t>CoAP</a:t>
            </a:r>
            <a:r>
              <a:rPr lang="en-US" dirty="0" smtClean="0"/>
              <a:t>, and MQTT and structured payloads compatible with JSON</a:t>
            </a:r>
          </a:p>
          <a:p>
            <a:pPr lvl="1"/>
            <a:r>
              <a:rPr lang="en-US" dirty="0" smtClean="0"/>
              <a:t>Support for Observe, using </a:t>
            </a:r>
            <a:r>
              <a:rPr lang="en-US" dirty="0" err="1" smtClean="0"/>
              <a:t>subProtocols</a:t>
            </a:r>
            <a:r>
              <a:rPr lang="en-US" dirty="0" smtClean="0"/>
              <a:t> (</a:t>
            </a:r>
            <a:r>
              <a:rPr lang="en-US" dirty="0" err="1" smtClean="0"/>
              <a:t>eg</a:t>
            </a:r>
            <a:r>
              <a:rPr lang="en-US" dirty="0" smtClean="0"/>
              <a:t> long polling in HTTP) when appropriate</a:t>
            </a:r>
          </a:p>
        </p:txBody>
      </p:sp>
    </p:spTree>
    <p:extLst>
      <p:ext uri="{BB962C8B-B14F-4D97-AF65-F5344CB8AC3E}">
        <p14:creationId xmlns:p14="http://schemas.microsoft.com/office/powerpoint/2010/main" val="32849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980728"/>
            <a:ext cx="10978515" cy="5145437"/>
          </a:xfrm>
        </p:spPr>
        <p:txBody>
          <a:bodyPr/>
          <a:lstStyle/>
          <a:p>
            <a:r>
              <a:rPr lang="en-US" dirty="0" smtClean="0"/>
              <a:t>Planning to request 3-month extension to March 2019</a:t>
            </a:r>
          </a:p>
          <a:p>
            <a:pPr lvl="1"/>
            <a:r>
              <a:rPr lang="en-US" dirty="0" smtClean="0"/>
              <a:t>In order to complete substantial changes required due to JSON-LD 1.1</a:t>
            </a:r>
          </a:p>
          <a:p>
            <a:r>
              <a:rPr lang="en-US" dirty="0" smtClean="0"/>
              <a:t>Converge with Mozilla Web Things proposal expected</a:t>
            </a:r>
          </a:p>
          <a:p>
            <a:pPr lvl="1"/>
            <a:r>
              <a:rPr lang="en-US" dirty="0" smtClean="0"/>
              <a:t>New features enabled by JSON-LD 1.1 features</a:t>
            </a:r>
          </a:p>
          <a:p>
            <a:pPr lvl="1"/>
            <a:r>
              <a:rPr lang="en-US" dirty="0" smtClean="0"/>
              <a:t>Convergence will preserve semantics capabilities for those who want them</a:t>
            </a:r>
          </a:p>
          <a:p>
            <a:r>
              <a:rPr lang="en-US" dirty="0" smtClean="0"/>
              <a:t>Current focus:</a:t>
            </a:r>
          </a:p>
          <a:p>
            <a:pPr lvl="1"/>
            <a:r>
              <a:rPr lang="en-US" dirty="0" smtClean="0"/>
              <a:t>Testing and security</a:t>
            </a:r>
          </a:p>
          <a:p>
            <a:r>
              <a:rPr lang="en-US" dirty="0" err="1" smtClean="0"/>
              <a:t>WoT</a:t>
            </a:r>
            <a:r>
              <a:rPr lang="en-US" dirty="0" smtClean="0"/>
              <a:t> WG Charter renewal being discussed; possible new deliverables:</a:t>
            </a:r>
          </a:p>
          <a:p>
            <a:pPr lvl="1"/>
            <a:r>
              <a:rPr lang="en-US" dirty="0" smtClean="0"/>
              <a:t>Thing Directory and </a:t>
            </a:r>
            <a:r>
              <a:rPr lang="en-US" dirty="0" err="1" smtClean="0"/>
              <a:t>WoT</a:t>
            </a:r>
            <a:r>
              <a:rPr lang="en-US" dirty="0" smtClean="0"/>
              <a:t>-aware proxies with standardized APIs</a:t>
            </a:r>
          </a:p>
          <a:p>
            <a:pPr lvl="1"/>
            <a:r>
              <a:rPr lang="en-US" dirty="0" smtClean="0"/>
              <a:t>Additional interactions, such as streaming data</a:t>
            </a:r>
          </a:p>
          <a:p>
            <a:pPr lvl="1"/>
            <a:r>
              <a:rPr lang="en-US" dirty="0" smtClean="0"/>
              <a:t>Additional protocols and payload types</a:t>
            </a:r>
          </a:p>
          <a:p>
            <a:pPr lvl="1"/>
            <a:r>
              <a:rPr lang="en-US" dirty="0" smtClean="0"/>
              <a:t>Extended IoT ontologies (semantics vocabularies)</a:t>
            </a:r>
          </a:p>
          <a:p>
            <a:pPr lvl="1"/>
            <a:r>
              <a:rPr lang="en-US" dirty="0" smtClean="0"/>
              <a:t>Updates to converge with JSON-LD 1.1 actual (if necessary)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823</Words>
  <Application>Microsoft Office PowerPoint</Application>
  <PresentationFormat>Custom</PresentationFormat>
  <Paragraphs>256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HG明朝E</vt:lpstr>
      <vt:lpstr>ＭＳ Ｐゴシック</vt:lpstr>
      <vt:lpstr>Arial</vt:lpstr>
      <vt:lpstr>Calibri</vt:lpstr>
      <vt:lpstr>Consolas</vt:lpstr>
      <vt:lpstr>Courier New</vt:lpstr>
      <vt:lpstr>Times New Roman</vt:lpstr>
      <vt:lpstr>Wingdings</vt:lpstr>
      <vt:lpstr>Larissa</vt:lpstr>
      <vt:lpstr>W3C Web of Things Summary and Roadmap</vt:lpstr>
      <vt:lpstr>W3C Web of Things: Standardization Activity</vt:lpstr>
      <vt:lpstr>W3C WoT WG Deliverables</vt:lpstr>
      <vt:lpstr>WoT Thing Description (TD) – JSON-LD Documents</vt:lpstr>
      <vt:lpstr>WoT Thing Description (TD) – Minimal form</vt:lpstr>
      <vt:lpstr>WoT Binding Templates – Instantiated in TDs</vt:lpstr>
      <vt:lpstr>WoT Scripting API – Browser-like Runtime for IoT</vt:lpstr>
      <vt:lpstr>Status and Recent Developments</vt:lpstr>
      <vt:lpstr>Roadmap</vt:lpstr>
      <vt:lpstr>W3C WoT Summary</vt:lpstr>
      <vt:lpstr>W3C WoT Resources</vt:lpstr>
      <vt:lpstr>Contact</vt:lpstr>
    </vt:vector>
  </TitlesOfParts>
  <Company>SIEMENS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70</cp:revision>
  <dcterms:created xsi:type="dcterms:W3CDTF">2018-05-15T12:31:41Z</dcterms:created>
  <dcterms:modified xsi:type="dcterms:W3CDTF">2018-06-07T06:38:49Z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80550350-565c-4856-a445-b766e3f541c1</vt:lpwstr>
  </property>
  <property fmtid="{D5CDD505-2E9C-101B-9397-08002B2CF9AE}" pid="3" name="CTP_TimeStamp">
    <vt:lpwstr>2018-06-07 06:38:49Z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