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303" r:id="rId4"/>
    <p:sldId id="280" r:id="rId5"/>
    <p:sldId id="300" r:id="rId6"/>
    <p:sldId id="291" r:id="rId7"/>
    <p:sldId id="305" r:id="rId8"/>
    <p:sldId id="306" r:id="rId9"/>
    <p:sldId id="304" r:id="rId10"/>
    <p:sldId id="297" r:id="rId11"/>
    <p:sldId id="298" r:id="rId12"/>
  </p:sldIdLst>
  <p:sldSz cx="12198350" cy="6858000"/>
  <p:notesSz cx="6858000" cy="9144000"/>
  <p:custDataLst>
    <p:tags r:id="rId14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2DEDF"/>
    <a:srgbClr val="3B3BFF"/>
    <a:srgbClr val="4A7B7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0" y="72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2018-10-24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coap:methodCode</a:t>
            </a:r>
            <a:r>
              <a:rPr lang="en-US" dirty="0" smtClean="0"/>
              <a:t> = PUT</a:t>
            </a:r>
          </a:p>
          <a:p>
            <a:r>
              <a:rPr lang="en-US" dirty="0" err="1" smtClean="0"/>
              <a:t>coap:optionNumber</a:t>
            </a:r>
            <a:r>
              <a:rPr lang="en-US" dirty="0" smtClean="0"/>
              <a:t> 2053 = OCF-Content-Format-Version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6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23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coap:methodCode</a:t>
            </a:r>
            <a:r>
              <a:rPr lang="en-US" dirty="0" smtClean="0"/>
              <a:t> = PUT</a:t>
            </a:r>
          </a:p>
          <a:p>
            <a:r>
              <a:rPr lang="en-US" dirty="0" err="1" smtClean="0"/>
              <a:t>coap:optionNumber</a:t>
            </a:r>
            <a:r>
              <a:rPr lang="en-US" dirty="0" smtClean="0"/>
              <a:t> 2053 = OCF-Content-Format-Version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7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151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coap:methodCode</a:t>
            </a:r>
            <a:r>
              <a:rPr lang="en-US" dirty="0" smtClean="0"/>
              <a:t> = PUT</a:t>
            </a:r>
          </a:p>
          <a:p>
            <a:r>
              <a:rPr lang="en-US" dirty="0" err="1" smtClean="0"/>
              <a:t>coap:optionNumber</a:t>
            </a:r>
            <a:r>
              <a:rPr lang="en-US" dirty="0" smtClean="0"/>
              <a:t> 2053 = OCF-Content-Format-Version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8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923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coap:methodCode</a:t>
            </a:r>
            <a:r>
              <a:rPr lang="en-US" dirty="0" smtClean="0"/>
              <a:t> = PUT</a:t>
            </a:r>
          </a:p>
          <a:p>
            <a:r>
              <a:rPr lang="en-US" dirty="0" err="1" smtClean="0"/>
              <a:t>coap:optionNumber</a:t>
            </a:r>
            <a:r>
              <a:rPr lang="en-US" dirty="0" smtClean="0"/>
              <a:t> 2053 = OCF-Content-Format-Version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9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22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2018-10-24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917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6D46-8883-4C59-8F41-21D7EAD29FB2}" type="datetimeFigureOut">
              <a:rPr lang="en-US" smtClean="0"/>
              <a:t>2018-10-24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2151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WoT/WG/" TargetMode="External"/><Relationship Id="rId13" Type="http://schemas.openxmlformats.org/officeDocument/2006/relationships/hyperlink" Target="https://github.com/w3c/wot-architecture/" TargetMode="External"/><Relationship Id="rId3" Type="http://schemas.openxmlformats.org/officeDocument/2006/relationships/hyperlink" Target="https://www.w3.org/2016/07/wot-ig-charter.html" TargetMode="External"/><Relationship Id="rId7" Type="http://schemas.openxmlformats.org/officeDocument/2006/relationships/hyperlink" Target="https://www.w3.org/2016/12/wot-wg-2016.html" TargetMode="External"/><Relationship Id="rId12" Type="http://schemas.openxmlformats.org/officeDocument/2006/relationships/hyperlink" Target="https://www.w3.org/TR/wot-scripting-api/" TargetMode="External"/><Relationship Id="rId17" Type="http://schemas.openxmlformats.org/officeDocument/2006/relationships/hyperlink" Target="https://github.com/thingweb/node-wot" TargetMode="External"/><Relationship Id="rId2" Type="http://schemas.openxmlformats.org/officeDocument/2006/relationships/hyperlink" Target="https://www.w3.org/WoT/IG/wiki" TargetMode="External"/><Relationship Id="rId16" Type="http://schemas.openxmlformats.org/officeDocument/2006/relationships/hyperlink" Target="https://github.com/w3c/wot-scripting-api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w3c/wot" TargetMode="External"/><Relationship Id="rId11" Type="http://schemas.openxmlformats.org/officeDocument/2006/relationships/hyperlink" Target="https://www.w3.org/TR/wot-binding-templates/" TargetMode="External"/><Relationship Id="rId5" Type="http://schemas.openxmlformats.org/officeDocument/2006/relationships/hyperlink" Target="https://lists.w3.org/Archives/Public/public-wot-ig/" TargetMode="External"/><Relationship Id="rId15" Type="http://schemas.openxmlformats.org/officeDocument/2006/relationships/hyperlink" Target="https://w3c.github.io/wot-binding-templates/" TargetMode="External"/><Relationship Id="rId10" Type="http://schemas.openxmlformats.org/officeDocument/2006/relationships/hyperlink" Target="https://www.w3.org/TR/wot-thing-description/" TargetMode="External"/><Relationship Id="rId4" Type="http://schemas.openxmlformats.org/officeDocument/2006/relationships/hyperlink" Target="https://www.w3.org/WoT/IG/" TargetMode="External"/><Relationship Id="rId9" Type="http://schemas.openxmlformats.org/officeDocument/2006/relationships/hyperlink" Target="https://www.w3.org/TR/wot-architecture/" TargetMode="External"/><Relationship Id="rId14" Type="http://schemas.openxmlformats.org/officeDocument/2006/relationships/hyperlink" Target="https://w3c.github.io/wot-thing-description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matthias.kovatsch@siemens.com" TargetMode="External"/><Relationship Id="rId2" Type="http://schemas.openxmlformats.org/officeDocument/2006/relationships/hyperlink" Target="mailto:michael.mccool@intel.co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16/12/wot-wg-2016.html" TargetMode="External"/><Relationship Id="rId2" Type="http://schemas.openxmlformats.org/officeDocument/2006/relationships/hyperlink" Target="https://www.w3.org/2016/07/wot-ig-charter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4293096"/>
            <a:ext cx="10368598" cy="1470025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W3C Web of </a:t>
            </a:r>
            <a:r>
              <a:rPr lang="en-US" sz="4800" b="1" dirty="0" smtClean="0"/>
              <a:t>Things</a:t>
            </a:r>
            <a:br>
              <a:rPr lang="en-US" sz="4800" b="1" dirty="0" smtClean="0"/>
            </a:br>
            <a:r>
              <a:rPr lang="en-US" sz="4800" b="1" dirty="0" smtClean="0"/>
              <a:t>Summary and </a:t>
            </a:r>
            <a:r>
              <a:rPr lang="en-US" sz="4800" b="1" dirty="0" smtClean="0"/>
              <a:t>HTTPS Local Coordination</a:t>
            </a:r>
            <a:endParaRPr lang="en-US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5829267"/>
            <a:ext cx="8538845" cy="740701"/>
          </a:xfrm>
        </p:spPr>
        <p:txBody>
          <a:bodyPr>
            <a:normAutofit/>
          </a:bodyPr>
          <a:lstStyle/>
          <a:p>
            <a:r>
              <a:rPr lang="de-DE" sz="3200" dirty="0" smtClean="0"/>
              <a:t>24 October 2018</a:t>
            </a:r>
            <a:endParaRPr lang="en-US" sz="3200" dirty="0"/>
          </a:p>
        </p:txBody>
      </p:sp>
      <p:pic>
        <p:nvPicPr>
          <p:cNvPr id="4" name="Picture 4" descr="C:\Users\z0010w1v\Pictures\wot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4629" y="188640"/>
            <a:ext cx="8069094" cy="4292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892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WoT Resources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W3C WoT Wiki</a:t>
            </a:r>
          </a:p>
          <a:p>
            <a:pPr lvl="1"/>
            <a:r>
              <a:rPr lang="en-US" sz="2100" dirty="0">
                <a:hlinkClick r:id="rId2"/>
              </a:rPr>
              <a:t>https://www.w3.org/WoT/IG/wiki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(IG/WG organizational information)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W3C </a:t>
            </a:r>
            <a:r>
              <a:rPr lang="en-US" dirty="0"/>
              <a:t>WoT Interest Group</a:t>
            </a:r>
          </a:p>
          <a:p>
            <a:pPr lvl="1"/>
            <a:r>
              <a:rPr lang="en-US" sz="2100" dirty="0">
                <a:hlinkClick r:id="rId3"/>
              </a:rPr>
              <a:t>https://www.w3.org/2016/07/wot-ig-charter.html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(charter)</a:t>
            </a:r>
            <a:endParaRPr lang="en-US" sz="2100" dirty="0">
              <a:hlinkClick r:id="rId4"/>
            </a:endParaRPr>
          </a:p>
          <a:p>
            <a:pPr lvl="1"/>
            <a:r>
              <a:rPr lang="en-US" sz="2100" dirty="0">
                <a:hlinkClick r:id="rId5"/>
              </a:rPr>
              <a:t>https://lists.w3.org/Archives/Public/public-wot-ig/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(mailing list)</a:t>
            </a:r>
          </a:p>
          <a:p>
            <a:pPr lvl="1"/>
            <a:r>
              <a:rPr lang="en-US" sz="2100" dirty="0">
                <a:hlinkClick r:id="rId6"/>
              </a:rPr>
              <a:t>https://github.com/w3c/wot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(technical proposals)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W3C </a:t>
            </a:r>
            <a:r>
              <a:rPr lang="en-US" dirty="0"/>
              <a:t>WoT Working Group</a:t>
            </a:r>
          </a:p>
          <a:p>
            <a:pPr lvl="1"/>
            <a:r>
              <a:rPr lang="en-US" sz="2100" dirty="0">
                <a:hlinkClick r:id="rId7"/>
              </a:rPr>
              <a:t>https://www.w3.org/2016/12/wot-wg-2016.html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(charter)</a:t>
            </a:r>
          </a:p>
          <a:p>
            <a:pPr lvl="1"/>
            <a:r>
              <a:rPr lang="en-US" sz="2100" dirty="0">
                <a:hlinkClick r:id="rId8"/>
              </a:rPr>
              <a:t>https://www.w3.org/WoT/WG/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(dashboard)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W3C WoT Working Drafts</a:t>
            </a:r>
          </a:p>
          <a:p>
            <a:pPr lvl="1"/>
            <a:r>
              <a:rPr lang="en-US" sz="2100" dirty="0" smtClean="0">
                <a:hlinkClick r:id="rId9"/>
              </a:rPr>
              <a:t>https://www.w3.org/TR/wot-architecture/</a:t>
            </a:r>
            <a:endParaRPr lang="en-US" sz="2100" dirty="0" smtClean="0"/>
          </a:p>
          <a:p>
            <a:pPr lvl="1"/>
            <a:r>
              <a:rPr lang="en-US" sz="2100" dirty="0" smtClean="0">
                <a:hlinkClick r:id="rId10"/>
              </a:rPr>
              <a:t>https://www.w3.org/TR/wot-thing-description/</a:t>
            </a:r>
            <a:endParaRPr lang="en-US" sz="2100" dirty="0" smtClean="0"/>
          </a:p>
          <a:p>
            <a:pPr lvl="1"/>
            <a:r>
              <a:rPr lang="en-US" sz="2100" dirty="0" smtClean="0">
                <a:hlinkClick r:id="rId11"/>
              </a:rPr>
              <a:t>https://www.w3.org/TR/wot-binding-templates/</a:t>
            </a:r>
            <a:endParaRPr lang="en-US" sz="2100" dirty="0" smtClean="0"/>
          </a:p>
          <a:p>
            <a:pPr lvl="1"/>
            <a:r>
              <a:rPr lang="en-US" sz="2100" dirty="0" smtClean="0">
                <a:hlinkClick r:id="rId12"/>
              </a:rPr>
              <a:t>https://www.w3.org/TR/wot-scripting-api/</a:t>
            </a:r>
            <a:endParaRPr lang="en-US" sz="2100" dirty="0"/>
          </a:p>
          <a:p>
            <a:pPr lvl="1"/>
            <a:endParaRPr lang="de-DE" dirty="0" smtClean="0"/>
          </a:p>
          <a:p>
            <a:r>
              <a:rPr lang="en-US" dirty="0"/>
              <a:t>W3C WoT Editors’ Drafts and Issue Tracker</a:t>
            </a:r>
          </a:p>
          <a:p>
            <a:pPr lvl="1"/>
            <a:r>
              <a:rPr lang="en-US" sz="2100" dirty="0">
                <a:hlinkClick r:id="rId13"/>
              </a:rPr>
              <a:t>https://github.com/w3c/wot-architecture/</a:t>
            </a:r>
            <a:endParaRPr lang="en-US" sz="2100" dirty="0"/>
          </a:p>
          <a:p>
            <a:pPr lvl="1"/>
            <a:r>
              <a:rPr lang="en-US" sz="2100" dirty="0">
                <a:hlinkClick r:id="rId14"/>
              </a:rPr>
              <a:t>https://github.com/w3c/wot-thing-description/</a:t>
            </a:r>
            <a:endParaRPr lang="en-US" sz="2100" dirty="0"/>
          </a:p>
          <a:p>
            <a:pPr lvl="1"/>
            <a:r>
              <a:rPr lang="en-US" sz="2100" dirty="0">
                <a:hlinkClick r:id="rId15"/>
              </a:rPr>
              <a:t>https://github.com/w3c/wot-binding-templates/</a:t>
            </a:r>
            <a:endParaRPr lang="en-US" sz="2100" dirty="0"/>
          </a:p>
          <a:p>
            <a:pPr lvl="1"/>
            <a:r>
              <a:rPr lang="en-US" sz="2100" dirty="0">
                <a:hlinkClick r:id="rId16"/>
              </a:rPr>
              <a:t>https://github.com/w3c/wot-scripting-api/</a:t>
            </a:r>
            <a:endParaRPr lang="en-US" sz="2100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sz="2100" dirty="0" smtClean="0">
                <a:hlinkClick r:id="rId17"/>
              </a:rPr>
              <a:t>https://projects.eclipse.org/projects/iot.thingweb</a:t>
            </a:r>
          </a:p>
          <a:p>
            <a:pPr lvl="1"/>
            <a:r>
              <a:rPr lang="en-US" sz="2100" dirty="0" smtClean="0">
                <a:hlinkClick r:id="rId17"/>
              </a:rPr>
              <a:t>https://github.com/thingweb/</a:t>
            </a: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255037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Contacts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Dr. </a:t>
            </a:r>
            <a:r>
              <a:rPr lang="de-DE" b="1" dirty="0" smtClean="0"/>
              <a:t>Michael McCool</a:t>
            </a:r>
            <a:endParaRPr lang="de-DE" b="1" dirty="0"/>
          </a:p>
          <a:p>
            <a:pPr marL="0" indent="0">
              <a:buNone/>
            </a:pPr>
            <a:r>
              <a:rPr lang="de-DE" dirty="0" smtClean="0"/>
              <a:t>Principal Engineer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Intel Corp.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DPD TPI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hlinkClick r:id="rId2"/>
              </a:rPr>
              <a:t>michael.mccool@intel.com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Dr. Matthias Kovatsch</a:t>
            </a:r>
          </a:p>
          <a:p>
            <a:pPr marL="0" indent="0">
              <a:buNone/>
            </a:pPr>
            <a:r>
              <a:rPr lang="de-DE" dirty="0" smtClean="0"/>
              <a:t>Senior Research Scientist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Siemens AG</a:t>
            </a:r>
          </a:p>
          <a:p>
            <a:pPr marL="0" indent="0">
              <a:buNone/>
            </a:pPr>
            <a:r>
              <a:rPr lang="de-DE" dirty="0" smtClean="0"/>
              <a:t>CT RDA IOT EWT-DE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3"/>
              </a:rPr>
              <a:t>matthias.kovatsch@siemens.com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W3C Web of Things: Standardization </a:t>
            </a:r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W3C WoT Interest Group (IG)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1600" dirty="0" smtClean="0">
                <a:hlinkClick r:id="rId2"/>
              </a:rPr>
              <a:t>https://www.w3.org/2016/07/wot-ig-charter.html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Co-chairs: Siemens AG, Huawei</a:t>
            </a:r>
          </a:p>
          <a:p>
            <a:pPr lvl="1"/>
            <a:endParaRPr lang="en-US" sz="1600" dirty="0" smtClean="0"/>
          </a:p>
          <a:p>
            <a:pPr lvl="1"/>
            <a:r>
              <a:rPr lang="en-US" dirty="0" smtClean="0"/>
              <a:t>Started spring 2015</a:t>
            </a:r>
          </a:p>
          <a:p>
            <a:pPr lvl="1"/>
            <a:r>
              <a:rPr lang="en-US" dirty="0" smtClean="0"/>
              <a:t>~200 participants</a:t>
            </a:r>
          </a:p>
          <a:p>
            <a:pPr lvl="1"/>
            <a:r>
              <a:rPr lang="en-US" dirty="0" smtClean="0"/>
              <a:t>Informal work, outreach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PlugFests</a:t>
            </a:r>
            <a:r>
              <a:rPr lang="en-US" dirty="0" smtClean="0"/>
              <a:t>” validation with running code</a:t>
            </a:r>
          </a:p>
          <a:p>
            <a:pPr lvl="1"/>
            <a:r>
              <a:rPr lang="en-US" dirty="0" smtClean="0"/>
              <a:t>Exploration of new building blocks</a:t>
            </a:r>
            <a:endParaRPr lang="en-US" dirty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OpenDays</a:t>
            </a:r>
            <a:r>
              <a:rPr lang="en-US" dirty="0" smtClean="0"/>
              <a:t>” with also external speakers</a:t>
            </a:r>
          </a:p>
          <a:p>
            <a:pPr lvl="1"/>
            <a:r>
              <a:rPr lang="en-US" dirty="0" smtClean="0"/>
              <a:t>Liaisons and collaborations</a:t>
            </a:r>
            <a:br>
              <a:rPr lang="en-US" dirty="0" smtClean="0"/>
            </a:br>
            <a:r>
              <a:rPr lang="en-US" dirty="0" smtClean="0"/>
              <a:t>with other organizations and SDOs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514971" cy="4525963"/>
          </a:xfrm>
        </p:spPr>
        <p:txBody>
          <a:bodyPr>
            <a:noAutofit/>
          </a:bodyPr>
          <a:lstStyle/>
          <a:p>
            <a:r>
              <a:rPr lang="en-US" b="1" dirty="0" smtClean="0"/>
              <a:t>W3C WoT Working Group (WG)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 smtClean="0">
                <a:hlinkClick r:id="rId3"/>
              </a:rPr>
              <a:t>https://www.w3.org/2016/12/wot-wg-2016.html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Co-chairs: Siemens AG, Panasonic Corp., Intel Corp.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Started end of 2016 (effectively Feb 2017)</a:t>
            </a:r>
          </a:p>
          <a:p>
            <a:pPr lvl="1"/>
            <a:r>
              <a:rPr lang="en-US" dirty="0" smtClean="0"/>
              <a:t>~100 participants</a:t>
            </a:r>
          </a:p>
          <a:p>
            <a:pPr lvl="1"/>
            <a:r>
              <a:rPr lang="en-US" dirty="0" smtClean="0"/>
              <a:t>Normative work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 on deliverables</a:t>
            </a:r>
          </a:p>
          <a:p>
            <a:pPr lvl="1"/>
            <a:r>
              <a:rPr lang="en-US" dirty="0" smtClean="0"/>
              <a:t>W3C Patent Policy for royalty-free standards</a:t>
            </a:r>
          </a:p>
          <a:p>
            <a:pPr lvl="1"/>
            <a:r>
              <a:rPr lang="en-US" dirty="0" smtClean="0"/>
              <a:t>Only W3C Members and Invited Experts</a:t>
            </a:r>
          </a:p>
        </p:txBody>
      </p:sp>
    </p:spTree>
    <p:extLst>
      <p:ext uri="{BB962C8B-B14F-4D97-AF65-F5344CB8AC3E}">
        <p14:creationId xmlns:p14="http://schemas.microsoft.com/office/powerpoint/2010/main" val="197025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ud 48"/>
          <p:cNvSpPr/>
          <p:nvPr/>
        </p:nvSpPr>
        <p:spPr>
          <a:xfrm>
            <a:off x="6504377" y="1302390"/>
            <a:ext cx="1730963" cy="614442"/>
          </a:xfrm>
          <a:prstGeom prst="cloud">
            <a:avLst/>
          </a:prstGeom>
          <a:solidFill>
            <a:srgbClr val="8EB4E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de-DE" sz="2000" dirty="0" smtClean="0">
                <a:latin typeface="+mj-lt"/>
              </a:rPr>
              <a:t>JavaScript</a:t>
            </a:r>
            <a:endParaRPr lang="en-US" sz="2000" dirty="0"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</a:t>
            </a:r>
            <a:r>
              <a:rPr lang="en-US" dirty="0" err="1" smtClean="0"/>
              <a:t>WoT</a:t>
            </a:r>
            <a:r>
              <a:rPr lang="en-US" dirty="0" smtClean="0"/>
              <a:t> WG Deliverables</a:t>
            </a:r>
            <a:endParaRPr lang="en-US" dirty="0"/>
          </a:p>
        </p:txBody>
      </p:sp>
      <p:sp>
        <p:nvSpPr>
          <p:cNvPr id="15" name="角丸四角形 6"/>
          <p:cNvSpPr/>
          <p:nvPr/>
        </p:nvSpPr>
        <p:spPr bwMode="auto">
          <a:xfrm>
            <a:off x="4875405" y="2379304"/>
            <a:ext cx="2592000" cy="2709456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Any IoT Device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9" name="角丸四角形 21"/>
          <p:cNvSpPr/>
          <p:nvPr/>
        </p:nvSpPr>
        <p:spPr bwMode="auto">
          <a:xfrm>
            <a:off x="5001405" y="4528387"/>
            <a:ext cx="2340000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Bindings</a:t>
            </a:r>
            <a:endParaRPr kumimoji="0" lang="en-US" altLang="ja-JP" sz="2000" b="0" i="0" u="none" strike="noStrike" kern="0" cap="none" spc="0" normalizeH="0" baseline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角丸四角形 21"/>
          <p:cNvSpPr/>
          <p:nvPr/>
        </p:nvSpPr>
        <p:spPr bwMode="auto">
          <a:xfrm>
            <a:off x="4997179" y="3980111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36" name="Down Arrow 40"/>
          <p:cNvSpPr/>
          <p:nvPr/>
        </p:nvSpPr>
        <p:spPr>
          <a:xfrm rot="5400000">
            <a:off x="4646250" y="3985529"/>
            <a:ext cx="295612" cy="414097"/>
          </a:xfrm>
          <a:prstGeom prst="downArrow">
            <a:avLst/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Cloud 46"/>
          <p:cNvSpPr/>
          <p:nvPr/>
        </p:nvSpPr>
        <p:spPr>
          <a:xfrm>
            <a:off x="460272" y="5116571"/>
            <a:ext cx="1223022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 smtClean="0">
                <a:latin typeface="+mj-lt"/>
              </a:rPr>
              <a:t>Events</a:t>
            </a:r>
            <a:endParaRPr lang="en-US" sz="2000" dirty="0">
              <a:latin typeface="+mj-lt"/>
            </a:endParaRPr>
          </a:p>
        </p:txBody>
      </p:sp>
      <p:sp>
        <p:nvSpPr>
          <p:cNvPr id="38" name="Cloud 47"/>
          <p:cNvSpPr/>
          <p:nvPr/>
        </p:nvSpPr>
        <p:spPr>
          <a:xfrm>
            <a:off x="687905" y="4529181"/>
            <a:ext cx="1562230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0" rtlCol="0" anchor="ctr"/>
          <a:lstStyle/>
          <a:p>
            <a:pPr algn="ctr"/>
            <a:r>
              <a:rPr lang="de-DE" sz="2000" dirty="0" smtClean="0">
                <a:latin typeface="+mj-lt"/>
              </a:rPr>
              <a:t>Properties</a:t>
            </a:r>
            <a:endParaRPr lang="en-US" sz="2000" dirty="0">
              <a:latin typeface="+mj-lt"/>
            </a:endParaRPr>
          </a:p>
        </p:txBody>
      </p:sp>
      <p:sp>
        <p:nvSpPr>
          <p:cNvPr id="39" name="Cloud 48"/>
          <p:cNvSpPr/>
          <p:nvPr/>
        </p:nvSpPr>
        <p:spPr>
          <a:xfrm>
            <a:off x="1461897" y="4974631"/>
            <a:ext cx="1309236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 smtClean="0">
                <a:latin typeface="+mj-lt"/>
              </a:rPr>
              <a:t>Actions</a:t>
            </a:r>
            <a:endParaRPr lang="en-US" sz="2000" dirty="0">
              <a:latin typeface="+mj-lt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5001405" y="3977303"/>
            <a:ext cx="2340000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ja-JP" altLang="en-US" sz="2000" kern="0" dirty="0" smtClean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41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4896" y="3745041"/>
            <a:ext cx="895073" cy="895073"/>
          </a:xfrm>
          <a:prstGeom prst="rect">
            <a:avLst/>
          </a:prstGeom>
          <a:noFill/>
        </p:spPr>
      </p:pic>
      <p:sp>
        <p:nvSpPr>
          <p:cNvPr id="43" name="テキスト ボックス 43"/>
          <p:cNvSpPr txBox="1"/>
          <p:nvPr/>
        </p:nvSpPr>
        <p:spPr>
          <a:xfrm>
            <a:off x="627064" y="2100270"/>
            <a:ext cx="38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JSON-LD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representation format to describe Thing </a:t>
            </a:r>
            <a:r>
              <a:rPr lang="en-US" altLang="ja-JP" sz="1600" i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instances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with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metadata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. Uses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</a:rPr>
              <a:t>formal interaction model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and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domain-specific vocabularies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to uniformly describe how to use Things, which enables semantic interoperability.</a:t>
            </a:r>
          </a:p>
        </p:txBody>
      </p:sp>
      <p:sp>
        <p:nvSpPr>
          <p:cNvPr id="44" name="Cube 4"/>
          <p:cNvSpPr/>
          <p:nvPr/>
        </p:nvSpPr>
        <p:spPr>
          <a:xfrm>
            <a:off x="627063" y="1557337"/>
            <a:ext cx="3852000" cy="542933"/>
          </a:xfrm>
          <a:prstGeom prst="cube">
            <a:avLst>
              <a:gd name="adj" fmla="val 21875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Thing Description (TD)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3" name="テキスト ボックス 39"/>
          <p:cNvSpPr txBox="1"/>
          <p:nvPr/>
        </p:nvSpPr>
        <p:spPr>
          <a:xfrm>
            <a:off x="7987575" y="2100270"/>
            <a:ext cx="385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Standardized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JavaScript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object API for an IoT runtime system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similar to the Web browser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. Provides an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interface between applications and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Things to simplify IoT application development</a:t>
            </a:r>
            <a:b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</a:b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and enable </a:t>
            </a:r>
            <a:r>
              <a:rPr lang="en-US" altLang="ja-JP" sz="1600" b="1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portable apps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across vendors, devices, edge, and cloud.</a:t>
            </a:r>
          </a:p>
        </p:txBody>
      </p:sp>
      <p:sp>
        <p:nvSpPr>
          <p:cNvPr id="54" name="Cube 4"/>
          <p:cNvSpPr/>
          <p:nvPr/>
        </p:nvSpPr>
        <p:spPr>
          <a:xfrm>
            <a:off x="7987576" y="1557337"/>
            <a:ext cx="3852000" cy="542933"/>
          </a:xfrm>
          <a:prstGeom prst="cube">
            <a:avLst>
              <a:gd name="adj" fmla="val 21875"/>
            </a:avLst>
          </a:prstGeom>
          <a:solidFill>
            <a:srgbClr val="005A9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Scripting </a:t>
            </a:r>
            <a:r>
              <a:rPr lang="en-US" sz="2000" kern="100" dirty="0" smtClean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API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5001405" y="2505075"/>
            <a:ext cx="2340000" cy="1357309"/>
          </a:xfrm>
          <a:prstGeom prst="roundRect">
            <a:avLst>
              <a:gd name="adj" fmla="val 13261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Common </a:t>
            </a:r>
            <a:r>
              <a:rPr lang="de-DE" altLang="ja-JP" sz="1600" kern="0" dirty="0" err="1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</a:t>
            </a:r>
            <a:endParaRPr lang="ja-JP" altLang="en-US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9" name="角丸四角形 21"/>
          <p:cNvSpPr/>
          <p:nvPr/>
        </p:nvSpPr>
        <p:spPr bwMode="auto">
          <a:xfrm>
            <a:off x="5001405" y="3431835"/>
            <a:ext cx="2340000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ja-JP" altLang="en-US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7" name="縦巻き 49"/>
          <p:cNvSpPr/>
          <p:nvPr/>
        </p:nvSpPr>
        <p:spPr bwMode="auto">
          <a:xfrm>
            <a:off x="5091405" y="2892434"/>
            <a:ext cx="2160000" cy="432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sz="16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テキスト ボックス 41"/>
          <p:cNvSpPr txBox="1"/>
          <p:nvPr/>
        </p:nvSpPr>
        <p:spPr>
          <a:xfrm>
            <a:off x="7987576" y="4958936"/>
            <a:ext cx="3852000" cy="1323439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Capture how the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formal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 </a:t>
            </a:r>
            <a:r>
              <a:rPr lang="en-US" altLang="ja-JP" sz="1600" b="1" dirty="0" smtClean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Interaction Model 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is mapped to concrete protocol operations (e.g., </a:t>
            </a:r>
            <a:r>
              <a:rPr lang="en-US" altLang="ja-JP" sz="1600" dirty="0" err="1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CoAP</a:t>
            </a:r>
            <a:r>
              <a:rPr lang="en-US" altLang="ja-JP" sz="160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) and platform features (e.g., OCF). These templates are re-used by concrete TDs.</a:t>
            </a:r>
            <a:endParaRPr lang="en-US" altLang="ja-JP" sz="1400" dirty="0" smtClean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  <p:sp>
        <p:nvSpPr>
          <p:cNvPr id="62" name="Cube 4"/>
          <p:cNvSpPr/>
          <p:nvPr/>
        </p:nvSpPr>
        <p:spPr>
          <a:xfrm>
            <a:off x="7987576" y="4416003"/>
            <a:ext cx="3852000" cy="542933"/>
          </a:xfrm>
          <a:prstGeom prst="cube">
            <a:avLst>
              <a:gd name="adj" fmla="val 21875"/>
            </a:avLst>
          </a:prstGeom>
          <a:solidFill>
            <a:srgbClr val="00B05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Binding Templates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63" name="Cloud 48"/>
          <p:cNvSpPr/>
          <p:nvPr/>
        </p:nvSpPr>
        <p:spPr>
          <a:xfrm>
            <a:off x="5454893" y="5586345"/>
            <a:ext cx="1282005" cy="739381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…</a:t>
            </a:r>
            <a:endParaRPr lang="en-US" sz="2000" dirty="0">
              <a:latin typeface="+mj-lt"/>
            </a:endParaRPr>
          </a:p>
        </p:txBody>
      </p:sp>
      <p:sp>
        <p:nvSpPr>
          <p:cNvPr id="64" name="Cloud 48"/>
          <p:cNvSpPr/>
          <p:nvPr/>
        </p:nvSpPr>
        <p:spPr>
          <a:xfrm>
            <a:off x="5492993" y="5190258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HTTP</a:t>
            </a:r>
            <a:endParaRPr lang="en-US" sz="2000" dirty="0">
              <a:latin typeface="+mj-lt"/>
            </a:endParaRPr>
          </a:p>
        </p:txBody>
      </p:sp>
      <p:sp>
        <p:nvSpPr>
          <p:cNvPr id="66" name="Cloud 48"/>
          <p:cNvSpPr/>
          <p:nvPr/>
        </p:nvSpPr>
        <p:spPr>
          <a:xfrm>
            <a:off x="4805162" y="5544492"/>
            <a:ext cx="1049417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MQTT</a:t>
            </a:r>
            <a:endParaRPr lang="en-US" sz="2000" dirty="0">
              <a:latin typeface="+mj-lt"/>
            </a:endParaRPr>
          </a:p>
        </p:txBody>
      </p:sp>
      <p:sp>
        <p:nvSpPr>
          <p:cNvPr id="67" name="Cloud 48"/>
          <p:cNvSpPr/>
          <p:nvPr/>
        </p:nvSpPr>
        <p:spPr>
          <a:xfrm>
            <a:off x="4918685" y="6013042"/>
            <a:ext cx="1103263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>
                <a:latin typeface="+mj-lt"/>
              </a:rPr>
              <a:t>Modbus</a:t>
            </a:r>
            <a:endParaRPr lang="en-US" sz="2000" dirty="0">
              <a:latin typeface="+mj-lt"/>
            </a:endParaRPr>
          </a:p>
        </p:txBody>
      </p:sp>
      <p:sp>
        <p:nvSpPr>
          <p:cNvPr id="65" name="Cloud 48"/>
          <p:cNvSpPr/>
          <p:nvPr/>
        </p:nvSpPr>
        <p:spPr>
          <a:xfrm>
            <a:off x="6240731" y="5336116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 smtClean="0">
                <a:latin typeface="+mj-lt"/>
              </a:rPr>
              <a:t>CoAP</a:t>
            </a:r>
            <a:endParaRPr lang="en-US" sz="2000" dirty="0">
              <a:latin typeface="+mj-lt"/>
            </a:endParaRPr>
          </a:p>
        </p:txBody>
      </p:sp>
      <p:sp>
        <p:nvSpPr>
          <p:cNvPr id="68" name="Cloud 48"/>
          <p:cNvSpPr/>
          <p:nvPr/>
        </p:nvSpPr>
        <p:spPr>
          <a:xfrm>
            <a:off x="6240731" y="5768648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>
                <a:latin typeface="+mj-lt"/>
              </a:rPr>
              <a:t>UA Binary</a:t>
            </a:r>
            <a:endParaRPr lang="en-US" sz="2000" dirty="0">
              <a:latin typeface="+mj-lt"/>
            </a:endParaRPr>
          </a:p>
        </p:txBody>
      </p:sp>
      <p:sp>
        <p:nvSpPr>
          <p:cNvPr id="69" name="Cloud 48"/>
          <p:cNvSpPr/>
          <p:nvPr/>
        </p:nvSpPr>
        <p:spPr>
          <a:xfrm>
            <a:off x="5778872" y="6200774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 smtClean="0">
                <a:latin typeface="+mj-lt"/>
              </a:rPr>
              <a:t>BACnet</a:t>
            </a:r>
            <a:endParaRPr lang="en-US" sz="2000" dirty="0">
              <a:latin typeface="+mj-lt"/>
            </a:endParaRPr>
          </a:p>
        </p:txBody>
      </p:sp>
      <p:sp>
        <p:nvSpPr>
          <p:cNvPr id="70" name="Rechteckiger Pfeil 34"/>
          <p:cNvSpPr/>
          <p:nvPr/>
        </p:nvSpPr>
        <p:spPr>
          <a:xfrm rot="5400000" flipH="1" flipV="1">
            <a:off x="4475105" y="4279522"/>
            <a:ext cx="280148" cy="772261"/>
          </a:xfrm>
          <a:prstGeom prst="bentArrow">
            <a:avLst>
              <a:gd name="adj1" fmla="val 43521"/>
              <a:gd name="adj2" fmla="val 50000"/>
              <a:gd name="adj3" fmla="val 43417"/>
              <a:gd name="adj4" fmla="val 26183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Wolkenförmige Legende 32"/>
          <p:cNvSpPr/>
          <p:nvPr/>
        </p:nvSpPr>
        <p:spPr>
          <a:xfrm>
            <a:off x="1202631" y="3824277"/>
            <a:ext cx="2140091" cy="946151"/>
          </a:xfrm>
          <a:prstGeom prst="cloudCallout">
            <a:avLst>
              <a:gd name="adj1" fmla="val 68128"/>
              <a:gd name="adj2" fmla="val -9313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wrap="none" lIns="288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dirty="0">
                <a:solidFill>
                  <a:sysClr val="window" lastClr="FFFFFF"/>
                </a:solidFill>
                <a:latin typeface="+mj-lt"/>
                <a:ea typeface="+mn-ea"/>
              </a:rPr>
              <a:t>The </a:t>
            </a:r>
            <a:r>
              <a:rPr lang="de-DE" sz="2000" i="1" kern="0" dirty="0">
                <a:solidFill>
                  <a:sysClr val="window" lastClr="FFFFFF"/>
                </a:solidFill>
                <a:latin typeface="+mj-lt"/>
                <a:ea typeface="+mn-ea"/>
              </a:rPr>
              <a:t>index.html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noProof="0" dirty="0" err="1">
                <a:solidFill>
                  <a:sysClr val="window" lastClr="FFFFFF"/>
                </a:solidFill>
                <a:latin typeface="+mj-lt"/>
                <a:ea typeface="+mn-ea"/>
              </a:rPr>
              <a:t>for</a:t>
            </a:r>
            <a:r>
              <a:rPr lang="de-DE" sz="2000" kern="0" noProof="0" dirty="0">
                <a:solidFill>
                  <a:sysClr val="window" lastClr="FFFFFF"/>
                </a:solidFill>
                <a:latin typeface="+mj-lt"/>
                <a:ea typeface="+mn-ea"/>
              </a:rPr>
              <a:t> Things</a:t>
            </a:r>
            <a:endParaRPr kumimoji="0" lang="de-DE" sz="160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31" name="Cube 4"/>
          <p:cNvSpPr/>
          <p:nvPr/>
        </p:nvSpPr>
        <p:spPr>
          <a:xfrm>
            <a:off x="446975" y="6054419"/>
            <a:ext cx="3852000" cy="542933"/>
          </a:xfrm>
          <a:prstGeom prst="cube">
            <a:avLst>
              <a:gd name="adj" fmla="val 21875"/>
            </a:avLst>
          </a:prstGeom>
          <a:solidFill>
            <a:srgbClr val="FFC00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 err="1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</a:t>
            </a: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 </a:t>
            </a:r>
            <a:r>
              <a:rPr lang="en-US" sz="2000" kern="100" dirty="0" smtClean="0">
                <a:solidFill>
                  <a:sysClr val="window" lastClr="FFFFFF"/>
                </a:solidFill>
                <a:latin typeface="+mj-lt"/>
                <a:cs typeface="Arial" pitchFamily="34" charset="0"/>
              </a:rPr>
              <a:t>Security and Privacy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65678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WoT Thing Description (TD) – JSON-LD Documents</a:t>
            </a:r>
            <a:endParaRPr lang="en-US" dirty="0"/>
          </a:p>
        </p:txBody>
      </p:sp>
      <p:sp>
        <p:nvSpPr>
          <p:cNvPr id="8" name="Rectangle 3"/>
          <p:cNvSpPr/>
          <p:nvPr/>
        </p:nvSpPr>
        <p:spPr>
          <a:xfrm>
            <a:off x="2570783" y="1052736"/>
            <a:ext cx="8208912" cy="60755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"@</a:t>
            </a:r>
            <a:r>
              <a:rPr lang="de-DE" sz="1600" b="1" dirty="0" err="1">
                <a:solidFill>
                  <a:srgbClr val="FF9900"/>
                </a:solidFill>
                <a:latin typeface="Consolas" panose="020B0609020204030204" pitchFamily="49" charset="0"/>
              </a:rPr>
              <a:t>context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"https://w3c.github.io/wot/w3c-wot-td-context.jsonld"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C0504D"/>
                </a:solidFill>
                <a:latin typeface="Consolas" panose="020B0609020204030204" pitchFamily="49" charset="0"/>
              </a:rPr>
              <a:t>"http://iotschema.org/"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id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"urn:dev:org:32473:1234567890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"name"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"MyLEDThing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description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"RGB LED </a:t>
            </a:r>
            <a:r>
              <a:rPr lang="de-DE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torchiere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"@type"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"Thing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C0504D"/>
                </a:solidFill>
                <a:latin typeface="Consolas" panose="020B0609020204030204" pitchFamily="49" charset="0"/>
              </a:rPr>
              <a:t>iot:Light</a:t>
            </a:r>
            <a:r>
              <a:rPr lang="de-DE" sz="1600" b="1" dirty="0" smtClean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  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security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[{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"scheme"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4A7B7C"/>
                </a:solidFill>
                <a:latin typeface="Consolas" panose="020B0609020204030204" pitchFamily="49" charset="0"/>
              </a:rPr>
              <a:t>oauth2"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authenticationUrl"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"https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://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authority-issuing.example.org"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properties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brightness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600" dirty="0" smtClean="0">
              <a:solidFill>
                <a:srgbClr val="000000"/>
              </a:solidFill>
              <a:latin typeface="Consolas" panose="020B0609020204030204" pitchFamily="49" charset="0"/>
              <a:ea typeface="ＭＳ Ｐゴシック" charset="-128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  </a:t>
            </a:r>
            <a:r>
              <a:rPr lang="de-DE" sz="1600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smtClean="0">
                <a:solidFill>
                  <a:srgbClr val="FF0066"/>
                </a:solidFill>
                <a:latin typeface="Consolas" panose="020B0609020204030204" pitchFamily="49" charset="0"/>
              </a:rPr>
              <a:t>"type"</a:t>
            </a:r>
            <a:r>
              <a:rPr lang="de-DE" sz="1600" dirty="0" smtClean="0">
                <a:latin typeface="Consolas" panose="020B0609020204030204" pitchFamily="49" charset="0"/>
              </a:rPr>
              <a:t>:</a:t>
            </a:r>
            <a:r>
              <a:rPr lang="de-DE" sz="1600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"integer",</a:t>
            </a:r>
          </a:p>
          <a:p>
            <a:pPr>
              <a:lnSpc>
                <a:spcPct val="90000"/>
              </a:lnSpc>
            </a:pPr>
            <a:r>
              <a:rPr lang="de-DE" sz="1600" b="1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FF0066"/>
                </a:solidFill>
                <a:latin typeface="Consolas" panose="020B0609020204030204" pitchFamily="49" charset="0"/>
              </a:rPr>
              <a:t>minimum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0,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      "</a:t>
            </a:r>
            <a:r>
              <a:rPr lang="de-DE" sz="1600" b="1" dirty="0" err="1">
                <a:solidFill>
                  <a:srgbClr val="FF0066"/>
                </a:solidFill>
                <a:latin typeface="Consolas" panose="020B0609020204030204" pitchFamily="49" charset="0"/>
              </a:rPr>
              <a:t>maximum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FF0066"/>
                </a:solidFill>
                <a:latin typeface="Consolas" panose="020B0609020204030204" pitchFamily="49" charset="0"/>
              </a:rPr>
              <a:t>100,</a:t>
            </a: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 smtClean="0">
                <a:solidFill>
                  <a:srgbClr val="FF99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"@type"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iot:Brightness</a:t>
            </a:r>
            <a:r>
              <a:rPr lang="de-DE" sz="1600" b="1" dirty="0" smtClean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de-DE" sz="16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de-DE" sz="1600" dirty="0" smtClean="0">
                <a:latin typeface="Consolas" panose="020B0609020204030204" pitchFamily="49" charset="0"/>
                <a:ea typeface="Calibri"/>
                <a:cs typeface="Times New Roman"/>
              </a:rPr>
              <a:t>      </a:t>
            </a:r>
            <a:r>
              <a:rPr lang="de-DE" sz="1600" b="1" dirty="0" smtClean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C0504D"/>
                </a:solidFill>
                <a:latin typeface="Consolas" panose="020B0609020204030204" pitchFamily="49" charset="0"/>
              </a:rPr>
              <a:t>iot:Unit</a:t>
            </a:r>
            <a:r>
              <a:rPr lang="de-DE" sz="1600" b="1" dirty="0" smtClean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latin typeface="Consolas" panose="020B0609020204030204" pitchFamily="49" charset="0"/>
              </a:rPr>
              <a:t>:</a:t>
            </a:r>
            <a:r>
              <a:rPr lang="de-DE" sz="1600" b="1" dirty="0" smtClean="0">
                <a:solidFill>
                  <a:srgbClr val="C0504D"/>
                </a:solidFill>
                <a:latin typeface="Consolas" panose="020B0609020204030204" pitchFamily="49" charset="0"/>
              </a:rPr>
              <a:t> "</a:t>
            </a:r>
            <a:r>
              <a:rPr lang="de-DE" sz="1600" b="1" dirty="0" err="1" smtClean="0">
                <a:solidFill>
                  <a:srgbClr val="C0504D"/>
                </a:solidFill>
                <a:latin typeface="Consolas" panose="020B0609020204030204" pitchFamily="49" charset="0"/>
              </a:rPr>
              <a:t>iot:Percent</a:t>
            </a:r>
            <a:r>
              <a:rPr lang="de-DE" sz="1600" b="1" dirty="0" smtClean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      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writeable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: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charset="-128"/>
              </a:rPr>
              <a:t>true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,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forms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[ ... ]</a:t>
            </a:r>
            <a:endParaRPr lang="de-DE" sz="16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actions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fadeIn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sp>
        <p:nvSpPr>
          <p:cNvPr id="9" name="Wolkenförmige Legende 8"/>
          <p:cNvSpPr/>
          <p:nvPr/>
        </p:nvSpPr>
        <p:spPr>
          <a:xfrm>
            <a:off x="338535" y="1268760"/>
            <a:ext cx="1944216" cy="1656184"/>
          </a:xfrm>
          <a:prstGeom prst="cloudCallout">
            <a:avLst>
              <a:gd name="adj1" fmla="val 78150"/>
              <a:gd name="adj2" fmla="val -30478"/>
            </a:avLst>
          </a:prstGeom>
          <a:solidFill>
            <a:srgbClr val="FF9900"/>
          </a:solidFill>
          <a:ln w="25400" cap="rnd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JSON-LD</a:t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Linked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Data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 err="1">
                <a:solidFill>
                  <a:sysClr val="window" lastClr="FFFFFF"/>
                </a:solidFill>
                <a:latin typeface="Calibri"/>
              </a:rPr>
              <a:t>C</a:t>
            </a:r>
            <a:r>
              <a:rPr lang="de-DE" sz="1800" kern="0" dirty="0" err="1" smtClean="0">
                <a:solidFill>
                  <a:sysClr val="window" lastClr="FFFFFF"/>
                </a:solidFill>
                <a:latin typeface="Calibri"/>
              </a:rPr>
              <a:t>onverts</a:t>
            </a:r>
            <a:r>
              <a:rPr lang="de-DE" sz="1800" kern="0" dirty="0" smtClean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DE" sz="1800" kern="0" dirty="0" err="1" smtClean="0">
                <a:solidFill>
                  <a:sysClr val="window" lastClr="FFFFFF"/>
                </a:solidFill>
                <a:latin typeface="Calibri"/>
              </a:rPr>
              <a:t>to</a:t>
            </a: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/>
            </a:r>
            <a:br>
              <a:rPr lang="de-DE" sz="1800" kern="0" dirty="0">
                <a:solidFill>
                  <a:sysClr val="window" lastClr="FFFFFF"/>
                </a:solidFill>
                <a:latin typeface="Calibri"/>
              </a:rPr>
            </a:br>
            <a:r>
              <a:rPr lang="de-DE" sz="1800" kern="0" dirty="0" smtClean="0">
                <a:solidFill>
                  <a:sysClr val="window" lastClr="FFFFFF"/>
                </a:solidFill>
                <a:latin typeface="Calibri"/>
              </a:rPr>
              <a:t>RDF </a:t>
            </a:r>
            <a:r>
              <a:rPr lang="de-DE" sz="1800" kern="0" dirty="0" err="1" smtClean="0">
                <a:solidFill>
                  <a:sysClr val="window" lastClr="FFFFFF"/>
                </a:solidFill>
                <a:latin typeface="Calibri"/>
              </a:rPr>
              <a:t>triples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Wolkenförmige Legende 9"/>
          <p:cNvSpPr/>
          <p:nvPr/>
        </p:nvSpPr>
        <p:spPr>
          <a:xfrm>
            <a:off x="7179295" y="2114904"/>
            <a:ext cx="1944216" cy="954056"/>
          </a:xfrm>
          <a:prstGeom prst="cloudCallout">
            <a:avLst>
              <a:gd name="adj1" fmla="val -68992"/>
              <a:gd name="adj2" fmla="val -57569"/>
            </a:avLst>
          </a:prstGeom>
          <a:solidFill>
            <a:srgbClr val="C0504D"/>
          </a:solidFill>
          <a:ln w="25400" cap="rnd" cmpd="sng" algn="ctr">
            <a:noFill/>
            <a:prstDash val="solid"/>
          </a:ln>
          <a:effectLst/>
        </p:spPr>
        <p:txBody>
          <a:bodyPr wrap="none" lIns="21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Domain-</a:t>
            </a: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vocabulary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Wolkenförmige Legende 10"/>
          <p:cNvSpPr/>
          <p:nvPr/>
        </p:nvSpPr>
        <p:spPr>
          <a:xfrm>
            <a:off x="6459215" y="3953603"/>
            <a:ext cx="2016224" cy="1296144"/>
          </a:xfrm>
          <a:prstGeom prst="cloudCallout">
            <a:avLst>
              <a:gd name="adj1" fmla="val -99382"/>
              <a:gd name="adj2" fmla="val 2051"/>
            </a:avLst>
          </a:prstGeom>
          <a:solidFill>
            <a:srgbClr val="FF0066"/>
          </a:solidFill>
          <a:ln w="25400" cap="rnd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</a:rPr>
              <a:t>JSON Schema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</a:rPr>
              <a:t>Compatible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 err="1" smtClean="0">
                <a:solidFill>
                  <a:sysClr val="window" lastClr="FFFFFF"/>
                </a:solidFill>
                <a:latin typeface="Calibri"/>
              </a:rPr>
              <a:t>data</a:t>
            </a:r>
            <a:r>
              <a:rPr lang="de-DE" sz="1800" kern="0" dirty="0" smtClean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DE" sz="1800" kern="0" dirty="0" err="1" smtClean="0">
                <a:solidFill>
                  <a:sysClr val="window" lastClr="FFFFFF"/>
                </a:solidFill>
                <a:latin typeface="Calibri"/>
              </a:rPr>
              <a:t>schemas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2" name="Wolkenförmige Legende 11"/>
          <p:cNvSpPr/>
          <p:nvPr/>
        </p:nvSpPr>
        <p:spPr>
          <a:xfrm>
            <a:off x="9591355" y="1484784"/>
            <a:ext cx="1908420" cy="1008112"/>
          </a:xfrm>
          <a:prstGeom prst="cloudCallout">
            <a:avLst>
              <a:gd name="adj1" fmla="val -69832"/>
              <a:gd name="adj2" fmla="val -34116"/>
            </a:avLst>
          </a:prstGeom>
          <a:solidFill>
            <a:srgbClr val="4A7B7C"/>
          </a:solidFill>
          <a:ln w="25400" cap="rnd" cmpd="sng" algn="ctr">
            <a:noFill/>
            <a:prstDash val="solid"/>
          </a:ln>
          <a:effectLst/>
        </p:spPr>
        <p:txBody>
          <a:bodyPr wrap="none" lIns="144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W3C WoT TD</a:t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vocabulary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Cloud 48">
            <a:extLst>
              <a:ext uri="{FF2B5EF4-FFF2-40B4-BE49-F238E27FC236}">
                <a16:creationId xmlns="" xmlns:a16="http://schemas.microsoft.com/office/drawing/2014/main" id="{DC96D5A0-9077-421F-920D-EC4EDE6FBF4C}"/>
              </a:ext>
            </a:extLst>
          </p:cNvPr>
          <p:cNvSpPr/>
          <p:nvPr/>
        </p:nvSpPr>
        <p:spPr>
          <a:xfrm>
            <a:off x="1058615" y="4831971"/>
            <a:ext cx="1872208" cy="938008"/>
          </a:xfrm>
          <a:prstGeom prst="cloudCallout">
            <a:avLst>
              <a:gd name="adj1" fmla="val 60026"/>
              <a:gd name="adj2" fmla="val 6250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>
              <a:spcBef>
                <a:spcPts val="0"/>
              </a:spcBef>
            </a:pPr>
            <a:r>
              <a:rPr lang="de-DE" sz="2000" dirty="0"/>
              <a:t>Protocol</a:t>
            </a:r>
          </a:p>
          <a:p>
            <a:pPr algn="ctr">
              <a:spcBef>
                <a:spcPts val="0"/>
              </a:spcBef>
            </a:pPr>
            <a:r>
              <a:rPr lang="de-DE" sz="2000" dirty="0" err="1"/>
              <a:t>Bindings</a:t>
            </a:r>
            <a:endParaRPr lang="en-US" sz="2000" dirty="0"/>
          </a:p>
        </p:txBody>
      </p:sp>
      <p:sp>
        <p:nvSpPr>
          <p:cNvPr id="14" name="Wolkenförmige Legende 13"/>
          <p:cNvSpPr/>
          <p:nvPr/>
        </p:nvSpPr>
        <p:spPr>
          <a:xfrm>
            <a:off x="338535" y="3284984"/>
            <a:ext cx="1944216" cy="1054719"/>
          </a:xfrm>
          <a:prstGeom prst="cloudCallout">
            <a:avLst>
              <a:gd name="adj1" fmla="val 81876"/>
              <a:gd name="adj2" fmla="val -45146"/>
            </a:avLst>
          </a:prstGeom>
          <a:solidFill>
            <a:srgbClr val="FFFF00"/>
          </a:solidFill>
          <a:ln w="25400" cap="rnd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Security</a:t>
            </a:r>
            <a:b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Metadata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Wolkenförmige Legende 9"/>
          <p:cNvSpPr/>
          <p:nvPr/>
        </p:nvSpPr>
        <p:spPr>
          <a:xfrm>
            <a:off x="6670377" y="5517232"/>
            <a:ext cx="2453134" cy="1224136"/>
          </a:xfrm>
          <a:prstGeom prst="cloudCallout">
            <a:avLst>
              <a:gd name="adj1" fmla="val -70030"/>
              <a:gd name="adj2" fmla="val -49110"/>
            </a:avLst>
          </a:prstGeom>
          <a:solidFill>
            <a:srgbClr val="C0504D"/>
          </a:solidFill>
          <a:ln w="25400" cap="rnd" cmpd="sng" algn="ctr">
            <a:noFill/>
            <a:prstDash val="solid"/>
          </a:ln>
          <a:effectLst/>
        </p:spPr>
        <p:txBody>
          <a:bodyPr wrap="none" lIns="21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 smtClean="0">
                <a:solidFill>
                  <a:sysClr val="window" lastClr="FFFFFF"/>
                </a:solidFill>
                <a:latin typeface="Calibri"/>
              </a:rPr>
              <a:t>Extended metadata</a:t>
            </a:r>
            <a:br>
              <a:rPr lang="de-DE" sz="1800" kern="0" dirty="0" smtClean="0">
                <a:solidFill>
                  <a:sysClr val="window" lastClr="FFFFFF"/>
                </a:solidFill>
                <a:latin typeface="Calibri"/>
              </a:rPr>
            </a:br>
            <a:r>
              <a:rPr lang="de-DE" sz="1800" kern="0" dirty="0" smtClean="0">
                <a:solidFill>
                  <a:sysClr val="window" lastClr="FFFFFF"/>
                </a:solidFill>
                <a:latin typeface="Calibri"/>
              </a:rPr>
              <a:t>using domain-specific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vocabulary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Wolkenförmige Legende 11"/>
          <p:cNvSpPr/>
          <p:nvPr/>
        </p:nvSpPr>
        <p:spPr>
          <a:xfrm>
            <a:off x="8043183" y="4662089"/>
            <a:ext cx="1908420" cy="1157329"/>
          </a:xfrm>
          <a:prstGeom prst="cloudCallout">
            <a:avLst>
              <a:gd name="adj1" fmla="val -123439"/>
              <a:gd name="adj2" fmla="val -2774"/>
            </a:avLst>
          </a:prstGeom>
          <a:solidFill>
            <a:srgbClr val="4A7B7C"/>
          </a:solidFill>
          <a:ln w="25400" cap="rnd" cmpd="sng" algn="ctr">
            <a:noFill/>
            <a:prstDash val="solid"/>
          </a:ln>
          <a:effectLst/>
        </p:spPr>
        <p:txBody>
          <a:bodyPr wrap="none" lIns="144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Optional</a:t>
            </a: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/>
            </a:r>
            <a:br>
              <a:rPr lang="de-DE" sz="1800" kern="0" dirty="0">
                <a:solidFill>
                  <a:sysClr val="window" lastClr="FFFFFF"/>
                </a:solidFill>
                <a:latin typeface="Calibri"/>
              </a:rPr>
            </a:b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semantic</a:t>
            </a:r>
            <a:b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types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89651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WoT Thing Description (TD) – Minimal form</a:t>
            </a:r>
            <a:endParaRPr lang="en-US" dirty="0"/>
          </a:p>
        </p:txBody>
      </p:sp>
      <p:sp>
        <p:nvSpPr>
          <p:cNvPr id="8" name="Rectangle 3"/>
          <p:cNvSpPr/>
          <p:nvPr/>
        </p:nvSpPr>
        <p:spPr>
          <a:xfrm>
            <a:off x="2570783" y="1052736"/>
            <a:ext cx="8208912" cy="67403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  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id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"urn:dev:org:32473:1234567890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"title"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"MyLEDThing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description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"RGB LED </a:t>
            </a:r>
            <a:r>
              <a:rPr lang="de-DE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torchiere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  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security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[{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"scheme"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"oauth2"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    "authenticationUrl"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"https://authority-issuing.example.org"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properties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brightness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600" dirty="0" smtClean="0">
              <a:solidFill>
                <a:srgbClr val="000000"/>
              </a:solidFill>
              <a:latin typeface="Consolas" panose="020B0609020204030204" pitchFamily="49" charset="0"/>
              <a:ea typeface="ＭＳ Ｐゴシック" charset="-128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  </a:t>
            </a:r>
            <a:r>
              <a:rPr lang="de-DE" sz="1600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smtClean="0">
                <a:solidFill>
                  <a:srgbClr val="FF0066"/>
                </a:solidFill>
                <a:latin typeface="Consolas" panose="020B0609020204030204" pitchFamily="49" charset="0"/>
              </a:rPr>
              <a:t>"type"</a:t>
            </a:r>
            <a:r>
              <a:rPr lang="de-DE" sz="1600" dirty="0" smtClean="0">
                <a:latin typeface="Consolas" panose="020B0609020204030204" pitchFamily="49" charset="0"/>
              </a:rPr>
              <a:t>:</a:t>
            </a:r>
            <a:r>
              <a:rPr lang="de-DE" sz="1600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"integer",</a:t>
            </a:r>
          </a:p>
          <a:p>
            <a:pPr>
              <a:lnSpc>
                <a:spcPct val="90000"/>
              </a:lnSpc>
            </a:pPr>
            <a:r>
              <a:rPr lang="de-DE" sz="1600" b="1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FF0066"/>
                </a:solidFill>
                <a:latin typeface="Consolas" panose="020B0609020204030204" pitchFamily="49" charset="0"/>
              </a:rPr>
              <a:t>minimum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0,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      "</a:t>
            </a:r>
            <a:r>
              <a:rPr lang="de-DE" sz="1600" b="1" dirty="0" err="1">
                <a:solidFill>
                  <a:srgbClr val="FF0066"/>
                </a:solidFill>
                <a:latin typeface="Consolas" panose="020B0609020204030204" pitchFamily="49" charset="0"/>
              </a:rPr>
              <a:t>maximum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FF0066"/>
                </a:solidFill>
                <a:latin typeface="Consolas" panose="020B0609020204030204" pitchFamily="49" charset="0"/>
              </a:rPr>
              <a:t>100,</a:t>
            </a:r>
          </a:p>
          <a:p>
            <a:pPr>
              <a:lnSpc>
                <a:spcPct val="90000"/>
              </a:lnSpc>
            </a:pP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      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writeable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: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charset="-128"/>
              </a:rPr>
              <a:t>true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,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forms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[ ... ]</a:t>
            </a:r>
            <a:endParaRPr lang="de-DE" sz="16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actions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fadeIn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input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ea typeface="ＭＳ Ｐゴシック" charset="-128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 </a:t>
            </a:r>
            <a:r>
              <a:rPr lang="de-DE" sz="1600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"type"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 smtClean="0">
                <a:solidFill>
                  <a:srgbClr val="FF0066"/>
                </a:solidFill>
                <a:latin typeface="Consolas" panose="020B0609020204030204" pitchFamily="49" charset="0"/>
              </a:rPr>
              <a:t>object</a:t>
            </a:r>
            <a:r>
              <a:rPr lang="de-DE" sz="1600" dirty="0" smtClean="0">
                <a:solidFill>
                  <a:srgbClr val="FF0066"/>
                </a:solidFill>
                <a:latin typeface="Consolas" panose="020B0609020204030204" pitchFamily="49" charset="0"/>
              </a:rPr>
              <a:t>",</a:t>
            </a:r>
            <a:endParaRPr lang="de-DE" sz="1600" dirty="0">
              <a:solidFill>
                <a:srgbClr val="FF0066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     </a:t>
            </a:r>
            <a:r>
              <a:rPr lang="de-DE" sz="1600" b="1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  "</a:t>
            </a:r>
            <a:r>
              <a:rPr lang="de-DE" sz="1600" b="1" dirty="0" err="1" smtClean="0">
                <a:solidFill>
                  <a:srgbClr val="FF0066"/>
                </a:solidFill>
                <a:latin typeface="Consolas" panose="020B0609020204030204" pitchFamily="49" charset="0"/>
              </a:rPr>
              <a:t>properties</a:t>
            </a:r>
            <a:r>
              <a:rPr lang="de-DE" sz="1600" b="1" dirty="0" smtClean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latin typeface="Consolas" panose="020B0609020204030204" pitchFamily="49" charset="0"/>
              </a:rPr>
              <a:t>:</a:t>
            </a:r>
            <a:r>
              <a:rPr lang="de-DE" sz="1600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"</a:t>
            </a:r>
            <a:r>
              <a:rPr lang="de-DE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"type"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"integer",</a:t>
            </a:r>
          </a:p>
          <a:p>
            <a:pPr>
              <a:lnSpc>
                <a:spcPct val="90000"/>
              </a:lnSpc>
            </a:pPr>
            <a:r>
              <a:rPr lang="de-DE" sz="1600" b="1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FF0066"/>
                </a:solidFill>
                <a:latin typeface="Consolas" panose="020B0609020204030204" pitchFamily="49" charset="0"/>
              </a:rPr>
              <a:t>minimum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0,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de-DE" sz="1600" b="1" dirty="0" smtClean="0">
                <a:solidFill>
                  <a:srgbClr val="FF0066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FF0066"/>
                </a:solidFill>
                <a:latin typeface="Consolas" panose="020B0609020204030204" pitchFamily="49" charset="0"/>
              </a:rPr>
              <a:t>maximum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100</a:t>
            </a:r>
            <a:r>
              <a:rPr lang="de-DE" sz="1600" dirty="0" smtClean="0">
                <a:solidFill>
                  <a:srgbClr val="FF0066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output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},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sp>
        <p:nvSpPr>
          <p:cNvPr id="15" name="Wolkenförmige Legende 14"/>
          <p:cNvSpPr/>
          <p:nvPr/>
        </p:nvSpPr>
        <p:spPr>
          <a:xfrm>
            <a:off x="8043391" y="4293097"/>
            <a:ext cx="3600400" cy="2088232"/>
          </a:xfrm>
          <a:prstGeom prst="cloudCallout">
            <a:avLst>
              <a:gd name="adj1" fmla="val -66005"/>
              <a:gd name="adj2" fmla="val -63260"/>
            </a:avLst>
          </a:prstGeom>
          <a:solidFill>
            <a:srgbClr val="FF9900"/>
          </a:solidFill>
          <a:ln w="25400" cap="rnd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lvl="0" algn="ctr" defTabSz="914400">
              <a:defRPr/>
            </a:pPr>
            <a:r>
              <a:rPr lang="de-DE" sz="1800" kern="0" dirty="0">
                <a:solidFill>
                  <a:sysClr val="window" lastClr="FFFFFF"/>
                </a:solidFill>
              </a:rPr>
              <a:t>Media </a:t>
            </a:r>
            <a:r>
              <a:rPr lang="de-DE" sz="1800" kern="0" dirty="0" smtClean="0">
                <a:solidFill>
                  <a:sysClr val="window" lastClr="FFFFFF"/>
                </a:solidFill>
              </a:rPr>
              <a:t>Type</a:t>
            </a:r>
            <a:br>
              <a:rPr lang="de-DE" sz="1800" kern="0" dirty="0" smtClean="0">
                <a:solidFill>
                  <a:sysClr val="window" lastClr="FFFFFF"/>
                </a:solidFill>
              </a:rPr>
            </a:br>
            <a:r>
              <a:rPr lang="de-DE" sz="1800" kern="0" dirty="0" smtClean="0">
                <a:solidFill>
                  <a:sysClr val="window" lastClr="FFFFFF"/>
                </a:solidFill>
              </a:rPr>
              <a:t>application/td+json </a:t>
            </a:r>
            <a:br>
              <a:rPr lang="de-DE" sz="1800" kern="0" dirty="0" smtClean="0">
                <a:solidFill>
                  <a:sysClr val="window" lastClr="FFFFFF"/>
                </a:solidFill>
              </a:rPr>
            </a:br>
            <a:r>
              <a:rPr lang="de-DE" sz="1800" kern="0" dirty="0" smtClean="0">
                <a:solidFill>
                  <a:sysClr val="window" lastClr="FFFFFF"/>
                </a:solidFill>
              </a:rPr>
              <a:t>identifies document as TD so</a:t>
            </a:r>
          </a:p>
          <a:p>
            <a:pPr lvl="0" algn="ctr" defTabSz="914400">
              <a:defRPr/>
            </a:pPr>
            <a:r>
              <a:rPr lang="de-DE" sz="1800" kern="0" dirty="0" smtClean="0">
                <a:solidFill>
                  <a:sysClr val="window" lastClr="FFFFFF"/>
                </a:solidFill>
              </a:rPr>
              <a:t>TD </a:t>
            </a: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de-DE" sz="1800" kern="0" noProof="0" dirty="0" err="1" smtClean="0">
                <a:solidFill>
                  <a:sysClr val="window" lastClr="FFFFFF"/>
                </a:solidFill>
                <a:latin typeface="Calibri"/>
              </a:rPr>
              <a:t>vocabulary</a:t>
            </a:r>
            <a:r>
              <a:rPr lang="de-DE" sz="1800" kern="0" noProof="0" dirty="0">
                <a:solidFill>
                  <a:sysClr val="window" lastClr="FFFFFF"/>
                </a:solidFill>
                <a:latin typeface="Calibri"/>
              </a:rPr>
              <a:t/>
            </a:r>
            <a:br>
              <a:rPr lang="de-DE" sz="1800" kern="0" noProof="0" dirty="0">
                <a:solidFill>
                  <a:sysClr val="window" lastClr="FFFFFF"/>
                </a:solidFill>
                <a:latin typeface="Calibri"/>
              </a:rPr>
            </a:br>
            <a:r>
              <a:rPr lang="de-DE" sz="1800" kern="0" noProof="0" dirty="0" err="1" smtClean="0">
                <a:solidFill>
                  <a:sysClr val="window" lastClr="FFFFFF"/>
                </a:solidFill>
                <a:latin typeface="Calibri"/>
              </a:rPr>
              <a:t>apply</a:t>
            </a:r>
            <a:r>
              <a:rPr lang="de-DE" sz="1800" kern="0" noProof="0" dirty="0" smtClean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DE" sz="1800" kern="0" noProof="0" dirty="0" err="1" smtClean="0">
                <a:solidFill>
                  <a:sysClr val="window" lastClr="FFFFFF"/>
                </a:solidFill>
                <a:latin typeface="Calibri"/>
              </a:rPr>
              <a:t>as</a:t>
            </a:r>
            <a:r>
              <a:rPr lang="de-DE" sz="1800" kern="0" noProof="0" dirty="0" smtClean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DE" sz="1800" kern="0" noProof="0" dirty="0" err="1" smtClean="0">
                <a:solidFill>
                  <a:sysClr val="window" lastClr="FFFFFF"/>
                </a:solidFill>
                <a:latin typeface="Calibri"/>
              </a:rPr>
              <a:t>default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Wolkenförmige Legende 15"/>
          <p:cNvSpPr/>
          <p:nvPr/>
        </p:nvSpPr>
        <p:spPr>
          <a:xfrm>
            <a:off x="7899375" y="1035064"/>
            <a:ext cx="2448272" cy="1160672"/>
          </a:xfrm>
          <a:prstGeom prst="cloudCallout">
            <a:avLst>
              <a:gd name="adj1" fmla="val -90678"/>
              <a:gd name="adj2" fmla="val 24407"/>
            </a:avLst>
          </a:prstGeom>
          <a:solidFill>
            <a:srgbClr val="C0504D"/>
          </a:solidFill>
          <a:ln w="25400" cap="rnd" cmpd="sng" algn="ctr">
            <a:noFill/>
            <a:prstDash val="solid"/>
          </a:ln>
          <a:effectLst/>
        </p:spPr>
        <p:txBody>
          <a:bodyPr wrap="none" lIns="21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semantic</a:t>
            </a: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annotations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96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WoT Binding Templates – Instantiated in TDs</a:t>
            </a:r>
            <a:endParaRPr lang="en-US" dirty="0"/>
          </a:p>
        </p:txBody>
      </p:sp>
      <p:sp>
        <p:nvSpPr>
          <p:cNvPr id="8" name="Rectangle 3"/>
          <p:cNvSpPr/>
          <p:nvPr/>
        </p:nvSpPr>
        <p:spPr>
          <a:xfrm>
            <a:off x="2570783" y="1143000"/>
            <a:ext cx="9401258" cy="60755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properties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brightness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...</a:t>
            </a:r>
            <a:b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forms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6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{                                  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Defaults: GET to read, PUT to write</a:t>
            </a:r>
            <a:endParaRPr lang="de-DE" sz="16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          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href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"https://myled.example.com:8080/</a:t>
            </a:r>
            <a:r>
              <a:rPr lang="de-DE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pwr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mediaType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application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de-DE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json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]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actions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fadeIn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forms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6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                                       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href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coaps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://myled.example.com:5684/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pwr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"mediaType"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"application/ocf+cbor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  <a:ea typeface="Calibri"/>
                <a:cs typeface="Times New Roman"/>
              </a:rPr>
              <a:t>"security"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: [{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  <a:ea typeface="Calibri"/>
                <a:cs typeface="Times New Roman"/>
              </a:rPr>
              <a:t>"scheme"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:</a:t>
            </a:r>
            <a:r>
              <a:rPr lang="de-DE" sz="1600" dirty="0" smtClean="0">
                <a:solidFill>
                  <a:srgbClr val="3B3BFF"/>
                </a:solidFill>
                <a:latin typeface="Consolas" panose="020B0609020204030204" pitchFamily="49" charset="0"/>
                <a:ea typeface="Calibri"/>
                <a:cs typeface="Times New Roman"/>
              </a:rPr>
              <a:t>"psk"}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coap:methodCode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                  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PUT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instead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of POST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to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invoke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coap:options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coap:optionNumber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2053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           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OCF-Content-Format-Version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coap:optionValue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"1.1.0"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]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   }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sp>
        <p:nvSpPr>
          <p:cNvPr id="5" name="Cloud 48">
            <a:extLst>
              <a:ext uri="{FF2B5EF4-FFF2-40B4-BE49-F238E27FC236}">
                <a16:creationId xmlns="" xmlns:a16="http://schemas.microsoft.com/office/drawing/2014/main" id="{DC96D5A0-9077-421F-920D-EC4EDE6FBF4C}"/>
              </a:ext>
            </a:extLst>
          </p:cNvPr>
          <p:cNvSpPr/>
          <p:nvPr/>
        </p:nvSpPr>
        <p:spPr>
          <a:xfrm>
            <a:off x="626567" y="1700809"/>
            <a:ext cx="2214517" cy="1152128"/>
          </a:xfrm>
          <a:prstGeom prst="cloudCallout">
            <a:avLst>
              <a:gd name="adj1" fmla="val 79491"/>
              <a:gd name="adj2" fmla="val 32174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/>
              <a:t>Basics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build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request</a:t>
            </a:r>
            <a:endParaRPr lang="en-US" sz="2000" dirty="0"/>
          </a:p>
        </p:txBody>
      </p:sp>
      <p:sp>
        <p:nvSpPr>
          <p:cNvPr id="6" name="Cloud 48">
            <a:extLst>
              <a:ext uri="{FF2B5EF4-FFF2-40B4-BE49-F238E27FC236}">
                <a16:creationId xmlns="" xmlns:a16="http://schemas.microsoft.com/office/drawing/2014/main" id="{DC96D5A0-9077-421F-920D-EC4EDE6FBF4C}"/>
              </a:ext>
            </a:extLst>
          </p:cNvPr>
          <p:cNvSpPr/>
          <p:nvPr/>
        </p:nvSpPr>
        <p:spPr>
          <a:xfrm>
            <a:off x="842591" y="4581129"/>
            <a:ext cx="2247469" cy="1118988"/>
          </a:xfrm>
          <a:prstGeom prst="cloudCallout">
            <a:avLst>
              <a:gd name="adj1" fmla="val 70097"/>
              <a:gd name="adj2" fmla="val 38228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/>
              <a:t>Deviation </a:t>
            </a:r>
            <a:r>
              <a:rPr lang="de-DE" sz="2000" dirty="0" err="1" smtClean="0"/>
              <a:t>from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err="1" smtClean="0"/>
              <a:t>defaults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779591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HTTPS Security</a:t>
            </a:r>
            <a:endParaRPr lang="en-US" dirty="0"/>
          </a:p>
        </p:txBody>
      </p:sp>
      <p:sp>
        <p:nvSpPr>
          <p:cNvPr id="8" name="Rectangle 3"/>
          <p:cNvSpPr/>
          <p:nvPr/>
        </p:nvSpPr>
        <p:spPr>
          <a:xfrm>
            <a:off x="2642791" y="980728"/>
            <a:ext cx="9041218" cy="60755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properties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brightness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...</a:t>
            </a:r>
            <a:b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forms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6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href"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"https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://portal.com/things/lamp45/pwr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"mediaType"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application/json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"security" </a:t>
            </a:r>
            <a:r>
              <a:rPr lang="de-DE" sz="1600" dirty="0" smtClean="0">
                <a:latin typeface="Consolas" panose="020B0609020204030204" pitchFamily="49" charset="0"/>
              </a:rPr>
              <a:t>: [{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"scheme"</a:t>
            </a:r>
            <a:r>
              <a:rPr lang="de-DE" sz="1600" dirty="0" smtClean="0">
                <a:latin typeface="Consolas" panose="020B0609020204030204" pitchFamily="49" charset="0"/>
              </a:rPr>
              <a:t>: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"oauth2"</a:t>
            </a:r>
            <a:r>
              <a:rPr lang="de-DE" sz="1600" dirty="0" smtClean="0">
                <a:latin typeface="Consolas" panose="020B0609020204030204" pitchFamily="49" charset="0"/>
              </a:rPr>
              <a:t>,</a:t>
            </a:r>
          </a:p>
          <a:p>
            <a:pPr lvl="0" defTabSz="1219535">
              <a:lnSpc>
                <a:spcPct val="90000"/>
              </a:lnSpc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"authenticationUrl"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"https://authority-issuing.example.org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"scopes" </a:t>
            </a:r>
            <a:r>
              <a:rPr lang="de-DE" sz="1600" dirty="0" smtClean="0">
                <a:latin typeface="Consolas" panose="020B0609020204030204" pitchFamily="49" charset="0"/>
              </a:rPr>
              <a:t>: [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"admin"</a:t>
            </a:r>
            <a:r>
              <a:rPr lang="de-DE" sz="1600" dirty="0" smtClean="0">
                <a:latin typeface="Consolas" panose="020B0609020204030204" pitchFamily="49" charset="0"/>
              </a:rPr>
              <a:t>,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"user</a:t>
            </a:r>
            <a:r>
              <a:rPr lang="de-DE" sz="1600" dirty="0" smtClean="0">
                <a:solidFill>
                  <a:srgbClr val="3B3B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de-DE" sz="1600" dirty="0" smtClean="0">
                <a:latin typeface="Consolas" panose="020B0609020204030204" pitchFamily="49" charset="0"/>
              </a:rPr>
              <a:t>}],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</a:rPr>
              <a:t>   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"scopes" </a:t>
            </a:r>
            <a:r>
              <a:rPr lang="de-DE" sz="1600" dirty="0" smtClean="0"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3B3BFF"/>
                </a:solidFill>
                <a:latin typeface="Consolas" panose="020B0609020204030204" pitchFamily="49" charset="0"/>
              </a:rPr>
              <a:t>"admin"</a:t>
            </a:r>
            <a:endParaRPr lang="de-DE" sz="1600" dirty="0">
              <a:solidFill>
                <a:srgbClr val="3B3BFF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{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"href"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"https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://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portal.com/things/lamp45/pwr"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"mediaType"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"application/json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"security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 </a:t>
            </a:r>
            <a:r>
              <a:rPr lang="de-DE" sz="1600" dirty="0" smtClean="0">
                <a:latin typeface="Consolas" panose="020B0609020204030204" pitchFamily="49" charset="0"/>
              </a:rPr>
              <a:t>: [{</a:t>
            </a:r>
            <a:endParaRPr lang="de-DE" sz="16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"scheme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latin typeface="Consolas" panose="020B0609020204030204" pitchFamily="49" charset="0"/>
              </a:rPr>
              <a:t>: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"digest"</a:t>
            </a:r>
            <a:endParaRPr lang="de-DE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dirty="0" smtClean="0">
                <a:latin typeface="Consolas" panose="020B0609020204030204" pitchFamily="49" charset="0"/>
              </a:rPr>
              <a:t>}]</a:t>
            </a:r>
            <a:endParaRPr lang="de-DE" sz="16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]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sp>
        <p:nvSpPr>
          <p:cNvPr id="4" name="Cloud 48">
            <a:extLst>
              <a:ext uri="{FF2B5EF4-FFF2-40B4-BE49-F238E27FC236}">
                <a16:creationId xmlns="" xmlns:a16="http://schemas.microsoft.com/office/drawing/2014/main" id="{DC96D5A0-9077-421F-920D-EC4EDE6FBF4C}"/>
              </a:ext>
            </a:extLst>
          </p:cNvPr>
          <p:cNvSpPr/>
          <p:nvPr/>
        </p:nvSpPr>
        <p:spPr>
          <a:xfrm>
            <a:off x="626567" y="2204864"/>
            <a:ext cx="2247469" cy="1118988"/>
          </a:xfrm>
          <a:prstGeom prst="cloudCallout">
            <a:avLst>
              <a:gd name="adj1" fmla="val 70097"/>
              <a:gd name="adj2" fmla="val 38228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/>
              <a:t>Alternative</a:t>
            </a:r>
          </a:p>
          <a:p>
            <a:pPr algn="ctr"/>
            <a:r>
              <a:rPr lang="de-DE" sz="2000" dirty="0" smtClean="0"/>
              <a:t>Security Schemes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1246088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HTTPS Security</a:t>
            </a:r>
            <a:endParaRPr lang="en-US" dirty="0"/>
          </a:p>
        </p:txBody>
      </p:sp>
      <p:sp>
        <p:nvSpPr>
          <p:cNvPr id="8" name="Rectangle 3"/>
          <p:cNvSpPr/>
          <p:nvPr/>
        </p:nvSpPr>
        <p:spPr>
          <a:xfrm>
            <a:off x="2642791" y="980728"/>
            <a:ext cx="9041218" cy="65187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security" </a:t>
            </a:r>
            <a:r>
              <a:rPr lang="de-DE" sz="1600" dirty="0">
                <a:latin typeface="Consolas" panose="020B0609020204030204" pitchFamily="49" charset="0"/>
              </a:rPr>
              <a:t>: [</a:t>
            </a:r>
            <a:r>
              <a:rPr lang="de-DE" sz="1600" dirty="0" smtClean="0">
                <a:latin typeface="Consolas" panose="020B0609020204030204" pitchFamily="49" charset="0"/>
              </a:rPr>
              <a:t>{</a:t>
            </a:r>
            <a:endParaRPr lang="de-DE" sz="16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scheme"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"oauth2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</a:endParaRPr>
          </a:p>
          <a:p>
            <a:pPr lvl="0" defTabSz="1219535">
              <a:lnSpc>
                <a:spcPct val="90000"/>
              </a:lnSpc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authenticationUrl"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"https://authority-issuing.example.org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scopes" </a:t>
            </a:r>
            <a:r>
              <a:rPr lang="de-DE" sz="1600" dirty="0">
                <a:latin typeface="Consolas" panose="020B0609020204030204" pitchFamily="49" charset="0"/>
              </a:rPr>
              <a:t>: [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"admin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latin typeface="Consolas" panose="020B0609020204030204" pitchFamily="49" charset="0"/>
              </a:rPr>
              <a:t>,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user</a:t>
            </a:r>
            <a:r>
              <a:rPr lang="de-DE" sz="1600" dirty="0">
                <a:solidFill>
                  <a:srgbClr val="3B3B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latin typeface="Consolas" panose="020B0609020204030204" pitchFamily="49" charset="0"/>
              </a:rPr>
              <a:t>}],</a:t>
            </a:r>
          </a:p>
          <a:p>
            <a:pPr>
              <a:lnSpc>
                <a:spcPct val="90000"/>
              </a:lnSpc>
            </a:pP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...</a:t>
            </a:r>
            <a:endParaRPr lang="de-DE" sz="1600" b="1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properties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brightness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...</a:t>
            </a:r>
            <a:b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forms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6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href"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"https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://portal.com/things/lamp45/pwr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"mediaType"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application/json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          "scopes" </a:t>
            </a:r>
            <a:r>
              <a:rPr lang="de-DE" sz="1600" dirty="0" smtClean="0"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3B3BFF"/>
                </a:solidFill>
                <a:latin typeface="Consolas" panose="020B0609020204030204" pitchFamily="49" charset="0"/>
              </a:rPr>
              <a:t>"admin"</a:t>
            </a:r>
            <a:endParaRPr lang="de-DE" sz="1600" dirty="0">
              <a:solidFill>
                <a:srgbClr val="3B3BFF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{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"href"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"https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://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portal.com/things/lamp45/pwr"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"mediaType"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"application/json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"security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 </a:t>
            </a:r>
            <a:r>
              <a:rPr lang="de-DE" sz="1600" dirty="0" smtClean="0">
                <a:latin typeface="Consolas" panose="020B0609020204030204" pitchFamily="49" charset="0"/>
              </a:rPr>
              <a:t>: [{</a:t>
            </a:r>
            <a:endParaRPr lang="de-DE" sz="16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"scheme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latin typeface="Consolas" panose="020B0609020204030204" pitchFamily="49" charset="0"/>
              </a:rPr>
              <a:t>: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"digest"</a:t>
            </a:r>
            <a:endParaRPr lang="de-DE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dirty="0" smtClean="0">
                <a:latin typeface="Consolas" panose="020B0609020204030204" pitchFamily="49" charset="0"/>
              </a:rPr>
              <a:t>}]</a:t>
            </a:r>
            <a:endParaRPr lang="de-DE" sz="16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]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sp>
        <p:nvSpPr>
          <p:cNvPr id="4" name="Cloud 48">
            <a:extLst>
              <a:ext uri="{FF2B5EF4-FFF2-40B4-BE49-F238E27FC236}">
                <a16:creationId xmlns="" xmlns:a16="http://schemas.microsoft.com/office/drawing/2014/main" id="{DC96D5A0-9077-421F-920D-EC4EDE6FBF4C}"/>
              </a:ext>
            </a:extLst>
          </p:cNvPr>
          <p:cNvSpPr/>
          <p:nvPr/>
        </p:nvSpPr>
        <p:spPr>
          <a:xfrm>
            <a:off x="197662" y="836712"/>
            <a:ext cx="2247469" cy="1118988"/>
          </a:xfrm>
          <a:prstGeom prst="cloudCallout">
            <a:avLst>
              <a:gd name="adj1" fmla="val 70097"/>
              <a:gd name="adj2" fmla="val 38228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/>
              <a:t>Default</a:t>
            </a:r>
          </a:p>
          <a:p>
            <a:pPr algn="ctr"/>
            <a:r>
              <a:rPr lang="de-DE" sz="2000" dirty="0" smtClean="0"/>
              <a:t>Security Scheme</a:t>
            </a:r>
            <a:endParaRPr lang="en-US" sz="2000" dirty="0"/>
          </a:p>
        </p:txBody>
      </p:sp>
      <p:sp>
        <p:nvSpPr>
          <p:cNvPr id="5" name="Cloud 48">
            <a:extLst>
              <a:ext uri="{FF2B5EF4-FFF2-40B4-BE49-F238E27FC236}">
                <a16:creationId xmlns="" xmlns:a16="http://schemas.microsoft.com/office/drawing/2014/main" id="{DC96D5A0-9077-421F-920D-EC4EDE6FBF4C}"/>
              </a:ext>
            </a:extLst>
          </p:cNvPr>
          <p:cNvSpPr/>
          <p:nvPr/>
        </p:nvSpPr>
        <p:spPr>
          <a:xfrm>
            <a:off x="842591" y="4509120"/>
            <a:ext cx="2247469" cy="1118988"/>
          </a:xfrm>
          <a:prstGeom prst="cloudCallout">
            <a:avLst>
              <a:gd name="adj1" fmla="val 70097"/>
              <a:gd name="adj2" fmla="val 38228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/>
              <a:t>Overridden</a:t>
            </a:r>
          </a:p>
          <a:p>
            <a:pPr algn="ctr"/>
            <a:r>
              <a:rPr lang="de-DE" sz="2000" dirty="0" smtClean="0"/>
              <a:t>Security Scheme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4120701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 Local Strawman</a:t>
            </a:r>
            <a:endParaRPr lang="en-US" dirty="0"/>
          </a:p>
        </p:txBody>
      </p:sp>
      <p:sp>
        <p:nvSpPr>
          <p:cNvPr id="8" name="Rectangle 3"/>
          <p:cNvSpPr/>
          <p:nvPr/>
        </p:nvSpPr>
        <p:spPr>
          <a:xfrm>
            <a:off x="2930823" y="1314789"/>
            <a:ext cx="9041218" cy="60755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properties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brightness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"forms"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7F7F7F"/>
                </a:solidFill>
                <a:latin typeface="Consolas" panose="020B0609020204030204" pitchFamily="49" charset="0"/>
              </a:rPr>
              <a:t>        ...</a:t>
            </a:r>
            <a:endParaRPr lang="de-DE" sz="16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href"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"https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://lamp45.local:8080/pwr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"mediaType"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application/json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"security" </a:t>
            </a:r>
            <a:r>
              <a:rPr lang="de-DE" sz="1600" dirty="0" smtClean="0">
                <a:latin typeface="Consolas" panose="020B0609020204030204" pitchFamily="49" charset="0"/>
              </a:rPr>
              <a:t>: [{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"scheme"</a:t>
            </a:r>
            <a:r>
              <a:rPr lang="de-DE" sz="1600" dirty="0" smtClean="0">
                <a:latin typeface="Consolas" panose="020B0609020204030204" pitchFamily="49" charset="0"/>
              </a:rPr>
              <a:t>: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"psk"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de-DE" sz="1600" dirty="0" smtClean="0">
                <a:latin typeface="Consolas" panose="020B0609020204030204" pitchFamily="49" charset="0"/>
              </a:rPr>
              <a:t>}]</a:t>
            </a:r>
            <a:endParaRPr lang="de-DE" sz="16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{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"href"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"https://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lamp45.local:8080/pwr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"mediaType"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"application/json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"security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 </a:t>
            </a:r>
            <a:r>
              <a:rPr lang="de-DE" sz="1600" dirty="0" smtClean="0">
                <a:latin typeface="Consolas" panose="020B0609020204030204" pitchFamily="49" charset="0"/>
              </a:rPr>
              <a:t>: [</a:t>
            </a:r>
          </a:p>
          <a:p>
            <a:pPr>
              <a:lnSpc>
                <a:spcPct val="90000"/>
              </a:lnSpc>
            </a:pP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</a:rPr>
              <a:t>            {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scheme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latin typeface="Consolas" panose="020B0609020204030204" pitchFamily="49" charset="0"/>
              </a:rPr>
              <a:t>: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"</a:t>
            </a:r>
            <a:r>
              <a:rPr lang="de-DE" sz="1600" smtClean="0">
                <a:solidFill>
                  <a:srgbClr val="0000FF"/>
                </a:solidFill>
                <a:latin typeface="Consolas" panose="020B0609020204030204" pitchFamily="49" charset="0"/>
              </a:rPr>
              <a:t>cert"</a:t>
            </a:r>
            <a:r>
              <a:rPr lang="de-DE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de-DE" sz="1600" smtClean="0">
                <a:latin typeface="Consolas" panose="020B0609020204030204" pitchFamily="49" charset="0"/>
              </a:rPr>
              <a:t>,</a:t>
            </a:r>
            <a:endParaRPr lang="de-DE" sz="16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dirty="0" smtClean="0">
                <a:latin typeface="Consolas" panose="020B0609020204030204" pitchFamily="49" charset="0"/>
              </a:rPr>
              <a:t>{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scheme"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"digest"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dirty="0" smtClean="0">
                <a:latin typeface="Consolas" panose="020B0609020204030204" pitchFamily="49" charset="0"/>
              </a:rPr>
              <a:t>]</a:t>
            </a:r>
            <a:endParaRPr lang="de-DE" sz="16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]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sp>
        <p:nvSpPr>
          <p:cNvPr id="7" name="Cloud 48">
            <a:extLst>
              <a:ext uri="{FF2B5EF4-FFF2-40B4-BE49-F238E27FC236}">
                <a16:creationId xmlns="" xmlns:a16="http://schemas.microsoft.com/office/drawing/2014/main" id="{DC96D5A0-9077-421F-920D-EC4EDE6FBF4C}"/>
              </a:ext>
            </a:extLst>
          </p:cNvPr>
          <p:cNvSpPr/>
          <p:nvPr/>
        </p:nvSpPr>
        <p:spPr>
          <a:xfrm>
            <a:off x="770583" y="1844824"/>
            <a:ext cx="2247469" cy="1656184"/>
          </a:xfrm>
          <a:prstGeom prst="cloudCallout">
            <a:avLst>
              <a:gd name="adj1" fmla="val 80973"/>
              <a:gd name="adj2" fmla="val 28388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/>
              <a:t>Additional</a:t>
            </a:r>
          </a:p>
          <a:p>
            <a:pPr algn="ctr"/>
            <a:r>
              <a:rPr lang="de-DE" sz="2000" dirty="0" smtClean="0"/>
              <a:t>Local </a:t>
            </a:r>
          </a:p>
          <a:p>
            <a:pPr algn="ctr"/>
            <a:r>
              <a:rPr lang="de-DE" sz="2000" dirty="0" smtClean="0"/>
              <a:t>Security Schemes</a:t>
            </a:r>
            <a:endParaRPr lang="en-US" sz="2000" dirty="0"/>
          </a:p>
        </p:txBody>
      </p:sp>
      <p:sp>
        <p:nvSpPr>
          <p:cNvPr id="9" name="Cloud 48">
            <a:extLst>
              <a:ext uri="{FF2B5EF4-FFF2-40B4-BE49-F238E27FC236}">
                <a16:creationId xmlns="" xmlns:a16="http://schemas.microsoft.com/office/drawing/2014/main" id="{DC96D5A0-9077-421F-920D-EC4EDE6FBF4C}"/>
              </a:ext>
            </a:extLst>
          </p:cNvPr>
          <p:cNvSpPr/>
          <p:nvPr/>
        </p:nvSpPr>
        <p:spPr>
          <a:xfrm>
            <a:off x="914599" y="3861048"/>
            <a:ext cx="2247469" cy="1656184"/>
          </a:xfrm>
          <a:prstGeom prst="cloudCallout">
            <a:avLst>
              <a:gd name="adj1" fmla="val 91044"/>
              <a:gd name="adj2" fmla="val 28935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/>
              <a:t>Combined</a:t>
            </a:r>
            <a:r>
              <a:rPr lang="de-DE" sz="2000" dirty="0" smtClean="0"/>
              <a:t> </a:t>
            </a:r>
          </a:p>
          <a:p>
            <a:pPr algn="ctr"/>
            <a:r>
              <a:rPr lang="de-DE" sz="2000" dirty="0" smtClean="0"/>
              <a:t>Security Schemes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768548" y="1556792"/>
            <a:ext cx="33454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Alternative Schemes:</a:t>
            </a:r>
          </a:p>
          <a:p>
            <a:r>
              <a:rPr lang="en-US" dirty="0" smtClean="0"/>
              <a:t>"One of" is valid; if the</a:t>
            </a:r>
          </a:p>
          <a:p>
            <a:r>
              <a:rPr lang="en-US" dirty="0" smtClean="0"/>
              <a:t>If same URL, implies that </a:t>
            </a:r>
          </a:p>
          <a:p>
            <a:r>
              <a:rPr lang="en-US" dirty="0" smtClean="0"/>
              <a:t>negotiation is supported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33975" y="3904310"/>
            <a:ext cx="301755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Combined Schemes:</a:t>
            </a:r>
          </a:p>
          <a:p>
            <a:r>
              <a:rPr lang="en-US" dirty="0" smtClean="0"/>
              <a:t>"All" must be satisfied;</a:t>
            </a:r>
          </a:p>
          <a:p>
            <a:r>
              <a:rPr lang="en-US" dirty="0" smtClean="0"/>
              <a:t>Useful to combine </a:t>
            </a:r>
          </a:p>
          <a:p>
            <a:r>
              <a:rPr lang="en-US" dirty="0" smtClean="0"/>
              <a:t>separate schemes for</a:t>
            </a:r>
          </a:p>
          <a:p>
            <a:r>
              <a:rPr lang="en-US" dirty="0" smtClean="0"/>
              <a:t>Authentication,</a:t>
            </a:r>
            <a:br>
              <a:rPr lang="en-US" dirty="0" smtClean="0"/>
            </a:br>
            <a:r>
              <a:rPr lang="en-US" dirty="0" smtClean="0"/>
              <a:t>confidentiality,</a:t>
            </a:r>
            <a:br>
              <a:rPr lang="en-US" dirty="0" smtClean="0"/>
            </a:br>
            <a:r>
              <a:rPr lang="en-US" dirty="0" smtClean="0"/>
              <a:t>authorization,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625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703</Words>
  <Application>Microsoft Office PowerPoint</Application>
  <PresentationFormat>Custom</PresentationFormat>
  <Paragraphs>305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HG明朝E</vt:lpstr>
      <vt:lpstr>ＭＳ Ｐゴシック</vt:lpstr>
      <vt:lpstr>Arial</vt:lpstr>
      <vt:lpstr>Calibri</vt:lpstr>
      <vt:lpstr>Consolas</vt:lpstr>
      <vt:lpstr>Courier New</vt:lpstr>
      <vt:lpstr>Times New Roman</vt:lpstr>
      <vt:lpstr>Wingdings</vt:lpstr>
      <vt:lpstr>Larissa</vt:lpstr>
      <vt:lpstr>W3C Web of Things Summary and HTTPS Local Coordination</vt:lpstr>
      <vt:lpstr>W3C Web of Things: Standardization Activity</vt:lpstr>
      <vt:lpstr>W3C WoT WG Deliverables</vt:lpstr>
      <vt:lpstr>WoT Thing Description (TD) – JSON-LD Documents</vt:lpstr>
      <vt:lpstr>WoT Thing Description (TD) – Minimal form</vt:lpstr>
      <vt:lpstr>WoT Binding Templates – Instantiated in TDs</vt:lpstr>
      <vt:lpstr>Current HTTPS Security</vt:lpstr>
      <vt:lpstr>Current HTTPS Security</vt:lpstr>
      <vt:lpstr>HTTPS Local Strawman</vt:lpstr>
      <vt:lpstr>W3C WoT Resources</vt:lpstr>
      <vt:lpstr>Contacts</vt:lpstr>
    </vt:vector>
  </TitlesOfParts>
  <Company>SIEMENS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</dc:creator>
  <cp:keywords>CTPClassification=CTP_NT</cp:keywords>
  <cp:lastModifiedBy>Mccool, Michael</cp:lastModifiedBy>
  <cp:revision>88</cp:revision>
  <dcterms:created xsi:type="dcterms:W3CDTF">2018-05-15T12:31:41Z</dcterms:created>
  <dcterms:modified xsi:type="dcterms:W3CDTF">2018-10-24T09:56:54Z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80550350-565c-4856-a445-b766e3f541c1</vt:lpwstr>
  </property>
  <property fmtid="{D5CDD505-2E9C-101B-9397-08002B2CF9AE}" pid="3" name="CTP_TimeStamp">
    <vt:lpwstr>2018-10-24 09:56:54Z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