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303" r:id="rId4"/>
    <p:sldId id="280" r:id="rId5"/>
    <p:sldId id="300" r:id="rId6"/>
    <p:sldId id="291" r:id="rId7"/>
    <p:sldId id="296" r:id="rId8"/>
    <p:sldId id="301" r:id="rId9"/>
    <p:sldId id="302" r:id="rId10"/>
    <p:sldId id="299" r:id="rId11"/>
    <p:sldId id="297" r:id="rId12"/>
    <p:sldId id="298" r:id="rId13"/>
  </p:sldIdLst>
  <p:sldSz cx="12198350" cy="6858000"/>
  <p:notesSz cx="6858000" cy="9144000"/>
  <p:custDataLst>
    <p:tags r:id="rId15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6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Like Ajax API: </a:t>
            </a:r>
            <a:r>
              <a:rPr lang="de-DE" dirty="0" err="1" smtClean="0"/>
              <a:t>GeoLocation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‚</a:t>
            </a:r>
            <a:r>
              <a:rPr lang="de-DE" dirty="0" err="1" smtClean="0"/>
              <a:t>sensor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vibrtion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‚</a:t>
            </a:r>
            <a:r>
              <a:rPr lang="de-DE" dirty="0" err="1" smtClean="0"/>
              <a:t>actuator</a:t>
            </a:r>
            <a:r>
              <a:rPr lang="de-DE" dirty="0" smtClean="0"/>
              <a:t>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9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github.com/w3c/wot-architecture/" TargetMode="External"/><Relationship Id="rId3" Type="http://schemas.openxmlformats.org/officeDocument/2006/relationships/hyperlink" Target="https://www.w3.org/2016/07/wot-ig-charter.html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thingweb/node-wot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github.com/w3c/wot-scripting-api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binding-templates/" TargetMode="External"/><Relationship Id="rId10" Type="http://schemas.openxmlformats.org/officeDocument/2006/relationships/hyperlink" Target="https://www.w3.org/TR/wot-thing-description/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w3c.github.io/wot-thing-descrip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siemens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</a:t>
            </a:r>
            <a:r>
              <a:rPr lang="en-US" sz="4800" b="1" dirty="0" smtClean="0"/>
              <a:t>Things</a:t>
            </a:r>
            <a:br>
              <a:rPr lang="en-US" sz="4800" b="1" dirty="0" smtClean="0"/>
            </a:br>
            <a:r>
              <a:rPr lang="en-US" sz="4800" b="1" dirty="0" smtClean="0"/>
              <a:t>Summary and Roadmap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24 October </a:t>
            </a:r>
            <a:r>
              <a:rPr lang="de-DE" sz="3200" dirty="0" smtClean="0"/>
              <a:t>2018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Counter fragmentation in the IoT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Web of Things to Internet of Things</a:t>
            </a:r>
            <a:br>
              <a:rPr lang="en-US" dirty="0" smtClean="0"/>
            </a:br>
            <a:r>
              <a:rPr lang="en-US" dirty="0" smtClean="0"/>
              <a:t>is similar to the Web to Internet relation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Take patterns from the World Wide Web</a:t>
            </a:r>
            <a:br>
              <a:rPr lang="en-US" dirty="0" smtClean="0"/>
            </a:br>
            <a:r>
              <a:rPr lang="en-US" dirty="0" smtClean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 smtClean="0"/>
              <a:t>JSON, Schema,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Data</a:t>
            </a:r>
          </a:p>
          <a:p>
            <a:pPr lvl="2"/>
            <a:r>
              <a:rPr lang="de-DE" dirty="0" smtClean="0"/>
              <a:t>URIs </a:t>
            </a:r>
            <a:r>
              <a:rPr lang="de-DE" dirty="0" err="1" smtClean="0"/>
              <a:t>and</a:t>
            </a:r>
            <a:r>
              <a:rPr lang="de-DE" dirty="0" smtClean="0"/>
              <a:t> Media </a:t>
            </a:r>
            <a:r>
              <a:rPr lang="de-DE" dirty="0" err="1" smtClean="0"/>
              <a:t>Types</a:t>
            </a:r>
            <a:endParaRPr lang="de-DE" dirty="0" smtClean="0"/>
          </a:p>
          <a:p>
            <a:pPr lvl="2"/>
            <a:r>
              <a:rPr lang="de-DE" dirty="0" smtClean="0"/>
              <a:t>JavaScript </a:t>
            </a:r>
            <a:r>
              <a:rPr lang="de-DE" dirty="0" err="1" smtClean="0"/>
              <a:t>runtime</a:t>
            </a:r>
            <a:endParaRPr lang="en-US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By Describing and Complementing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Not competing with existing IoT standards,</a:t>
            </a:r>
            <a:br>
              <a:rPr lang="en-US" dirty="0" smtClean="0"/>
            </a:br>
            <a:r>
              <a:rPr lang="en-US" dirty="0" smtClean="0"/>
              <a:t>as not prescribing a full-stack solution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W3C WoT offers building blocks to pick</a:t>
            </a:r>
            <a:br>
              <a:rPr lang="en-US" dirty="0" smtClean="0"/>
            </a:br>
            <a:r>
              <a:rPr lang="en-US" dirty="0" smtClean="0"/>
              <a:t>that enable semantic interoperability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WoT Thing Description (TD)</a:t>
            </a:r>
          </a:p>
          <a:p>
            <a:pPr lvl="2"/>
            <a:r>
              <a:rPr lang="en-US" dirty="0" smtClean="0"/>
              <a:t>WoT Binding Templates</a:t>
            </a:r>
          </a:p>
          <a:p>
            <a:pPr lvl="2"/>
            <a:r>
              <a:rPr lang="en-US" dirty="0" smtClean="0"/>
              <a:t>WoT Scripting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Resources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W3C </a:t>
            </a:r>
            <a:r>
              <a:rPr lang="en-US" dirty="0"/>
              <a:t>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W3C </a:t>
            </a:r>
            <a:r>
              <a:rPr lang="en-US" dirty="0"/>
              <a:t>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W3C WoT Working Drafts</a:t>
            </a:r>
          </a:p>
          <a:p>
            <a:pPr lvl="1"/>
            <a:r>
              <a:rPr lang="en-US" sz="2100" dirty="0" smtClean="0">
                <a:hlinkClick r:id="rId9"/>
              </a:rPr>
              <a:t>https://www.w3.org/TR/wot-architecture/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10"/>
              </a:rPr>
              <a:t>https://www.w3.org/TR/wot-thing-description/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11"/>
              </a:rPr>
              <a:t>https://www.w3.org/TR/wot-binding-templates/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endParaRPr lang="de-DE" dirty="0" smtClean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3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4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https://github.com/w3c/wot-scripting-api/</a:t>
            </a:r>
            <a:endParaRPr lang="en-US" sz="2100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sz="2100" dirty="0" smtClean="0">
                <a:hlinkClick r:id="rId17"/>
              </a:rPr>
              <a:t>https://projects.eclipse.org/projects/iot.thingweb</a:t>
            </a:r>
          </a:p>
          <a:p>
            <a:pPr lvl="1"/>
            <a:r>
              <a:rPr lang="en-US" sz="2100" dirty="0" smtClean="0">
                <a:hlinkClick r:id="rId17"/>
              </a:rPr>
              <a:t>https://github.com/thingweb/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</a:t>
            </a:r>
            <a:r>
              <a:rPr lang="de-DE" b="1" dirty="0" smtClean="0"/>
              <a:t>Michael McCool</a:t>
            </a:r>
            <a:endParaRPr lang="de-DE" b="1" dirty="0"/>
          </a:p>
          <a:p>
            <a:pPr marL="0" indent="0">
              <a:buNone/>
            </a:pPr>
            <a:r>
              <a:rPr lang="de-DE" dirty="0" smtClean="0"/>
              <a:t>Principal Engineer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Intel Corp.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DPD TPI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Dr. Matthias Kovatsch</a:t>
            </a:r>
          </a:p>
          <a:p>
            <a:pPr marL="0" indent="0">
              <a:buNone/>
            </a:pPr>
            <a:r>
              <a:rPr lang="de-DE" dirty="0" smtClean="0"/>
              <a:t>Senior Research Scientist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Siemens AG</a:t>
            </a:r>
          </a:p>
          <a:p>
            <a:pPr marL="0" indent="0">
              <a:buNone/>
            </a:pPr>
            <a:r>
              <a:rPr lang="de-DE" dirty="0" smtClean="0"/>
              <a:t>CT RDA IOT EWT-DE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matthias.kovatsch@siemens.com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W3C Web of Things: Standardization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W3C WoT Interest Group (IG)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 smtClean="0">
                <a:hlinkClick r:id="rId2"/>
              </a:rPr>
              <a:t>https://www.w3.org/2016/07/wot-ig-charter.html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Co-chairs: Siemens AG, Huawei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Started spring 2015</a:t>
            </a:r>
          </a:p>
          <a:p>
            <a:pPr lvl="1"/>
            <a:r>
              <a:rPr lang="en-US" dirty="0" smtClean="0"/>
              <a:t>~200 participants</a:t>
            </a:r>
          </a:p>
          <a:p>
            <a:pPr lvl="1"/>
            <a:r>
              <a:rPr lang="en-US" dirty="0" smtClean="0"/>
              <a:t>Informal work, outreach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PlugFests</a:t>
            </a:r>
            <a:r>
              <a:rPr lang="en-US" dirty="0" smtClean="0"/>
              <a:t>” validation with running code</a:t>
            </a:r>
          </a:p>
          <a:p>
            <a:pPr lvl="1"/>
            <a:r>
              <a:rPr lang="en-US" dirty="0" smtClean="0"/>
              <a:t>Exploration of new building blocks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OpenDays</a:t>
            </a:r>
            <a:r>
              <a:rPr lang="en-US" dirty="0" smtClean="0"/>
              <a:t>” with also external speakers</a:t>
            </a:r>
          </a:p>
          <a:p>
            <a:pPr lvl="1"/>
            <a:r>
              <a:rPr lang="en-US" dirty="0" smtClean="0"/>
              <a:t>Liaisons and collaborations</a:t>
            </a:r>
            <a:br>
              <a:rPr lang="en-US" dirty="0" smtClean="0"/>
            </a:br>
            <a:r>
              <a:rPr lang="en-US" dirty="0" smtClean="0"/>
              <a:t>with other organizations and SDOs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W3C WoT Working Group (WG)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hlinkClick r:id="rId3"/>
              </a:rPr>
              <a:t>https://www.w3.org/2016/12/wot-wg-2016.html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Co-chairs: Siemens AG, Panasonic Corp., Intel Corp.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Started end of 2016 (effectively Feb 2017)</a:t>
            </a:r>
          </a:p>
          <a:p>
            <a:pPr lvl="1"/>
            <a:r>
              <a:rPr lang="en-US" dirty="0" smtClean="0"/>
              <a:t>~100 participants</a:t>
            </a:r>
          </a:p>
          <a:p>
            <a:pPr lvl="1"/>
            <a:r>
              <a:rPr lang="en-US" dirty="0" smtClean="0"/>
              <a:t>Normative 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on deliverables</a:t>
            </a:r>
          </a:p>
          <a:p>
            <a:pPr lvl="1"/>
            <a:r>
              <a:rPr lang="en-US" dirty="0" smtClean="0"/>
              <a:t>W3C Patent Policy for royalty-free standards</a:t>
            </a:r>
          </a:p>
          <a:p>
            <a:pPr lvl="1"/>
            <a:r>
              <a:rPr lang="en-US" dirty="0" smtClean="0"/>
              <a:t>Only W3C Members and Invited Experts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WG Deliverables</a:t>
            </a:r>
            <a:endParaRPr lang="en-US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985529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2100270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Things to simplify IoT application development</a:t>
            </a:r>
            <a:b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958936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416003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4279522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6054419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Thing Description (TD) – JSON-LD Documents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"https://w3c.github.io/wot/w3c-wot-td-context.jsonld"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"name"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security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4A7B7C"/>
                </a:solidFill>
                <a:latin typeface="Consolas" panose="020B0609020204030204" pitchFamily="49" charset="0"/>
              </a:rPr>
              <a:t>oauth2"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authenticationUrl"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authority-issuing.example.org"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FF99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 smtClean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writeable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38535" y="1268760"/>
            <a:ext cx="1944216" cy="1656184"/>
          </a:xfrm>
          <a:prstGeom prst="cloudCallout">
            <a:avLst>
              <a:gd name="adj1" fmla="val 78150"/>
              <a:gd name="adj2" fmla="val -30478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onverts</a:t>
            </a: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to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68992"/>
              <a:gd name="adj2" fmla="val -5756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9382"/>
              <a:gd name="adj2" fmla="val 2051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9591355" y="1484784"/>
            <a:ext cx="1908420" cy="1008112"/>
          </a:xfrm>
          <a:prstGeom prst="cloudCallout">
            <a:avLst>
              <a:gd name="adj1" fmla="val -69832"/>
              <a:gd name="adj2" fmla="val -34116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1058615" y="4831971"/>
            <a:ext cx="1872208" cy="938008"/>
          </a:xfrm>
          <a:prstGeom prst="cloudCallout">
            <a:avLst>
              <a:gd name="adj1" fmla="val 60026"/>
              <a:gd name="adj2" fmla="val 625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70030"/>
              <a:gd name="adj2" fmla="val -49110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23439"/>
              <a:gd name="adj2" fmla="val -277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Thing Description (TD) – Minimal form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67403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"title"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security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"oauth2"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  "authenticationUrl"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"https://authority-issuing.example.org"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100,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writeable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FF0066"/>
                </a:solidFill>
                <a:latin typeface="Consolas" panose="020B0609020204030204" pitchFamily="49" charset="0"/>
              </a:rPr>
              <a:t>object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",</a:t>
            </a:r>
            <a:endParaRPr lang="de-DE" sz="160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"</a:t>
            </a:r>
            <a:r>
              <a:rPr lang="de-DE" sz="1600" b="1" dirty="0" err="1" smtClean="0">
                <a:solidFill>
                  <a:srgbClr val="FF0066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15" name="Wolkenförmige Legende 14"/>
          <p:cNvSpPr/>
          <p:nvPr/>
        </p:nvSpPr>
        <p:spPr>
          <a:xfrm>
            <a:off x="8043391" y="4293097"/>
            <a:ext cx="3600400" cy="2088232"/>
          </a:xfrm>
          <a:prstGeom prst="cloudCallout">
            <a:avLst>
              <a:gd name="adj1" fmla="val -66005"/>
              <a:gd name="adj2" fmla="val -63260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lvl="0"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</a:rPr>
              <a:t>Media </a:t>
            </a:r>
            <a:r>
              <a:rPr lang="de-DE" sz="1800" kern="0" dirty="0" smtClean="0">
                <a:solidFill>
                  <a:sysClr val="window" lastClr="FFFFFF"/>
                </a:solidFill>
              </a:rPr>
              <a:t>Type</a:t>
            </a:r>
            <a:br>
              <a:rPr lang="de-DE" sz="1800" kern="0" dirty="0" smtClean="0">
                <a:solidFill>
                  <a:sysClr val="window" lastClr="FFFFFF"/>
                </a:solidFill>
              </a:rPr>
            </a:br>
            <a:r>
              <a:rPr lang="de-DE" sz="1800" kern="0" dirty="0" smtClean="0">
                <a:solidFill>
                  <a:sysClr val="window" lastClr="FFFFFF"/>
                </a:solidFill>
              </a:rPr>
              <a:t>application/td+json </a:t>
            </a:r>
            <a:br>
              <a:rPr lang="de-DE" sz="1800" kern="0" dirty="0" smtClean="0">
                <a:solidFill>
                  <a:sysClr val="window" lastClr="FFFFFF"/>
                </a:solidFill>
              </a:rPr>
            </a:br>
            <a:r>
              <a:rPr lang="de-DE" sz="1800" kern="0" dirty="0" smtClean="0">
                <a:solidFill>
                  <a:sysClr val="window" lastClr="FFFFFF"/>
                </a:solidFill>
              </a:rPr>
              <a:t>identifies document as TD so</a:t>
            </a:r>
          </a:p>
          <a:p>
            <a:pPr lvl="0" algn="ctr" defTabSz="914400">
              <a:defRPr/>
            </a:pPr>
            <a:r>
              <a:rPr lang="de-DE" sz="1800" kern="0" dirty="0" smtClean="0">
                <a:solidFill>
                  <a:sysClr val="window" lastClr="FFFFFF"/>
                </a:solidFill>
              </a:rPr>
              <a:t>TD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vocabulary</a:t>
            </a:r>
            <a:r>
              <a:rPr lang="de-DE" sz="1800" kern="0" noProof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noProof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apply</a:t>
            </a:r>
            <a:r>
              <a:rPr lang="de-DE" sz="1800" kern="0" noProof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as</a:t>
            </a:r>
            <a:r>
              <a:rPr lang="de-DE" sz="1800" kern="0" noProof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default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Wolkenförmige Legende 15"/>
          <p:cNvSpPr/>
          <p:nvPr/>
        </p:nvSpPr>
        <p:spPr>
          <a:xfrm>
            <a:off x="7899375" y="1035064"/>
            <a:ext cx="2448272" cy="1160672"/>
          </a:xfrm>
          <a:prstGeom prst="cloudCallout">
            <a:avLst>
              <a:gd name="adj1" fmla="val -90678"/>
              <a:gd name="adj2" fmla="val 2440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annotations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6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Binding Templates – Instantiated in TDs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Defaults: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GET to read, PUT to write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mediaType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mediaType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application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ocf+cbor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626567" y="1700809"/>
            <a:ext cx="2214517" cy="1152128"/>
          </a:xfrm>
          <a:prstGeom prst="cloudCallout">
            <a:avLst>
              <a:gd name="adj1" fmla="val 79900"/>
              <a:gd name="adj2" fmla="val 54176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Basics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build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842591" y="4581129"/>
            <a:ext cx="2247469" cy="1118988"/>
          </a:xfrm>
          <a:prstGeom prst="cloudCallout">
            <a:avLst>
              <a:gd name="adj1" fmla="val 60026"/>
              <a:gd name="adj2" fmla="val 625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Deviation </a:t>
            </a:r>
            <a:r>
              <a:rPr lang="de-DE" sz="2000" dirty="0" err="1" smtClean="0"/>
              <a:t>from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Scripting API – </a:t>
            </a:r>
            <a:r>
              <a:rPr lang="en-US" dirty="0" smtClean="0"/>
              <a:t>Browser-like Runtime for IoT</a:t>
            </a:r>
            <a:endParaRPr lang="en-US" dirty="0"/>
          </a:p>
        </p:txBody>
      </p:sp>
      <p:sp>
        <p:nvSpPr>
          <p:cNvPr id="10" name="角丸四角形 6"/>
          <p:cNvSpPr/>
          <p:nvPr/>
        </p:nvSpPr>
        <p:spPr bwMode="auto">
          <a:xfrm>
            <a:off x="3614192" y="1557338"/>
            <a:ext cx="5112568" cy="4806182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3758208" y="2095500"/>
            <a:ext cx="4824536" cy="155769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5400000">
            <a:off x="3375672" y="393309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3758208" y="468958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242744" y="4689588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502400" y="5193484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386400" y="5193645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902224" y="2771286"/>
            <a:ext cx="2052176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3902224" y="2276193"/>
            <a:ext cx="205217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902224" y="519364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902224" y="5697701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018400" y="519364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5018400" y="5697701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3758208" y="3481781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3758208" y="3875724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42" name="角丸四角形 21"/>
          <p:cNvSpPr/>
          <p:nvPr/>
        </p:nvSpPr>
        <p:spPr bwMode="auto">
          <a:xfrm>
            <a:off x="3758208" y="3291635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6386401" y="2753240"/>
            <a:ext cx="205073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6386401" y="2258147"/>
            <a:ext cx="205073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r>
              <a:rPr kumimoji="0" lang="en-US" altLang="ja-JP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9" name="Gerade Verbindung 48"/>
          <p:cNvCxnSpPr>
            <a:stCxn id="42" idx="0"/>
          </p:cNvCxnSpPr>
          <p:nvPr/>
        </p:nvCxnSpPr>
        <p:spPr bwMode="auto">
          <a:xfrm flipV="1">
            <a:off x="6170476" y="2095500"/>
            <a:ext cx="0" cy="1196135"/>
          </a:xfrm>
          <a:prstGeom prst="line">
            <a:avLst/>
          </a:prstGeom>
          <a:solidFill>
            <a:schemeClr val="tx2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370489" y="4862633"/>
            <a:ext cx="2379331" cy="1290259"/>
          </a:xfrm>
          <a:prstGeom prst="cloudCallout">
            <a:avLst>
              <a:gd name="adj1" fmla="val 83503"/>
              <a:gd name="adj2" fmla="val -271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Generic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protocol</a:t>
            </a:r>
            <a:r>
              <a:rPr lang="de-DE" sz="2000" dirty="0">
                <a:latin typeface="+mj-lt"/>
              </a:rPr>
              <a:t/>
            </a:r>
            <a:br>
              <a:rPr lang="de-DE" sz="2000" dirty="0">
                <a:latin typeface="+mj-lt"/>
              </a:rPr>
            </a:br>
            <a:r>
              <a:rPr lang="de-DE" sz="2000" dirty="0" err="1" smtClean="0">
                <a:latin typeface="+mj-lt"/>
              </a:rPr>
              <a:t>stacks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that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can</a:t>
            </a:r>
            <a:r>
              <a:rPr lang="de-DE" sz="2000" dirty="0" smtClean="0">
                <a:latin typeface="+mj-lt"/>
              </a:rPr>
              <a:t/>
            </a:r>
            <a:br>
              <a:rPr lang="de-DE" sz="2000" dirty="0" smtClean="0">
                <a:latin typeface="+mj-lt"/>
              </a:rPr>
            </a:br>
            <a:r>
              <a:rPr lang="de-DE" sz="2000" dirty="0" err="1" smtClean="0">
                <a:latin typeface="+mj-lt"/>
              </a:rPr>
              <a:t>be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configured</a:t>
            </a:r>
            <a:endParaRPr lang="en-US" sz="2000" dirty="0">
              <a:latin typeface="+mj-lt"/>
            </a:endParaRPr>
          </a:p>
        </p:txBody>
      </p:sp>
      <p:sp>
        <p:nvSpPr>
          <p:cNvPr id="52" name="Wolkenförmige Legende 51"/>
          <p:cNvSpPr/>
          <p:nvPr/>
        </p:nvSpPr>
        <p:spPr>
          <a:xfrm>
            <a:off x="9315450" y="3069574"/>
            <a:ext cx="2628900" cy="1793059"/>
          </a:xfrm>
          <a:prstGeom prst="cloudCallout">
            <a:avLst>
              <a:gd name="adj1" fmla="val -68764"/>
              <a:gd name="adj2" fmla="val 11999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Executes</a:t>
            </a:r>
            <a:r>
              <a:rPr lang="de-DE" sz="2000" kern="0" dirty="0" smtClean="0">
                <a:solidFill>
                  <a:sysClr val="window" lastClr="FFFFFF"/>
                </a:solidFill>
                <a:latin typeface="+mj-lt"/>
                <a:ea typeface="+mn-ea"/>
              </a:rPr>
              <a:t> </a:t>
            </a:r>
            <a:r>
              <a:rPr lang="de-DE" sz="2000" kern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scripts</a:t>
            </a:r>
            <a:r>
              <a:rPr lang="de-DE" sz="2000" kern="0" dirty="0" smtClean="0">
                <a:solidFill>
                  <a:sysClr val="window" lastClr="FFFFFF"/>
                </a:solidFill>
                <a:latin typeface="+mj-lt"/>
                <a:ea typeface="+mn-ea"/>
              </a:rPr>
              <a:t>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</a:rPr>
              <a:t>generates</a:t>
            </a:r>
            <a:r>
              <a:rPr kumimoji="0" lang="de-DE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</a:rPr>
              <a:t> TDs,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 err="1">
                <a:solidFill>
                  <a:sysClr val="window" lastClr="FFFFFF"/>
                </a:solidFill>
                <a:latin typeface="+mj-lt"/>
                <a:ea typeface="+mn-ea"/>
              </a:rPr>
              <a:t>p</a:t>
            </a:r>
            <a:r>
              <a:rPr lang="de-DE" sz="2000" kern="0" baseline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arses</a:t>
            </a:r>
            <a:r>
              <a:rPr lang="de-DE" sz="2000" kern="0" baseline="0" dirty="0" smtClean="0">
                <a:solidFill>
                  <a:sysClr val="window" lastClr="FFFFFF"/>
                </a:solidFill>
                <a:latin typeface="+mj-lt"/>
                <a:ea typeface="+mn-ea"/>
              </a:rPr>
              <a:t> TDs </a:t>
            </a:r>
            <a:r>
              <a:rPr lang="de-DE" sz="2000" kern="0" baseline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to</a:t>
            </a: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/>
            </a:r>
            <a:b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</a:br>
            <a:r>
              <a:rPr lang="de-DE" sz="2000" kern="0" baseline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software</a:t>
            </a:r>
            <a:r>
              <a:rPr lang="de-DE" sz="2000" kern="0" baseline="0" dirty="0" smtClean="0">
                <a:solidFill>
                  <a:sysClr val="window" lastClr="FFFFFF"/>
                </a:solidFill>
                <a:latin typeface="+mj-lt"/>
                <a:ea typeface="+mn-ea"/>
              </a:rPr>
              <a:t> </a:t>
            </a:r>
            <a:r>
              <a:rPr lang="de-DE" sz="2000" kern="0" baseline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objects</a:t>
            </a:r>
            <a:endParaRPr lang="de-DE" sz="2000" kern="0" baseline="0" dirty="0" smtClean="0">
              <a:solidFill>
                <a:sysClr val="window" lastClr="FFFFFF"/>
              </a:solidFill>
              <a:latin typeface="+mj-lt"/>
              <a:ea typeface="+mn-ea"/>
            </a:endParaRPr>
          </a:p>
        </p:txBody>
      </p:sp>
      <p:sp>
        <p:nvSpPr>
          <p:cNvPr id="53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370489" y="1899262"/>
            <a:ext cx="2311670" cy="1247516"/>
          </a:xfrm>
          <a:prstGeom prst="cloudCallout">
            <a:avLst>
              <a:gd name="adj1" fmla="val 83503"/>
              <a:gd name="adj2" fmla="val -271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Can </a:t>
            </a:r>
            <a:r>
              <a:rPr lang="de-DE" sz="2000" dirty="0" err="1" smtClean="0">
                <a:latin typeface="+mj-lt"/>
              </a:rPr>
              <a:t>expose</a:t>
            </a:r>
            <a:r>
              <a:rPr lang="de-DE" sz="2000" dirty="0">
                <a:latin typeface="+mj-lt"/>
              </a:rPr>
              <a:t/>
            </a:r>
            <a:br>
              <a:rPr lang="de-DE" sz="2000" dirty="0">
                <a:latin typeface="+mj-lt"/>
              </a:rPr>
            </a:br>
            <a:r>
              <a:rPr lang="de-DE" sz="2000" dirty="0" smtClean="0">
                <a:latin typeface="+mj-lt"/>
              </a:rPr>
              <a:t>multiple Things</a:t>
            </a:r>
            <a:endParaRPr lang="en-US" sz="2000" dirty="0">
              <a:latin typeface="+mj-lt"/>
            </a:endParaRPr>
          </a:p>
        </p:txBody>
      </p:sp>
      <p:sp>
        <p:nvSpPr>
          <p:cNvPr id="54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9315449" y="1432304"/>
            <a:ext cx="2628901" cy="1247516"/>
          </a:xfrm>
          <a:prstGeom prst="cloudCallout">
            <a:avLst>
              <a:gd name="adj1" fmla="val -66892"/>
              <a:gd name="adj2" fmla="val 27058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rtlCol="0" anchor="ctr"/>
          <a:lstStyle/>
          <a:p>
            <a:pPr algn="ctr"/>
            <a:r>
              <a:rPr lang="de-DE" sz="2000" dirty="0" smtClean="0">
                <a:latin typeface="+mj-lt"/>
              </a:rPr>
              <a:t>Can </a:t>
            </a:r>
            <a:r>
              <a:rPr lang="de-DE" sz="2000" dirty="0" err="1" smtClean="0">
                <a:latin typeface="+mj-lt"/>
              </a:rPr>
              <a:t>be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client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only</a:t>
            </a:r>
            <a:r>
              <a:rPr lang="de-DE" sz="2000" dirty="0" smtClean="0">
                <a:latin typeface="+mj-lt"/>
              </a:rPr>
              <a:t>,</a:t>
            </a:r>
            <a:r>
              <a:rPr lang="de-DE" sz="2000" dirty="0">
                <a:latin typeface="+mj-lt"/>
              </a:rPr>
              <a:t/>
            </a:r>
            <a:br>
              <a:rPr lang="de-DE" sz="2000" dirty="0">
                <a:latin typeface="+mj-lt"/>
              </a:rPr>
            </a:br>
            <a:r>
              <a:rPr lang="de-DE" sz="2000" dirty="0" smtClean="0">
                <a:latin typeface="+mj-lt"/>
              </a:rPr>
              <a:t>i.e., </a:t>
            </a:r>
            <a:r>
              <a:rPr lang="de-DE" sz="2000" dirty="0" err="1" smtClean="0">
                <a:latin typeface="+mj-lt"/>
              </a:rPr>
              <a:t>consume</a:t>
            </a:r>
            <a:r>
              <a:rPr lang="de-DE" sz="2000" dirty="0">
                <a:latin typeface="+mj-lt"/>
              </a:rPr>
              <a:t/>
            </a:r>
            <a:br>
              <a:rPr lang="de-DE" sz="2000" dirty="0">
                <a:latin typeface="+mj-lt"/>
              </a:rPr>
            </a:br>
            <a:r>
              <a:rPr lang="de-DE" sz="2000" dirty="0" smtClean="0">
                <a:latin typeface="+mj-lt"/>
              </a:rPr>
              <a:t>Things </a:t>
            </a:r>
            <a:r>
              <a:rPr lang="de-DE" sz="2000" dirty="0" err="1" smtClean="0">
                <a:latin typeface="+mj-lt"/>
              </a:rPr>
              <a:t>only</a:t>
            </a:r>
            <a:endParaRPr lang="en-US" sz="2000" dirty="0">
              <a:latin typeface="+mj-lt"/>
            </a:endParaRPr>
          </a:p>
        </p:txBody>
      </p:sp>
      <p:pic>
        <p:nvPicPr>
          <p:cNvPr id="33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0932" y="3745041"/>
            <a:ext cx="895073" cy="8950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771199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Recent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980728"/>
            <a:ext cx="10978515" cy="5145437"/>
          </a:xfrm>
        </p:spPr>
        <p:txBody>
          <a:bodyPr/>
          <a:lstStyle/>
          <a:p>
            <a:r>
              <a:rPr lang="en-US" dirty="0" smtClean="0"/>
              <a:t>Decision to adopt JSON-LD 1.1 proposed features to allow:</a:t>
            </a:r>
          </a:p>
          <a:p>
            <a:pPr lvl="1"/>
            <a:r>
              <a:rPr lang="en-US" dirty="0" smtClean="0"/>
              <a:t>Default values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 err="1" smtClean="0"/>
              <a:t>name:value</a:t>
            </a:r>
            <a:r>
              <a:rPr lang="en-US" dirty="0" smtClean="0"/>
              <a:t> notation</a:t>
            </a:r>
          </a:p>
          <a:p>
            <a:pPr lvl="1"/>
            <a:r>
              <a:rPr lang="en-US" dirty="0" smtClean="0"/>
              <a:t>Generally: more similarity to standard JSON practices</a:t>
            </a:r>
          </a:p>
          <a:p>
            <a:r>
              <a:rPr lang="en-US" dirty="0" smtClean="0"/>
              <a:t>Support for "minimal" TD without semantics</a:t>
            </a:r>
          </a:p>
          <a:p>
            <a:r>
              <a:rPr lang="en-US" dirty="0" smtClean="0"/>
              <a:t>Both of the above based on "preprocessing" to convert to JSON-LD 1.0</a:t>
            </a:r>
          </a:p>
          <a:p>
            <a:pPr lvl="1"/>
            <a:r>
              <a:rPr lang="en-US" dirty="0" smtClean="0"/>
              <a:t>Avoiding actual dependency on JSON-LD 1.1 updated standard</a:t>
            </a:r>
          </a:p>
          <a:p>
            <a:r>
              <a:rPr lang="en-US" dirty="0" smtClean="0"/>
              <a:t>Security metadata</a:t>
            </a:r>
          </a:p>
          <a:p>
            <a:pPr lvl="1"/>
            <a:r>
              <a:rPr lang="en-US" dirty="0" smtClean="0"/>
              <a:t>Focus on HTTP(S), </a:t>
            </a:r>
            <a:r>
              <a:rPr lang="en-US" dirty="0" err="1" smtClean="0"/>
              <a:t>CoAP</a:t>
            </a:r>
            <a:r>
              <a:rPr lang="en-US" dirty="0" smtClean="0"/>
              <a:t>(S), and MQTT(S)</a:t>
            </a:r>
            <a:endParaRPr lang="en-US" dirty="0" smtClean="0"/>
          </a:p>
          <a:p>
            <a:r>
              <a:rPr lang="en-US" dirty="0" smtClean="0"/>
              <a:t>Protocol Bindings</a:t>
            </a:r>
          </a:p>
          <a:p>
            <a:pPr lvl="1"/>
            <a:r>
              <a:rPr lang="en-US" dirty="0" smtClean="0"/>
              <a:t>Focus on HTTP, </a:t>
            </a:r>
            <a:r>
              <a:rPr lang="en-US" dirty="0" err="1" smtClean="0"/>
              <a:t>CoAP</a:t>
            </a:r>
            <a:r>
              <a:rPr lang="en-US" dirty="0" smtClean="0"/>
              <a:t>, and MQTT and structured payloads compatible with JSON</a:t>
            </a:r>
          </a:p>
          <a:p>
            <a:pPr lvl="1"/>
            <a:r>
              <a:rPr lang="en-US" dirty="0" smtClean="0"/>
              <a:t>Support for Observe, using </a:t>
            </a:r>
            <a:r>
              <a:rPr lang="en-US" dirty="0" err="1" smtClean="0"/>
              <a:t>subProtocols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 long polling in HTTP) when appropriate</a:t>
            </a:r>
          </a:p>
        </p:txBody>
      </p:sp>
    </p:spTree>
    <p:extLst>
      <p:ext uri="{BB962C8B-B14F-4D97-AF65-F5344CB8AC3E}">
        <p14:creationId xmlns:p14="http://schemas.microsoft.com/office/powerpoint/2010/main" val="32849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980728"/>
            <a:ext cx="10978515" cy="5145437"/>
          </a:xfrm>
        </p:spPr>
        <p:txBody>
          <a:bodyPr/>
          <a:lstStyle/>
          <a:p>
            <a:r>
              <a:rPr lang="en-US" dirty="0" smtClean="0"/>
              <a:t>Have requested a 6-month </a:t>
            </a:r>
            <a:r>
              <a:rPr lang="en-US" dirty="0" smtClean="0"/>
              <a:t>extension to </a:t>
            </a:r>
            <a:r>
              <a:rPr lang="en-US" dirty="0" smtClean="0"/>
              <a:t>June </a:t>
            </a:r>
            <a:r>
              <a:rPr lang="en-US" dirty="0" smtClean="0"/>
              <a:t>2019</a:t>
            </a:r>
          </a:p>
          <a:p>
            <a:pPr lvl="1"/>
            <a:r>
              <a:rPr lang="en-US" dirty="0" smtClean="0"/>
              <a:t>In order to complete substantial changes required due to JSON-LD 1.1</a:t>
            </a:r>
          </a:p>
          <a:p>
            <a:r>
              <a:rPr lang="en-US" dirty="0" smtClean="0"/>
              <a:t>Converge with Mozilla Web Things proposal expected</a:t>
            </a:r>
          </a:p>
          <a:p>
            <a:pPr lvl="1"/>
            <a:r>
              <a:rPr lang="en-US" dirty="0" smtClean="0"/>
              <a:t>New features enabled by JSON-LD 1.1 features</a:t>
            </a:r>
          </a:p>
          <a:p>
            <a:pPr lvl="1"/>
            <a:r>
              <a:rPr lang="en-US" dirty="0" smtClean="0"/>
              <a:t>Convergence will preserve semantics capabilities for those who want them</a:t>
            </a:r>
          </a:p>
          <a:p>
            <a:r>
              <a:rPr lang="en-US" dirty="0" smtClean="0"/>
              <a:t>Current focus:</a:t>
            </a:r>
          </a:p>
          <a:p>
            <a:pPr lvl="1"/>
            <a:r>
              <a:rPr lang="en-US" dirty="0" smtClean="0"/>
              <a:t>Testing and security</a:t>
            </a:r>
          </a:p>
          <a:p>
            <a:r>
              <a:rPr lang="en-US" dirty="0" err="1" smtClean="0"/>
              <a:t>WoT</a:t>
            </a:r>
            <a:r>
              <a:rPr lang="en-US" dirty="0" smtClean="0"/>
              <a:t> WG Charter renewal being discussed; possible new deliverables:</a:t>
            </a:r>
          </a:p>
          <a:p>
            <a:pPr lvl="1"/>
            <a:r>
              <a:rPr lang="en-US" dirty="0" smtClean="0"/>
              <a:t>Thing Directory and </a:t>
            </a:r>
            <a:r>
              <a:rPr lang="en-US" dirty="0" err="1" smtClean="0"/>
              <a:t>WoT</a:t>
            </a:r>
            <a:r>
              <a:rPr lang="en-US" dirty="0" smtClean="0"/>
              <a:t>-aware proxies with standardized APIs</a:t>
            </a:r>
          </a:p>
          <a:p>
            <a:pPr lvl="1"/>
            <a:r>
              <a:rPr lang="en-US" dirty="0" smtClean="0"/>
              <a:t>Additional interactions, such as streaming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Additional protocols and payload types</a:t>
            </a:r>
          </a:p>
          <a:p>
            <a:pPr lvl="1"/>
            <a:r>
              <a:rPr lang="en-US" dirty="0" smtClean="0"/>
              <a:t>Extended IoT ontologies (semantics vocabularies)</a:t>
            </a:r>
          </a:p>
          <a:p>
            <a:pPr lvl="1"/>
            <a:r>
              <a:rPr lang="en-US" dirty="0" smtClean="0"/>
              <a:t>Updates to converge with JSON-LD 1.1 actual (if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833</Words>
  <Application>Microsoft Office PowerPoint</Application>
  <PresentationFormat>Custom</PresentationFormat>
  <Paragraphs>263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HG明朝E</vt:lpstr>
      <vt:lpstr>ＭＳ Ｐゴシック</vt:lpstr>
      <vt:lpstr>Arial</vt:lpstr>
      <vt:lpstr>Calibri</vt:lpstr>
      <vt:lpstr>Consolas</vt:lpstr>
      <vt:lpstr>Courier New</vt:lpstr>
      <vt:lpstr>Times New Roman</vt:lpstr>
      <vt:lpstr>Wingdings</vt:lpstr>
      <vt:lpstr>Larissa</vt:lpstr>
      <vt:lpstr>W3C Web of Things Summary and Roadmap</vt:lpstr>
      <vt:lpstr>W3C Web of Things: Standardization Activity</vt:lpstr>
      <vt:lpstr>W3C WoT WG Deliverables</vt:lpstr>
      <vt:lpstr>WoT Thing Description (TD) – JSON-LD Documents</vt:lpstr>
      <vt:lpstr>WoT Thing Description (TD) – Minimal form</vt:lpstr>
      <vt:lpstr>WoT Binding Templates – Instantiated in TDs</vt:lpstr>
      <vt:lpstr>WoT Scripting API – Browser-like Runtime for IoT</vt:lpstr>
      <vt:lpstr>Status and Recent Developments</vt:lpstr>
      <vt:lpstr>Roadmap</vt:lpstr>
      <vt:lpstr>W3C WoT Summary</vt:lpstr>
      <vt:lpstr>W3C WoT Resources</vt:lpstr>
      <vt:lpstr>Contacts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74</cp:revision>
  <dcterms:created xsi:type="dcterms:W3CDTF">2018-05-15T12:31:41Z</dcterms:created>
  <dcterms:modified xsi:type="dcterms:W3CDTF">2018-10-24T09:20:15Z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2018-10-24 09:20:15Z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