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17"/>
  </p:notesMasterIdLst>
  <p:sldIdLst>
    <p:sldId id="256" r:id="rId5"/>
    <p:sldId id="262" r:id="rId6"/>
    <p:sldId id="1119" r:id="rId7"/>
    <p:sldId id="386" r:id="rId8"/>
    <p:sldId id="303" r:id="rId9"/>
    <p:sldId id="280" r:id="rId10"/>
    <p:sldId id="291" r:id="rId11"/>
    <p:sldId id="301" r:id="rId12"/>
    <p:sldId id="1118" r:id="rId13"/>
    <p:sldId id="299" r:id="rId14"/>
    <p:sldId id="297" r:id="rId15"/>
    <p:sldId id="298" r:id="rId16"/>
  </p:sldIdLst>
  <p:sldSz cx="12198350" cy="6858000"/>
  <p:notesSz cx="6858000" cy="9144000"/>
  <p:custDataLst>
    <p:tags r:id="rId1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0" y="10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21" Type="http://schemas.openxmlformats.org/officeDocument/2006/relationships/hyperlink" Target="https://github.com/w3ctag/design-reviews/issues/357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20" Type="http://schemas.openxmlformats.org/officeDocument/2006/relationships/hyperlink" Target="https://github.com/w3ctag/design-reviews/issues/35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/>
              <a:t>8 April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Working Drafts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endParaRPr lang="en-US" sz="2900" dirty="0"/>
          </a:p>
          <a:p>
            <a:r>
              <a:rPr lang="en-US" sz="2900" dirty="0"/>
              <a:t>TAG Design Reviews</a:t>
            </a:r>
          </a:p>
          <a:p>
            <a:pPr lvl="1"/>
            <a:r>
              <a:rPr lang="en-US" sz="2100" dirty="0">
                <a:hlinkClick r:id="rId20"/>
              </a:rPr>
              <a:t>https://github.com/w3ctag/design-reviews/issues/355</a:t>
            </a:r>
            <a:endParaRPr lang="en-US" sz="2100" dirty="0"/>
          </a:p>
          <a:p>
            <a:pPr lvl="1"/>
            <a:r>
              <a:rPr lang="en-US" sz="2100" dirty="0">
                <a:hlinkClick r:id="rId21"/>
              </a:rPr>
              <a:t>https://github.com/w3ctag/design-reviews/issues/357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Working Group (WG)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Description submitted to TAG Review 26 March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F4C95F-716D-486B-8E52-A8D98EFFA515}"/>
              </a:ext>
            </a:extLst>
          </p:cNvPr>
          <p:cNvGrpSpPr/>
          <p:nvPr/>
        </p:nvGrpSpPr>
        <p:grpSpPr>
          <a:xfrm>
            <a:off x="7613311" y="910444"/>
            <a:ext cx="4249324" cy="4836452"/>
            <a:chOff x="7613311" y="910444"/>
            <a:chExt cx="4249324" cy="48364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8DFB0D4-43B9-4614-87D4-A88A9403AD17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4836452"/>
              <a:chOff x="7613311" y="910444"/>
              <a:chExt cx="4249324" cy="48364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22A4212-081D-4B49-BD36-98C47B4A2A88}"/>
                  </a:ext>
                </a:extLst>
              </p:cNvPr>
              <p:cNvGrpSpPr/>
              <p:nvPr/>
            </p:nvGrpSpPr>
            <p:grpSpPr>
              <a:xfrm>
                <a:off x="8389718" y="1508627"/>
                <a:ext cx="2719977" cy="3677433"/>
                <a:chOff x="8389718" y="1508627"/>
                <a:chExt cx="2719977" cy="367743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28A8288-B046-42FA-B06A-5DBC93EE3D05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 rot="5400000" flipV="1">
                  <a:off x="8653494" y="2000710"/>
                  <a:ext cx="2192426" cy="27199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EEF">
                        <a:alpha val="86000"/>
                      </a:srgbClr>
                    </a:gs>
                    <a:gs pos="100000">
                      <a:srgbClr val="00AEEF">
                        <a:alpha val="26000"/>
                      </a:srgbClr>
                    </a:gs>
                  </a:gsLst>
                  <a:lin ang="0" scaled="1"/>
                  <a:tileRect/>
                </a:gradFill>
                <a:ln w="28575" cap="flat" cmpd="sng" algn="ctr">
                  <a:noFill/>
                  <a:prstDash val="solid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4">
                    <a:defRPr>
                      <a:effectLst/>
                    </a:defRPr>
                  </a:pPr>
                  <a:endParaRPr lang="en-US" sz="3067" b="1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142B63B-168E-414B-8DB1-560E54D47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rot="5400000">
                  <a:off x="7865124" y="2795355"/>
                  <a:ext cx="3677433" cy="1103977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A9EE1FF-91A8-411A-BE5A-5E7E479B6494}"/>
                  </a:ext>
                </a:extLst>
              </p:cNvPr>
              <p:cNvGrpSpPr/>
              <p:nvPr/>
            </p:nvGrpSpPr>
            <p:grpSpPr>
              <a:xfrm>
                <a:off x="7613311" y="3754626"/>
                <a:ext cx="4249324" cy="1992270"/>
                <a:chOff x="7613311" y="3754626"/>
                <a:chExt cx="4249324" cy="1992270"/>
              </a:xfrm>
            </p:grpSpPr>
            <p:sp>
              <p:nvSpPr>
                <p:cNvPr id="3" name="Flowchart: Manual Operation 2">
                  <a:extLst>
                    <a:ext uri="{FF2B5EF4-FFF2-40B4-BE49-F238E27FC236}">
                      <a16:creationId xmlns:a16="http://schemas.microsoft.com/office/drawing/2014/main" id="{7EFE8D1C-BFAE-4407-96BB-DF6E6FC9AEC9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 rot="10800000">
                  <a:off x="7613311" y="3754626"/>
                  <a:ext cx="4249324" cy="1938613"/>
                </a:xfrm>
                <a:prstGeom prst="flowChartManualOperation">
                  <a:avLst/>
                </a:prstGeom>
                <a:gradFill>
                  <a:gsLst>
                    <a:gs pos="12000">
                      <a:srgbClr val="00AEEF">
                        <a:lumMod val="98000"/>
                        <a:alpha val="41000"/>
                      </a:srgbClr>
                    </a:gs>
                    <a:gs pos="59000">
                      <a:srgbClr val="00AEEF"/>
                    </a:gs>
                  </a:gsLst>
                  <a:lin ang="150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 fontAlgn="base">
                    <a:lnSpc>
                      <a:spcPct val="85000"/>
                    </a:lnSpc>
                    <a:spcAft>
                      <a:spcPct val="0"/>
                    </a:spcAft>
                    <a:buClr>
                      <a:prstClr val="black"/>
                    </a:buCl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Intel Clear"/>
                    <a:cs typeface="Arial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9C2274F-EE42-43B5-BF32-B381968767B8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8785744" y="5026206"/>
                  <a:ext cx="1963659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IOT DEVICES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641CF4F-10CF-4575-9180-4849EF8BFDBD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342610" y="3986640"/>
                  <a:ext cx="2628242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2000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ntel Clear Pro"/>
                    </a:rPr>
                    <a:t>     </a:t>
                  </a: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JSON XML CBOR JPEG…</a:t>
                  </a:r>
                  <a:endParaRPr lang="en-US" sz="2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DD894DA-7EE5-49C8-B9EB-4CADFE78F721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913261" y="4355198"/>
                  <a:ext cx="3738360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ONEM2M OCF ECHONET OPC-UA… 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2B0B32B-7F3E-4F4D-A26D-3FF08977A2B3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968955" y="4667283"/>
                  <a:ext cx="3530819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2000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ntel Clear Pro"/>
                    </a:rPr>
                    <a:t>     </a:t>
                  </a: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HTTP COAP MQTT BACNET ZWAVE… </a:t>
                  </a:r>
                  <a:endParaRPr lang="en-US" sz="2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7AA207D-2FE5-49E4-9E1D-36BC118B9961}"/>
                  </a:ext>
                </a:extLst>
              </p:cNvPr>
              <p:cNvGrpSpPr/>
              <p:nvPr/>
            </p:nvGrpSpPr>
            <p:grpSpPr>
              <a:xfrm>
                <a:off x="7613311" y="910444"/>
                <a:ext cx="4249324" cy="2080845"/>
                <a:chOff x="7613311" y="910444"/>
                <a:chExt cx="4249324" cy="2080845"/>
              </a:xfrm>
            </p:grpSpPr>
            <p:sp>
              <p:nvSpPr>
                <p:cNvPr id="5" name="Flowchart: Manual Operation 4">
                  <a:extLst>
                    <a:ext uri="{FF2B5EF4-FFF2-40B4-BE49-F238E27FC236}">
                      <a16:creationId xmlns:a16="http://schemas.microsoft.com/office/drawing/2014/main" id="{C3041B53-9F64-46EB-95A0-B684D8DABD2B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613311" y="1028157"/>
                  <a:ext cx="4249324" cy="1938613"/>
                </a:xfrm>
                <a:prstGeom prst="flowChartManualOperation">
                  <a:avLst/>
                </a:prstGeom>
                <a:gradFill>
                  <a:gsLst>
                    <a:gs pos="12000">
                      <a:srgbClr val="00AEEF">
                        <a:lumMod val="98000"/>
                        <a:alpha val="41000"/>
                      </a:srgbClr>
                    </a:gs>
                    <a:gs pos="59000">
                      <a:srgbClr val="00AEEF"/>
                    </a:gs>
                  </a:gsLst>
                  <a:lin ang="150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 fontAlgn="base">
                    <a:lnSpc>
                      <a:spcPct val="85000"/>
                    </a:lnSpc>
                    <a:spcAft>
                      <a:spcPct val="0"/>
                    </a:spcAft>
                    <a:buClr>
                      <a:prstClr val="black"/>
                    </a:buCl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Intel Clear"/>
                    <a:cs typeface="Arial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60F86C2-41BD-4210-8396-0CC5575F563B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8775354" y="910444"/>
                  <a:ext cx="2014174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IOT APPLICATIONS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660C2A7-3647-4CDB-BEC0-4F67D5D1C92D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8223830" y="2270599"/>
                  <a:ext cx="3087488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TABLES  RDF/JSON-LD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E2F181-70E3-4DB0-B24C-0A9A620A474F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8240639" y="1922384"/>
                  <a:ext cx="3087488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SQL  SPARQL 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238CC39-D92F-45B6-9B47-C437C466702C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951889" y="1611338"/>
                  <a:ext cx="3547886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FAAS  DIGITAL TWINS  ML/AI ANALYTICS 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2683798-7DEE-49D4-8F33-B4DF5BD2BB4D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894500" y="1265458"/>
                  <a:ext cx="3605275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CLOUD, EDGE/FOG, AND IOT SERVICES</a:t>
                  </a: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050763-61CE-4E69-A236-6054BEB10FD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149177" y="3633272"/>
              <a:ext cx="2970938" cy="72069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121920" rtlCol="0" anchor="ctr"/>
            <a:lstStyle>
              <a:defPPr>
                <a:defRPr lang="en-US">
                  <a:effectLst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defRPr>
                  <a:effectLst/>
                </a:defRPr>
              </a:pPr>
              <a:r>
                <a:rPr lang="en-US" sz="20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</a:rPr>
                <a:t>     </a:t>
              </a: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IOTSCHEMA ETSI-SSN OGS…</a:t>
              </a:r>
              <a:endParaRPr 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061438" y="4473712"/>
                <a:ext cx="244447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PYTHON  NODE.JS  C++   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FLASK  EXPRESS 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921255"/>
                <a:ext cx="290148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318473" y="1356219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JQUERY AJAX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205578" y="1866837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JAVASCRIPT</a:t>
                </a:r>
                <a:br>
                  <a:rPr lang="en-US" sz="1600" b="1" kern="0" dirty="0">
                    <a:solidFill>
                      <a:prstClr val="white"/>
                    </a:solidFill>
                    <a:latin typeface="Arial Narrow" panose="020B0606020202030204" pitchFamily="34" charset="0"/>
                  </a:rPr>
                </a:b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56947" y="5026206"/>
                <a:ext cx="280073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356947" y="4402908"/>
                <a:ext cx="278170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6947" y="939981"/>
                <a:ext cx="278170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98575" y="1621294"/>
                <a:ext cx="210389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09049" y="2959606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"in"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More similarity to standard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Architecture and Thing Description submitted to TAG Review 26 March 2019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B17-AC30-43FD-A16B-A163804B31A8}"/>
              </a:ext>
            </a:extLst>
          </p:cNvPr>
          <p:cNvSpPr txBox="1"/>
          <p:nvPr/>
        </p:nvSpPr>
        <p:spPr>
          <a:xfrm>
            <a:off x="1024302" y="5640564"/>
            <a:ext cx="103373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Express your interest or address some new topics or challenges in a position paper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Application deadline</a:t>
            </a:r>
            <a:r>
              <a:rPr lang="en-US">
                <a:solidFill>
                  <a:prstClr val="black"/>
                </a:solidFill>
                <a:latin typeface="Calibri"/>
              </a:rPr>
              <a:t>: </a:t>
            </a:r>
            <a:r>
              <a:rPr lang="en-US" b="1">
                <a:solidFill>
                  <a:prstClr val="black"/>
                </a:solidFill>
                <a:latin typeface="Calibri"/>
              </a:rPr>
              <a:t>23rd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April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947</Words>
  <Application>Microsoft Office PowerPoint</Application>
  <PresentationFormat>Custom</PresentationFormat>
  <Paragraphs>254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 Unicode MS</vt:lpstr>
      <vt:lpstr>HG明朝E</vt:lpstr>
      <vt:lpstr>ＭＳ Ｐゴシック</vt:lpstr>
      <vt:lpstr>Neo Sans Intel</vt:lpstr>
      <vt:lpstr>Neo Sans Intel Medium</vt:lpstr>
      <vt:lpstr>Arial</vt:lpstr>
      <vt:lpstr>Arial Narrow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Kovatsch;Michael McCool</dc:creator>
  <cp:keywords>CTPClassification=CTP_NT</cp:keywords>
  <cp:lastModifiedBy>Mccool, Michael</cp:lastModifiedBy>
  <cp:revision>145</cp:revision>
  <dcterms:created xsi:type="dcterms:W3CDTF">2018-05-15T12:31:41Z</dcterms:created>
  <dcterms:modified xsi:type="dcterms:W3CDTF">2019-04-08T18:30:11Z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2019-04-08 18:30:11Z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