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embeddings/oleObject1.bin" ContentType="application/vnd.openxmlformats-officedocument.oleObject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  <p:sldMasterId id="2147483662" r:id="rId4"/>
  </p:sldMasterIdLst>
  <p:notesMasterIdLst>
    <p:notesMasterId r:id="rId20"/>
  </p:notesMasterIdLst>
  <p:sldIdLst>
    <p:sldId id="256" r:id="rId5"/>
    <p:sldId id="262" r:id="rId6"/>
    <p:sldId id="1119" r:id="rId7"/>
    <p:sldId id="386" r:id="rId8"/>
    <p:sldId id="1120" r:id="rId9"/>
    <p:sldId id="1122" r:id="rId10"/>
    <p:sldId id="303" r:id="rId11"/>
    <p:sldId id="280" r:id="rId12"/>
    <p:sldId id="291" r:id="rId13"/>
    <p:sldId id="301" r:id="rId14"/>
    <p:sldId id="1118" r:id="rId15"/>
    <p:sldId id="1123" r:id="rId16"/>
    <p:sldId id="299" r:id="rId17"/>
    <p:sldId id="297" r:id="rId18"/>
    <p:sldId id="298" r:id="rId19"/>
  </p:sldIdLst>
  <p:sldSz cx="12198350" cy="6858000"/>
  <p:notesSz cx="6858000" cy="9144000"/>
  <p:custDataLst>
    <p:tags r:id="rId22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-464" y="-11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27.05.19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coap:methodCode</a:t>
            </a:r>
            <a:r>
              <a:rPr lang="en-US" dirty="0"/>
              <a:t> = PUT</a:t>
            </a:r>
          </a:p>
          <a:p>
            <a:r>
              <a:rPr lang="en-US" dirty="0" err="1"/>
              <a:t>coap:optionNumber</a:t>
            </a:r>
            <a:r>
              <a:rPr lang="en-US" dirty="0"/>
              <a:t> 2053 = OCF-Content-Format-Version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9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customXml" Target="../../customXml/item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27.05.19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27.05.19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27.05.19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9668415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think-cell Folie" r:id="rId9" imgW="270" imgH="270" progId="">
                  <p:embed/>
                </p:oleObj>
              </mc:Choice>
              <mc:Fallback>
                <p:oleObj name="think-cell Folie" r:id="rId9" imgW="270" imgH="270" progId="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2"/>
            <a:ext cx="1219835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27063" y="1557339"/>
            <a:ext cx="360045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70388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8115750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4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5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6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7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</p:grpSp>
    </p:spTree>
    <p:custDataLst>
      <p:custData r:id="rId2"/>
    </p:custDataLst>
    <p:extLst>
      <p:ext uri="{BB962C8B-B14F-4D97-AF65-F5344CB8AC3E}">
        <p14:creationId xmlns:p14="http://schemas.microsoft.com/office/powerpoint/2010/main" val="196770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0" marR="0" lvl="0" indent="0" algn="r" defTabSz="668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629326"/>
      </p:ext>
    </p:extLst>
  </p:cSld>
  <p:clrMapOvr>
    <a:masterClrMapping/>
  </p:clrMapOvr>
  <p:transition xmlns:p14="http://schemas.microsoft.com/office/powerpoint/2010/main">
    <p:fade/>
  </p:transition>
  <p:extLst>
    <p:ext uri="{DCECCB84-F9BA-43D5-87BE-67443E8EF086}">
      <p15:sldGuideLst xmlns="" xmlns:p15="http://schemas.microsoft.com/office/powerpoint/2012/main">
        <p15:guide id="1" pos="144">
          <p15:clr>
            <a:srgbClr val="FBAE40"/>
          </p15:clr>
        </p15:guide>
        <p15:guide id="2" pos="56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566" y="1524001"/>
            <a:ext cx="11135217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85398" y="6556248"/>
            <a:ext cx="1227356" cy="182880"/>
          </a:xfrm>
          <a:prstGeom prst="rect">
            <a:avLst/>
          </a:prstGeom>
        </p:spPr>
        <p:txBody>
          <a:bodyPr/>
          <a:lstStyle/>
          <a:p>
            <a:fld id="{37740E65-FBEF-4B4B-80FF-B15FF6031ED2}" type="datetime1">
              <a:t>27.05.19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28160" y="6556248"/>
            <a:ext cx="2704607" cy="1828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Oracle Internal/Restricted/Highly Restricted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3055" y="6556248"/>
            <a:ext cx="333728" cy="18288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29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ltGray">
          <a:xfrm>
            <a:off x="6099176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229" y="1524001"/>
            <a:ext cx="5414427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1696" y="1524001"/>
            <a:ext cx="5414426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85398" y="6556248"/>
            <a:ext cx="1227356" cy="182880"/>
          </a:xfrm>
          <a:prstGeom prst="rect">
            <a:avLst/>
          </a:prstGeom>
        </p:spPr>
        <p:txBody>
          <a:bodyPr/>
          <a:lstStyle/>
          <a:p>
            <a:fld id="{4291D958-25E6-7548-A7E8-1221B6B7A346}" type="datetime1">
              <a:t>27.05.19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628160" y="6556248"/>
            <a:ext cx="2704607" cy="1828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Oracle Internal/Restricted/Highly Restricted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33055" y="6556248"/>
            <a:ext cx="333728" cy="18288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/>
              <a:t>‹#›</a:t>
            </a:fld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30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27.05.19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27.05.19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27.05.19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27.05.19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27.05.19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27.05.19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27.05.19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27.05.19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3.xml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27.05.19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2"/>
            <a:ext cx="10978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27.05.19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356352"/>
            <a:ext cx="386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23383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ransition xmlns:p14="http://schemas.microsoft.com/office/powerpoint/2010/main"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hyperlink" Target="https://www.w3.org/WoT/ws-2019/cfp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w3.org/TR/wot-binding-templates/" TargetMode="External"/><Relationship Id="rId12" Type="http://schemas.openxmlformats.org/officeDocument/2006/relationships/hyperlink" Target="https://www.w3.org/TR/wot-scripting-api/" TargetMode="External"/><Relationship Id="rId13" Type="http://schemas.openxmlformats.org/officeDocument/2006/relationships/hyperlink" Target="https://www.w3.org/TR/wot-security/" TargetMode="External"/><Relationship Id="rId14" Type="http://schemas.openxmlformats.org/officeDocument/2006/relationships/hyperlink" Target="https://github.com/w3c/wot-architecture/" TargetMode="External"/><Relationship Id="rId15" Type="http://schemas.openxmlformats.org/officeDocument/2006/relationships/hyperlink" Target="https://w3c.github.io/wot-thing-description/" TargetMode="External"/><Relationship Id="rId16" Type="http://schemas.openxmlformats.org/officeDocument/2006/relationships/hyperlink" Target="https://w3c.github.io/wot-binding-templates/" TargetMode="External"/><Relationship Id="rId17" Type="http://schemas.openxmlformats.org/officeDocument/2006/relationships/hyperlink" Target="https://github.com/w3c/wot-scripting-api/" TargetMode="External"/><Relationship Id="rId18" Type="http://schemas.openxmlformats.org/officeDocument/2006/relationships/hyperlink" Target="https://github.com/w3c/wot-security/" TargetMode="External"/><Relationship Id="rId19" Type="http://schemas.openxmlformats.org/officeDocument/2006/relationships/hyperlink" Target="https://github.com/eclipse/thingweb.node-wot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w3.org/WoT/IG/wiki" TargetMode="External"/><Relationship Id="rId3" Type="http://schemas.openxmlformats.org/officeDocument/2006/relationships/hyperlink" Target="https://www.w3.org/2016/07/wot-ig-charter.html" TargetMode="External"/><Relationship Id="rId4" Type="http://schemas.openxmlformats.org/officeDocument/2006/relationships/hyperlink" Target="https://www.w3.org/WoT/IG/" TargetMode="External"/><Relationship Id="rId5" Type="http://schemas.openxmlformats.org/officeDocument/2006/relationships/hyperlink" Target="https://lists.w3.org/Archives/Public/public-wot-ig/" TargetMode="External"/><Relationship Id="rId6" Type="http://schemas.openxmlformats.org/officeDocument/2006/relationships/hyperlink" Target="https://github.com/w3c/wot" TargetMode="External"/><Relationship Id="rId7" Type="http://schemas.openxmlformats.org/officeDocument/2006/relationships/hyperlink" Target="https://www.w3.org/2016/12/wot-wg-2016.html" TargetMode="External"/><Relationship Id="rId8" Type="http://schemas.openxmlformats.org/officeDocument/2006/relationships/hyperlink" Target="https://www.w3.org/WoT/WG/" TargetMode="External"/><Relationship Id="rId9" Type="http://schemas.openxmlformats.org/officeDocument/2006/relationships/hyperlink" Target="https://www.w3.org/TR/wot-architecture/" TargetMode="External"/><Relationship Id="rId10" Type="http://schemas.openxmlformats.org/officeDocument/2006/relationships/hyperlink" Target="https://www.w3.org/TR/wot-thing-descriptio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michael.mccool@intel.com" TargetMode="External"/><Relationship Id="rId3" Type="http://schemas.openxmlformats.org/officeDocument/2006/relationships/hyperlink" Target="mailto:matthias.kovatsch@huawei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w3.org/2016/07/wot-ig-charter.html" TargetMode="External"/><Relationship Id="rId3" Type="http://schemas.openxmlformats.org/officeDocument/2006/relationships/hyperlink" Target="https://www.w3.org/2016/12/wot-wg-2016.html" TargetMode="External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tags" Target="../tags/tag26.xml"/><Relationship Id="rId21" Type="http://schemas.openxmlformats.org/officeDocument/2006/relationships/tags" Target="../tags/tag27.xml"/><Relationship Id="rId22" Type="http://schemas.openxmlformats.org/officeDocument/2006/relationships/tags" Target="../tags/tag28.xml"/><Relationship Id="rId23" Type="http://schemas.openxmlformats.org/officeDocument/2006/relationships/tags" Target="../tags/tag29.xml"/><Relationship Id="rId24" Type="http://schemas.openxmlformats.org/officeDocument/2006/relationships/tags" Target="../tags/tag30.xml"/><Relationship Id="rId25" Type="http://schemas.openxmlformats.org/officeDocument/2006/relationships/tags" Target="../tags/tag31.xml"/><Relationship Id="rId26" Type="http://schemas.openxmlformats.org/officeDocument/2006/relationships/tags" Target="../tags/tag32.xml"/><Relationship Id="rId27" Type="http://schemas.openxmlformats.org/officeDocument/2006/relationships/tags" Target="../tags/tag33.xml"/><Relationship Id="rId28" Type="http://schemas.openxmlformats.org/officeDocument/2006/relationships/tags" Target="../tags/tag34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30" Type="http://schemas.openxmlformats.org/officeDocument/2006/relationships/tags" Target="../tags/tag36.xml"/><Relationship Id="rId31" Type="http://schemas.openxmlformats.org/officeDocument/2006/relationships/tags" Target="../tags/tag37.xml"/><Relationship Id="rId32" Type="http://schemas.openxmlformats.org/officeDocument/2006/relationships/tags" Target="../tags/tag38.xml"/><Relationship Id="rId9" Type="http://schemas.openxmlformats.org/officeDocument/2006/relationships/tags" Target="../tags/tag15.xml"/><Relationship Id="rId6" Type="http://schemas.openxmlformats.org/officeDocument/2006/relationships/tags" Target="../tags/tag12.xml"/><Relationship Id="rId7" Type="http://schemas.openxmlformats.org/officeDocument/2006/relationships/tags" Target="../tags/tag13.xml"/><Relationship Id="rId8" Type="http://schemas.openxmlformats.org/officeDocument/2006/relationships/tags" Target="../tags/tag14.xml"/><Relationship Id="rId33" Type="http://schemas.openxmlformats.org/officeDocument/2006/relationships/tags" Target="../tags/tag39.xml"/><Relationship Id="rId34" Type="http://schemas.openxmlformats.org/officeDocument/2006/relationships/tags" Target="../tags/tag40.xml"/><Relationship Id="rId35" Type="http://schemas.openxmlformats.org/officeDocument/2006/relationships/tags" Target="../tags/tag41.xml"/><Relationship Id="rId36" Type="http://schemas.openxmlformats.org/officeDocument/2006/relationships/tags" Target="../tags/tag42.xml"/><Relationship Id="rId10" Type="http://schemas.openxmlformats.org/officeDocument/2006/relationships/tags" Target="../tags/tag16.xml"/><Relationship Id="rId11" Type="http://schemas.openxmlformats.org/officeDocument/2006/relationships/tags" Target="../tags/tag17.xml"/><Relationship Id="rId12" Type="http://schemas.openxmlformats.org/officeDocument/2006/relationships/tags" Target="../tags/tag18.xml"/><Relationship Id="rId13" Type="http://schemas.openxmlformats.org/officeDocument/2006/relationships/tags" Target="../tags/tag19.xml"/><Relationship Id="rId14" Type="http://schemas.openxmlformats.org/officeDocument/2006/relationships/tags" Target="../tags/tag20.xml"/><Relationship Id="rId15" Type="http://schemas.openxmlformats.org/officeDocument/2006/relationships/tags" Target="../tags/tag21.xml"/><Relationship Id="rId16" Type="http://schemas.openxmlformats.org/officeDocument/2006/relationships/tags" Target="../tags/tag22.xml"/><Relationship Id="rId17" Type="http://schemas.openxmlformats.org/officeDocument/2006/relationships/tags" Target="../tags/tag23.xml"/><Relationship Id="rId18" Type="http://schemas.openxmlformats.org/officeDocument/2006/relationships/tags" Target="../tags/tag24.xml"/><Relationship Id="rId19" Type="http://schemas.openxmlformats.org/officeDocument/2006/relationships/tags" Target="../tags/tag25.xml"/><Relationship Id="rId37" Type="http://schemas.openxmlformats.org/officeDocument/2006/relationships/tags" Target="../tags/tag43.xml"/><Relationship Id="rId38" Type="http://schemas.openxmlformats.org/officeDocument/2006/relationships/slideLayout" Target="../slideLayouts/slideLayout13.xml"/><Relationship Id="rId39" Type="http://schemas.openxmlformats.org/officeDocument/2006/relationships/notesSlide" Target="../notesSlides/notesSlide1.xml"/><Relationship Id="rId40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Things</a:t>
            </a:r>
            <a:br>
              <a:rPr lang="en-US" sz="4800" b="1" dirty="0"/>
            </a:br>
            <a:r>
              <a:rPr lang="en-US" sz="4800" b="1" dirty="0"/>
              <a:t>Summary, Status, and Next Steps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 smtClean="0"/>
              <a:t>27 May 2019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and 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052736"/>
            <a:ext cx="10978515" cy="5616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 to adopt JSON-LD 1.1 proposed features to allow:</a:t>
            </a:r>
          </a:p>
          <a:p>
            <a:pPr lvl="1"/>
            <a:r>
              <a:rPr lang="en-US" dirty="0"/>
              <a:t>Default values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name:value</a:t>
            </a:r>
            <a:r>
              <a:rPr lang="en-US" dirty="0"/>
              <a:t> notation</a:t>
            </a:r>
          </a:p>
          <a:p>
            <a:pPr lvl="1"/>
            <a:r>
              <a:rPr lang="en-US" dirty="0"/>
              <a:t>More similarity to standard JSON practices</a:t>
            </a:r>
          </a:p>
          <a:p>
            <a:r>
              <a:rPr lang="en-US" dirty="0"/>
              <a:t>Security metadata</a:t>
            </a:r>
          </a:p>
          <a:p>
            <a:pPr lvl="1"/>
            <a:r>
              <a:rPr lang="en-US" dirty="0"/>
              <a:t>Focus on HTTP(S), </a:t>
            </a:r>
            <a:r>
              <a:rPr lang="en-US" dirty="0" err="1"/>
              <a:t>CoAP</a:t>
            </a:r>
            <a:r>
              <a:rPr lang="en-US" dirty="0"/>
              <a:t>(S), and MQTT(S)</a:t>
            </a:r>
          </a:p>
          <a:p>
            <a:r>
              <a:rPr lang="en-US" dirty="0"/>
              <a:t>Protocol Bindings</a:t>
            </a:r>
          </a:p>
          <a:p>
            <a:pPr lvl="1"/>
            <a:r>
              <a:rPr lang="en-US" dirty="0"/>
              <a:t>Focus on HTTP, </a:t>
            </a:r>
            <a:r>
              <a:rPr lang="en-US" dirty="0" err="1"/>
              <a:t>CoAP</a:t>
            </a:r>
            <a:r>
              <a:rPr lang="en-US" dirty="0"/>
              <a:t>, and MQTT and structured payloads compatible with JSON</a:t>
            </a:r>
          </a:p>
          <a:p>
            <a:pPr lvl="1"/>
            <a:r>
              <a:rPr lang="en-US" dirty="0"/>
              <a:t>Support for Observe, using </a:t>
            </a:r>
            <a:r>
              <a:rPr lang="en-US" dirty="0" err="1"/>
              <a:t>subProtocols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long polling in HTTP) when appropriate</a:t>
            </a:r>
          </a:p>
          <a:p>
            <a:r>
              <a:rPr lang="en-US" b="1" i="1" dirty="0"/>
              <a:t>Architecture and Thing Description </a:t>
            </a:r>
            <a:r>
              <a:rPr lang="en-US" b="1" i="1" dirty="0" smtClean="0"/>
              <a:t>published as Candidate Recommendations 16 May </a:t>
            </a:r>
            <a:r>
              <a:rPr lang="en-US" b="1" i="1" dirty="0"/>
              <a:t>2019</a:t>
            </a:r>
          </a:p>
          <a:p>
            <a:r>
              <a:rPr lang="en-US" b="1" i="1" dirty="0"/>
              <a:t>Notes published on Protocol Bindings, Security, and Scripting API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9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23F5E2E-8AD2-46EE-934B-44D57F16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" y="-1"/>
            <a:ext cx="12231083" cy="4886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0B07E4A-052D-47BF-B5E0-E386E6C37A7F}"/>
              </a:ext>
            </a:extLst>
          </p:cNvPr>
          <p:cNvSpPr/>
          <p:nvPr/>
        </p:nvSpPr>
        <p:spPr bwMode="auto">
          <a:xfrm>
            <a:off x="2826718" y="5091072"/>
            <a:ext cx="6137627" cy="54949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  <a:hlinkClick r:id="rId3"/>
              </a:rPr>
              <a:t>https://www.w3.org/WoT/ws-2019/cfp.html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algn="ctr" defTabSz="914400"/>
            <a:endParaRPr lang="en-US" sz="179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617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/ Next steps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 Publication of Architecture and Thing Description: 1 Aug 2019</a:t>
            </a:r>
          </a:p>
          <a:p>
            <a:endParaRPr lang="en-US" dirty="0"/>
          </a:p>
          <a:p>
            <a:r>
              <a:rPr lang="en-US" dirty="0" smtClean="0"/>
              <a:t>New charter of the </a:t>
            </a:r>
            <a:r>
              <a:rPr lang="en-US" dirty="0" err="1" smtClean="0"/>
              <a:t>WoT</a:t>
            </a:r>
            <a:r>
              <a:rPr lang="en-US" dirty="0" smtClean="0"/>
              <a:t> Interest Group currently being defined</a:t>
            </a:r>
          </a:p>
          <a:p>
            <a:r>
              <a:rPr lang="en-US" dirty="0" smtClean="0"/>
              <a:t>Charter Period: July 2019 </a:t>
            </a:r>
            <a:r>
              <a:rPr lang="mr-IN" dirty="0" smtClean="0"/>
              <a:t>–</a:t>
            </a:r>
            <a:r>
              <a:rPr lang="en-US" dirty="0" smtClean="0"/>
              <a:t> June 2021</a:t>
            </a:r>
          </a:p>
          <a:p>
            <a:endParaRPr lang="en-US" dirty="0" smtClean="0"/>
          </a:p>
          <a:p>
            <a:r>
              <a:rPr lang="en-US" dirty="0" smtClean="0"/>
              <a:t>Please participate and contribute to the evolution of the Web of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2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340768"/>
            <a:ext cx="538760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Counter fragmentation in the IoT</a:t>
            </a:r>
          </a:p>
          <a:p>
            <a:endParaRPr lang="en-US" dirty="0"/>
          </a:p>
          <a:p>
            <a:pPr lvl="1"/>
            <a:r>
              <a:rPr lang="en-US" dirty="0"/>
              <a:t>Web of Things to Internet of Things</a:t>
            </a:r>
            <a:br>
              <a:rPr lang="en-US" dirty="0"/>
            </a:br>
            <a:r>
              <a:rPr lang="en-US" dirty="0"/>
              <a:t>is similar to the Web to Internet relation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Narrow waist: common interaction model and metadata description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patterns from the World Wide Web</a:t>
            </a:r>
            <a:br>
              <a:rPr lang="en-US" dirty="0"/>
            </a:br>
            <a:r>
              <a:rPr lang="en-US" dirty="0"/>
              <a:t>and adapt and apply them to the IoT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JSON Schema and Linked Data</a:t>
            </a:r>
          </a:p>
          <a:p>
            <a:pPr lvl="2"/>
            <a:r>
              <a:rPr lang="de-DE" dirty="0"/>
              <a:t>URIs </a:t>
            </a:r>
            <a:r>
              <a:rPr lang="de-DE" dirty="0" err="1"/>
              <a:t>and</a:t>
            </a:r>
            <a:r>
              <a:rPr lang="de-DE" dirty="0"/>
              <a:t> Media </a:t>
            </a:r>
            <a:r>
              <a:rPr lang="de-DE" dirty="0" err="1"/>
              <a:t>Types</a:t>
            </a:r>
            <a:endParaRPr lang="de-DE" dirty="0"/>
          </a:p>
          <a:p>
            <a:pPr lvl="2"/>
            <a:r>
              <a:rPr lang="de-DE" dirty="0"/>
              <a:t>JavaScript </a:t>
            </a:r>
            <a:r>
              <a:rPr lang="de-DE" dirty="0" err="1"/>
              <a:t>runtime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1773" y="1340767"/>
            <a:ext cx="551497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describing and complementing</a:t>
            </a:r>
          </a:p>
          <a:p>
            <a:endParaRPr lang="en-US" dirty="0"/>
          </a:p>
          <a:p>
            <a:pPr lvl="1"/>
            <a:r>
              <a:rPr lang="en-US" dirty="0"/>
              <a:t>Not competing with existing IoT standards,</a:t>
            </a:r>
            <a:br>
              <a:rPr lang="en-US" dirty="0"/>
            </a:br>
            <a:r>
              <a:rPr lang="en-US" dirty="0"/>
              <a:t>as not prescribing a full-stack 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Instead, </a:t>
            </a:r>
            <a:r>
              <a:rPr lang="en-US" i="1" dirty="0"/>
              <a:t>describes</a:t>
            </a:r>
            <a:r>
              <a:rPr lang="en-US" dirty="0"/>
              <a:t> existing solutions so they can work with each other (interoperate)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defines common building blocks</a:t>
            </a:r>
            <a:br>
              <a:rPr lang="en-US" dirty="0"/>
            </a:br>
            <a:r>
              <a:rPr lang="en-US" dirty="0"/>
              <a:t>to enable semantic interoperability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WoT Thing Description (TD)</a:t>
            </a:r>
          </a:p>
          <a:p>
            <a:pPr lvl="2"/>
            <a:r>
              <a:rPr lang="en-US" dirty="0"/>
              <a:t>WoT Binding Templates</a:t>
            </a:r>
          </a:p>
          <a:p>
            <a:pPr lvl="2"/>
            <a:r>
              <a:rPr lang="en-US" dirty="0"/>
              <a:t>WoT Scripting API</a:t>
            </a:r>
          </a:p>
        </p:txBody>
      </p:sp>
    </p:spTree>
    <p:extLst>
      <p:ext uri="{BB962C8B-B14F-4D97-AF65-F5344CB8AC3E}">
        <p14:creationId xmlns:p14="http://schemas.microsoft.com/office/powerpoint/2010/main" val="338130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609916" y="1268760"/>
            <a:ext cx="538760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/>
          </a:p>
          <a:p>
            <a:r>
              <a:rPr lang="en-US" dirty="0"/>
              <a:t>W3C 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/>
          </a:p>
          <a:p>
            <a:r>
              <a:rPr lang="en-US" dirty="0"/>
              <a:t>W3C 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200830" y="1268760"/>
            <a:ext cx="5730995" cy="50691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W3C </a:t>
            </a:r>
            <a:r>
              <a:rPr lang="en-US" dirty="0" err="1" smtClean="0"/>
              <a:t>WoT</a:t>
            </a:r>
            <a:r>
              <a:rPr lang="en-US" smtClean="0"/>
              <a:t> </a:t>
            </a:r>
            <a:r>
              <a:rPr lang="en-US" sz="2900" smtClean="0"/>
              <a:t>Candidate </a:t>
            </a:r>
            <a:r>
              <a:rPr lang="en-US" sz="2900" dirty="0"/>
              <a:t>Recommendations</a:t>
            </a:r>
          </a:p>
          <a:p>
            <a:pPr lvl="1"/>
            <a:r>
              <a:rPr lang="en-US" sz="2100" dirty="0">
                <a:hlinkClick r:id="rId9"/>
              </a:rPr>
              <a:t>https://www.w3.org/TR/wot-architecture/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0"/>
              </a:rPr>
              <a:t>https://www.w3.org/TR/wot-thing-description/</a:t>
            </a:r>
            <a:endParaRPr lang="en-US" sz="2100" dirty="0"/>
          </a:p>
          <a:p>
            <a:endParaRPr lang="en-US" dirty="0" smtClean="0"/>
          </a:p>
          <a:p>
            <a:r>
              <a:rPr lang="en-US" dirty="0" smtClean="0"/>
              <a:t>W3C </a:t>
            </a:r>
            <a:r>
              <a:rPr lang="en-US" dirty="0"/>
              <a:t>WoT Working </a:t>
            </a:r>
            <a:r>
              <a:rPr lang="en-US" dirty="0" smtClean="0"/>
              <a:t>Drafts / Group Notes</a:t>
            </a:r>
            <a:endParaRPr lang="en-US" dirty="0"/>
          </a:p>
          <a:p>
            <a:pPr lvl="1"/>
            <a:r>
              <a:rPr lang="en-US" sz="2100" dirty="0" smtClean="0">
                <a:hlinkClick r:id="rId11"/>
              </a:rPr>
              <a:t>https</a:t>
            </a:r>
            <a:r>
              <a:rPr lang="en-US" sz="2100" dirty="0">
                <a:hlinkClick r:id="rId11"/>
              </a:rPr>
              <a:t>://www.w3.org/TR/wot-binding-templates/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3"/>
              </a:rPr>
              <a:t>https://www.w3.org/TR/wot-security/</a:t>
            </a:r>
            <a:endParaRPr lang="en-US" sz="2100" dirty="0"/>
          </a:p>
          <a:p>
            <a:pPr marL="360000" lvl="1" indent="0">
              <a:buNone/>
            </a:pPr>
            <a:endParaRPr lang="de-DE" dirty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4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7"/>
              </a:rPr>
              <a:t>https://github.com/w3c/wot-scripting-api/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8"/>
              </a:rPr>
              <a:t>https://github.com/w3c/wot-security/</a:t>
            </a:r>
            <a:endParaRPr lang="en-US" sz="2100" dirty="0"/>
          </a:p>
          <a:p>
            <a:pPr marL="360000" lvl="1" indent="0">
              <a:buNone/>
            </a:pPr>
            <a:endParaRPr lang="en-US" sz="2100" dirty="0"/>
          </a:p>
          <a:p>
            <a:r>
              <a:rPr lang="en-US" sz="2900" dirty="0"/>
              <a:t>Reference Implementation: node-wot</a:t>
            </a:r>
          </a:p>
          <a:p>
            <a:pPr lvl="1"/>
            <a:r>
              <a:rPr lang="en-US" sz="2100" u="sng" dirty="0">
                <a:hlinkClick r:id="rId19"/>
              </a:rPr>
              <a:t>https://github.com/eclipse/thingweb.node-wot</a:t>
            </a:r>
            <a:endParaRPr lang="en-US" sz="2100" dirty="0"/>
          </a:p>
          <a:p>
            <a:pPr marL="0" indent="0">
              <a:buNone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55037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Michael McCool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michael.mccool@intel.com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Matthias Kovatsch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Huawei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matthias.kovatsch@huawei.com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836712"/>
          </a:xfrm>
        </p:spPr>
        <p:txBody>
          <a:bodyPr>
            <a:normAutofit/>
          </a:bodyPr>
          <a:lstStyle/>
          <a:p>
            <a:r>
              <a:rPr lang="en-US" dirty="0"/>
              <a:t>W3C Web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484" y="1628800"/>
            <a:ext cx="5387605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W3C WoT Interest Group (IG)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>
                <a:hlinkClick r:id="rId2"/>
              </a:rPr>
              <a:t>https://www.w3.org/2016/07/wot-ig-charter.html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dirty="0"/>
              <a:t>Started spring 2015</a:t>
            </a:r>
          </a:p>
          <a:p>
            <a:pPr lvl="1"/>
            <a:r>
              <a:rPr lang="en-US" dirty="0"/>
              <a:t>~200 participants</a:t>
            </a:r>
          </a:p>
          <a:p>
            <a:pPr lvl="1"/>
            <a:r>
              <a:rPr lang="en-US" dirty="0"/>
              <a:t>Informal work and outreach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PlugFest</a:t>
            </a:r>
            <a:r>
              <a:rPr lang="en-US" dirty="0"/>
              <a:t>” validation with running code</a:t>
            </a:r>
          </a:p>
          <a:p>
            <a:pPr lvl="1"/>
            <a:r>
              <a:rPr lang="en-US" dirty="0"/>
              <a:t>Exploration of new building blocks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OpenDays</a:t>
            </a:r>
            <a:r>
              <a:rPr lang="en-US" dirty="0"/>
              <a:t>” with external speakers</a:t>
            </a:r>
          </a:p>
          <a:p>
            <a:pPr lvl="1"/>
            <a:r>
              <a:rPr lang="en-US" dirty="0"/>
              <a:t>Liaisons and collaborations</a:t>
            </a:r>
            <a:br>
              <a:rPr lang="en-US" dirty="0"/>
            </a:br>
            <a:r>
              <a:rPr lang="en-US" dirty="0"/>
              <a:t>with other organizations and SDOs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Second Workshop on Web of Things planned for 3-5 June 2019  in Munich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63" y="1628800"/>
            <a:ext cx="551497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W3C WoT Working Group (WG)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3"/>
              </a:rPr>
              <a:t>https://www.w3.org/2016/12/wot-wg-2016.html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Started end of 2016 (effectively Feb 2017)</a:t>
            </a:r>
          </a:p>
          <a:p>
            <a:pPr lvl="1"/>
            <a:r>
              <a:rPr lang="en-US" dirty="0"/>
              <a:t>~100 participants</a:t>
            </a:r>
          </a:p>
          <a:p>
            <a:pPr lvl="1"/>
            <a:r>
              <a:rPr lang="en-US" dirty="0"/>
              <a:t>Normative work on specific deliverables</a:t>
            </a:r>
          </a:p>
          <a:p>
            <a:pPr lvl="1"/>
            <a:r>
              <a:rPr lang="en-US" dirty="0"/>
              <a:t>W3C Patent Policy for royalty-free standards</a:t>
            </a:r>
          </a:p>
          <a:p>
            <a:pPr lvl="1"/>
            <a:r>
              <a:rPr lang="en-US" dirty="0"/>
              <a:t>Only W3C Members and Invited Experts</a:t>
            </a:r>
          </a:p>
          <a:p>
            <a:pPr marL="360000" lvl="1" indent="0">
              <a:buNone/>
            </a:pPr>
            <a:endParaRPr lang="en-US" dirty="0"/>
          </a:p>
          <a:p>
            <a:pPr lvl="1"/>
            <a:r>
              <a:rPr lang="en-US" b="1" i="1" dirty="0"/>
              <a:t>Notes published on Protocol Bindings, Security, and Scripting API</a:t>
            </a:r>
          </a:p>
          <a:p>
            <a:pPr marL="360000" lvl="1" indent="0">
              <a:buNone/>
            </a:pPr>
            <a:endParaRPr lang="en-US" b="1" i="1" dirty="0"/>
          </a:p>
          <a:p>
            <a:pPr lvl="1"/>
            <a:r>
              <a:rPr lang="en-US" b="1" i="1" dirty="0"/>
              <a:t>Architecture and Thing </a:t>
            </a:r>
            <a:r>
              <a:rPr lang="en-US" b="1" i="1" dirty="0" smtClean="0"/>
              <a:t>Description were published as Candidate Recommendations  16 May 2019</a:t>
            </a:r>
            <a:endParaRPr lang="en-US" b="1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00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FCC294CE-B78C-4953-AE9D-7BCAAA1CD8D4}"/>
              </a:ext>
            </a:extLst>
          </p:cNvPr>
          <p:cNvSpPr txBox="1">
            <a:spLocks/>
          </p:cNvSpPr>
          <p:nvPr/>
        </p:nvSpPr>
        <p:spPr>
          <a:xfrm>
            <a:off x="0" y="703237"/>
            <a:ext cx="12198350" cy="836712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solidFill>
                  <a:srgbClr val="0070C0"/>
                </a:solidFill>
              </a:rPr>
              <a:t>Goal: Support IoT Interoperability via Open Standards </a:t>
            </a:r>
          </a:p>
        </p:txBody>
      </p:sp>
    </p:spTree>
    <p:extLst>
      <p:ext uri="{BB962C8B-B14F-4D97-AF65-F5344CB8AC3E}">
        <p14:creationId xmlns:p14="http://schemas.microsoft.com/office/powerpoint/2010/main" val="197025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4F4C95F-716D-486B-8E52-A8D98EFFA515}"/>
              </a:ext>
            </a:extLst>
          </p:cNvPr>
          <p:cNvGrpSpPr/>
          <p:nvPr/>
        </p:nvGrpSpPr>
        <p:grpSpPr>
          <a:xfrm>
            <a:off x="7613311" y="910444"/>
            <a:ext cx="4249324" cy="4836452"/>
            <a:chOff x="7613311" y="910444"/>
            <a:chExt cx="4249324" cy="4836452"/>
          </a:xfrm>
        </p:grpSpPr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18DFB0D4-43B9-4614-87D4-A88A9403AD17}"/>
                </a:ext>
              </a:extLst>
            </p:cNvPr>
            <p:cNvGrpSpPr/>
            <p:nvPr/>
          </p:nvGrpSpPr>
          <p:grpSpPr>
            <a:xfrm>
              <a:off x="7613311" y="910444"/>
              <a:ext cx="4249324" cy="4836452"/>
              <a:chOff x="7613311" y="910444"/>
              <a:chExt cx="4249324" cy="48364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="" xmlns:a16="http://schemas.microsoft.com/office/drawing/2014/main" id="{922A4212-081D-4B49-BD36-98C47B4A2A88}"/>
                  </a:ext>
                </a:extLst>
              </p:cNvPr>
              <p:cNvGrpSpPr/>
              <p:nvPr/>
            </p:nvGrpSpPr>
            <p:grpSpPr>
              <a:xfrm>
                <a:off x="8389718" y="1508627"/>
                <a:ext cx="2719977" cy="3677433"/>
                <a:chOff x="8389718" y="1508627"/>
                <a:chExt cx="2719977" cy="3677433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="" xmlns:a16="http://schemas.microsoft.com/office/drawing/2014/main" id="{C28A8288-B046-42FA-B06A-5DBC93EE3D05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>
                <a:xfrm rot="5400000" flipV="1">
                  <a:off x="8653494" y="2000710"/>
                  <a:ext cx="2192426" cy="271997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AEEF">
                        <a:alpha val="86000"/>
                      </a:srgbClr>
                    </a:gs>
                    <a:gs pos="100000">
                      <a:srgbClr val="00AEEF">
                        <a:alpha val="26000"/>
                      </a:srgbClr>
                    </a:gs>
                  </a:gsLst>
                  <a:lin ang="0" scaled="1"/>
                  <a:tileRect/>
                </a:gradFill>
                <a:ln w="28575" cap="flat" cmpd="sng" algn="ctr">
                  <a:noFill/>
                  <a:prstDash val="solid"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4">
                    <a:defRPr>
                      <a:effectLst/>
                    </a:defRPr>
                  </a:pPr>
                  <a:endParaRPr lang="en-US" sz="3067" b="1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="" xmlns:a16="http://schemas.microsoft.com/office/drawing/2014/main" id="{0142B63B-168E-414B-8DB1-560E54D47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 rot="5400000">
                  <a:off x="7865124" y="2795355"/>
                  <a:ext cx="3677433" cy="1103977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="" xmlns:a16="http://schemas.microsoft.com/office/drawing/2014/main" id="{0A9EE1FF-91A8-411A-BE5A-5E7E479B6494}"/>
                  </a:ext>
                </a:extLst>
              </p:cNvPr>
              <p:cNvGrpSpPr/>
              <p:nvPr/>
            </p:nvGrpSpPr>
            <p:grpSpPr>
              <a:xfrm>
                <a:off x="7613311" y="3754626"/>
                <a:ext cx="4249324" cy="1992270"/>
                <a:chOff x="7613311" y="3754626"/>
                <a:chExt cx="4249324" cy="1992270"/>
              </a:xfrm>
            </p:grpSpPr>
            <p:sp>
              <p:nvSpPr>
                <p:cNvPr id="3" name="Flowchart: Manual Operation 2">
                  <a:extLst>
                    <a:ext uri="{FF2B5EF4-FFF2-40B4-BE49-F238E27FC236}">
                      <a16:creationId xmlns="" xmlns:a16="http://schemas.microsoft.com/office/drawing/2014/main" id="{7EFE8D1C-BFAE-4407-96BB-DF6E6FC9AEC9}"/>
                    </a:ext>
                  </a:extLst>
                </p:cNvPr>
                <p:cNvSpPr/>
                <p:nvPr>
                  <p:custDataLst>
                    <p:tags r:id="rId32"/>
                  </p:custDataLst>
                </p:nvPr>
              </p:nvSpPr>
              <p:spPr>
                <a:xfrm rot="10800000">
                  <a:off x="7613311" y="3754626"/>
                  <a:ext cx="4249324" cy="1938613"/>
                </a:xfrm>
                <a:prstGeom prst="flowChartManualOperation">
                  <a:avLst/>
                </a:prstGeom>
                <a:gradFill>
                  <a:gsLst>
                    <a:gs pos="12000">
                      <a:srgbClr val="00AEEF">
                        <a:lumMod val="98000"/>
                        <a:alpha val="41000"/>
                      </a:srgbClr>
                    </a:gs>
                    <a:gs pos="59000">
                      <a:srgbClr val="00AEEF"/>
                    </a:gs>
                  </a:gsLst>
                  <a:lin ang="15000000" scaled="0"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400" fontAlgn="base">
                    <a:lnSpc>
                      <a:spcPct val="85000"/>
                    </a:lnSpc>
                    <a:spcAft>
                      <a:spcPct val="0"/>
                    </a:spcAft>
                    <a:buClr>
                      <a:prstClr val="black"/>
                    </a:buClr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Intel Clear"/>
                    <a:cs typeface="Arial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="" xmlns:a16="http://schemas.microsoft.com/office/drawing/2014/main" id="{D9C2274F-EE42-43B5-BF32-B381968767B8}"/>
                    </a:ext>
                  </a:extLst>
                </p:cNvPr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8785744" y="5026206"/>
                  <a:ext cx="1963659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IOT DEVICES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="" xmlns:a16="http://schemas.microsoft.com/office/drawing/2014/main" id="{9641CF4F-10CF-4575-9180-4849EF8BFDBD}"/>
                    </a:ext>
                  </a:extLst>
                </p:cNvPr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8342610" y="3986640"/>
                  <a:ext cx="2628242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2000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ntel Clear Pro"/>
                    </a:rPr>
                    <a:t>     </a:t>
                  </a: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JSON XML CBOR JPEG…</a:t>
                  </a:r>
                  <a:endParaRPr lang="en-US" sz="20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id="{2DD894DA-7EE5-49C8-B9EB-4CADFE78F721}"/>
                    </a:ext>
                  </a:extLst>
                </p:cNvPr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7913261" y="4355198"/>
                  <a:ext cx="3738360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ONEM2M OCF ECHONET OPC-UA… 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="" xmlns:a16="http://schemas.microsoft.com/office/drawing/2014/main" id="{E2B0B32B-7F3E-4F4D-A26D-3FF08977A2B3}"/>
                    </a:ext>
                  </a:extLst>
                </p:cNvPr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7968955" y="4667283"/>
                  <a:ext cx="3530819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2000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ntel Clear Pro"/>
                    </a:rPr>
                    <a:t>     </a:t>
                  </a: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HTTP COAP MQTT BACNET ZWAVE… </a:t>
                  </a:r>
                  <a:endParaRPr lang="en-US" sz="20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="" xmlns:a16="http://schemas.microsoft.com/office/drawing/2014/main" id="{07AA207D-2FE5-49E4-9E1D-36BC118B9961}"/>
                  </a:ext>
                </a:extLst>
              </p:cNvPr>
              <p:cNvGrpSpPr/>
              <p:nvPr/>
            </p:nvGrpSpPr>
            <p:grpSpPr>
              <a:xfrm>
                <a:off x="7613311" y="910444"/>
                <a:ext cx="4249324" cy="2080845"/>
                <a:chOff x="7613311" y="910444"/>
                <a:chExt cx="4249324" cy="2080845"/>
              </a:xfrm>
            </p:grpSpPr>
            <p:sp>
              <p:nvSpPr>
                <p:cNvPr id="5" name="Flowchart: Manual Operation 4">
                  <a:extLst>
                    <a:ext uri="{FF2B5EF4-FFF2-40B4-BE49-F238E27FC236}">
                      <a16:creationId xmlns="" xmlns:a16="http://schemas.microsoft.com/office/drawing/2014/main" id="{C3041B53-9F64-46EB-95A0-B684D8DABD2B}"/>
                    </a:ext>
                  </a:extLst>
                </p:cNvPr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7613311" y="1028157"/>
                  <a:ext cx="4249324" cy="1938613"/>
                </a:xfrm>
                <a:prstGeom prst="flowChartManualOperation">
                  <a:avLst/>
                </a:prstGeom>
                <a:gradFill>
                  <a:gsLst>
                    <a:gs pos="12000">
                      <a:srgbClr val="00AEEF">
                        <a:lumMod val="98000"/>
                        <a:alpha val="41000"/>
                      </a:srgbClr>
                    </a:gs>
                    <a:gs pos="59000">
                      <a:srgbClr val="00AEEF"/>
                    </a:gs>
                  </a:gsLst>
                  <a:lin ang="15000000" scaled="0"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400" fontAlgn="base">
                    <a:lnSpc>
                      <a:spcPct val="85000"/>
                    </a:lnSpc>
                    <a:spcAft>
                      <a:spcPct val="0"/>
                    </a:spcAft>
                    <a:buClr>
                      <a:prstClr val="black"/>
                    </a:buClr>
                    <a:defRPr/>
                  </a:pPr>
                  <a:endParaRPr lang="en-US" sz="1400" kern="0" dirty="0">
                    <a:solidFill>
                      <a:prstClr val="white"/>
                    </a:solidFill>
                    <a:latin typeface="Intel Clear"/>
                    <a:cs typeface="Arial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="" xmlns:a16="http://schemas.microsoft.com/office/drawing/2014/main" id="{460F86C2-41BD-4210-8396-0CC5575F563B}"/>
                    </a:ext>
                  </a:extLst>
                </p:cNvPr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8775354" y="910444"/>
                  <a:ext cx="2014174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IOT APPLICATIONS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="" xmlns:a16="http://schemas.microsoft.com/office/drawing/2014/main" id="{3660C2A7-3647-4CDB-BEC0-4F67D5D1C92D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8223830" y="2270599"/>
                  <a:ext cx="3087488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TABLES  RDF/JSON-LD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="" xmlns:a16="http://schemas.microsoft.com/office/drawing/2014/main" id="{B7E2F181-70E3-4DB0-B24C-0A9A620A474F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8240639" y="1922384"/>
                  <a:ext cx="3087488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SQL  SPARQL 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="" xmlns:a16="http://schemas.microsoft.com/office/drawing/2014/main" id="{C238CC39-D92F-45B6-9B47-C437C466702C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7951889" y="1611338"/>
                  <a:ext cx="3547886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FAAS  DIGITAL TWINS  ML/AI ANALYTICS 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="" xmlns:a16="http://schemas.microsoft.com/office/drawing/2014/main" id="{A2683798-7DEE-49D4-8F33-B4DF5BD2BB4D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7894500" y="1265458"/>
                  <a:ext cx="3605275" cy="720690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</a:ln>
                <a:effectLst/>
              </p:spPr>
              <p:txBody>
                <a:bodyPr tIns="121920" rtlCol="0" anchor="ctr"/>
                <a:lstStyle>
                  <a:defPPr>
                    <a:defRPr lang="en-US">
                      <a:effectLst/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70000"/>
                    </a:lnSpc>
                    <a:defRPr>
                      <a:effectLst/>
                    </a:defRPr>
                  </a:pPr>
                  <a:r>
                    <a:rPr lang="en-US" sz="1600" b="1" kern="0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CLOUD, EDGE/FOG, AND IOT SERVICES</a:t>
                  </a:r>
                </a:p>
              </p:txBody>
            </p:sp>
          </p:grpSp>
        </p:grp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4D050763-61CE-4E69-A236-6054BEB10FD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149177" y="3633272"/>
              <a:ext cx="2970938" cy="720690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121920" rtlCol="0" anchor="ctr"/>
            <a:lstStyle>
              <a:defPPr>
                <a:defRPr lang="en-US">
                  <a:effectLst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defRPr>
                  <a:effectLst/>
                </a:defRPr>
              </a:pPr>
              <a:r>
                <a:rPr lang="en-US" sz="20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</a:rPr>
                <a:t>     </a:t>
              </a:r>
              <a:r>
                <a:rPr 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IOTSCHEMA ETSI-SSN OGS…</a:t>
              </a:r>
              <a:endParaRPr lang="en-US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780661B-FBC0-4691-B1A1-30EFEEA1FD84}"/>
              </a:ext>
            </a:extLst>
          </p:cNvPr>
          <p:cNvGrpSpPr/>
          <p:nvPr/>
        </p:nvGrpSpPr>
        <p:grpSpPr>
          <a:xfrm>
            <a:off x="3857960" y="921255"/>
            <a:ext cx="2923265" cy="4806915"/>
            <a:chOff x="3857960" y="921255"/>
            <a:chExt cx="2923265" cy="4806915"/>
          </a:xfrm>
        </p:grpSpPr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C61562CA-2F7D-47ED-A0EB-E910A2A5C75F}"/>
                </a:ext>
              </a:extLst>
            </p:cNvPr>
            <p:cNvGrpSpPr/>
            <p:nvPr/>
          </p:nvGrpSpPr>
          <p:grpSpPr>
            <a:xfrm>
              <a:off x="4349683" y="1554269"/>
              <a:ext cx="1935685" cy="3677433"/>
              <a:chOff x="4349683" y="1554269"/>
              <a:chExt cx="1935685" cy="3677433"/>
            </a:xfrm>
          </p:grpSpPr>
          <p:sp>
            <p:nvSpPr>
              <p:cNvPr id="17" name="Oval 16">
                <a:extLst>
                  <a:ext uri="{FF2B5EF4-FFF2-40B4-BE49-F238E27FC236}">
                    <a16:creationId xmlns="" xmlns:a16="http://schemas.microsoft.com/office/drawing/2014/main" id="{7EB051B8-231E-49A2-907A-22896979A53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5400000" flipV="1">
                <a:off x="4214202" y="2375957"/>
                <a:ext cx="2206647" cy="1935685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="" xmlns:a16="http://schemas.microsoft.com/office/drawing/2014/main" id="{F20830AD-5FD1-4D2B-93E9-A42A17BAB7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3471357" y="2840997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F7157E52-C308-4293-B327-B9F74A7FDD9C}"/>
                </a:ext>
              </a:extLst>
            </p:cNvPr>
            <p:cNvGrpSpPr/>
            <p:nvPr/>
          </p:nvGrpSpPr>
          <p:grpSpPr>
            <a:xfrm>
              <a:off x="3876996" y="3760960"/>
              <a:ext cx="2904229" cy="1967210"/>
              <a:chOff x="3876996" y="3760960"/>
              <a:chExt cx="2904229" cy="1967210"/>
            </a:xfrm>
          </p:grpSpPr>
          <p:sp>
            <p:nvSpPr>
              <p:cNvPr id="14" name="Flowchart: Manual Operation 13">
                <a:extLst>
                  <a:ext uri="{FF2B5EF4-FFF2-40B4-BE49-F238E27FC236}">
                    <a16:creationId xmlns="" xmlns:a16="http://schemas.microsoft.com/office/drawing/2014/main" id="{91660FF7-9DBE-4971-96AE-423FAFEC2F2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0800000">
                <a:off x="3876996" y="3764734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CC078E0B-4084-4C32-A249-BF06E585EE9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4384628" y="500748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WEB SERVICES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F983E126-BE7D-4B23-886F-FE1369339AD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4061438" y="4473712"/>
                <a:ext cx="244447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</a:t>
                </a: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PYTHON  NODE.JS  C++   </a:t>
                </a:r>
                <a:endParaRPr 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7F9A3CD6-2429-4E69-9C71-329B7DCAE67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4349683" y="376096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</a:t>
                </a: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FLASK  EXPRESS </a:t>
                </a:r>
                <a:endParaRPr 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14D333EE-ECF7-4A9D-B33D-975BFFE20417}"/>
                </a:ext>
              </a:extLst>
            </p:cNvPr>
            <p:cNvGrpSpPr/>
            <p:nvPr/>
          </p:nvGrpSpPr>
          <p:grpSpPr>
            <a:xfrm>
              <a:off x="3857960" y="921255"/>
              <a:ext cx="2904229" cy="1990812"/>
              <a:chOff x="3857960" y="921255"/>
              <a:chExt cx="2904229" cy="1990812"/>
            </a:xfrm>
          </p:grpSpPr>
          <p:sp>
            <p:nvSpPr>
              <p:cNvPr id="18" name="Flowchart: Manual Operation 17">
                <a:extLst>
                  <a:ext uri="{FF2B5EF4-FFF2-40B4-BE49-F238E27FC236}">
                    <a16:creationId xmlns="" xmlns:a16="http://schemas.microsoft.com/office/drawing/2014/main" id="{2A1E80FC-7A8C-4B96-BEFF-E51730605A36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3857960" y="1006400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4B6FE070-CF40-4CE7-8848-1CDCFA27D999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3857960" y="921255"/>
                <a:ext cx="290148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BROWSER APPLICATIONS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7645220F-3D87-4C48-A41E-E6F33038898D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4318473" y="1356219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</a:t>
                </a: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JQUERY AJAX</a:t>
                </a:r>
                <a:endParaRPr lang="en-US" sz="20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5EF1CF1E-446B-4F18-B837-A5F8A13DFD8B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4205578" y="1866837"/>
                <a:ext cx="220624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JAVASCRIPT</a:t>
                </a:r>
                <a:r>
                  <a:rPr lang="en-US" sz="1600" b="1" kern="0" dirty="0">
                    <a:solidFill>
                      <a:prstClr val="white"/>
                    </a:solidFill>
                    <a:latin typeface="Arial Narrow" panose="020B0606020202030204" pitchFamily="34" charset="0"/>
                  </a:rPr>
                  <a:t/>
                </a:r>
                <a:br>
                  <a:rPr lang="en-US" sz="1600" b="1" kern="0" dirty="0">
                    <a:solidFill>
                      <a:prstClr val="white"/>
                    </a:solidFill>
                    <a:latin typeface="Arial Narrow" panose="020B0606020202030204" pitchFamily="34" charset="0"/>
                  </a:rPr>
                </a:b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HTML XML JSON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9A31F92E-E326-4FF7-9E99-56B31694A223}"/>
              </a:ext>
            </a:extLst>
          </p:cNvPr>
          <p:cNvGrpSpPr/>
          <p:nvPr/>
        </p:nvGrpSpPr>
        <p:grpSpPr>
          <a:xfrm>
            <a:off x="304235" y="939981"/>
            <a:ext cx="2914642" cy="4806915"/>
            <a:chOff x="304235" y="939981"/>
            <a:chExt cx="2914642" cy="4806915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00F462A8-88FF-4CF7-847A-D5CE521B02D7}"/>
                </a:ext>
              </a:extLst>
            </p:cNvPr>
            <p:cNvGrpSpPr/>
            <p:nvPr/>
          </p:nvGrpSpPr>
          <p:grpSpPr>
            <a:xfrm>
              <a:off x="834098" y="1554270"/>
              <a:ext cx="1849064" cy="3677433"/>
              <a:chOff x="834098" y="1554270"/>
              <a:chExt cx="1849064" cy="3677433"/>
            </a:xfrm>
          </p:grpSpPr>
          <p:sp>
            <p:nvSpPr>
              <p:cNvPr id="23" name="Oval 22">
                <a:extLst>
                  <a:ext uri="{FF2B5EF4-FFF2-40B4-BE49-F238E27FC236}">
                    <a16:creationId xmlns="" xmlns:a16="http://schemas.microsoft.com/office/drawing/2014/main" id="{6FFC3485-46CA-4716-94B9-B0C2147AD6B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5400000" flipV="1">
                <a:off x="655306" y="2407999"/>
                <a:ext cx="2206647" cy="1849064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="" xmlns:a16="http://schemas.microsoft.com/office/drawing/2014/main" id="{37BDFD6F-1F94-4274-9565-233005D5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-118735" y="2840998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4FFB847D-1885-4E56-8AAE-46FFAB891F30}"/>
                </a:ext>
              </a:extLst>
            </p:cNvPr>
            <p:cNvGrpSpPr/>
            <p:nvPr/>
          </p:nvGrpSpPr>
          <p:grpSpPr>
            <a:xfrm>
              <a:off x="314648" y="3784904"/>
              <a:ext cx="2904229" cy="1961992"/>
              <a:chOff x="314648" y="3784904"/>
              <a:chExt cx="2904229" cy="1961992"/>
            </a:xfrm>
          </p:grpSpPr>
          <p:sp>
            <p:nvSpPr>
              <p:cNvPr id="20" name="Flowchart: Manual Operation 19">
                <a:extLst>
                  <a:ext uri="{FF2B5EF4-FFF2-40B4-BE49-F238E27FC236}">
                    <a16:creationId xmlns="" xmlns:a16="http://schemas.microsoft.com/office/drawing/2014/main" id="{03401762-331D-4FB0-9584-5172C2AE60D5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10800000">
                <a:off x="314648" y="3787575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56E0A189-24C9-4894-8AFF-4A51ED1796F9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356947" y="5026206"/>
                <a:ext cx="280073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PHYSICAL TRANSPORT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66849BFC-8EA2-4715-BDDA-F7763BEE8BBE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856359" y="3784904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ETHERNET  WIFI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11617E77-5520-4305-930D-AF0D9E3C02C1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356947" y="4402908"/>
                <a:ext cx="2781704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FIBER SONET 5GHZ 2.4GHZ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7D9705BE-3696-453A-A55F-BF63143AD37C}"/>
                </a:ext>
              </a:extLst>
            </p:cNvPr>
            <p:cNvGrpSpPr/>
            <p:nvPr/>
          </p:nvGrpSpPr>
          <p:grpSpPr>
            <a:xfrm>
              <a:off x="304235" y="939981"/>
              <a:ext cx="2904229" cy="2090347"/>
              <a:chOff x="304235" y="939981"/>
              <a:chExt cx="2904229" cy="2090347"/>
            </a:xfrm>
          </p:grpSpPr>
          <p:sp>
            <p:nvSpPr>
              <p:cNvPr id="24" name="Flowchart: Manual Operation 23">
                <a:extLst>
                  <a:ext uri="{FF2B5EF4-FFF2-40B4-BE49-F238E27FC236}">
                    <a16:creationId xmlns="" xmlns:a16="http://schemas.microsoft.com/office/drawing/2014/main" id="{7C5EEB86-FDEC-47DD-8B41-0A93A58D2F7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304235" y="1025126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BC010BF0-213B-4D26-98DE-0982DFE6D55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6947" y="939981"/>
                <a:ext cx="2781704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APPLICATION PROTOCOL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id="{E905BFEB-F1D2-410C-925A-66A415643AD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850256" y="2309638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TCP    UDP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36BD1A6B-29BA-4FF0-9618-C91B2912FF3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98575" y="1621294"/>
                <a:ext cx="210389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1600" b="1" kern="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EMAIL WEB FTP SSH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F4A354A-F2C9-49B4-8E5C-5E41A4F6A3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85115" y="566029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Internet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C0305B5-91D2-4867-8F08-2109F4B4587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50963" y="565894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CB33EC2-DA79-41D5-AD94-9D5726B9FD8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520523" y="5626682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</a:rPr>
              <a:t>IoT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EAD0D35-0887-4CEE-A9C0-8BABFFDDE5F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6809" y="2997503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18137E3-0B00-415C-8470-CE6663BFBCF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16845" y="2972371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HTTP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3A38562-488E-4847-9E45-AC6A9534B6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09049" y="2959606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0310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6" grpId="0"/>
      <p:bldP spid="31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C30F0E1-0D81-409C-871C-1500FD03BD48}"/>
              </a:ext>
            </a:extLst>
          </p:cNvPr>
          <p:cNvGrpSpPr/>
          <p:nvPr/>
        </p:nvGrpSpPr>
        <p:grpSpPr>
          <a:xfrm>
            <a:off x="2703668" y="2060097"/>
            <a:ext cx="6752249" cy="2693058"/>
            <a:chOff x="2703668" y="2060097"/>
            <a:chExt cx="6752249" cy="2693058"/>
          </a:xfrm>
        </p:grpSpPr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30ABA4AD-6C5A-48AD-B93A-37F35D396B38}"/>
                </a:ext>
              </a:extLst>
            </p:cNvPr>
            <p:cNvSpPr/>
            <p:nvPr/>
          </p:nvSpPr>
          <p:spPr bwMode="auto">
            <a:xfrm>
              <a:off x="2703668" y="2060097"/>
              <a:ext cx="6752249" cy="2693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THING DESCRIPTION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940429BE-C19A-46D2-A728-5770EBB62DE6}"/>
                </a:ext>
              </a:extLst>
            </p:cNvPr>
            <p:cNvSpPr/>
            <p:nvPr/>
          </p:nvSpPr>
          <p:spPr bwMode="auto">
            <a:xfrm>
              <a:off x="3086049" y="244382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SEMANTIC ANNOTATION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8A960650-B163-43BD-8081-B401264B0A38}"/>
                </a:ext>
              </a:extLst>
            </p:cNvPr>
            <p:cNvSpPr/>
            <p:nvPr/>
          </p:nvSpPr>
          <p:spPr bwMode="auto">
            <a:xfrm>
              <a:off x="3086048" y="287769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INTERACTION AFFORDANCES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78F9A203-FF99-46CE-A940-753A0DA1CE14}"/>
                </a:ext>
              </a:extLst>
            </p:cNvPr>
            <p:cNvSpPr/>
            <p:nvPr/>
          </p:nvSpPr>
          <p:spPr bwMode="auto">
            <a:xfrm>
              <a:off x="3086047" y="374543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SECURITY SCHEME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A9ED182D-BF82-4002-83CF-86F8DB0A0D47}"/>
                </a:ext>
              </a:extLst>
            </p:cNvPr>
            <p:cNvSpPr/>
            <p:nvPr/>
          </p:nvSpPr>
          <p:spPr bwMode="auto">
            <a:xfrm>
              <a:off x="3086047" y="417930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PROTOCOL BINDING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D8677636-A79E-48FA-91D2-E502567CE41A}"/>
                </a:ext>
              </a:extLst>
            </p:cNvPr>
            <p:cNvSpPr/>
            <p:nvPr/>
          </p:nvSpPr>
          <p:spPr bwMode="auto">
            <a:xfrm>
              <a:off x="3086048" y="331156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PAYLOAD DATA SCHEMA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3E63F3D-6AE9-4C91-9EF2-FEC5F5570E42}"/>
              </a:ext>
            </a:extLst>
          </p:cNvPr>
          <p:cNvGrpSpPr/>
          <p:nvPr/>
        </p:nvGrpSpPr>
        <p:grpSpPr>
          <a:xfrm>
            <a:off x="947840" y="4753155"/>
            <a:ext cx="10263903" cy="1583426"/>
            <a:chOff x="947840" y="4753155"/>
            <a:chExt cx="10263903" cy="1583426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4A01A355-8319-4F0F-AF32-983826537F3A}"/>
                </a:ext>
              </a:extLst>
            </p:cNvPr>
            <p:cNvSpPr/>
            <p:nvPr/>
          </p:nvSpPr>
          <p:spPr bwMode="auto">
            <a:xfrm>
              <a:off x="2703667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8C681292-D638-45B7-AD6D-64853D6A23D5}"/>
                </a:ext>
              </a:extLst>
            </p:cNvPr>
            <p:cNvSpPr/>
            <p:nvPr/>
          </p:nvSpPr>
          <p:spPr bwMode="auto">
            <a:xfrm>
              <a:off x="4459494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C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694DE1F5-72D6-414D-9E5B-4FADE7A63BCB}"/>
                </a:ext>
              </a:extLst>
            </p:cNvPr>
            <p:cNvSpPr/>
            <p:nvPr/>
          </p:nvSpPr>
          <p:spPr bwMode="auto">
            <a:xfrm>
              <a:off x="6215321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DC779208-D1DA-40A0-8EC1-CB7ABF03F50F}"/>
                </a:ext>
              </a:extLst>
            </p:cNvPr>
            <p:cNvSpPr/>
            <p:nvPr/>
          </p:nvSpPr>
          <p:spPr bwMode="auto">
            <a:xfrm>
              <a:off x="7971148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89654A17-5BEA-44BD-A2A5-B8B3B863DEE1}"/>
                </a:ext>
              </a:extLst>
            </p:cNvPr>
            <p:cNvSpPr/>
            <p:nvPr/>
          </p:nvSpPr>
          <p:spPr bwMode="auto">
            <a:xfrm>
              <a:off x="9726975" y="5864639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77ACC963-F032-4BD5-9A58-94DC4B5281CD}"/>
                </a:ext>
              </a:extLst>
            </p:cNvPr>
            <p:cNvSpPr/>
            <p:nvPr/>
          </p:nvSpPr>
          <p:spPr bwMode="auto">
            <a:xfrm>
              <a:off x="947840" y="5864638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ECOSYSTEM A</a:t>
              </a:r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="" xmlns:a16="http://schemas.microsoft.com/office/drawing/2014/main" id="{80213655-0AB7-4DE1-AE9A-785B958A7F9B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rot="5400000">
              <a:off x="3329267" y="3114112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4" name="Connector: Elbow 73">
              <a:extLst>
                <a:ext uri="{FF2B5EF4-FFF2-40B4-BE49-F238E27FC236}">
                  <a16:creationId xmlns="" xmlns:a16="http://schemas.microsoft.com/office/drawing/2014/main" id="{F70E26BA-9DB1-47BD-8099-9B34C3D18AC4}"/>
                </a:ext>
              </a:extLst>
            </p:cNvPr>
            <p:cNvCxnSpPr>
              <a:cxnSpLocks/>
              <a:stCxn id="54" idx="2"/>
              <a:endCxn id="2" idx="0"/>
            </p:cNvCxnSpPr>
            <p:nvPr/>
          </p:nvCxnSpPr>
          <p:spPr bwMode="auto">
            <a:xfrm rot="5400000">
              <a:off x="4207180" y="3992028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7" name="Connector: Elbow 76">
              <a:extLst>
                <a:ext uri="{FF2B5EF4-FFF2-40B4-BE49-F238E27FC236}">
                  <a16:creationId xmlns="" xmlns:a16="http://schemas.microsoft.com/office/drawing/2014/main" id="{C265B078-B60B-41A5-AAEB-E6EAF1520632}"/>
                </a:ext>
              </a:extLst>
            </p:cNvPr>
            <p:cNvCxnSpPr>
              <a:cxnSpLocks/>
              <a:stCxn id="54" idx="2"/>
              <a:endCxn id="47" idx="0"/>
            </p:cNvCxnSpPr>
            <p:nvPr/>
          </p:nvCxnSpPr>
          <p:spPr bwMode="auto">
            <a:xfrm rot="5400000">
              <a:off x="5085093" y="4869940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0" name="Connector: Elbow 79">
              <a:extLst>
                <a:ext uri="{FF2B5EF4-FFF2-40B4-BE49-F238E27FC236}">
                  <a16:creationId xmlns="" xmlns:a16="http://schemas.microsoft.com/office/drawing/2014/main" id="{9B3D51F7-5763-4A8A-9926-235629902958}"/>
                </a:ext>
              </a:extLst>
            </p:cNvPr>
            <p:cNvCxnSpPr>
              <a:cxnSpLocks/>
              <a:stCxn id="54" idx="2"/>
              <a:endCxn id="48" idx="0"/>
            </p:cNvCxnSpPr>
            <p:nvPr/>
          </p:nvCxnSpPr>
          <p:spPr bwMode="auto">
            <a:xfrm rot="16200000" flipH="1">
              <a:off x="5963006" y="4869941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3" name="Connector: Elbow 82">
              <a:extLst>
                <a:ext uri="{FF2B5EF4-FFF2-40B4-BE49-F238E27FC236}">
                  <a16:creationId xmlns="" xmlns:a16="http://schemas.microsoft.com/office/drawing/2014/main" id="{F83CCA5F-B4DF-4C42-94D5-B1E07F1A5324}"/>
                </a:ext>
              </a:extLst>
            </p:cNvPr>
            <p:cNvCxnSpPr>
              <a:cxnSpLocks/>
              <a:stCxn id="54" idx="2"/>
              <a:endCxn id="49" idx="0"/>
            </p:cNvCxnSpPr>
            <p:nvPr/>
          </p:nvCxnSpPr>
          <p:spPr bwMode="auto">
            <a:xfrm rot="16200000" flipH="1">
              <a:off x="6840920" y="3992027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6" name="Connector: Elbow 85">
              <a:extLst>
                <a:ext uri="{FF2B5EF4-FFF2-40B4-BE49-F238E27FC236}">
                  <a16:creationId xmlns="" xmlns:a16="http://schemas.microsoft.com/office/drawing/2014/main" id="{38926568-CB1B-4187-8444-DFE1549DFE55}"/>
                </a:ext>
              </a:extLst>
            </p:cNvPr>
            <p:cNvCxnSpPr>
              <a:cxnSpLocks/>
              <a:stCxn id="54" idx="2"/>
              <a:endCxn id="67" idx="0"/>
            </p:cNvCxnSpPr>
            <p:nvPr/>
          </p:nvCxnSpPr>
          <p:spPr bwMode="auto">
            <a:xfrm rot="16200000" flipH="1">
              <a:off x="7718835" y="3114113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AB95EB5-3E3B-4414-B42F-9979A29E2DF2}"/>
              </a:ext>
            </a:extLst>
          </p:cNvPr>
          <p:cNvGrpSpPr/>
          <p:nvPr/>
        </p:nvGrpSpPr>
        <p:grpSpPr>
          <a:xfrm>
            <a:off x="935769" y="476672"/>
            <a:ext cx="10275974" cy="1583427"/>
            <a:chOff x="935769" y="476672"/>
            <a:chExt cx="10275974" cy="1583427"/>
          </a:xfrm>
        </p:grpSpPr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25FA0888-375D-4E79-853B-7875CB905FD8}"/>
                </a:ext>
              </a:extLst>
            </p:cNvPr>
            <p:cNvSpPr/>
            <p:nvPr/>
          </p:nvSpPr>
          <p:spPr bwMode="auto">
            <a:xfrm>
              <a:off x="2703667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53EA1885-7FD3-42EC-A965-20761959CB17}"/>
                </a:ext>
              </a:extLst>
            </p:cNvPr>
            <p:cNvSpPr/>
            <p:nvPr/>
          </p:nvSpPr>
          <p:spPr bwMode="auto">
            <a:xfrm>
              <a:off x="4471565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3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AB505A31-F42F-472D-A718-2AABAFA05257}"/>
                </a:ext>
              </a:extLst>
            </p:cNvPr>
            <p:cNvSpPr/>
            <p:nvPr/>
          </p:nvSpPr>
          <p:spPr bwMode="auto">
            <a:xfrm>
              <a:off x="6215321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519CC7DA-82D1-4A86-AF97-72EB2C9DCDAC}"/>
                </a:ext>
              </a:extLst>
            </p:cNvPr>
            <p:cNvSpPr/>
            <p:nvPr/>
          </p:nvSpPr>
          <p:spPr bwMode="auto">
            <a:xfrm>
              <a:off x="7971148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5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="" xmlns:a16="http://schemas.microsoft.com/office/drawing/2014/main" id="{66FF1849-D960-4F82-865B-B068C135379E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7718834" y="-690428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0" name="Connector: Elbow 89">
              <a:extLst>
                <a:ext uri="{FF2B5EF4-FFF2-40B4-BE49-F238E27FC236}">
                  <a16:creationId xmlns="" xmlns:a16="http://schemas.microsoft.com/office/drawing/2014/main" id="{24723488-81CB-4BC8-9145-8BA6C9080A64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6840919" y="187485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1" name="Connector: Elbow 90">
              <a:extLst>
                <a:ext uri="{FF2B5EF4-FFF2-40B4-BE49-F238E27FC236}">
                  <a16:creationId xmlns="" xmlns:a16="http://schemas.microsoft.com/office/drawing/2014/main" id="{710FC0FC-5CA5-4011-9DEB-067A158268E6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5963006" y="1065398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2" name="Connector: Elbow 91">
              <a:extLst>
                <a:ext uri="{FF2B5EF4-FFF2-40B4-BE49-F238E27FC236}">
                  <a16:creationId xmlns="" xmlns:a16="http://schemas.microsoft.com/office/drawing/2014/main" id="{52F6723A-8F2F-474F-99CA-8DE4403F9FAA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5085093" y="1065400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3" name="Connector: Elbow 92">
              <a:extLst>
                <a:ext uri="{FF2B5EF4-FFF2-40B4-BE49-F238E27FC236}">
                  <a16:creationId xmlns="" xmlns:a16="http://schemas.microsoft.com/office/drawing/2014/main" id="{C6706A89-6C4E-4AE4-8CAD-5739D99F727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4207179" y="187485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4" name="Connector: Elbow 93">
              <a:extLst>
                <a:ext uri="{FF2B5EF4-FFF2-40B4-BE49-F238E27FC236}">
                  <a16:creationId xmlns="" xmlns:a16="http://schemas.microsoft.com/office/drawing/2014/main" id="{FEF2E259-1B9D-435C-AA99-3FCE3B44497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3329267" y="-690427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B1760DEC-60FE-449D-9335-0A37C4703E26}"/>
                </a:ext>
              </a:extLst>
            </p:cNvPr>
            <p:cNvSpPr/>
            <p:nvPr/>
          </p:nvSpPr>
          <p:spPr bwMode="auto">
            <a:xfrm>
              <a:off x="9726975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F01E491E-55E5-4A07-9BF8-D441AA5FDEC9}"/>
                </a:ext>
              </a:extLst>
            </p:cNvPr>
            <p:cNvSpPr/>
            <p:nvPr/>
          </p:nvSpPr>
          <p:spPr bwMode="auto">
            <a:xfrm>
              <a:off x="935769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APPLICATION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3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90446-8EC7-0943-9426-5872FA43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FBDE0345-5A42-C24A-809B-8DBFAE2D4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28126" r="-281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04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WoT</a:t>
            </a:r>
            <a:r>
              <a:rPr lang="de-DE" dirty="0"/>
              <a:t> Thing </a:t>
            </a:r>
            <a:r>
              <a:rPr lang="de-DE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5199CD9-EAF6-7941-87BA-5B1E8B97A124}"/>
              </a:ext>
            </a:extLst>
          </p:cNvPr>
          <p:cNvSpPr txBox="1">
            <a:spLocks/>
          </p:cNvSpPr>
          <p:nvPr/>
        </p:nvSpPr>
        <p:spPr>
          <a:xfrm>
            <a:off x="531812" y="406400"/>
            <a:ext cx="11125200" cy="889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6B589C7-C794-6D4D-A4FF-CA2218E7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1" y="2208747"/>
            <a:ext cx="5180251" cy="358562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4E86B4B-73F9-DD49-91E7-1F6AE32B9F42}"/>
              </a:ext>
            </a:extLst>
          </p:cNvPr>
          <p:cNvSpPr txBox="1">
            <a:spLocks/>
          </p:cNvSpPr>
          <p:nvPr/>
        </p:nvSpPr>
        <p:spPr>
          <a:xfrm>
            <a:off x="6246814" y="1524001"/>
            <a:ext cx="5410198" cy="4419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mtClean="0"/>
              <a:t>WoT Thing Description describes several architectural aspects of a thing.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mtClean="0"/>
              <a:t>Thing description are used by consumers, who can interact with the thing based on information in the TD.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mtClean="0"/>
              <a:t>A JSON-LD based serialisation format is defined in the Thing Description specification.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470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48"/>
          <p:cNvSpPr/>
          <p:nvPr/>
        </p:nvSpPr>
        <p:spPr>
          <a:xfrm>
            <a:off x="6504377" y="1277484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</p:spPr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WG Deliverables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036688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185771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63749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646250" y="3642913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2779226" y="4040992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186565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878730" y="4480260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634687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402425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1757654"/>
            <a:ext cx="385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Information model 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JSON-LD 1.1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serialization to describe Thing </a:t>
            </a:r>
            <a:r>
              <a:rPr lang="en-US" altLang="ja-JP" sz="1600" i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Thing interaction affordances, which enables semantic interoperability.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214721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075364"/>
            <a:ext cx="385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Things to simplify IoT application development and enable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 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324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162459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089219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549818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4616320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073387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243729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4847642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201876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5670426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499350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426032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585815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70" name="Rechteckiger Pfeil 34"/>
          <p:cNvSpPr/>
          <p:nvPr/>
        </p:nvSpPr>
        <p:spPr>
          <a:xfrm rot="5400000" flipH="1" flipV="1">
            <a:off x="4475105" y="3936906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Wolkenförmige Legende 32"/>
          <p:cNvSpPr/>
          <p:nvPr/>
        </p:nvSpPr>
        <p:spPr>
          <a:xfrm>
            <a:off x="1202631" y="3481661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1" name="Cube 4"/>
          <p:cNvSpPr/>
          <p:nvPr/>
        </p:nvSpPr>
        <p:spPr>
          <a:xfrm>
            <a:off x="446975" y="5373216"/>
            <a:ext cx="3852000" cy="542933"/>
          </a:xfrm>
          <a:prstGeom prst="cube">
            <a:avLst>
              <a:gd name="adj" fmla="val 21875"/>
            </a:avLst>
          </a:prstGeom>
          <a:solidFill>
            <a:srgbClr val="FFC0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 err="1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cs typeface="Arial" pitchFamily="34" charset="0"/>
              </a:rPr>
              <a:t>Security and Privacy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4" name="テキスト ボックス 41">
            <a:extLst>
              <a:ext uri="{FF2B5EF4-FFF2-40B4-BE49-F238E27FC236}">
                <a16:creationId xmlns="" xmlns:a16="http://schemas.microsoft.com/office/drawing/2014/main" id="{27D95982-7DF1-419F-82F0-80379CF7806B}"/>
              </a:ext>
            </a:extLst>
          </p:cNvPr>
          <p:cNvSpPr txBox="1"/>
          <p:nvPr/>
        </p:nvSpPr>
        <p:spPr>
          <a:xfrm>
            <a:off x="480718" y="5916149"/>
            <a:ext cx="3852000" cy="830997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Cross-cutting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support and guidance to support appropriate security and privacy mechanisms and considerations.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Thing Description (TD) – JSON-LD 1.1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052736"/>
            <a:ext cx="8208912" cy="58539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</a:t>
            </a:r>
            <a:r>
              <a:rPr lang="de-DE" sz="1600" b="1" dirty="0" err="1">
                <a:solidFill>
                  <a:srgbClr val="FF9900"/>
                </a:solidFill>
                <a:latin typeface="Consolas" panose="020B0609020204030204" pitchFamily="49" charset="0"/>
              </a:rPr>
              <a:t>context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"https://www.w3.org/ns/td"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C0504D"/>
                </a:solidFill>
                <a:latin typeface="Consolas" panose="020B0609020204030204" pitchFamily="49" charset="0"/>
              </a:rPr>
              <a:t>"http://iotschema.org/"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"name"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"MyLEDThing"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iot:Light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"securityDefinitions"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"in"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"header"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}],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"basic_sc"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100,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 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iot:Brightness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latin typeface="Consolas" panose="020B0609020204030204" pitchFamily="49" charset="0"/>
                <a:ea typeface="Calibri"/>
                <a:cs typeface="Times New Roman"/>
              </a:rPr>
              <a:t>     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iot:Unit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 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iot:Percent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"forms"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9" name="Wolkenförmige Legende 8"/>
          <p:cNvSpPr/>
          <p:nvPr/>
        </p:nvSpPr>
        <p:spPr>
          <a:xfrm>
            <a:off x="303877" y="1054105"/>
            <a:ext cx="1944216" cy="1656184"/>
          </a:xfrm>
          <a:prstGeom prst="cloudCallout">
            <a:avLst>
              <a:gd name="adj1" fmla="val 78635"/>
              <a:gd name="adj2" fmla="val -25355"/>
            </a:avLst>
          </a:prstGeom>
          <a:solidFill>
            <a:srgbClr val="FF99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JSON-LD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Converts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to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/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RDF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triples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Wolkenförmige Legende 9"/>
          <p:cNvSpPr/>
          <p:nvPr/>
        </p:nvSpPr>
        <p:spPr>
          <a:xfrm>
            <a:off x="7179295" y="2114904"/>
            <a:ext cx="1944216" cy="954056"/>
          </a:xfrm>
          <a:prstGeom prst="cloudCallout">
            <a:avLst>
              <a:gd name="adj1" fmla="val -75295"/>
              <a:gd name="adj2" fmla="val -63497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Domain-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Wolkenförmige Legende 10"/>
          <p:cNvSpPr/>
          <p:nvPr/>
        </p:nvSpPr>
        <p:spPr>
          <a:xfrm>
            <a:off x="6459215" y="3953603"/>
            <a:ext cx="2016224" cy="1296144"/>
          </a:xfrm>
          <a:prstGeom prst="cloudCallout">
            <a:avLst>
              <a:gd name="adj1" fmla="val -93771"/>
              <a:gd name="adj2" fmla="val 24597"/>
            </a:avLst>
          </a:prstGeom>
          <a:solidFill>
            <a:srgbClr val="FF0066"/>
          </a:solidFill>
          <a:ln w="25400" cap="rnd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JSON Schema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Compatible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data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schemas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" name="Wolkenförmige Legende 11"/>
          <p:cNvSpPr/>
          <p:nvPr/>
        </p:nvSpPr>
        <p:spPr>
          <a:xfrm>
            <a:off x="7083695" y="946288"/>
            <a:ext cx="1908420" cy="1008112"/>
          </a:xfrm>
          <a:prstGeom prst="cloudCallout">
            <a:avLst>
              <a:gd name="adj1" fmla="val -96011"/>
              <a:gd name="adj2" fmla="val 20119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W3C WoT TD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1075996" y="5048228"/>
            <a:ext cx="1872208" cy="938008"/>
          </a:xfrm>
          <a:prstGeom prst="cloudCallout">
            <a:avLst>
              <a:gd name="adj1" fmla="val 64558"/>
              <a:gd name="adj2" fmla="val 303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>
              <a:spcBef>
                <a:spcPts val="0"/>
              </a:spcBef>
            </a:pPr>
            <a:r>
              <a:rPr lang="de-DE" sz="2000" dirty="0"/>
              <a:t>Protocol</a:t>
            </a:r>
          </a:p>
          <a:p>
            <a:pPr algn="ctr">
              <a:spcBef>
                <a:spcPts val="0"/>
              </a:spcBef>
            </a:pPr>
            <a:r>
              <a:rPr lang="de-DE" sz="2000" dirty="0" err="1"/>
              <a:t>Bindings</a:t>
            </a:r>
            <a:endParaRPr lang="en-US" sz="2000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38535" y="3284984"/>
            <a:ext cx="1944216" cy="1054719"/>
          </a:xfrm>
          <a:prstGeom prst="cloudCallout">
            <a:avLst>
              <a:gd name="adj1" fmla="val 81876"/>
              <a:gd name="adj2" fmla="val -45146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Wolkenförmige Legende 9"/>
          <p:cNvSpPr/>
          <p:nvPr/>
        </p:nvSpPr>
        <p:spPr>
          <a:xfrm>
            <a:off x="6670377" y="5517232"/>
            <a:ext cx="2453134" cy="1224136"/>
          </a:xfrm>
          <a:prstGeom prst="cloudCallout">
            <a:avLst>
              <a:gd name="adj1" fmla="val -67724"/>
              <a:gd name="adj2" fmla="val -34479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Extended metadata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using domain-specific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</a:p>
        </p:txBody>
      </p:sp>
      <p:sp>
        <p:nvSpPr>
          <p:cNvPr id="16" name="Wolkenförmige Legende 11"/>
          <p:cNvSpPr/>
          <p:nvPr/>
        </p:nvSpPr>
        <p:spPr>
          <a:xfrm>
            <a:off x="8043183" y="4662089"/>
            <a:ext cx="1908420" cy="1157329"/>
          </a:xfrm>
          <a:prstGeom prst="cloudCallout">
            <a:avLst>
              <a:gd name="adj1" fmla="val -130354"/>
              <a:gd name="adj2" fmla="val 9444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/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b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896515"/>
      </p:ext>
    </p:extLst>
  </p:cSld>
  <p:clrMapOvr>
    <a:masterClrMapping/>
  </p:clrMapOvr>
  <p:transition xmlns:p14="http://schemas.microsoft.com/office/powerpoint/2010/main" spd="slow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Binding Templates – Instantiated in TDs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314789"/>
            <a:ext cx="940125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  <a:b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Defaults: GET to read, PUT to write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"https://myled.example.com:8080/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coaps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://myled.example.com:5684/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"application/ocf+cbor"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coap:methodCode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PUT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instead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of POST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invoke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coap:options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coap:optionNumber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2053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OCF-Content-Format-Version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coap:optionValue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"1.1.0"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} 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 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5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563425" y="2204864"/>
            <a:ext cx="2214517" cy="1152128"/>
          </a:xfrm>
          <a:prstGeom prst="cloudCallout">
            <a:avLst>
              <a:gd name="adj1" fmla="val 88413"/>
              <a:gd name="adj2" fmla="val -146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Basics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build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request</a:t>
            </a:r>
            <a:endParaRPr lang="en-US" sz="2000" dirty="0"/>
          </a:p>
        </p:txBody>
      </p:sp>
      <p:sp>
        <p:nvSpPr>
          <p:cNvPr id="6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770583" y="5157191"/>
            <a:ext cx="2247469" cy="1118988"/>
          </a:xfrm>
          <a:prstGeom prst="cloudCallout">
            <a:avLst>
              <a:gd name="adj1" fmla="val 79320"/>
              <a:gd name="adj2" fmla="val -489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Deviation </a:t>
            </a:r>
            <a:r>
              <a:rPr lang="de-DE" sz="2000" dirty="0" err="1"/>
              <a:t>from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defaults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79591"/>
      </p:ext>
    </p:extLst>
  </p:cSld>
  <p:clrMapOvr>
    <a:masterClrMapping/>
  </p:clrMapOvr>
  <p:transition xmlns:p14="http://schemas.microsoft.com/office/powerpoint/2010/main" spd="slow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4ppTags>
  <Name>Three columns</Name>
  <PpLayout>32</PpLayout>
  <Index>14</Index>
</p4ppTags>
</file>

<file path=customXml/itemProps1.xml><?xml version="1.0" encoding="utf-8"?>
<ds:datastoreItem xmlns:ds="http://schemas.openxmlformats.org/officeDocument/2006/customXml" ds:itemID="{15CF3461-70D1-4B54-AFAB-DAFDA0A238C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1109</Words>
  <Application>Microsoft Macintosh PowerPoint</Application>
  <PresentationFormat>Custom</PresentationFormat>
  <Paragraphs>265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Larissa</vt:lpstr>
      <vt:lpstr>Larissa-Design</vt:lpstr>
      <vt:lpstr>4_intel16x9</vt:lpstr>
      <vt:lpstr>think-cell Folie</vt:lpstr>
      <vt:lpstr>W3C Web of Things Summary, Status, and Next Steps</vt:lpstr>
      <vt:lpstr>W3C Web of Things</vt:lpstr>
      <vt:lpstr>PowerPoint Presentation</vt:lpstr>
      <vt:lpstr>PowerPoint Presentation</vt:lpstr>
      <vt:lpstr>Abstract WoT Architecture</vt:lpstr>
      <vt:lpstr>WoT Thing Description</vt:lpstr>
      <vt:lpstr>W3C WoT WG Deliverables</vt:lpstr>
      <vt:lpstr>WoT Thing Description (TD) – JSON-LD 1.1</vt:lpstr>
      <vt:lpstr>WoT Binding Templates – Instantiated in TDs</vt:lpstr>
      <vt:lpstr>Status and Recent Developments</vt:lpstr>
      <vt:lpstr>PowerPoint Presentation</vt:lpstr>
      <vt:lpstr>Roadmap / Next steps</vt:lpstr>
      <vt:lpstr>W3C WoT Summary</vt:lpstr>
      <vt:lpstr>W3C WoT Resources</vt:lpstr>
      <vt:lpstr>Contacts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Kovatsch;Michael McCool</dc:creator>
  <cp:keywords>CTPClassification=CTP_NT</cp:keywords>
  <cp:lastModifiedBy>Michael Lagally</cp:lastModifiedBy>
  <cp:revision>148</cp:revision>
  <dcterms:created xsi:type="dcterms:W3CDTF">2018-05-15T12:31:41Z</dcterms:created>
  <dcterms:modified xsi:type="dcterms:W3CDTF">2019-05-27T19:43:15Z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2019-04-08 18:30:11Z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