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4"/>
    <p:sldMasterId id="2147483694" r:id="rId15"/>
    <p:sldMasterId id="2147483696" r:id="rId16"/>
  </p:sldMasterIdLst>
  <p:notesMasterIdLst>
    <p:notesMasterId r:id="rId27"/>
  </p:notesMasterIdLst>
  <p:sldIdLst>
    <p:sldId id="345" r:id="rId17"/>
    <p:sldId id="262" r:id="rId18"/>
    <p:sldId id="1126" r:id="rId19"/>
    <p:sldId id="1127" r:id="rId20"/>
    <p:sldId id="1129" r:id="rId21"/>
    <p:sldId id="1128" r:id="rId22"/>
    <p:sldId id="301" r:id="rId23"/>
    <p:sldId id="299" r:id="rId24"/>
    <p:sldId id="297" r:id="rId25"/>
    <p:sldId id="1125" r:id="rId26"/>
  </p:sldIdLst>
  <p:sldSz cx="12198350" cy="6858000"/>
  <p:notesSz cx="6858000" cy="9144000"/>
  <p:custDataLst>
    <p:tags r:id="rId28"/>
  </p:custDataLst>
  <p:defaultTextStyle>
    <a:defPPr>
      <a:defRPr lang="en-US"/>
    </a:defPPr>
    <a:lvl1pPr marL="0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768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535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303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071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838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606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373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141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7B7C"/>
    <a:srgbClr val="FF00FF"/>
    <a:srgbClr val="66FF9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03" autoAdjust="0"/>
    <p:restoredTop sz="82743" autoAdjust="0"/>
  </p:normalViewPr>
  <p:slideViewPr>
    <p:cSldViewPr>
      <p:cViewPr varScale="1">
        <p:scale>
          <a:sx n="111" d="100"/>
          <a:sy n="111" d="100"/>
        </p:scale>
        <p:origin x="780" y="102"/>
      </p:cViewPr>
      <p:guideLst>
        <p:guide orient="horz" pos="2160"/>
        <p:guide pos="3842"/>
      </p:guideLst>
    </p:cSldViewPr>
  </p:slideViewPr>
  <p:outlineViewPr>
    <p:cViewPr>
      <p:scale>
        <a:sx n="33" d="100"/>
        <a:sy n="33" d="100"/>
      </p:scale>
      <p:origin x="0" y="80179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slide" Target="slides/slide2.xml"/><Relationship Id="rId26" Type="http://schemas.openxmlformats.org/officeDocument/2006/relationships/slide" Target="slides/slide10.xml"/><Relationship Id="rId3" Type="http://schemas.openxmlformats.org/officeDocument/2006/relationships/customXml" Target="../customXml/item3.xml"/><Relationship Id="rId21" Type="http://schemas.openxmlformats.org/officeDocument/2006/relationships/slide" Target="slides/slide5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" Target="slides/slide1.xml"/><Relationship Id="rId25" Type="http://schemas.openxmlformats.org/officeDocument/2006/relationships/slide" Target="slides/slide9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3.xml"/><Relationship Id="rId20" Type="http://schemas.openxmlformats.org/officeDocument/2006/relationships/slide" Target="slides/slide4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8.xml"/><Relationship Id="rId32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Master" Target="slideMasters/slideMaster2.xml"/><Relationship Id="rId23" Type="http://schemas.openxmlformats.org/officeDocument/2006/relationships/slide" Target="slides/slide7.xml"/><Relationship Id="rId28" Type="http://schemas.openxmlformats.org/officeDocument/2006/relationships/tags" Target="tags/tag1.xml"/><Relationship Id="rId10" Type="http://schemas.openxmlformats.org/officeDocument/2006/relationships/customXml" Target="../customXml/item10.xml"/><Relationship Id="rId19" Type="http://schemas.openxmlformats.org/officeDocument/2006/relationships/slide" Target="slides/slide3.xml"/><Relationship Id="rId3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Master" Target="slideMasters/slideMaster1.xml"/><Relationship Id="rId22" Type="http://schemas.openxmlformats.org/officeDocument/2006/relationships/slide" Target="slides/slide6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A134F2-1676-48A3-903A-038A6077AAEC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06DCE6-5E8C-4E63-B22B-AE2E83541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56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768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535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9303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9071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838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8606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8373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8141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6DCE6-5E8C-4E63-B22B-AE2E83541C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678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876" y="2130426"/>
            <a:ext cx="10368598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9753" y="3886200"/>
            <a:ext cx="853884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9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8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D15B4-1FB6-4A41-B6F5-F7C6C935F8A0}" type="datetime1">
              <a:rPr lang="en-US" smtClean="0"/>
              <a:t>7/24/2019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1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90962" y="4800600"/>
            <a:ext cx="731901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90962" y="612775"/>
            <a:ext cx="731901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768" indent="0">
              <a:buNone/>
              <a:defRPr sz="3700"/>
            </a:lvl2pPr>
            <a:lvl3pPr marL="1219535" indent="0">
              <a:buNone/>
              <a:defRPr sz="3200"/>
            </a:lvl3pPr>
            <a:lvl4pPr marL="1829303" indent="0">
              <a:buNone/>
              <a:defRPr sz="2700"/>
            </a:lvl4pPr>
            <a:lvl5pPr marL="2439071" indent="0">
              <a:buNone/>
              <a:defRPr sz="2700"/>
            </a:lvl5pPr>
            <a:lvl6pPr marL="3048838" indent="0">
              <a:buNone/>
              <a:defRPr sz="2700"/>
            </a:lvl6pPr>
            <a:lvl7pPr marL="3658606" indent="0">
              <a:buNone/>
              <a:defRPr sz="2700"/>
            </a:lvl7pPr>
            <a:lvl8pPr marL="4268373" indent="0">
              <a:buNone/>
              <a:defRPr sz="2700"/>
            </a:lvl8pPr>
            <a:lvl9pPr marL="4878141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90962" y="5367338"/>
            <a:ext cx="731901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768" indent="0">
              <a:buNone/>
              <a:defRPr sz="1600"/>
            </a:lvl2pPr>
            <a:lvl3pPr marL="1219535" indent="0">
              <a:buNone/>
              <a:defRPr sz="1300"/>
            </a:lvl3pPr>
            <a:lvl4pPr marL="1829303" indent="0">
              <a:buNone/>
              <a:defRPr sz="1200"/>
            </a:lvl4pPr>
            <a:lvl5pPr marL="2439071" indent="0">
              <a:buNone/>
              <a:defRPr sz="1200"/>
            </a:lvl5pPr>
            <a:lvl6pPr marL="3048838" indent="0">
              <a:buNone/>
              <a:defRPr sz="1200"/>
            </a:lvl6pPr>
            <a:lvl7pPr marL="3658606" indent="0">
              <a:buNone/>
              <a:defRPr sz="1200"/>
            </a:lvl7pPr>
            <a:lvl8pPr marL="4268373" indent="0">
              <a:buNone/>
              <a:defRPr sz="1200"/>
            </a:lvl8pPr>
            <a:lvl9pPr marL="4878141" indent="0">
              <a:buNone/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A51E-E9F9-4BBA-8F3B-026E8500E49A}" type="datetime1">
              <a:rPr lang="en-US" smtClean="0"/>
              <a:t>7/24/2019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0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5710C-A7E3-426D-81F1-F6631B36F75F}" type="datetime1">
              <a:rPr lang="en-US" smtClean="0"/>
              <a:t>7/24/2019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89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43804" y="274639"/>
            <a:ext cx="2744629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918" y="274639"/>
            <a:ext cx="803058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B572-E480-4EC1-86BB-64101152E68C}" type="datetime1">
              <a:rPr lang="en-US" smtClean="0"/>
              <a:t>7/24/2019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12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2195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CC6D46-8883-4C59-8F41-21D7EAD29FB2}" type="datetimeFigureOut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12195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7/24/2019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2195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2195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564719-00ED-40AD-AF49-5F6D6B9333CD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95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52483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917" y="1600201"/>
            <a:ext cx="5387605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00828" y="1600201"/>
            <a:ext cx="5387605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2195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CC6D46-8883-4C59-8F41-21D7EAD29FB2}" type="datetimeFigureOut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12195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7/24/2019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2195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2195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564719-00ED-40AD-AF49-5F6D6B9333CD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95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925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F3888-1861-4ED3-8D16-BD59B50C0AB5}" type="datetime1">
              <a:rPr lang="en-US" smtClean="0"/>
              <a:t>7/24/2019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39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585" y="4406901"/>
            <a:ext cx="10368598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585" y="2906713"/>
            <a:ext cx="10368598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76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5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930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907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883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860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83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814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28605-9DC9-49E9-9FDF-F17389E0F925}" type="datetime1">
              <a:rPr lang="en-US" smtClean="0"/>
              <a:t>7/24/2019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38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917" y="1600201"/>
            <a:ext cx="5387605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00828" y="1600201"/>
            <a:ext cx="5387605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A156-8C01-43AD-A170-4C7A07CEB23E}" type="datetime1">
              <a:rPr lang="en-US" smtClean="0"/>
              <a:t>7/24/2019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90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918" y="1600201"/>
            <a:ext cx="2896970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722912" y="1600201"/>
            <a:ext cx="7865522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2930-5117-4418-B1CC-5B464C3DF389}" type="datetime1">
              <a:rPr lang="en-US" smtClean="0"/>
              <a:t>7/24/2019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00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918" y="1535113"/>
            <a:ext cx="5389723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609768" indent="0">
              <a:buNone/>
              <a:defRPr sz="2700" b="1"/>
            </a:lvl2pPr>
            <a:lvl3pPr marL="1219535" indent="0">
              <a:buNone/>
              <a:defRPr sz="2400" b="1"/>
            </a:lvl3pPr>
            <a:lvl4pPr marL="1829303" indent="0">
              <a:buNone/>
              <a:defRPr sz="2100" b="1"/>
            </a:lvl4pPr>
            <a:lvl5pPr marL="2439071" indent="0">
              <a:buNone/>
              <a:defRPr sz="2100" b="1"/>
            </a:lvl5pPr>
            <a:lvl6pPr marL="3048838" indent="0">
              <a:buNone/>
              <a:defRPr sz="2100" b="1"/>
            </a:lvl6pPr>
            <a:lvl7pPr marL="3658606" indent="0">
              <a:buNone/>
              <a:defRPr sz="2100" b="1"/>
            </a:lvl7pPr>
            <a:lvl8pPr marL="4268373" indent="0">
              <a:buNone/>
              <a:defRPr sz="2100" b="1"/>
            </a:lvl8pPr>
            <a:lvl9pPr marL="4878141" indent="0">
              <a:buNone/>
              <a:defRPr sz="21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918" y="2174875"/>
            <a:ext cx="5389723" cy="395128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6594" y="1535113"/>
            <a:ext cx="5391840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609768" indent="0">
              <a:buNone/>
              <a:defRPr sz="2700" b="1"/>
            </a:lvl2pPr>
            <a:lvl3pPr marL="1219535" indent="0">
              <a:buNone/>
              <a:defRPr sz="2400" b="1"/>
            </a:lvl3pPr>
            <a:lvl4pPr marL="1829303" indent="0">
              <a:buNone/>
              <a:defRPr sz="2100" b="1"/>
            </a:lvl4pPr>
            <a:lvl5pPr marL="2439071" indent="0">
              <a:buNone/>
              <a:defRPr sz="2100" b="1"/>
            </a:lvl5pPr>
            <a:lvl6pPr marL="3048838" indent="0">
              <a:buNone/>
              <a:defRPr sz="2100" b="1"/>
            </a:lvl6pPr>
            <a:lvl7pPr marL="3658606" indent="0">
              <a:buNone/>
              <a:defRPr sz="2100" b="1"/>
            </a:lvl7pPr>
            <a:lvl8pPr marL="4268373" indent="0">
              <a:buNone/>
              <a:defRPr sz="2100" b="1"/>
            </a:lvl8pPr>
            <a:lvl9pPr marL="4878141" indent="0">
              <a:buNone/>
              <a:defRPr sz="21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6594" y="2174875"/>
            <a:ext cx="5391840" cy="395128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65834-9CD6-4E94-8FF1-0A9EBCF6012F}" type="datetime1">
              <a:rPr lang="en-US" smtClean="0"/>
              <a:t>7/24/2019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9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C3C-B55F-4A4B-9AB9-42DD245B1FDF}" type="datetime1">
              <a:rPr lang="en-US" smtClean="0"/>
              <a:t>7/24/2019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34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3D54-DB42-4C98-97A1-04DF30310EB4}" type="datetime1">
              <a:rPr lang="en-US" smtClean="0"/>
              <a:t>7/24/2019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9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920" y="273049"/>
            <a:ext cx="4013173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9216" y="273052"/>
            <a:ext cx="6819216" cy="585311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920" y="1435102"/>
            <a:ext cx="4013173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768" indent="0">
              <a:buNone/>
              <a:defRPr sz="1600"/>
            </a:lvl2pPr>
            <a:lvl3pPr marL="1219535" indent="0">
              <a:buNone/>
              <a:defRPr sz="1300"/>
            </a:lvl3pPr>
            <a:lvl4pPr marL="1829303" indent="0">
              <a:buNone/>
              <a:defRPr sz="1200"/>
            </a:lvl4pPr>
            <a:lvl5pPr marL="2439071" indent="0">
              <a:buNone/>
              <a:defRPr sz="1200"/>
            </a:lvl5pPr>
            <a:lvl6pPr marL="3048838" indent="0">
              <a:buNone/>
              <a:defRPr sz="1200"/>
            </a:lvl6pPr>
            <a:lvl7pPr marL="3658606" indent="0">
              <a:buNone/>
              <a:defRPr sz="1200"/>
            </a:lvl7pPr>
            <a:lvl8pPr marL="4268373" indent="0">
              <a:buNone/>
              <a:defRPr sz="1200"/>
            </a:lvl8pPr>
            <a:lvl9pPr marL="4878141" indent="0">
              <a:buNone/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E6B90-4F68-4210-A214-7763A6F7F26A}" type="datetime1">
              <a:rPr lang="en-US" smtClean="0"/>
              <a:t>7/24/2019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92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" y="0"/>
            <a:ext cx="12198350" cy="1143000"/>
          </a:xfrm>
          <a:prstGeom prst="rect">
            <a:avLst/>
          </a:prstGeom>
        </p:spPr>
        <p:txBody>
          <a:bodyPr vert="horz" lIns="121954" tIns="60977" rIns="121954" bIns="60977" rtlCol="0" anchor="ctr">
            <a:no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918" y="1600201"/>
            <a:ext cx="10978515" cy="4525963"/>
          </a:xfrm>
          <a:prstGeom prst="rect">
            <a:avLst/>
          </a:prstGeom>
        </p:spPr>
        <p:txBody>
          <a:bodyPr vert="horz" lIns="121954" tIns="60977" rIns="121954" bIns="60977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2A3AF-1541-4979-9422-18F79577997B}" type="datetime1">
              <a:rPr lang="en-US" smtClean="0"/>
              <a:t>7/24/2019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7770" y="6492875"/>
            <a:ext cx="3862811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343515" y="6492875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69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9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121953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00" indent="-288000" algn="l" defTabSz="1219535" rtl="0" eaLnBrk="1" latinLnBrk="0" hangingPunct="1">
        <a:spcBef>
          <a:spcPts val="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288000" algn="l" defTabSz="1219535" rtl="0" eaLnBrk="1" latinLnBrk="0" hangingPunct="1">
        <a:spcBef>
          <a:spcPts val="3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08000" indent="-288000" algn="l" defTabSz="1219535" rtl="0" eaLnBrk="1" latinLnBrk="0" hangingPunct="1"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00" indent="-216000" algn="l" defTabSz="1219535" rtl="0" eaLnBrk="1" latinLnBrk="0" hangingPunct="1">
        <a:spcBef>
          <a:spcPts val="1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84000" indent="-216000" algn="l" defTabSz="1219535" rtl="0" eaLnBrk="1" latinLnBrk="0" hangingPunct="1">
        <a:spcBef>
          <a:spcPts val="100"/>
        </a:spcBef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722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490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257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025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68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535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303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71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838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606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373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141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487090" y="381006"/>
            <a:ext cx="11219942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7235" tIns="33619" rIns="67235" bIns="33619" anchor="ctr" anchorCtr="1"/>
          <a:lstStyle/>
          <a:p>
            <a:pPr defTabSz="668242">
              <a:lnSpc>
                <a:spcPct val="90000"/>
              </a:lnSpc>
              <a:spcBef>
                <a:spcPct val="0"/>
              </a:spcBef>
            </a:pPr>
            <a:endParaRPr lang="en-US" sz="2333" dirty="0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Neo Sans Intel Medium" pitchFamily="34" charset="0"/>
            </a:endParaRPr>
          </a:p>
        </p:txBody>
      </p:sp>
      <p:sp>
        <p:nvSpPr>
          <p:cNvPr id="4114" name="Rectangle 18"/>
          <p:cNvSpPr>
            <a:spLocks noChangeArrowheads="1"/>
          </p:cNvSpPr>
          <p:nvPr/>
        </p:nvSpPr>
        <p:spPr bwMode="auto">
          <a:xfrm>
            <a:off x="489207" y="1793883"/>
            <a:ext cx="11215705" cy="416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6771" tIns="33387" rIns="66771" bIns="33387" anchorCtr="1"/>
          <a:lstStyle/>
          <a:p>
            <a:pPr marL="164724" indent="-164724" defTabSz="668242">
              <a:buFont typeface="Wingdings" pitchFamily="2" charset="2"/>
              <a:buChar char=""/>
            </a:pPr>
            <a:endParaRPr lang="en-US" sz="1751" dirty="0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Neo Sans Intel" pitchFamily="34" charset="0"/>
            </a:endParaRPr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609918" y="274639"/>
            <a:ext cx="1097851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85" tIns="40092" rIns="80185" bIns="400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116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918" y="1600203"/>
            <a:ext cx="10978515" cy="4525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85" tIns="40092" rIns="80185" bIns="40092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67466097"/>
      </p:ext>
    </p:extLst>
  </p:cSld>
  <p:clrMap bg1="dk2" tx1="lt1" bg2="dk1" tx2="lt2" accent1="accent1" accent2="accent2" accent3="accent3" accent4="accent4" accent5="accent5" accent6="accent6" hlink="hlink" folHlink="folHlink"/>
  <p:transition>
    <p:fade/>
  </p:transition>
  <p:hf hdr="0" ftr="0" dt="0"/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333"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5pPr>
      <a:lvl6pPr marL="334088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6pPr>
      <a:lvl7pPr marL="668174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7pPr>
      <a:lvl8pPr marL="1002262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8pPr>
      <a:lvl9pPr marL="1336348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9pPr>
    </p:titleStyle>
    <p:bodyStyle>
      <a:lvl1pPr marL="164724" indent="-164724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Font typeface="Arial" pitchFamily="34" charset="0"/>
        <a:buChar char="•"/>
        <a:defRPr sz="2667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16450" indent="-164724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333">
          <a:solidFill>
            <a:schemeClr val="tx1"/>
          </a:solidFill>
          <a:effectLst/>
          <a:latin typeface="+mn-lt"/>
          <a:cs typeface="+mn-cs"/>
        </a:defRPr>
      </a:lvl2pPr>
      <a:lvl3pPr marL="668174" indent="-164724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effectLst/>
          <a:latin typeface="+mn-lt"/>
          <a:cs typeface="+mn-cs"/>
        </a:defRPr>
      </a:lvl3pPr>
      <a:lvl4pPr marL="1010381" indent="-175165" algn="l" rtl="0" eaLnBrk="1" fontAlgn="base" hangingPunct="1">
        <a:spcBef>
          <a:spcPct val="20000"/>
        </a:spcBef>
        <a:spcAft>
          <a:spcPct val="0"/>
        </a:spcAft>
        <a:buChar char="–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4pPr>
      <a:lvl5pPr marL="1262107" indent="-168205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5pPr>
      <a:lvl6pPr marL="1596193" indent="-168205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6pPr>
      <a:lvl7pPr marL="1930281" indent="-168205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7pPr>
      <a:lvl8pPr marL="2264366" indent="-168205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8pPr>
      <a:lvl9pPr marL="2598454" indent="-168205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9pPr>
    </p:bodyStyle>
    <p:otherStyle>
      <a:defPPr>
        <a:defRPr lang="en-US"/>
      </a:defPPr>
      <a:lvl1pPr marL="0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1pPr>
      <a:lvl2pPr marL="334088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2pPr>
      <a:lvl3pPr marL="668174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02262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36348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0436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2004521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338608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672695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" y="0"/>
            <a:ext cx="12198350" cy="1143000"/>
          </a:xfrm>
          <a:prstGeom prst="rect">
            <a:avLst/>
          </a:prstGeom>
        </p:spPr>
        <p:txBody>
          <a:bodyPr vert="horz" lIns="121954" tIns="60977" rIns="121954" bIns="60977" rtlCol="0" anchor="ctr">
            <a:no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918" y="1600201"/>
            <a:ext cx="10978515" cy="4525963"/>
          </a:xfrm>
          <a:prstGeom prst="rect">
            <a:avLst/>
          </a:prstGeom>
        </p:spPr>
        <p:txBody>
          <a:bodyPr vert="horz" lIns="121954" tIns="60977" rIns="121954" bIns="60977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917" y="6492875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C6D46-8883-4C59-8F41-21D7EAD29FB2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7770" y="6492875"/>
            <a:ext cx="3862811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42151" y="6492875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20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</p:sldLayoutIdLst>
  <p:txStyles>
    <p:titleStyle>
      <a:lvl1pPr algn="ctr" defTabSz="121953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00" indent="-288000" algn="l" defTabSz="1219535" rtl="0" eaLnBrk="1" latinLnBrk="0" hangingPunct="1">
        <a:spcBef>
          <a:spcPts val="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288000" algn="l" defTabSz="1219535" rtl="0" eaLnBrk="1" latinLnBrk="0" hangingPunct="1">
        <a:spcBef>
          <a:spcPts val="3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08000" indent="-288000" algn="l" defTabSz="1219535" rtl="0" eaLnBrk="1" latinLnBrk="0" hangingPunct="1"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00" indent="-216000" algn="l" defTabSz="1219535" rtl="0" eaLnBrk="1" latinLnBrk="0" hangingPunct="1">
        <a:spcBef>
          <a:spcPts val="1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84000" indent="-216000" algn="l" defTabSz="1219535" rtl="0" eaLnBrk="1" latinLnBrk="0" hangingPunct="1">
        <a:spcBef>
          <a:spcPts val="100"/>
        </a:spcBef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722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490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257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025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68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535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303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71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838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606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373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141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matthias.kovatsch@huawei.com" TargetMode="External"/><Relationship Id="rId2" Type="http://schemas.openxmlformats.org/officeDocument/2006/relationships/hyperlink" Target="mailto:michael.mccool@intel.com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www.w3.org/WoT/W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2016/12/wot-wg-2016.html" TargetMode="External"/><Relationship Id="rId2" Type="http://schemas.openxmlformats.org/officeDocument/2006/relationships/hyperlink" Target="https://www.w3.org/2016/07/wot-ig-charter.html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.org/WoT/WG/" TargetMode="External"/><Relationship Id="rId13" Type="http://schemas.openxmlformats.org/officeDocument/2006/relationships/hyperlink" Target="https://www.w3.org/TR/wot-security/" TargetMode="External"/><Relationship Id="rId18" Type="http://schemas.openxmlformats.org/officeDocument/2006/relationships/hyperlink" Target="https://github.com/w3c/wot-security/" TargetMode="External"/><Relationship Id="rId3" Type="http://schemas.openxmlformats.org/officeDocument/2006/relationships/hyperlink" Target="https://www.w3.org/2016/07/wot-ig-charter.html" TargetMode="External"/><Relationship Id="rId7" Type="http://schemas.openxmlformats.org/officeDocument/2006/relationships/hyperlink" Target="https://www.w3.org/2016/12/wot-wg-2016.html" TargetMode="External"/><Relationship Id="rId12" Type="http://schemas.openxmlformats.org/officeDocument/2006/relationships/hyperlink" Target="https://www.w3.org/TR/wot-scripting-api/" TargetMode="External"/><Relationship Id="rId17" Type="http://schemas.openxmlformats.org/officeDocument/2006/relationships/hyperlink" Target="https://github.com/w3c/wot-scripting-api/" TargetMode="External"/><Relationship Id="rId2" Type="http://schemas.openxmlformats.org/officeDocument/2006/relationships/hyperlink" Target="https://www.w3.org/WoT/IG/wiki" TargetMode="External"/><Relationship Id="rId16" Type="http://schemas.openxmlformats.org/officeDocument/2006/relationships/hyperlink" Target="https://w3c.github.io/wot-binding-templates/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github.com/w3c/wot" TargetMode="External"/><Relationship Id="rId11" Type="http://schemas.openxmlformats.org/officeDocument/2006/relationships/hyperlink" Target="https://www.w3.org/TR/wot-binding-templates/" TargetMode="External"/><Relationship Id="rId5" Type="http://schemas.openxmlformats.org/officeDocument/2006/relationships/hyperlink" Target="https://lists.w3.org/Archives/Public/public-wot-ig/" TargetMode="External"/><Relationship Id="rId15" Type="http://schemas.openxmlformats.org/officeDocument/2006/relationships/hyperlink" Target="https://w3c.github.io/wot-thing-description/" TargetMode="External"/><Relationship Id="rId10" Type="http://schemas.openxmlformats.org/officeDocument/2006/relationships/hyperlink" Target="https://www.w3.org/TR/wot-thing-description/" TargetMode="External"/><Relationship Id="rId19" Type="http://schemas.openxmlformats.org/officeDocument/2006/relationships/hyperlink" Target="https://github.com/eclipse/thingweb.node-wot" TargetMode="External"/><Relationship Id="rId4" Type="http://schemas.openxmlformats.org/officeDocument/2006/relationships/hyperlink" Target="https://www.w3.org/WoT/IG/" TargetMode="External"/><Relationship Id="rId9" Type="http://schemas.openxmlformats.org/officeDocument/2006/relationships/hyperlink" Target="https://www.w3.org/TR/wot-architecture/" TargetMode="External"/><Relationship Id="rId14" Type="http://schemas.openxmlformats.org/officeDocument/2006/relationships/hyperlink" Target="https://github.com/w3c/wot-architectur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914876" y="4036190"/>
            <a:ext cx="10368598" cy="1470025"/>
          </a:xfrm>
        </p:spPr>
        <p:txBody>
          <a:bodyPr/>
          <a:lstStyle/>
          <a:p>
            <a:r>
              <a:rPr lang="en-US" sz="5400" b="1" dirty="0"/>
              <a:t>W3C WoT Update</a:t>
            </a:r>
            <a:endParaRPr lang="en-US" sz="5400" dirty="0"/>
          </a:p>
        </p:txBody>
      </p:sp>
      <p:sp>
        <p:nvSpPr>
          <p:cNvPr id="10" name="Untertitel 9"/>
          <p:cNvSpPr>
            <a:spLocks noGrp="1"/>
          </p:cNvSpPr>
          <p:nvPr>
            <p:ph type="subTitle" idx="1"/>
          </p:nvPr>
        </p:nvSpPr>
        <p:spPr>
          <a:xfrm>
            <a:off x="770583" y="5229200"/>
            <a:ext cx="10657184" cy="1414594"/>
          </a:xfrm>
        </p:spPr>
        <p:txBody>
          <a:bodyPr>
            <a:normAutofit lnSpcReduction="10000"/>
          </a:bodyPr>
          <a:lstStyle/>
          <a:p>
            <a:r>
              <a:rPr lang="en-US" sz="4000" dirty="0"/>
              <a:t>IETF 105 T2TRG</a:t>
            </a:r>
          </a:p>
          <a:p>
            <a:r>
              <a:rPr lang="en-US" sz="4000" dirty="0"/>
              <a:t>Montreal Canada July 2019</a:t>
            </a:r>
          </a:p>
        </p:txBody>
      </p:sp>
      <p:pic>
        <p:nvPicPr>
          <p:cNvPr id="11" name="Picture 4" descr="C:\Users\z0010w1v\Pictures\wot-logo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10966" y="116632"/>
            <a:ext cx="7920878" cy="42162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22933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Contacts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>
          <a:xfrm>
            <a:off x="609917" y="2492896"/>
            <a:ext cx="5387605" cy="36332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Dr. Michael McCool</a:t>
            </a:r>
          </a:p>
          <a:p>
            <a:pPr marL="0" indent="0">
              <a:buNone/>
            </a:pPr>
            <a:r>
              <a:rPr lang="de-DE" dirty="0"/>
              <a:t>Principal Engineer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Intel</a:t>
            </a:r>
          </a:p>
          <a:p>
            <a:pPr marL="0" indent="0">
              <a:buNone/>
            </a:pPr>
            <a:r>
              <a:rPr lang="de-DE" dirty="0"/>
              <a:t>Technology Pathfinding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>
                <a:hlinkClick r:id="rId2"/>
              </a:rPr>
              <a:t>michael.mccool@intel.com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>
          <a:xfrm>
            <a:off x="6200828" y="2492896"/>
            <a:ext cx="5387605" cy="36332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Dr. Matthias Kovatsch</a:t>
            </a:r>
          </a:p>
          <a:p>
            <a:pPr marL="0" indent="0">
              <a:buNone/>
            </a:pPr>
            <a:r>
              <a:rPr lang="en-US" dirty="0"/>
              <a:t>Principal Researcher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Huawei Technologies</a:t>
            </a:r>
          </a:p>
          <a:p>
            <a:pPr marL="0" indent="0">
              <a:buNone/>
            </a:pPr>
            <a:r>
              <a:rPr lang="en-US" dirty="0"/>
              <a:t>Applied Network Technology Lab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>
                <a:hlinkClick r:id="rId3"/>
              </a:rPr>
              <a:t>matthias.kovatsch@huawei.com</a:t>
            </a:r>
            <a:endParaRPr lang="en-US" dirty="0"/>
          </a:p>
        </p:txBody>
      </p:sp>
      <p:sp>
        <p:nvSpPr>
          <p:cNvPr id="7" name="Inhaltsplatzhalter 5">
            <a:extLst>
              <a:ext uri="{FF2B5EF4-FFF2-40B4-BE49-F238E27FC236}">
                <a16:creationId xmlns:a16="http://schemas.microsoft.com/office/drawing/2014/main" id="{CECCD964-B803-436B-ABB9-013564AE8161}"/>
              </a:ext>
            </a:extLst>
          </p:cNvPr>
          <p:cNvSpPr txBox="1">
            <a:spLocks/>
          </p:cNvSpPr>
          <p:nvPr/>
        </p:nvSpPr>
        <p:spPr>
          <a:xfrm>
            <a:off x="3578895" y="908720"/>
            <a:ext cx="5387605" cy="4525963"/>
          </a:xfrm>
          <a:prstGeom prst="rect">
            <a:avLst/>
          </a:prstGeom>
        </p:spPr>
        <p:txBody>
          <a:bodyPr vert="horz" lIns="121954" tIns="60977" rIns="121954" bIns="60977" rtlCol="0">
            <a:normAutofit/>
          </a:bodyPr>
          <a:lstStyle>
            <a:lvl1pPr marL="288000" indent="-288000" algn="l" defTabSz="1219535" rtl="0" eaLnBrk="1" latinLnBrk="0" hangingPunct="1">
              <a:spcBef>
                <a:spcPts val="6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288000" algn="l" defTabSz="1219535" rtl="0" eaLnBrk="1" latinLnBrk="0" hangingPunct="1">
              <a:spcBef>
                <a:spcPts val="3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8000" indent="-288000" algn="l" defTabSz="1219535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6000" indent="-216000" algn="l" defTabSz="1219535" rtl="0" eaLnBrk="1" latinLnBrk="0" hangingPunct="1">
              <a:spcBef>
                <a:spcPts val="1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84000" indent="-216000" algn="l" defTabSz="1219535" rtl="0" eaLnBrk="1" latinLnBrk="0" hangingPunct="1">
              <a:spcBef>
                <a:spcPts val="100"/>
              </a:spcBef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3722" indent="-304884" algn="l" defTabSz="12195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3490" indent="-304884" algn="l" defTabSz="12195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3257" indent="-304884" algn="l" defTabSz="12195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3025" indent="-304884" algn="l" defTabSz="12195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hlinkClick r:id="rId4"/>
              </a:rPr>
              <a:t>https://www.w3.org/WoT/WG/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94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8350" cy="836712"/>
          </a:xfrm>
        </p:spPr>
        <p:txBody>
          <a:bodyPr>
            <a:normAutofit/>
          </a:bodyPr>
          <a:lstStyle/>
          <a:p>
            <a:r>
              <a:rPr lang="en-US" dirty="0"/>
              <a:t>W3C Web of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3484" y="1539950"/>
            <a:ext cx="5387605" cy="4614814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W3C WoT Interest Group (IG)</a:t>
            </a:r>
            <a:br>
              <a:rPr lang="en-US" sz="2400" dirty="0"/>
            </a:br>
            <a:r>
              <a:rPr lang="en-US" sz="1600" dirty="0">
                <a:hlinkClick r:id="rId2"/>
              </a:rPr>
              <a:t>https://www.w3.org/2016/07/wot-ig-charter.html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lvl="1"/>
            <a:r>
              <a:rPr lang="en-US" dirty="0"/>
              <a:t>Started spring 2015</a:t>
            </a:r>
          </a:p>
          <a:p>
            <a:pPr lvl="1"/>
            <a:r>
              <a:rPr lang="en-US" dirty="0"/>
              <a:t>~200 participants</a:t>
            </a:r>
          </a:p>
          <a:p>
            <a:pPr lvl="1"/>
            <a:r>
              <a:rPr lang="en-US" dirty="0"/>
              <a:t>Informal work and outreach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PlugFest</a:t>
            </a:r>
            <a:r>
              <a:rPr lang="en-US" dirty="0"/>
              <a:t>” validation with running code</a:t>
            </a:r>
          </a:p>
          <a:p>
            <a:pPr lvl="1"/>
            <a:r>
              <a:rPr lang="en-US" dirty="0"/>
              <a:t>Exploration of new building blocks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OpenDays</a:t>
            </a:r>
            <a:r>
              <a:rPr lang="en-US" dirty="0"/>
              <a:t>” with external speakers</a:t>
            </a:r>
          </a:p>
          <a:p>
            <a:pPr lvl="1"/>
            <a:r>
              <a:rPr lang="en-US" dirty="0"/>
              <a:t>Liaisons and collaborations</a:t>
            </a:r>
            <a:br>
              <a:rPr lang="en-US" dirty="0"/>
            </a:br>
            <a:r>
              <a:rPr lang="en-US" dirty="0"/>
              <a:t>with other organizations and SDOs</a:t>
            </a:r>
          </a:p>
          <a:p>
            <a:pPr lvl="1"/>
            <a:endParaRPr lang="en-US" dirty="0"/>
          </a:p>
          <a:p>
            <a:pPr lvl="1"/>
            <a:r>
              <a:rPr lang="en-US" b="1" i="1" dirty="0"/>
              <a:t>Second Workshop on Web of Things held 3-5 June 2019  in Munich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263" y="1539950"/>
            <a:ext cx="5514971" cy="5129410"/>
          </a:xfrm>
        </p:spPr>
        <p:txBody>
          <a:bodyPr>
            <a:normAutofit lnSpcReduction="10000"/>
          </a:bodyPr>
          <a:lstStyle/>
          <a:p>
            <a:r>
              <a:rPr lang="en-US" sz="3000" b="1" dirty="0"/>
              <a:t>W3C WoT Working Group (WG)</a:t>
            </a:r>
            <a:br>
              <a:rPr lang="en-US" sz="3000" dirty="0"/>
            </a:br>
            <a:r>
              <a:rPr lang="en-US" sz="1700" dirty="0">
                <a:hlinkClick r:id="rId3"/>
              </a:rPr>
              <a:t>https://www.w3.org/2016/12/wot-wg-2016.html</a:t>
            </a:r>
            <a:endParaRPr lang="en-US" sz="3000" dirty="0"/>
          </a:p>
          <a:p>
            <a:pPr lvl="1"/>
            <a:endParaRPr lang="en-US" dirty="0"/>
          </a:p>
          <a:p>
            <a:pPr lvl="1"/>
            <a:r>
              <a:rPr lang="en-US" dirty="0"/>
              <a:t>Started end of 2016 (effectively Feb 2017)</a:t>
            </a:r>
          </a:p>
          <a:p>
            <a:pPr lvl="1"/>
            <a:r>
              <a:rPr lang="en-US" dirty="0"/>
              <a:t>~100 participants</a:t>
            </a:r>
          </a:p>
          <a:p>
            <a:pPr lvl="1"/>
            <a:r>
              <a:rPr lang="en-US" dirty="0"/>
              <a:t>Normative work on specific deliverables</a:t>
            </a:r>
          </a:p>
          <a:p>
            <a:pPr lvl="1"/>
            <a:r>
              <a:rPr lang="en-US" dirty="0"/>
              <a:t>W3C Patent Policy for royalty-free standards</a:t>
            </a:r>
          </a:p>
          <a:p>
            <a:pPr lvl="1"/>
            <a:r>
              <a:rPr lang="en-US" dirty="0"/>
              <a:t>Only W3C Members and Invited Experts</a:t>
            </a:r>
          </a:p>
          <a:p>
            <a:pPr lvl="1"/>
            <a:endParaRPr lang="de-DE" dirty="0"/>
          </a:p>
          <a:p>
            <a:pPr lvl="1"/>
            <a:endParaRPr lang="en-US" dirty="0"/>
          </a:p>
          <a:p>
            <a:pPr lvl="1"/>
            <a:r>
              <a:rPr lang="en-US" b="1" i="1" dirty="0"/>
              <a:t>Architecture and Thing Description were published as Candidate Recommendations  on 16 May 2019</a:t>
            </a:r>
          </a:p>
          <a:p>
            <a:pPr lvl="1"/>
            <a:r>
              <a:rPr lang="en-US" b="1" i="1" dirty="0"/>
              <a:t>Notes published on Protocol Bindings, Security, and Scripting API</a:t>
            </a:r>
            <a:endParaRPr lang="en-US" dirty="0"/>
          </a:p>
          <a:p>
            <a:pPr marL="360000" lvl="1" indent="0">
              <a:buNone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CC294CE-B78C-4953-AE9D-7BCAAA1CD8D4}"/>
              </a:ext>
            </a:extLst>
          </p:cNvPr>
          <p:cNvSpPr txBox="1">
            <a:spLocks/>
          </p:cNvSpPr>
          <p:nvPr/>
        </p:nvSpPr>
        <p:spPr>
          <a:xfrm>
            <a:off x="0" y="703237"/>
            <a:ext cx="12198350" cy="836712"/>
          </a:xfrm>
          <a:prstGeom prst="rect">
            <a:avLst/>
          </a:prstGeom>
        </p:spPr>
        <p:txBody>
          <a:bodyPr vert="horz" lIns="121954" tIns="60977" rIns="121954" bIns="60977" rtlCol="0" anchor="ctr">
            <a:normAutofit/>
          </a:bodyPr>
          <a:lstStyle>
            <a:lvl1pPr algn="ctr" defTabSz="121953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i="1" dirty="0">
                <a:solidFill>
                  <a:srgbClr val="0070C0"/>
                </a:solidFill>
              </a:rPr>
              <a:t>Goal: Support IoT Interoperability via Open Standards </a:t>
            </a:r>
          </a:p>
        </p:txBody>
      </p:sp>
    </p:spTree>
    <p:extLst>
      <p:ext uri="{BB962C8B-B14F-4D97-AF65-F5344CB8AC3E}">
        <p14:creationId xmlns:p14="http://schemas.microsoft.com/office/powerpoint/2010/main" val="1565515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W3C Web of Things </a:t>
            </a:r>
            <a:r>
              <a:rPr lang="en-US" noProof="0" dirty="0"/>
              <a:t>– Building Block </a:t>
            </a:r>
            <a:r>
              <a:rPr lang="en-US" dirty="0"/>
              <a:t>Approach</a:t>
            </a:r>
            <a:endParaRPr 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3</a:t>
            </a:fld>
            <a:endParaRPr lang="en-US"/>
          </a:p>
        </p:txBody>
      </p:sp>
      <p:sp>
        <p:nvSpPr>
          <p:cNvPr id="31" name="角丸四角形 6"/>
          <p:cNvSpPr/>
          <p:nvPr/>
        </p:nvSpPr>
        <p:spPr bwMode="auto">
          <a:xfrm>
            <a:off x="4875405" y="3010970"/>
            <a:ext cx="2592000" cy="2709456"/>
          </a:xfrm>
          <a:prstGeom prst="roundRect">
            <a:avLst>
              <a:gd name="adj" fmla="val 6113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400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Any IoT Device</a:t>
            </a:r>
          </a:p>
        </p:txBody>
      </p:sp>
      <p:sp>
        <p:nvSpPr>
          <p:cNvPr id="32" name="角丸四角形 21"/>
          <p:cNvSpPr/>
          <p:nvPr/>
        </p:nvSpPr>
        <p:spPr bwMode="auto">
          <a:xfrm>
            <a:off x="5001405" y="5160053"/>
            <a:ext cx="2340000" cy="430549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400" fontAlgn="ctr">
              <a:defRPr/>
            </a:pPr>
            <a:r>
              <a:rPr lang="en-US" altLang="ja-JP" sz="2000" kern="0" dirty="0">
                <a:solidFill>
                  <a:sysClr val="window" lastClr="FFFFFF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33" name="角丸四角形 21"/>
          <p:cNvSpPr/>
          <p:nvPr/>
        </p:nvSpPr>
        <p:spPr bwMode="auto">
          <a:xfrm>
            <a:off x="4997179" y="4611777"/>
            <a:ext cx="2348452" cy="430549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400" fontAlgn="ctr">
              <a:defRPr/>
            </a:pPr>
            <a:r>
              <a:rPr lang="en-US" altLang="ja-JP" sz="2000" kern="0" dirty="0">
                <a:solidFill>
                  <a:sysClr val="window" lastClr="FFFFFF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Data Model</a:t>
            </a:r>
          </a:p>
        </p:txBody>
      </p:sp>
      <p:sp>
        <p:nvSpPr>
          <p:cNvPr id="34" name="Down Arrow 40"/>
          <p:cNvSpPr/>
          <p:nvPr/>
        </p:nvSpPr>
        <p:spPr>
          <a:xfrm rot="5400000">
            <a:off x="4646250" y="4617195"/>
            <a:ext cx="295612" cy="414097"/>
          </a:xfrm>
          <a:prstGeom prst="downArrow">
            <a:avLst/>
          </a:prstGeom>
          <a:solidFill>
            <a:srgbClr val="41AAAA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2" name="Cloud 46"/>
          <p:cNvSpPr/>
          <p:nvPr/>
        </p:nvSpPr>
        <p:spPr>
          <a:xfrm>
            <a:off x="460272" y="5748237"/>
            <a:ext cx="1223022" cy="773640"/>
          </a:xfrm>
          <a:prstGeom prst="cloud">
            <a:avLst/>
          </a:prstGeom>
          <a:solidFill>
            <a:srgbClr val="4A7B7C"/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Events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7" name="Cloud 47"/>
          <p:cNvSpPr/>
          <p:nvPr/>
        </p:nvSpPr>
        <p:spPr>
          <a:xfrm>
            <a:off x="687905" y="5160847"/>
            <a:ext cx="1562230" cy="773640"/>
          </a:xfrm>
          <a:prstGeom prst="cloud">
            <a:avLst/>
          </a:prstGeom>
          <a:solidFill>
            <a:srgbClr val="4A7B7C"/>
          </a:solidFill>
          <a:ln w="25400" cap="flat" cmpd="sng" algn="ctr">
            <a:noFill/>
            <a:prstDash val="solid"/>
          </a:ln>
          <a:effectLst/>
        </p:spPr>
        <p:txBody>
          <a:bodyPr wrap="none" lIns="144000" rIns="0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Properties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8" name="Cloud 48"/>
          <p:cNvSpPr/>
          <p:nvPr/>
        </p:nvSpPr>
        <p:spPr>
          <a:xfrm>
            <a:off x="1461897" y="5606297"/>
            <a:ext cx="1309236" cy="773640"/>
          </a:xfrm>
          <a:prstGeom prst="cloud">
            <a:avLst/>
          </a:prstGeom>
          <a:solidFill>
            <a:srgbClr val="4A7B7C"/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Actions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9" name="角丸四角形 21"/>
          <p:cNvSpPr/>
          <p:nvPr/>
        </p:nvSpPr>
        <p:spPr bwMode="auto">
          <a:xfrm>
            <a:off x="5001405" y="4608969"/>
            <a:ext cx="2340000" cy="430549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400" fontAlgn="ctr">
              <a:defRPr/>
            </a:pPr>
            <a:r>
              <a:rPr lang="de-DE" altLang="ja-JP" sz="2000" kern="0" dirty="0">
                <a:solidFill>
                  <a:prstClr val="white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Interaction Model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pic>
        <p:nvPicPr>
          <p:cNvPr id="50" name="Picture 3" descr="D:\Projekte\Standardesierung\W3C\WoT\TD\Nizza\t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84896" y="4376707"/>
            <a:ext cx="895073" cy="895073"/>
          </a:xfrm>
          <a:prstGeom prst="rect">
            <a:avLst/>
          </a:prstGeom>
          <a:noFill/>
        </p:spPr>
      </p:pic>
      <p:sp>
        <p:nvSpPr>
          <p:cNvPr id="51" name="Wolkenförmige Legende 41"/>
          <p:cNvSpPr/>
          <p:nvPr/>
        </p:nvSpPr>
        <p:spPr>
          <a:xfrm>
            <a:off x="1444846" y="4455943"/>
            <a:ext cx="1897875" cy="946151"/>
          </a:xfrm>
          <a:prstGeom prst="cloudCallout">
            <a:avLst>
              <a:gd name="adj1" fmla="val 68128"/>
              <a:gd name="adj2" fmla="val -9313"/>
            </a:avLst>
          </a:prstGeom>
          <a:solidFill>
            <a:srgbClr val="EB780A"/>
          </a:solidFill>
          <a:ln w="25400" cap="rnd" cmpd="sng" algn="ctr">
            <a:noFill/>
            <a:prstDash val="solid"/>
          </a:ln>
          <a:effectLst/>
        </p:spPr>
        <p:txBody>
          <a:bodyPr wrap="none" lIns="288000" rIns="72000" rtlCol="0" anchor="ctr"/>
          <a:lstStyle/>
          <a:p>
            <a:pPr algn="ctr" defTabSz="914400">
              <a:defRPr/>
            </a:pPr>
            <a:r>
              <a:rPr lang="de-DE" sz="1800" kern="0" dirty="0">
                <a:solidFill>
                  <a:sysClr val="window" lastClr="FFFFFF"/>
                </a:solidFill>
                <a:ea typeface="ＭＳ Ｐゴシック" charset="-128"/>
              </a:rPr>
              <a:t>The </a:t>
            </a:r>
            <a:r>
              <a:rPr lang="de-DE" sz="1800" i="1" kern="0" dirty="0">
                <a:solidFill>
                  <a:sysClr val="window" lastClr="FFFFFF"/>
                </a:solidFill>
                <a:ea typeface="ＭＳ Ｐゴシック" charset="-128"/>
              </a:rPr>
              <a:t>index.html </a:t>
            </a:r>
          </a:p>
          <a:p>
            <a:pPr algn="ctr" defTabSz="914400">
              <a:defRPr/>
            </a:pPr>
            <a:r>
              <a:rPr lang="de-DE" sz="1800" kern="0" dirty="0" err="1">
                <a:solidFill>
                  <a:sysClr val="window" lastClr="FFFFFF"/>
                </a:solidFill>
                <a:ea typeface="ＭＳ Ｐゴシック" charset="-128"/>
              </a:rPr>
              <a:t>for</a:t>
            </a:r>
            <a:r>
              <a:rPr lang="de-DE" sz="1800" kern="0" dirty="0">
                <a:solidFill>
                  <a:sysClr val="window" lastClr="FFFFFF"/>
                </a:solidFill>
                <a:ea typeface="ＭＳ Ｐゴシック" charset="-128"/>
              </a:rPr>
              <a:t> Things</a:t>
            </a:r>
          </a:p>
        </p:txBody>
      </p:sp>
      <p:sp>
        <p:nvSpPr>
          <p:cNvPr id="52" name="テキスト ボックス 43"/>
          <p:cNvSpPr txBox="1"/>
          <p:nvPr/>
        </p:nvSpPr>
        <p:spPr>
          <a:xfrm>
            <a:off x="627064" y="2731936"/>
            <a:ext cx="385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ja-JP" sz="1600" b="1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JSON-LD</a:t>
            </a:r>
            <a:r>
              <a:rPr lang="en-US" altLang="ja-JP" sz="1600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 representation format to describe Thing </a:t>
            </a:r>
            <a:r>
              <a:rPr lang="en-US" altLang="ja-JP" sz="1600" i="1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instances</a:t>
            </a:r>
            <a:r>
              <a:rPr lang="en-US" altLang="ja-JP" sz="1600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 with </a:t>
            </a:r>
            <a:r>
              <a:rPr lang="en-US" altLang="ja-JP" sz="1600" b="1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metadata</a:t>
            </a:r>
            <a:r>
              <a:rPr lang="en-US" altLang="ja-JP" sz="1600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. Uses </a:t>
            </a:r>
            <a:r>
              <a:rPr lang="en-US" altLang="ja-JP" sz="1600" b="1" dirty="0">
                <a:solidFill>
                  <a:srgbClr val="4A7B7C"/>
                </a:solidFill>
                <a:latin typeface="Arial"/>
                <a:ea typeface="HG明朝E" panose="02020909000000000000" pitchFamily="17" charset="-128"/>
              </a:rPr>
              <a:t>formal interaction model </a:t>
            </a:r>
            <a:r>
              <a:rPr lang="en-US" altLang="ja-JP" sz="1600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and </a:t>
            </a:r>
            <a:r>
              <a:rPr lang="en-US" altLang="ja-JP" sz="1600" b="1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domain-specific vocabularies </a:t>
            </a:r>
            <a:r>
              <a:rPr lang="en-US" altLang="ja-JP" sz="1600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to uniformly describe how to use Things, which enables semantic interoperability.</a:t>
            </a:r>
          </a:p>
        </p:txBody>
      </p:sp>
      <p:sp>
        <p:nvSpPr>
          <p:cNvPr id="55" name="Cube 4"/>
          <p:cNvSpPr/>
          <p:nvPr/>
        </p:nvSpPr>
        <p:spPr>
          <a:xfrm>
            <a:off x="627063" y="2189003"/>
            <a:ext cx="3852000" cy="542933"/>
          </a:xfrm>
          <a:prstGeom prst="cube">
            <a:avLst>
              <a:gd name="adj" fmla="val 21875"/>
            </a:avLst>
          </a:prstGeom>
          <a:solidFill>
            <a:srgbClr val="EB780A"/>
          </a:solidFill>
          <a:ln w="25400" cap="rnd" cmpd="sng" algn="ctr">
            <a:noFill/>
            <a:prstDash val="solid"/>
          </a:ln>
          <a:effectLst/>
        </p:spPr>
        <p:txBody>
          <a:bodyPr lIns="72000" rIns="72000" rtlCol="0" anchor="ctr"/>
          <a:lstStyle/>
          <a:p>
            <a:pPr algn="ctr" defTabSz="914400">
              <a:defRPr/>
            </a:pPr>
            <a:r>
              <a:rPr lang="en-US" sz="2000" kern="100" dirty="0">
                <a:solidFill>
                  <a:sysClr val="window" lastClr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WoT Thing Description (TD)</a:t>
            </a:r>
          </a:p>
        </p:txBody>
      </p:sp>
      <p:sp>
        <p:nvSpPr>
          <p:cNvPr id="56" name="テキスト ボックス 39"/>
          <p:cNvSpPr txBox="1"/>
          <p:nvPr/>
        </p:nvSpPr>
        <p:spPr>
          <a:xfrm>
            <a:off x="7987575" y="2731936"/>
            <a:ext cx="38519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ja-JP" sz="1600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Standardized </a:t>
            </a:r>
            <a:r>
              <a:rPr lang="en-US" altLang="ja-JP" sz="1600" b="1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JavaScript</a:t>
            </a:r>
            <a:r>
              <a:rPr lang="en-US" altLang="ja-JP" sz="1600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 object API for an IoT runtime system </a:t>
            </a:r>
            <a:r>
              <a:rPr lang="en-US" altLang="ja-JP" sz="1600" b="1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similar to the Web browser</a:t>
            </a:r>
            <a:r>
              <a:rPr lang="en-US" altLang="ja-JP" sz="1600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. Provides an</a:t>
            </a:r>
            <a:r>
              <a:rPr lang="en-US" altLang="ja-JP" sz="1600" b="1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 </a:t>
            </a:r>
            <a:r>
              <a:rPr lang="en-US" altLang="ja-JP" sz="1600" dirty="0">
                <a:solidFill>
                  <a:prstClr val="black"/>
                </a:solidFill>
                <a:latin typeface="Arial" pitchFamily="34" charset="0"/>
                <a:ea typeface="HG明朝E" panose="02020909000000000000" pitchFamily="17" charset="-128"/>
              </a:rPr>
              <a:t>interface between applications and Things to </a:t>
            </a:r>
            <a:r>
              <a:rPr lang="en-US" altLang="ja-JP" sz="1600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simplify IoT application development</a:t>
            </a:r>
            <a:br>
              <a:rPr lang="en-US" altLang="ja-JP" sz="1600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</a:br>
            <a:r>
              <a:rPr lang="en-US" altLang="ja-JP" sz="1600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and enable </a:t>
            </a:r>
            <a:r>
              <a:rPr lang="en-US" altLang="ja-JP" sz="1600" b="1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portable apps </a:t>
            </a:r>
            <a:r>
              <a:rPr lang="en-US" altLang="ja-JP" sz="1600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across </a:t>
            </a:r>
            <a:r>
              <a:rPr lang="en-US" altLang="ja-JP" sz="1600" dirty="0">
                <a:solidFill>
                  <a:prstClr val="black"/>
                </a:solidFill>
                <a:latin typeface="Arial" pitchFamily="34" charset="0"/>
                <a:ea typeface="HG明朝E" panose="02020909000000000000" pitchFamily="17" charset="-128"/>
              </a:rPr>
              <a:t>vendors, devices</a:t>
            </a:r>
            <a:r>
              <a:rPr lang="en-US" altLang="ja-JP" sz="1600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, edge, and cloud.</a:t>
            </a:r>
          </a:p>
        </p:txBody>
      </p:sp>
      <p:sp>
        <p:nvSpPr>
          <p:cNvPr id="57" name="Cube 4"/>
          <p:cNvSpPr/>
          <p:nvPr/>
        </p:nvSpPr>
        <p:spPr>
          <a:xfrm>
            <a:off x="7987576" y="2189003"/>
            <a:ext cx="3757384" cy="542933"/>
          </a:xfrm>
          <a:prstGeom prst="cube">
            <a:avLst>
              <a:gd name="adj" fmla="val 21875"/>
            </a:avLst>
          </a:prstGeom>
          <a:solidFill>
            <a:srgbClr val="005A9C"/>
          </a:solidFill>
          <a:ln w="25400" cap="rnd" cmpd="sng" algn="ctr">
            <a:noFill/>
            <a:prstDash val="solid"/>
          </a:ln>
          <a:effectLst/>
        </p:spPr>
        <p:txBody>
          <a:bodyPr lIns="72000" rIns="72000" rtlCol="0" anchor="ctr"/>
          <a:lstStyle/>
          <a:p>
            <a:pPr algn="ctr" defTabSz="914400">
              <a:defRPr/>
            </a:pPr>
            <a:r>
              <a:rPr lang="en-US" sz="2000" kern="100" dirty="0">
                <a:solidFill>
                  <a:sysClr val="window" lastClr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60" name="角丸四角形 21"/>
          <p:cNvSpPr/>
          <p:nvPr/>
        </p:nvSpPr>
        <p:spPr bwMode="auto">
          <a:xfrm>
            <a:off x="5001405" y="3136741"/>
            <a:ext cx="2340000" cy="1357309"/>
          </a:xfrm>
          <a:prstGeom prst="roundRect">
            <a:avLst>
              <a:gd name="adj" fmla="val 13261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400" fontAlgn="ctr">
              <a:defRPr/>
            </a:pPr>
            <a:r>
              <a:rPr lang="de-DE" altLang="ja-JP" sz="1600" kern="0" dirty="0">
                <a:solidFill>
                  <a:prstClr val="black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Common </a:t>
            </a:r>
            <a:r>
              <a:rPr lang="de-DE" altLang="ja-JP" sz="1600" kern="0" dirty="0" err="1">
                <a:solidFill>
                  <a:prstClr val="black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Runtime</a:t>
            </a:r>
            <a:endParaRPr lang="ja-JP" altLang="en-US" sz="1600" kern="0" dirty="0">
              <a:solidFill>
                <a:prstClr val="black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0" name="角丸四角形 21"/>
          <p:cNvSpPr/>
          <p:nvPr/>
        </p:nvSpPr>
        <p:spPr bwMode="auto">
          <a:xfrm>
            <a:off x="5001405" y="4063501"/>
            <a:ext cx="2340000" cy="430549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400" fontAlgn="ctr">
              <a:defRPr/>
            </a:pPr>
            <a:r>
              <a:rPr lang="de-DE" altLang="ja-JP" sz="2000" kern="0" dirty="0">
                <a:solidFill>
                  <a:prstClr val="white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1" name="縦巻き 49"/>
          <p:cNvSpPr/>
          <p:nvPr/>
        </p:nvSpPr>
        <p:spPr bwMode="auto">
          <a:xfrm>
            <a:off x="5091405" y="3524100"/>
            <a:ext cx="2160000" cy="432000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400" fontAlgn="ctr">
              <a:defRPr/>
            </a:pPr>
            <a:r>
              <a:rPr lang="en-US" altLang="ja-JP" sz="1600" kern="0" dirty="0">
                <a:solidFill>
                  <a:sysClr val="windowText" lastClr="000000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sp>
        <p:nvSpPr>
          <p:cNvPr id="72" name="テキスト ボックス 41"/>
          <p:cNvSpPr txBox="1"/>
          <p:nvPr/>
        </p:nvSpPr>
        <p:spPr>
          <a:xfrm>
            <a:off x="7987576" y="5340085"/>
            <a:ext cx="3852000" cy="1323439"/>
          </a:xfrm>
          <a:prstGeom prst="rect">
            <a:avLst/>
          </a:prstGeom>
          <a:noFill/>
        </p:spPr>
        <p:txBody>
          <a:bodyPr wrap="square" rIns="90000" rtlCol="0">
            <a:spAutoFit/>
          </a:bodyPr>
          <a:lstStyle/>
          <a:p>
            <a:pPr defTabSz="914400"/>
            <a:r>
              <a:rPr lang="en-US" altLang="ja-JP" sz="1600" dirty="0">
                <a:solidFill>
                  <a:prstClr val="black"/>
                </a:solidFill>
                <a:latin typeface="Arial" pitchFamily="34" charset="0"/>
                <a:ea typeface="HG明朝E" panose="02020909000000000000" pitchFamily="17" charset="-128"/>
                <a:cs typeface="Arial" panose="020B0604020202020204" pitchFamily="34" charset="0"/>
              </a:rPr>
              <a:t>Capture how the </a:t>
            </a:r>
            <a:r>
              <a:rPr lang="en-US" altLang="ja-JP" sz="1600" b="1" dirty="0">
                <a:solidFill>
                  <a:srgbClr val="4A7B7C"/>
                </a:solidFill>
                <a:latin typeface="Arial" pitchFamily="34" charset="0"/>
                <a:ea typeface="HG明朝E" panose="02020909000000000000" pitchFamily="17" charset="-128"/>
                <a:cs typeface="Arial" panose="020B0604020202020204" pitchFamily="34" charset="0"/>
              </a:rPr>
              <a:t>formal</a:t>
            </a:r>
            <a:r>
              <a:rPr lang="en-US" altLang="ja-JP" sz="1600" dirty="0">
                <a:solidFill>
                  <a:prstClr val="black"/>
                </a:solidFill>
                <a:latin typeface="Arial" pitchFamily="34" charset="0"/>
                <a:ea typeface="HG明朝E" panose="02020909000000000000" pitchFamily="17" charset="-128"/>
                <a:cs typeface="Arial" panose="020B0604020202020204" pitchFamily="34" charset="0"/>
              </a:rPr>
              <a:t> </a:t>
            </a:r>
            <a:r>
              <a:rPr lang="en-US" altLang="ja-JP" sz="1600" b="1" dirty="0">
                <a:solidFill>
                  <a:srgbClr val="4A7B7C"/>
                </a:solidFill>
                <a:latin typeface="Arial" pitchFamily="34" charset="0"/>
                <a:ea typeface="HG明朝E" panose="02020909000000000000" pitchFamily="17" charset="-128"/>
                <a:cs typeface="Arial" panose="020B0604020202020204" pitchFamily="34" charset="0"/>
              </a:rPr>
              <a:t>Interaction Model </a:t>
            </a:r>
            <a:r>
              <a:rPr lang="en-US" altLang="ja-JP" sz="1600" dirty="0">
                <a:solidFill>
                  <a:prstClr val="black"/>
                </a:solidFill>
                <a:latin typeface="Arial" pitchFamily="34" charset="0"/>
                <a:ea typeface="HG明朝E" panose="02020909000000000000" pitchFamily="17" charset="-128"/>
                <a:cs typeface="Arial" panose="020B0604020202020204" pitchFamily="34" charset="0"/>
              </a:rPr>
              <a:t>is mapped to concrete protocol operations (e.g., </a:t>
            </a:r>
            <a:r>
              <a:rPr lang="en-US" altLang="ja-JP" sz="1600" dirty="0" err="1">
                <a:solidFill>
                  <a:prstClr val="black"/>
                </a:solidFill>
                <a:latin typeface="Arial" pitchFamily="34" charset="0"/>
                <a:ea typeface="HG明朝E" panose="02020909000000000000" pitchFamily="17" charset="-128"/>
                <a:cs typeface="Arial" panose="020B0604020202020204" pitchFamily="34" charset="0"/>
              </a:rPr>
              <a:t>CoAP</a:t>
            </a:r>
            <a:r>
              <a:rPr lang="en-US" altLang="ja-JP" sz="1600" dirty="0">
                <a:solidFill>
                  <a:prstClr val="black"/>
                </a:solidFill>
                <a:latin typeface="Arial" pitchFamily="34" charset="0"/>
                <a:ea typeface="HG明朝E" panose="02020909000000000000" pitchFamily="17" charset="-128"/>
                <a:cs typeface="Arial" panose="020B0604020202020204" pitchFamily="34" charset="0"/>
              </a:rPr>
              <a:t>) and platform features (e.g., OCF). These templates are re-used by concrete TDs.</a:t>
            </a:r>
            <a:endParaRPr lang="en-US" altLang="ja-JP" sz="1400" dirty="0">
              <a:solidFill>
                <a:prstClr val="black"/>
              </a:solidFill>
              <a:latin typeface="Arial" pitchFamily="34" charset="0"/>
              <a:ea typeface="HG明朝E" panose="02020909000000000000" pitchFamily="17" charset="-128"/>
              <a:cs typeface="Arial" panose="020B0604020202020204" pitchFamily="34" charset="0"/>
            </a:endParaRPr>
          </a:p>
        </p:txBody>
      </p:sp>
      <p:sp>
        <p:nvSpPr>
          <p:cNvPr id="73" name="Cube 4"/>
          <p:cNvSpPr/>
          <p:nvPr/>
        </p:nvSpPr>
        <p:spPr>
          <a:xfrm>
            <a:off x="7987576" y="4797152"/>
            <a:ext cx="3757384" cy="542933"/>
          </a:xfrm>
          <a:prstGeom prst="cube">
            <a:avLst>
              <a:gd name="adj" fmla="val 21875"/>
            </a:avLst>
          </a:prstGeom>
          <a:solidFill>
            <a:srgbClr val="00B050"/>
          </a:solidFill>
          <a:ln w="25400" cap="rnd" cmpd="sng" algn="ctr">
            <a:noFill/>
            <a:prstDash val="solid"/>
          </a:ln>
          <a:effectLst/>
        </p:spPr>
        <p:txBody>
          <a:bodyPr lIns="72000" rIns="72000" rtlCol="0" anchor="ctr"/>
          <a:lstStyle/>
          <a:p>
            <a:pPr algn="ctr" defTabSz="914400">
              <a:defRPr/>
            </a:pPr>
            <a:r>
              <a:rPr lang="en-US" sz="2000" kern="100" dirty="0">
                <a:solidFill>
                  <a:sysClr val="window" lastClr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WoT Binding Templates</a:t>
            </a:r>
          </a:p>
        </p:txBody>
      </p:sp>
      <p:sp>
        <p:nvSpPr>
          <p:cNvPr id="74" name="Cloud 48"/>
          <p:cNvSpPr/>
          <p:nvPr/>
        </p:nvSpPr>
        <p:spPr>
          <a:xfrm>
            <a:off x="5379095" y="6073995"/>
            <a:ext cx="1282005" cy="739381"/>
          </a:xfrm>
          <a:prstGeom prst="cloud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txBody>
          <a:bodyPr wrap="none" lIns="144000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5" name="Cloud 48"/>
          <p:cNvSpPr/>
          <p:nvPr/>
        </p:nvSpPr>
        <p:spPr>
          <a:xfrm>
            <a:off x="5492993" y="5821924"/>
            <a:ext cx="1011384" cy="595178"/>
          </a:xfrm>
          <a:prstGeom prst="cloud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txBody>
          <a:bodyPr wrap="none" lIns="144000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HTTP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6" name="Cloud 48"/>
          <p:cNvSpPr/>
          <p:nvPr/>
        </p:nvSpPr>
        <p:spPr>
          <a:xfrm>
            <a:off x="4805162" y="6176158"/>
            <a:ext cx="1049417" cy="595178"/>
          </a:xfrm>
          <a:prstGeom prst="cloud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txBody>
          <a:bodyPr wrap="none" lIns="144000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MQTT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8" name="Cloud 48"/>
          <p:cNvSpPr/>
          <p:nvPr/>
        </p:nvSpPr>
        <p:spPr>
          <a:xfrm>
            <a:off x="6240731" y="5967782"/>
            <a:ext cx="1011384" cy="595178"/>
          </a:xfrm>
          <a:prstGeom prst="cloud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txBody>
          <a:bodyPr wrap="none" lIns="144000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CoAP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1" name="Rechteckiger Pfeil 34"/>
          <p:cNvSpPr/>
          <p:nvPr/>
        </p:nvSpPr>
        <p:spPr>
          <a:xfrm rot="5400000" flipH="1" flipV="1">
            <a:off x="4475105" y="4911188"/>
            <a:ext cx="280148" cy="772261"/>
          </a:xfrm>
          <a:prstGeom prst="bentArrow">
            <a:avLst>
              <a:gd name="adj1" fmla="val 43521"/>
              <a:gd name="adj2" fmla="val 50000"/>
              <a:gd name="adj3" fmla="val 43417"/>
              <a:gd name="adj4" fmla="val 26183"/>
            </a:avLst>
          </a:prstGeom>
          <a:solidFill>
            <a:srgbClr val="41AAAA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2" name="Cube 4"/>
          <p:cNvSpPr/>
          <p:nvPr/>
        </p:nvSpPr>
        <p:spPr>
          <a:xfrm>
            <a:off x="4587007" y="2189002"/>
            <a:ext cx="3252600" cy="542933"/>
          </a:xfrm>
          <a:prstGeom prst="cube">
            <a:avLst>
              <a:gd name="adj" fmla="val 21875"/>
            </a:avLst>
          </a:prstGeom>
          <a:solidFill>
            <a:srgbClr val="FFFF00"/>
          </a:solidFill>
          <a:ln w="25400" cap="rnd" cmpd="sng" algn="ctr">
            <a:noFill/>
            <a:prstDash val="solid"/>
          </a:ln>
          <a:effectLst/>
        </p:spPr>
        <p:txBody>
          <a:bodyPr lIns="72000" rIns="72000" rtlCol="0" anchor="ctr"/>
          <a:lstStyle/>
          <a:p>
            <a:pPr algn="ctr" defTabSz="914400">
              <a:defRPr/>
            </a:pPr>
            <a:r>
              <a:rPr lang="en-US" sz="2000" kern="100" dirty="0">
                <a:solidFill>
                  <a:srgbClr val="000000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Security Guidelines</a:t>
            </a:r>
          </a:p>
        </p:txBody>
      </p:sp>
      <p:sp>
        <p:nvSpPr>
          <p:cNvPr id="83" name="Pfeil nach unten 2"/>
          <p:cNvSpPr/>
          <p:nvPr/>
        </p:nvSpPr>
        <p:spPr bwMode="auto">
          <a:xfrm>
            <a:off x="5454893" y="2731936"/>
            <a:ext cx="1441077" cy="320618"/>
          </a:xfrm>
          <a:prstGeom prst="downArrow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rtlCol="0" anchor="ctr"/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endParaRPr lang="en-US" dirty="0" err="1">
              <a:solidFill>
                <a:srgbClr val="000000"/>
              </a:solidFill>
              <a:latin typeface="Arial" pitchFamily="34" charset="0"/>
              <a:ea typeface="ＭＳ Ｐゴシック" charset="-128"/>
            </a:endParaRPr>
          </a:p>
        </p:txBody>
      </p:sp>
      <p:sp>
        <p:nvSpPr>
          <p:cNvPr id="84" name="Cube 4"/>
          <p:cNvSpPr/>
          <p:nvPr/>
        </p:nvSpPr>
        <p:spPr>
          <a:xfrm>
            <a:off x="627062" y="1151011"/>
            <a:ext cx="11117897" cy="496558"/>
          </a:xfrm>
          <a:prstGeom prst="snip2SameRect">
            <a:avLst/>
          </a:prstGeom>
          <a:solidFill>
            <a:srgbClr val="4A7B7C"/>
          </a:solidFill>
          <a:ln w="25400" cap="rnd" cmpd="sng" algn="ctr">
            <a:noFill/>
            <a:prstDash val="solid"/>
          </a:ln>
          <a:effectLst/>
        </p:spPr>
        <p:txBody>
          <a:bodyPr lIns="72000" rIns="72000" rtlCol="0" anchor="ctr"/>
          <a:lstStyle/>
          <a:p>
            <a:pPr algn="ctr" defTabSz="914400">
              <a:defRPr/>
            </a:pPr>
            <a:r>
              <a:rPr lang="en-US" sz="2000" kern="100" dirty="0">
                <a:solidFill>
                  <a:sysClr val="window" lastClr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WoT Architecture</a:t>
            </a:r>
          </a:p>
        </p:txBody>
      </p:sp>
      <p:sp>
        <p:nvSpPr>
          <p:cNvPr id="85" name="テキスト ボックス 39"/>
          <p:cNvSpPr txBox="1"/>
          <p:nvPr/>
        </p:nvSpPr>
        <p:spPr>
          <a:xfrm>
            <a:off x="627064" y="1648743"/>
            <a:ext cx="11117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ja-JP" sz="1600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Overarching umbrella with architectural constraints and guidance on how to use and combine building blocks.</a:t>
            </a:r>
          </a:p>
        </p:txBody>
      </p:sp>
      <p:sp>
        <p:nvSpPr>
          <p:cNvPr id="5" name="Explosion 2 4"/>
          <p:cNvSpPr/>
          <p:nvPr/>
        </p:nvSpPr>
        <p:spPr>
          <a:xfrm>
            <a:off x="8619455" y="2800359"/>
            <a:ext cx="2520280" cy="1485964"/>
          </a:xfrm>
          <a:prstGeom prst="irregularSeal2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dirty="0"/>
              <a:t>WG Note</a:t>
            </a:r>
            <a:endParaRPr lang="en-US" dirty="0"/>
          </a:p>
        </p:txBody>
      </p:sp>
      <p:sp>
        <p:nvSpPr>
          <p:cNvPr id="6" name="Explosion 2 5"/>
          <p:cNvSpPr/>
          <p:nvPr/>
        </p:nvSpPr>
        <p:spPr>
          <a:xfrm>
            <a:off x="3608763" y="554850"/>
            <a:ext cx="1721107" cy="1623532"/>
          </a:xfrm>
          <a:prstGeom prst="irregularSeal2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dirty="0"/>
              <a:t>REC</a:t>
            </a:r>
            <a:br>
              <a:rPr lang="de-DE" dirty="0"/>
            </a:br>
            <a:r>
              <a:rPr lang="de-DE" dirty="0"/>
              <a:t>Track</a:t>
            </a:r>
            <a:endParaRPr lang="en-US" dirty="0"/>
          </a:p>
        </p:txBody>
      </p:sp>
      <p:sp>
        <p:nvSpPr>
          <p:cNvPr id="86" name="Explosion 2 85"/>
          <p:cNvSpPr/>
          <p:nvPr/>
        </p:nvSpPr>
        <p:spPr>
          <a:xfrm>
            <a:off x="1533229" y="2662791"/>
            <a:ext cx="1721107" cy="1623532"/>
          </a:xfrm>
          <a:prstGeom prst="irregularSeal2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dirty="0"/>
              <a:t>REC</a:t>
            </a:r>
            <a:br>
              <a:rPr lang="de-DE" dirty="0"/>
            </a:br>
            <a:r>
              <a:rPr lang="de-DE" dirty="0"/>
              <a:t>Track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476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Published Candidate 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b="1" dirty="0"/>
              <a:t>WoT Architecture</a:t>
            </a:r>
          </a:p>
          <a:p>
            <a:pPr lvl="1"/>
            <a:r>
              <a:rPr lang="de-DE" dirty="0"/>
              <a:t>Constraints that define the difference between IoT and W3C WoT</a:t>
            </a:r>
          </a:p>
          <a:p>
            <a:pPr lvl="1"/>
            <a:r>
              <a:rPr lang="de-DE" dirty="0"/>
              <a:t>Definition of Interaction Affordances</a:t>
            </a:r>
          </a:p>
          <a:p>
            <a:pPr lvl="1"/>
            <a:r>
              <a:rPr lang="de-DE" dirty="0"/>
              <a:t>Definition of Web forms</a:t>
            </a:r>
          </a:p>
          <a:p>
            <a:pPr lvl="1"/>
            <a:endParaRPr lang="de-DE" dirty="0"/>
          </a:p>
          <a:p>
            <a:pPr marL="360000" lvl="1" indent="0">
              <a:buNone/>
            </a:pPr>
            <a:endParaRPr lang="de-DE" dirty="0"/>
          </a:p>
          <a:p>
            <a:pPr lvl="1"/>
            <a:r>
              <a:rPr lang="de-DE" dirty="0"/>
              <a:t>Use cases and requirements</a:t>
            </a:r>
          </a:p>
          <a:p>
            <a:pPr lvl="1"/>
            <a:r>
              <a:rPr lang="de-DE" dirty="0"/>
              <a:t>Terminology</a:t>
            </a:r>
          </a:p>
          <a:p>
            <a:pPr lvl="1"/>
            <a:r>
              <a:rPr lang="de-DE" dirty="0"/>
              <a:t>Interplay of W3C WoT building blocks</a:t>
            </a:r>
          </a:p>
          <a:p>
            <a:pPr lvl="1"/>
            <a:r>
              <a:rPr lang="de-DE" dirty="0"/>
              <a:t>Examples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0828" y="1600201"/>
            <a:ext cx="5514971" cy="4525963"/>
          </a:xfrm>
        </p:spPr>
        <p:txBody>
          <a:bodyPr/>
          <a:lstStyle/>
          <a:p>
            <a:r>
              <a:rPr lang="de-DE" b="1" dirty="0"/>
              <a:t>WoT Thing Description (TD)</a:t>
            </a:r>
          </a:p>
          <a:p>
            <a:pPr lvl="1"/>
            <a:r>
              <a:rPr lang="de-DE" dirty="0"/>
              <a:t>Information model &amp; representation format for Thing metadata, generic data model, and hypermedia-based interface desriptions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dirty="0"/>
              <a:t>Namespace and vocabulary definitions</a:t>
            </a:r>
          </a:p>
          <a:p>
            <a:pPr lvl="1"/>
            <a:r>
              <a:rPr lang="de-DE" dirty="0"/>
              <a:t>Parsing and serialization rules</a:t>
            </a:r>
          </a:p>
          <a:p>
            <a:pPr lvl="1"/>
            <a:r>
              <a:rPr lang="de-DE" dirty="0"/>
              <a:t>Extension points</a:t>
            </a:r>
          </a:p>
          <a:p>
            <a:pPr lvl="1"/>
            <a:r>
              <a:rPr lang="de-DE" dirty="0"/>
              <a:t>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23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Published Candidate Recommendations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8136" y="1143000"/>
            <a:ext cx="5514971" cy="4525963"/>
          </a:xfrm>
        </p:spPr>
        <p:txBody>
          <a:bodyPr/>
          <a:lstStyle/>
          <a:p>
            <a:r>
              <a:rPr lang="de-DE" b="1" dirty="0"/>
              <a:t>WoT Thing Description (TD)</a:t>
            </a:r>
          </a:p>
        </p:txBody>
      </p:sp>
      <p:sp>
        <p:nvSpPr>
          <p:cNvPr id="5" name="Rectangle 3"/>
          <p:cNvSpPr/>
          <p:nvPr/>
        </p:nvSpPr>
        <p:spPr>
          <a:xfrm>
            <a:off x="6787225" y="1625991"/>
            <a:ext cx="3888432" cy="45935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{</a:t>
            </a:r>
            <a:endParaRPr kumimoji="0" lang="de-DE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</a:t>
            </a:r>
            <a:r>
              <a:rPr kumimoji="0" lang="de-DE" sz="1300" b="1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onsolas" panose="020B0609020204030204" pitchFamily="49" charset="0"/>
              </a:rPr>
              <a:t>"@</a:t>
            </a:r>
            <a:r>
              <a:rPr kumimoji="0" lang="de-DE" sz="1300" b="1" i="0" u="none" strike="noStrike" kern="1200" cap="none" spc="0" normalizeH="0" baseline="0" noProof="0" dirty="0" err="1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onsolas" panose="020B0609020204030204" pitchFamily="49" charset="0"/>
              </a:rPr>
              <a:t>context</a:t>
            </a:r>
            <a:r>
              <a:rPr kumimoji="0" lang="de-DE" sz="1300" b="1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onsolas" panose="020B0609020204030204" pitchFamily="49" charset="0"/>
              </a:rPr>
              <a:t>"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: [</a:t>
            </a:r>
            <a:endParaRPr kumimoji="0" lang="de-DE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</a:t>
            </a:r>
            <a:r>
              <a:rPr kumimoji="0" lang="de-DE" sz="1300" b="1" i="0" u="none" strike="noStrike" kern="1200" cap="none" spc="0" normalizeH="0" baseline="0" noProof="0" dirty="0">
                <a:ln>
                  <a:noFill/>
                </a:ln>
                <a:solidFill>
                  <a:srgbClr val="4A7B7C"/>
                </a:solidFill>
                <a:effectLst/>
                <a:uLnTx/>
                <a:uFillTx/>
                <a:latin typeface="Consolas" panose="020B0609020204030204" pitchFamily="49" charset="0"/>
              </a:rPr>
              <a:t>"https://www.w3.org/2019/wot/td/v1"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,</a:t>
            </a:r>
            <a:endParaRPr kumimoji="0" lang="de-DE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{ </a:t>
            </a:r>
            <a:r>
              <a:rPr kumimoji="0" lang="de-DE" sz="1300" b="1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onsolas" panose="020B0609020204030204" pitchFamily="49" charset="0"/>
              </a:rPr>
              <a:t>"</a:t>
            </a:r>
            <a:r>
              <a:rPr kumimoji="0" lang="de-DE" sz="1300" b="1" i="0" u="none" strike="noStrike" kern="1200" cap="none" spc="0" normalizeH="0" baseline="0" noProof="0" dirty="0" err="1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onsolas" panose="020B0609020204030204" pitchFamily="49" charset="0"/>
              </a:rPr>
              <a:t>iot</a:t>
            </a:r>
            <a:r>
              <a:rPr kumimoji="0" lang="de-DE" sz="1300" b="1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onsolas" panose="020B0609020204030204" pitchFamily="49" charset="0"/>
              </a:rPr>
              <a:t>"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: 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onsolas" panose="020B0609020204030204" pitchFamily="49" charset="0"/>
              </a:rPr>
              <a:t>"http://iotschema.org/"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}</a:t>
            </a:r>
            <a:endParaRPr kumimoji="0" lang="de-DE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],</a:t>
            </a:r>
            <a:endParaRPr kumimoji="0" lang="de-DE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</a:t>
            </a:r>
            <a:r>
              <a:rPr kumimoji="0" lang="de-DE" sz="1300" b="1" i="0" u="none" strike="noStrike" kern="1200" cap="none" spc="0" normalizeH="0" baseline="0" noProof="0" dirty="0">
                <a:ln>
                  <a:noFill/>
                </a:ln>
                <a:solidFill>
                  <a:srgbClr val="4A7B7C"/>
                </a:solidFill>
                <a:effectLst/>
                <a:uLnTx/>
                <a:uFillTx/>
                <a:latin typeface="Consolas" panose="020B0609020204030204" pitchFamily="49" charset="0"/>
              </a:rPr>
              <a:t>"</a:t>
            </a:r>
            <a:r>
              <a:rPr kumimoji="0" lang="de-DE" sz="1300" b="1" i="0" u="none" strike="noStrike" kern="1200" cap="none" spc="0" normalizeH="0" baseline="0" noProof="0" dirty="0" err="1">
                <a:ln>
                  <a:noFill/>
                </a:ln>
                <a:solidFill>
                  <a:srgbClr val="4A7B7C"/>
                </a:solidFill>
                <a:effectLst/>
                <a:uLnTx/>
                <a:uFillTx/>
                <a:latin typeface="Consolas" panose="020B0609020204030204" pitchFamily="49" charset="0"/>
              </a:rPr>
              <a:t>id</a:t>
            </a:r>
            <a:r>
              <a:rPr kumimoji="0" lang="de-DE" sz="1300" b="1" i="0" u="none" strike="noStrike" kern="1200" cap="none" spc="0" normalizeH="0" baseline="0" noProof="0" dirty="0">
                <a:ln>
                  <a:noFill/>
                </a:ln>
                <a:solidFill>
                  <a:srgbClr val="4A7B7C"/>
                </a:solidFill>
                <a:effectLst/>
                <a:uLnTx/>
                <a:uFillTx/>
                <a:latin typeface="Consolas" panose="020B0609020204030204" pitchFamily="49" charset="0"/>
              </a:rPr>
              <a:t>"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: 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"urn:dev:org:32473:1234567890"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</a:t>
            </a:r>
            <a:r>
              <a:rPr kumimoji="0" lang="de-DE" sz="1300" b="1" i="0" u="none" strike="noStrike" kern="1200" cap="none" spc="0" normalizeH="0" baseline="0" noProof="0" dirty="0">
                <a:ln>
                  <a:noFill/>
                </a:ln>
                <a:solidFill>
                  <a:srgbClr val="4A7B7C"/>
                </a:solidFill>
                <a:effectLst/>
                <a:uLnTx/>
                <a:uFillTx/>
                <a:latin typeface="Consolas" panose="020B0609020204030204" pitchFamily="49" charset="0"/>
              </a:rPr>
              <a:t>"name"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: 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"MyLEDThing"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</a:t>
            </a:r>
            <a:r>
              <a:rPr kumimoji="0" lang="de-DE" sz="1300" b="1" i="0" u="none" strike="noStrike" kern="1200" cap="none" spc="0" normalizeH="0" baseline="0" noProof="0" dirty="0">
                <a:ln>
                  <a:noFill/>
                </a:ln>
                <a:solidFill>
                  <a:srgbClr val="4A7B7C"/>
                </a:solidFill>
                <a:effectLst/>
                <a:uLnTx/>
                <a:uFillTx/>
                <a:latin typeface="Consolas" panose="020B0609020204030204" pitchFamily="49" charset="0"/>
              </a:rPr>
              <a:t>"</a:t>
            </a:r>
            <a:r>
              <a:rPr kumimoji="0" lang="de-DE" sz="1300" b="1" i="0" u="none" strike="noStrike" kern="1200" cap="none" spc="0" normalizeH="0" baseline="0" noProof="0" dirty="0" err="1">
                <a:ln>
                  <a:noFill/>
                </a:ln>
                <a:solidFill>
                  <a:srgbClr val="4A7B7C"/>
                </a:solidFill>
                <a:effectLst/>
                <a:uLnTx/>
                <a:uFillTx/>
                <a:latin typeface="Consolas" panose="020B0609020204030204" pitchFamily="49" charset="0"/>
              </a:rPr>
              <a:t>description</a:t>
            </a:r>
            <a:r>
              <a:rPr kumimoji="0" lang="de-DE" sz="1300" b="1" i="0" u="none" strike="noStrike" kern="1200" cap="none" spc="0" normalizeH="0" baseline="0" noProof="0" dirty="0">
                <a:ln>
                  <a:noFill/>
                </a:ln>
                <a:solidFill>
                  <a:srgbClr val="4A7B7C"/>
                </a:solidFill>
                <a:effectLst/>
                <a:uLnTx/>
                <a:uFillTx/>
                <a:latin typeface="Consolas" panose="020B0609020204030204" pitchFamily="49" charset="0"/>
              </a:rPr>
              <a:t>"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: 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"RGB LED </a:t>
            </a:r>
            <a:r>
              <a:rPr kumimoji="0" lang="de-DE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torchiere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"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</a:t>
            </a:r>
            <a:r>
              <a:rPr kumimoji="0" lang="de-DE" sz="1300" b="1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onsolas" panose="020B0609020204030204" pitchFamily="49" charset="0"/>
              </a:rPr>
              <a:t>"@type"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: [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"Thing"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, </a:t>
            </a:r>
            <a:r>
              <a:rPr kumimoji="0" lang="de-DE" sz="1300" b="1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onsolas" panose="020B0609020204030204" pitchFamily="49" charset="0"/>
              </a:rPr>
              <a:t>"</a:t>
            </a:r>
            <a:r>
              <a:rPr kumimoji="0" lang="de-DE" sz="1300" b="1" i="0" u="none" strike="noStrike" kern="1200" cap="none" spc="0" normalizeH="0" baseline="0" noProof="0" dirty="0" err="1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onsolas" panose="020B0609020204030204" pitchFamily="49" charset="0"/>
              </a:rPr>
              <a:t>iot:Light</a:t>
            </a:r>
            <a:r>
              <a:rPr kumimoji="0" lang="de-DE" sz="1300" b="1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onsolas" panose="020B0609020204030204" pitchFamily="49" charset="0"/>
              </a:rPr>
              <a:t>"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],</a:t>
            </a:r>
            <a:endParaRPr kumimoji="0" lang="de-DE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300" b="1" i="0" u="none" strike="noStrike" kern="1200" cap="none" spc="0" normalizeH="0" baseline="0" noProof="0" dirty="0">
                <a:ln>
                  <a:noFill/>
                </a:ln>
                <a:solidFill>
                  <a:srgbClr val="4A7B7C"/>
                </a:solidFill>
                <a:effectLst/>
                <a:uLnTx/>
                <a:uFillTx/>
                <a:latin typeface="Consolas" panose="020B0609020204030204" pitchFamily="49" charset="0"/>
              </a:rPr>
              <a:t>  "securityDefinitions"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: [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4A7B7C"/>
                </a:solidFill>
                <a:effectLst/>
                <a:uLnTx/>
                <a:uFillTx/>
                <a:latin typeface="Consolas" panose="020B0609020204030204" pitchFamily="49" charset="0"/>
              </a:rPr>
              <a:t>"default"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: {</a:t>
            </a:r>
            <a:endParaRPr kumimoji="0" lang="de-DE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</a:t>
            </a:r>
            <a:r>
              <a:rPr kumimoji="0" lang="de-DE" sz="1300" b="1" i="0" u="none" strike="noStrike" kern="1200" cap="none" spc="0" normalizeH="0" baseline="0" noProof="0" dirty="0">
                <a:ln>
                  <a:noFill/>
                </a:ln>
                <a:solidFill>
                  <a:srgbClr val="4A7B7C"/>
                </a:solidFill>
                <a:effectLst/>
                <a:uLnTx/>
                <a:uFillTx/>
                <a:latin typeface="Consolas" panose="020B0609020204030204" pitchFamily="49" charset="0"/>
              </a:rPr>
              <a:t>"scheme"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: 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4A7B7C"/>
                </a:solidFill>
                <a:effectLst/>
                <a:uLnTx/>
                <a:uFillTx/>
                <a:latin typeface="Consolas" panose="020B0609020204030204" pitchFamily="49" charset="0"/>
              </a:rPr>
              <a:t>"bearer„</a:t>
            </a:r>
            <a:endParaRPr lang="de-DE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}],</a:t>
            </a:r>
          </a:p>
          <a:p>
            <a:pPr lvl="0">
              <a:lnSpc>
                <a:spcPct val="90000"/>
              </a:lnSpc>
              <a:defRPr/>
            </a:pPr>
            <a:r>
              <a:rPr kumimoji="0" lang="de-DE" sz="1300" b="1" i="0" u="none" strike="noStrike" kern="1200" cap="none" spc="0" normalizeH="0" baseline="0" noProof="0" dirty="0">
                <a:ln>
                  <a:noFill/>
                </a:ln>
                <a:solidFill>
                  <a:srgbClr val="4A7B7C"/>
                </a:solidFill>
                <a:effectLst/>
                <a:uLnTx/>
                <a:uFillTx/>
                <a:latin typeface="Consolas" panose="020B0609020204030204" pitchFamily="49" charset="0"/>
              </a:rPr>
              <a:t>  "security"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: [</a:t>
            </a:r>
            <a:r>
              <a:rPr lang="de-DE" sz="1300" dirty="0">
                <a:solidFill>
                  <a:srgbClr val="4A7B7C"/>
                </a:solidFill>
                <a:latin typeface="Consolas" panose="020B0609020204030204" pitchFamily="49" charset="0"/>
              </a:rPr>
              <a:t>"default"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],</a:t>
            </a:r>
            <a:endParaRPr kumimoji="0" lang="de-DE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</a:t>
            </a:r>
            <a:r>
              <a:rPr kumimoji="0" lang="de-DE" sz="13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</a:rPr>
              <a:t>"</a:t>
            </a:r>
            <a:r>
              <a:rPr kumimoji="0" lang="de-DE" sz="13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</a:rPr>
              <a:t>properties</a:t>
            </a:r>
            <a:r>
              <a:rPr kumimoji="0" lang="de-DE" sz="13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</a:rPr>
              <a:t>"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: {</a:t>
            </a:r>
          </a:p>
          <a:p>
            <a:pPr lvl="0">
              <a:lnSpc>
                <a:spcPct val="90000"/>
              </a:lnSpc>
              <a:defRPr/>
            </a:pP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Calibri"/>
                <a:cs typeface="Times New Roman"/>
              </a:rPr>
              <a:t>    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"brightness"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: {</a:t>
            </a:r>
            <a:endParaRPr lang="de-DE" sz="1300" dirty="0">
              <a:solidFill>
                <a:srgbClr val="FF0066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90000"/>
              </a:lnSpc>
              <a:defRPr/>
            </a:pPr>
            <a:r>
              <a:rPr lang="de-DE" sz="1300" b="1" dirty="0">
                <a:solidFill>
                  <a:srgbClr val="FF0066"/>
                </a:solidFill>
                <a:latin typeface="Consolas" panose="020B0609020204030204" pitchFamily="49" charset="0"/>
              </a:rPr>
              <a:t>     </a:t>
            </a:r>
            <a:r>
              <a:rPr lang="de-DE" sz="1300" b="1" dirty="0">
                <a:solidFill>
                  <a:srgbClr val="FF9900"/>
                </a:solidFill>
                <a:latin typeface="Consolas" panose="020B0609020204030204" pitchFamily="49" charset="0"/>
              </a:rPr>
              <a:t> "@type"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de-DE" sz="1300" b="1" dirty="0">
                <a:solidFill>
                  <a:srgbClr val="C0504D"/>
                </a:solidFill>
                <a:latin typeface="Consolas" panose="020B0609020204030204" pitchFamily="49" charset="0"/>
              </a:rPr>
              <a:t>"iot:Brightness"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  <a:endParaRPr kumimoji="0" lang="de-DE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ＭＳ Ｐゴシック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-128"/>
              </a:rPr>
              <a:t>     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de-DE" sz="13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onsolas" panose="020B0609020204030204" pitchFamily="49" charset="0"/>
              </a:rPr>
              <a:t>"type"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: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onsolas" panose="020B0609020204030204" pitchFamily="49" charset="0"/>
              </a:rPr>
              <a:t> "integer",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3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onsolas" panose="020B0609020204030204" pitchFamily="49" charset="0"/>
              </a:rPr>
              <a:t>      "</a:t>
            </a:r>
            <a:r>
              <a:rPr kumimoji="0" lang="de-DE" sz="1300" b="1" i="0" u="none" strike="noStrike" kern="1200" cap="none" spc="0" normalizeH="0" baseline="0" noProof="0" dirty="0" err="1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onsolas" panose="020B0609020204030204" pitchFamily="49" charset="0"/>
              </a:rPr>
              <a:t>minimum</a:t>
            </a:r>
            <a:r>
              <a:rPr kumimoji="0" lang="de-DE" sz="13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onsolas" panose="020B0609020204030204" pitchFamily="49" charset="0"/>
              </a:rPr>
              <a:t>"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: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onsolas" panose="020B0609020204030204" pitchFamily="49" charset="0"/>
              </a:rPr>
              <a:t> 0,</a:t>
            </a:r>
            <a:endParaRPr kumimoji="0" lang="de-DE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3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onsolas" panose="020B0609020204030204" pitchFamily="49" charset="0"/>
              </a:rPr>
              <a:t>      "maximum"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: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onsolas" panose="020B0609020204030204" pitchFamily="49" charset="0"/>
              </a:rPr>
              <a:t> 100,</a:t>
            </a:r>
            <a:endParaRPr lang="de-DE" sz="1300" dirty="0">
              <a:solidFill>
                <a:prstClr val="black"/>
              </a:solidFill>
              <a:latin typeface="Consolas" panose="020B0609020204030204" pitchFamily="49" charset="0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300" b="1" i="0" u="none" strike="noStrike" kern="1200" cap="none" spc="0" normalizeH="0" baseline="0" noProof="0" dirty="0">
                <a:ln>
                  <a:noFill/>
                </a:ln>
                <a:solidFill>
                  <a:srgbClr val="4A7B7C"/>
                </a:solidFill>
                <a:effectLst/>
                <a:uLnTx/>
                <a:uFillTx/>
                <a:latin typeface="Consolas" panose="020B0609020204030204" pitchFamily="49" charset="0"/>
              </a:rPr>
              <a:t>      </a:t>
            </a:r>
            <a:r>
              <a:rPr kumimoji="0" lang="de-DE" sz="13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</a:rPr>
              <a:t>"forms"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: [ ... ]</a:t>
            </a:r>
            <a:endParaRPr kumimoji="0" lang="de-DE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},</a:t>
            </a:r>
            <a:endParaRPr kumimoji="0" lang="de-DE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</a:t>
            </a:r>
            <a:r>
              <a:rPr kumimoji="0" lang="de-DE" sz="13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</a:rPr>
              <a:t>"</a:t>
            </a:r>
            <a:r>
              <a:rPr kumimoji="0" lang="de-DE" sz="13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</a:rPr>
              <a:t>actions</a:t>
            </a:r>
            <a:r>
              <a:rPr kumimoji="0" lang="de-DE" sz="13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</a:rPr>
              <a:t>"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: {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Calibri"/>
                <a:cs typeface="Times New Roman"/>
              </a:rPr>
              <a:t>    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"fadeIn"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: {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Times New Roman"/>
              </a:rPr>
              <a:t>      ...</a:t>
            </a:r>
            <a:endParaRPr kumimoji="0" lang="de-DE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Times New Roman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CB09F6-4094-4071-8EF0-8E4411D2DA75}"/>
              </a:ext>
            </a:extLst>
          </p:cNvPr>
          <p:cNvGrpSpPr/>
          <p:nvPr/>
        </p:nvGrpSpPr>
        <p:grpSpPr>
          <a:xfrm>
            <a:off x="1065749" y="4797152"/>
            <a:ext cx="4825866" cy="1885836"/>
            <a:chOff x="1065749" y="5147330"/>
            <a:chExt cx="4825866" cy="188583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2631" y="5392042"/>
              <a:ext cx="1116361" cy="1116361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8879" y="5980430"/>
              <a:ext cx="1052736" cy="1052736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726" y="5147330"/>
              <a:ext cx="971104" cy="971104"/>
            </a:xfrm>
            <a:prstGeom prst="rect">
              <a:avLst/>
            </a:prstGeom>
          </p:spPr>
        </p:pic>
        <p:sp>
          <p:nvSpPr>
            <p:cNvPr id="13" name="Oval 12"/>
            <p:cNvSpPr/>
            <p:nvPr/>
          </p:nvSpPr>
          <p:spPr>
            <a:xfrm>
              <a:off x="1866507" y="5902738"/>
              <a:ext cx="144000" cy="14400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  <a:shade val="30000"/>
                    <a:satMod val="115000"/>
                  </a:schemeClr>
                </a:gs>
                <a:gs pos="50000">
                  <a:schemeClr val="bg1">
                    <a:lumMod val="85000"/>
                    <a:shade val="67500"/>
                    <a:satMod val="115000"/>
                  </a:schemeClr>
                </a:gs>
                <a:gs pos="100000">
                  <a:schemeClr val="bg1">
                    <a:lumMod val="85000"/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65749" y="6481109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800" dirty="0"/>
                <a:t>Door = Thing</a:t>
              </a:r>
              <a:endParaRPr lang="en-US" sz="18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966177" y="5783948"/>
              <a:ext cx="2106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800" dirty="0"/>
                <a:t>Handle</a:t>
              </a:r>
              <a:r>
                <a:rPr lang="de-DE" sz="1800" dirty="0">
                  <a:solidFill>
                    <a:srgbClr val="4A7B7C"/>
                  </a:solidFill>
                </a:rPr>
                <a:t> </a:t>
              </a:r>
              <a:r>
                <a:rPr lang="de-DE" sz="1800" dirty="0"/>
                <a:t>= Affordance</a:t>
              </a:r>
              <a:endParaRPr lang="en-US" sz="18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743899" y="6077096"/>
              <a:ext cx="817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800" b="1" dirty="0">
                  <a:solidFill>
                    <a:srgbClr val="FF0000"/>
                  </a:solidFill>
                </a:rPr>
                <a:t>What?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84902" y="6075283"/>
              <a:ext cx="732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800" b="1" dirty="0">
                  <a:solidFill>
                    <a:srgbClr val="00B050"/>
                  </a:solidFill>
                </a:rPr>
                <a:t>How?</a:t>
              </a:r>
              <a:endParaRPr lang="en-US" sz="1800" b="1" dirty="0">
                <a:solidFill>
                  <a:srgbClr val="00B05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04557" y="6481109"/>
              <a:ext cx="6960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800" dirty="0">
                  <a:solidFill>
                    <a:srgbClr val="FF0000"/>
                  </a:solidFill>
                </a:rPr>
                <a:t>Open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4212313" y="5895965"/>
              <a:ext cx="614524" cy="3235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4212313" y="6277705"/>
              <a:ext cx="626566" cy="2290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254117" y="5618977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800" dirty="0">
                  <a:solidFill>
                    <a:srgbClr val="00B050"/>
                  </a:solidFill>
                </a:rPr>
                <a:t>Pull</a:t>
              </a:r>
              <a:endParaRPr lang="en-US" sz="1800" dirty="0">
                <a:solidFill>
                  <a:srgbClr val="00B05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220453" y="6411206"/>
              <a:ext cx="6063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800" dirty="0">
                  <a:solidFill>
                    <a:srgbClr val="00B050"/>
                  </a:solidFill>
                </a:rPr>
                <a:t>Turn</a:t>
              </a:r>
              <a:endParaRPr lang="en-US" sz="1800" dirty="0">
                <a:solidFill>
                  <a:srgbClr val="00B050"/>
                </a:solidFill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152569" y="6372450"/>
              <a:ext cx="0" cy="2193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6964" y="1062032"/>
            <a:ext cx="5489258" cy="4525963"/>
          </a:xfrm>
        </p:spPr>
        <p:txBody>
          <a:bodyPr/>
          <a:lstStyle/>
          <a:p>
            <a:r>
              <a:rPr lang="de-DE" b="1" dirty="0"/>
              <a:t>WoT Architecture</a:t>
            </a:r>
          </a:p>
          <a:p>
            <a:pPr lvl="1"/>
            <a:r>
              <a:rPr lang="de-DE" dirty="0"/>
              <a:t>Constraints</a:t>
            </a:r>
          </a:p>
          <a:p>
            <a:pPr lvl="2"/>
            <a:r>
              <a:rPr lang="de-DE" dirty="0"/>
              <a:t>Things must have TD (W3C WoT)</a:t>
            </a:r>
          </a:p>
          <a:p>
            <a:pPr lvl="2"/>
            <a:r>
              <a:rPr lang="de-DE" dirty="0"/>
              <a:t>Must use hypermedia controls (general WoT)</a:t>
            </a:r>
          </a:p>
          <a:p>
            <a:pPr lvl="3"/>
            <a:r>
              <a:rPr lang="de-DE" dirty="0"/>
              <a:t>URIs</a:t>
            </a:r>
          </a:p>
          <a:p>
            <a:pPr lvl="3"/>
            <a:r>
              <a:rPr lang="de-DE" dirty="0"/>
              <a:t>Standard set of methods</a:t>
            </a:r>
          </a:p>
          <a:p>
            <a:pPr lvl="3"/>
            <a:r>
              <a:rPr lang="de-DE" dirty="0"/>
              <a:t>Media Types</a:t>
            </a:r>
          </a:p>
          <a:p>
            <a:pPr lvl="1"/>
            <a:r>
              <a:rPr lang="de-DE" dirty="0"/>
              <a:t>Interaction Affordances</a:t>
            </a:r>
          </a:p>
          <a:p>
            <a:pPr lvl="2"/>
            <a:r>
              <a:rPr lang="en-US" dirty="0"/>
              <a:t>Metadata of a Thing that shows and describes the possible choices (</a:t>
            </a:r>
            <a:r>
              <a:rPr lang="en-US" dirty="0">
                <a:solidFill>
                  <a:srgbClr val="FF0000"/>
                </a:solidFill>
              </a:rPr>
              <a:t>what</a:t>
            </a:r>
            <a:r>
              <a:rPr lang="en-US" dirty="0"/>
              <a:t>) to Consumers, thereby suggesting </a:t>
            </a:r>
            <a:r>
              <a:rPr lang="en-US" dirty="0">
                <a:solidFill>
                  <a:srgbClr val="00B050"/>
                </a:solidFill>
              </a:rPr>
              <a:t>how</a:t>
            </a:r>
            <a:r>
              <a:rPr lang="en-US" dirty="0"/>
              <a:t> Consumers may interact with the Thing</a:t>
            </a:r>
          </a:p>
        </p:txBody>
      </p:sp>
    </p:spTree>
    <p:extLst>
      <p:ext uri="{BB962C8B-B14F-4D97-AF65-F5344CB8AC3E}">
        <p14:creationId xmlns:p14="http://schemas.microsoft.com/office/powerpoint/2010/main" val="892310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Published WG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b="1" dirty="0"/>
              <a:t>WoT Security and Privacy Guidelines</a:t>
            </a:r>
          </a:p>
          <a:p>
            <a:pPr lvl="1"/>
            <a:r>
              <a:rPr lang="de-DE" dirty="0"/>
              <a:t>Details beyond the security considerations in each specification for a holistic security and privacy configuration of Things</a:t>
            </a:r>
          </a:p>
          <a:p>
            <a:pPr lvl="1"/>
            <a:r>
              <a:rPr lang="de-DE" dirty="0"/>
              <a:t>Security testing plan</a:t>
            </a:r>
          </a:p>
          <a:p>
            <a:endParaRPr lang="de-DE" dirty="0"/>
          </a:p>
          <a:p>
            <a:r>
              <a:rPr lang="de-DE" b="1" dirty="0"/>
              <a:t>WoT Binding Templates</a:t>
            </a:r>
            <a:endParaRPr lang="en-US" b="1" dirty="0"/>
          </a:p>
          <a:p>
            <a:pPr lvl="1"/>
            <a:r>
              <a:rPr lang="de-DE" dirty="0"/>
              <a:t>Documetation for how to describe existing IoT ecosystems (e.g., OCF or generic Web) with WoT Thing Description</a:t>
            </a:r>
          </a:p>
          <a:p>
            <a:pPr lvl="1"/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b="1" dirty="0"/>
              <a:t>WoT Scripting API</a:t>
            </a:r>
          </a:p>
          <a:p>
            <a:pPr lvl="1"/>
            <a:r>
              <a:rPr lang="de-DE" dirty="0"/>
              <a:t>Proposal for a standard API to consume and produce WoT Thing Descriptions</a:t>
            </a:r>
          </a:p>
          <a:p>
            <a:pPr lvl="1"/>
            <a:r>
              <a:rPr lang="de-DE" dirty="0"/>
              <a:t>Provides interface between applications and network-facing API of IoT devices</a:t>
            </a:r>
            <a:br>
              <a:rPr lang="de-DE" dirty="0"/>
            </a:br>
            <a:r>
              <a:rPr lang="de-DE" dirty="0"/>
              <a:t>(cf. Web browser APIs)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Documents learnings from the design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108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and Recent Developments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1052736"/>
            <a:ext cx="10978515" cy="5616624"/>
          </a:xfrm>
        </p:spPr>
        <p:txBody>
          <a:bodyPr>
            <a:normAutofit/>
          </a:bodyPr>
          <a:lstStyle/>
          <a:p>
            <a:r>
              <a:rPr lang="en-US" dirty="0"/>
              <a:t>Decision to adopt JSON-LD 1.1 proposed features to allow:</a:t>
            </a:r>
          </a:p>
          <a:p>
            <a:pPr lvl="1"/>
            <a:r>
              <a:rPr lang="en-US" dirty="0"/>
              <a:t>Default values</a:t>
            </a:r>
          </a:p>
          <a:p>
            <a:pPr lvl="1"/>
            <a:r>
              <a:rPr lang="en-US" dirty="0"/>
              <a:t>Object notation (name: value) instead of arrays</a:t>
            </a:r>
          </a:p>
          <a:p>
            <a:pPr lvl="1"/>
            <a:r>
              <a:rPr lang="en-US" dirty="0"/>
              <a:t>More similarity to common JSON practices</a:t>
            </a:r>
          </a:p>
          <a:p>
            <a:r>
              <a:rPr lang="en-US" dirty="0"/>
              <a:t>Security metadata</a:t>
            </a:r>
          </a:p>
          <a:p>
            <a:pPr lvl="1"/>
            <a:r>
              <a:rPr lang="en-US" dirty="0"/>
              <a:t>Focus on HTTPS (Basic </a:t>
            </a:r>
            <a:r>
              <a:rPr lang="en-US" dirty="0" err="1"/>
              <a:t>Auth</a:t>
            </a:r>
            <a:r>
              <a:rPr lang="en-US" dirty="0"/>
              <a:t>, Digest, Tokens, OAuth2)</a:t>
            </a:r>
          </a:p>
          <a:p>
            <a:r>
              <a:rPr lang="en-US" dirty="0"/>
              <a:t>Protocol Bindings</a:t>
            </a:r>
          </a:p>
          <a:p>
            <a:pPr lvl="1"/>
            <a:r>
              <a:rPr lang="en-US" dirty="0"/>
              <a:t>Focus on HTTP and structured payloads compatible with JSON</a:t>
            </a:r>
          </a:p>
          <a:p>
            <a:pPr lvl="1"/>
            <a:r>
              <a:rPr lang="en-US" dirty="0"/>
              <a:t>Support for Events also using </a:t>
            </a:r>
            <a:r>
              <a:rPr lang="en-US" dirty="0" err="1"/>
              <a:t>subprotocols</a:t>
            </a:r>
            <a:r>
              <a:rPr lang="en-US" dirty="0"/>
              <a:t> (e.g., long polling in HTTP)</a:t>
            </a:r>
          </a:p>
          <a:p>
            <a:r>
              <a:rPr lang="de-DE" dirty="0"/>
              <a:t>Extension Points</a:t>
            </a:r>
          </a:p>
          <a:p>
            <a:pPr lvl="1"/>
            <a:r>
              <a:rPr lang="de-DE" dirty="0"/>
              <a:t>CoAP(S), MQTT(S), and further security schemes (e.g., ACE)</a:t>
            </a:r>
          </a:p>
          <a:p>
            <a:pPr lvl="1"/>
            <a:r>
              <a:rPr lang="de-DE" dirty="0"/>
              <a:t>Semantic annotations with custom vocabularies (JSON-LD @context and @type)</a:t>
            </a:r>
            <a:endParaRPr lang="en-US" b="1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512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W3C WoT Summary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918" y="1340768"/>
            <a:ext cx="5387605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Counter fragmentation in the IoT</a:t>
            </a:r>
          </a:p>
          <a:p>
            <a:endParaRPr lang="en-US" dirty="0"/>
          </a:p>
          <a:p>
            <a:pPr lvl="1"/>
            <a:r>
              <a:rPr lang="en-US" dirty="0"/>
              <a:t>Web of Things to Internet of Things</a:t>
            </a:r>
            <a:br>
              <a:rPr lang="en-US" dirty="0"/>
            </a:br>
            <a:r>
              <a:rPr lang="en-US" dirty="0"/>
              <a:t>is similar to the Web to Internet relation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Narrow waist: common interaction model and metadata description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Take patterns from the World Wide Web</a:t>
            </a:r>
            <a:br>
              <a:rPr lang="en-US" dirty="0"/>
            </a:br>
            <a:r>
              <a:rPr lang="en-US" dirty="0"/>
              <a:t>and adapt and apply them to the IoT</a:t>
            </a:r>
          </a:p>
          <a:p>
            <a:pPr lvl="1"/>
            <a:endParaRPr lang="de-DE" dirty="0"/>
          </a:p>
          <a:p>
            <a:pPr lvl="2"/>
            <a:r>
              <a:rPr lang="de-DE" dirty="0"/>
              <a:t>JSON Schema and Linked Data</a:t>
            </a:r>
          </a:p>
          <a:p>
            <a:pPr lvl="2"/>
            <a:r>
              <a:rPr lang="de-DE" dirty="0"/>
              <a:t>URIs </a:t>
            </a:r>
            <a:r>
              <a:rPr lang="de-DE" dirty="0" err="1"/>
              <a:t>and</a:t>
            </a:r>
            <a:r>
              <a:rPr lang="de-DE" dirty="0"/>
              <a:t> Media </a:t>
            </a:r>
            <a:r>
              <a:rPr lang="de-DE" dirty="0" err="1"/>
              <a:t>Types</a:t>
            </a:r>
            <a:endParaRPr lang="de-DE" dirty="0"/>
          </a:p>
          <a:p>
            <a:pPr lvl="2"/>
            <a:r>
              <a:rPr lang="de-DE" dirty="0"/>
              <a:t>JavaScript </a:t>
            </a:r>
            <a:r>
              <a:rPr lang="de-DE" dirty="0" err="1"/>
              <a:t>runtime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21773" y="1340767"/>
            <a:ext cx="5514971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By describing and complementing</a:t>
            </a:r>
          </a:p>
          <a:p>
            <a:endParaRPr lang="en-US" dirty="0"/>
          </a:p>
          <a:p>
            <a:pPr lvl="1"/>
            <a:r>
              <a:rPr lang="en-US" dirty="0"/>
              <a:t>Not competing with existing IoT standards,</a:t>
            </a:r>
            <a:br>
              <a:rPr lang="en-US" dirty="0"/>
            </a:br>
            <a:r>
              <a:rPr lang="en-US" dirty="0"/>
              <a:t>as not prescribing a full-stack solution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Instead, </a:t>
            </a:r>
            <a:r>
              <a:rPr lang="en-US" i="1" dirty="0"/>
              <a:t>describes</a:t>
            </a:r>
            <a:r>
              <a:rPr lang="en-US" dirty="0"/>
              <a:t> existing solutions so they can work with each other (interoperate)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W3C </a:t>
            </a:r>
            <a:r>
              <a:rPr lang="en-US" dirty="0" err="1"/>
              <a:t>WoT</a:t>
            </a:r>
            <a:r>
              <a:rPr lang="en-US" dirty="0"/>
              <a:t> defines common building blocks</a:t>
            </a:r>
            <a:br>
              <a:rPr lang="en-US" dirty="0"/>
            </a:br>
            <a:r>
              <a:rPr lang="en-US" dirty="0"/>
              <a:t>to enable semantic interoperability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WoT Thing Description (TD)</a:t>
            </a:r>
          </a:p>
          <a:p>
            <a:pPr lvl="2"/>
            <a:r>
              <a:rPr lang="en-US" dirty="0"/>
              <a:t>WoT Binding Templates</a:t>
            </a:r>
          </a:p>
          <a:p>
            <a:pPr lvl="2"/>
            <a:r>
              <a:rPr lang="en-US" dirty="0"/>
              <a:t>WoT Scripting API</a:t>
            </a:r>
          </a:p>
        </p:txBody>
      </p:sp>
    </p:spTree>
    <p:extLst>
      <p:ext uri="{BB962C8B-B14F-4D97-AF65-F5344CB8AC3E}">
        <p14:creationId xmlns:p14="http://schemas.microsoft.com/office/powerpoint/2010/main" val="1787448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W3C WoT Resources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609916" y="1268760"/>
            <a:ext cx="5387605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W3C WoT Wiki</a:t>
            </a:r>
          </a:p>
          <a:p>
            <a:pPr lvl="1"/>
            <a:r>
              <a:rPr lang="en-US" sz="2100" dirty="0">
                <a:hlinkClick r:id="rId2"/>
              </a:rPr>
              <a:t>https://www.w3.org/WoT/IG/wiki</a:t>
            </a:r>
            <a:br>
              <a:rPr lang="en-US" sz="2100" dirty="0"/>
            </a:br>
            <a:r>
              <a:rPr lang="en-US" sz="2100" dirty="0"/>
              <a:t>(IG/WG organizational information)</a:t>
            </a:r>
          </a:p>
          <a:p>
            <a:pPr lvl="1"/>
            <a:endParaRPr lang="en-US" dirty="0"/>
          </a:p>
          <a:p>
            <a:r>
              <a:rPr lang="en-US" dirty="0"/>
              <a:t>W3C WoT Interest Group</a:t>
            </a:r>
          </a:p>
          <a:p>
            <a:pPr lvl="1"/>
            <a:r>
              <a:rPr lang="en-US" sz="2100" dirty="0">
                <a:hlinkClick r:id="rId3"/>
              </a:rPr>
              <a:t>https://www.w3.org/2016/07/wot-ig-charter.html</a:t>
            </a:r>
            <a:br>
              <a:rPr lang="en-US" sz="2100" dirty="0"/>
            </a:br>
            <a:r>
              <a:rPr lang="en-US" sz="2100" dirty="0"/>
              <a:t>(charter)</a:t>
            </a:r>
            <a:endParaRPr lang="en-US" sz="2100" dirty="0">
              <a:hlinkClick r:id="rId4"/>
            </a:endParaRPr>
          </a:p>
          <a:p>
            <a:pPr lvl="1"/>
            <a:r>
              <a:rPr lang="en-US" sz="2100" dirty="0">
                <a:hlinkClick r:id="rId5"/>
              </a:rPr>
              <a:t>https://lists.w3.org/Archives/Public/public-wot-ig/</a:t>
            </a:r>
            <a:br>
              <a:rPr lang="en-US" sz="2100" dirty="0"/>
            </a:br>
            <a:r>
              <a:rPr lang="en-US" sz="2100" dirty="0"/>
              <a:t>(mailing list)</a:t>
            </a:r>
          </a:p>
          <a:p>
            <a:pPr lvl="1"/>
            <a:r>
              <a:rPr lang="en-US" sz="2100" dirty="0">
                <a:hlinkClick r:id="rId6"/>
              </a:rPr>
              <a:t>https://github.com/w3c/wot</a:t>
            </a:r>
            <a:br>
              <a:rPr lang="en-US" sz="2100" dirty="0"/>
            </a:br>
            <a:r>
              <a:rPr lang="en-US" sz="2100" dirty="0"/>
              <a:t>(technical proposals)</a:t>
            </a:r>
          </a:p>
          <a:p>
            <a:pPr lvl="1"/>
            <a:endParaRPr lang="en-US" dirty="0"/>
          </a:p>
          <a:p>
            <a:r>
              <a:rPr lang="en-US" dirty="0"/>
              <a:t>W3C WoT Working Group</a:t>
            </a:r>
          </a:p>
          <a:p>
            <a:pPr lvl="1"/>
            <a:r>
              <a:rPr lang="en-US" sz="2100" dirty="0">
                <a:hlinkClick r:id="rId7"/>
              </a:rPr>
              <a:t>https://www.w3.org/2016/12/wot-wg-2016.html</a:t>
            </a:r>
            <a:br>
              <a:rPr lang="en-US" sz="2100" dirty="0"/>
            </a:br>
            <a:r>
              <a:rPr lang="en-US" sz="2100" dirty="0"/>
              <a:t>(charter)</a:t>
            </a:r>
          </a:p>
          <a:p>
            <a:pPr lvl="1"/>
            <a:r>
              <a:rPr lang="en-US" sz="2100" dirty="0">
                <a:hlinkClick r:id="rId8"/>
              </a:rPr>
              <a:t>https://www.w3.org/WoT/WG/</a:t>
            </a:r>
            <a:br>
              <a:rPr lang="en-US" sz="2100" dirty="0"/>
            </a:br>
            <a:r>
              <a:rPr lang="en-US" sz="2100" dirty="0"/>
              <a:t>(dashboard)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>
          <a:xfrm>
            <a:off x="6200830" y="1268760"/>
            <a:ext cx="5730995" cy="506915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W3C </a:t>
            </a:r>
            <a:r>
              <a:rPr lang="en-US" dirty="0" err="1"/>
              <a:t>WoT</a:t>
            </a:r>
            <a:r>
              <a:rPr lang="en-US"/>
              <a:t> </a:t>
            </a:r>
            <a:r>
              <a:rPr lang="en-US" sz="2900"/>
              <a:t>Candidate </a:t>
            </a:r>
            <a:r>
              <a:rPr lang="en-US" sz="2900" dirty="0"/>
              <a:t>Recommendations</a:t>
            </a:r>
          </a:p>
          <a:p>
            <a:pPr lvl="1"/>
            <a:r>
              <a:rPr lang="en-US" sz="2100" dirty="0">
                <a:hlinkClick r:id="rId9"/>
              </a:rPr>
              <a:t>https://www.w3.org/TR/wot-architecture/</a:t>
            </a:r>
            <a:endParaRPr lang="en-US" sz="2100" dirty="0"/>
          </a:p>
          <a:p>
            <a:pPr lvl="1"/>
            <a:r>
              <a:rPr lang="en-US" sz="2100" dirty="0">
                <a:hlinkClick r:id="rId10"/>
              </a:rPr>
              <a:t>https://www.w3.org/TR/wot-thing-description/</a:t>
            </a:r>
            <a:endParaRPr lang="en-US" sz="2100" dirty="0"/>
          </a:p>
          <a:p>
            <a:endParaRPr lang="en-US" dirty="0"/>
          </a:p>
          <a:p>
            <a:r>
              <a:rPr lang="en-US" dirty="0"/>
              <a:t>W3C WoT Working Drafts / Group Notes</a:t>
            </a:r>
          </a:p>
          <a:p>
            <a:pPr lvl="1"/>
            <a:r>
              <a:rPr lang="en-US" sz="2100" dirty="0">
                <a:hlinkClick r:id="rId11"/>
              </a:rPr>
              <a:t>https://www.w3.org/TR/wot-binding-templates/</a:t>
            </a:r>
            <a:endParaRPr lang="en-US" sz="2100" dirty="0"/>
          </a:p>
          <a:p>
            <a:pPr lvl="1"/>
            <a:r>
              <a:rPr lang="en-US" sz="2100" dirty="0">
                <a:hlinkClick r:id="rId12"/>
              </a:rPr>
              <a:t>https://www.w3.org/TR/wot-scripting-api/</a:t>
            </a:r>
            <a:endParaRPr lang="en-US" sz="2100" dirty="0"/>
          </a:p>
          <a:p>
            <a:pPr lvl="1"/>
            <a:r>
              <a:rPr lang="en-US" sz="2100" dirty="0">
                <a:hlinkClick r:id="rId13"/>
              </a:rPr>
              <a:t>https://www.w3.org/TR/wot-security/</a:t>
            </a:r>
            <a:endParaRPr lang="en-US" sz="2100" dirty="0"/>
          </a:p>
          <a:p>
            <a:pPr marL="360000" lvl="1" indent="0">
              <a:buNone/>
            </a:pPr>
            <a:endParaRPr lang="de-DE" dirty="0"/>
          </a:p>
          <a:p>
            <a:r>
              <a:rPr lang="en-US" dirty="0"/>
              <a:t>W3C WoT Editors’ Drafts and Issue Tracker</a:t>
            </a:r>
          </a:p>
          <a:p>
            <a:pPr lvl="1"/>
            <a:r>
              <a:rPr lang="en-US" sz="2100" dirty="0">
                <a:hlinkClick r:id="rId14"/>
              </a:rPr>
              <a:t>https://github.com/w3c/wot-architecture/</a:t>
            </a:r>
            <a:endParaRPr lang="en-US" sz="2100" dirty="0"/>
          </a:p>
          <a:p>
            <a:pPr lvl="1"/>
            <a:r>
              <a:rPr lang="en-US" sz="2100" dirty="0">
                <a:hlinkClick r:id="rId15"/>
              </a:rPr>
              <a:t>https://github.com/w3c/wot-thing-description/</a:t>
            </a:r>
            <a:endParaRPr lang="en-US" sz="2100" dirty="0"/>
          </a:p>
          <a:p>
            <a:pPr lvl="1"/>
            <a:r>
              <a:rPr lang="en-US" sz="2100" dirty="0">
                <a:hlinkClick r:id="rId16"/>
              </a:rPr>
              <a:t>https://github.com/w3c/wot-binding-templates/</a:t>
            </a:r>
            <a:endParaRPr lang="en-US" sz="2100" dirty="0"/>
          </a:p>
          <a:p>
            <a:pPr lvl="1"/>
            <a:r>
              <a:rPr lang="en-US" sz="2100" dirty="0">
                <a:hlinkClick r:id="rId17"/>
              </a:rPr>
              <a:t>https://github.com/w3c/wot-scripting-api/</a:t>
            </a:r>
            <a:endParaRPr lang="en-US" sz="2100" dirty="0"/>
          </a:p>
          <a:p>
            <a:pPr lvl="1"/>
            <a:r>
              <a:rPr lang="en-US" sz="2100" dirty="0">
                <a:hlinkClick r:id="rId18"/>
              </a:rPr>
              <a:t>https://github.com/w3c/wot-security/</a:t>
            </a:r>
            <a:endParaRPr lang="en-US" sz="2100" dirty="0"/>
          </a:p>
          <a:p>
            <a:pPr marL="360000" lvl="1" indent="0">
              <a:buNone/>
            </a:pPr>
            <a:endParaRPr lang="en-US" sz="2100" dirty="0"/>
          </a:p>
          <a:p>
            <a:r>
              <a:rPr lang="en-US" sz="2900" dirty="0"/>
              <a:t>Reference Implementation: node-wot</a:t>
            </a:r>
          </a:p>
          <a:p>
            <a:pPr lvl="1"/>
            <a:r>
              <a:rPr lang="en-US" sz="2100" u="sng" dirty="0">
                <a:hlinkClick r:id="rId19"/>
              </a:rPr>
              <a:t>https://github.com/eclipse/thingweb.node-wot</a:t>
            </a:r>
            <a:endParaRPr lang="en-US" sz="2100" dirty="0"/>
          </a:p>
          <a:p>
            <a:pPr marL="0" indent="0">
              <a:buNone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34700952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040887b0-086c-4ff4-8beb-b5b55c2754ed"/>
</p:tagLst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intel16x9">
  <a:themeElements>
    <a:clrScheme name="Custom 4">
      <a:dk1>
        <a:sysClr val="windowText" lastClr="000000"/>
      </a:dk1>
      <a:lt1>
        <a:sysClr val="window" lastClr="FFFFFF"/>
      </a:lt1>
      <a:dk2>
        <a:srgbClr val="0071C5"/>
      </a:dk2>
      <a:lt2>
        <a:srgbClr val="FFFFFF"/>
      </a:lt2>
      <a:accent1>
        <a:srgbClr val="00AEEF"/>
      </a:accent1>
      <a:accent2>
        <a:srgbClr val="C4D600"/>
      </a:accent2>
      <a:accent3>
        <a:srgbClr val="F3D54E"/>
      </a:accent3>
      <a:accent4>
        <a:srgbClr val="FFA300"/>
      </a:accent4>
      <a:accent5>
        <a:srgbClr val="FC4C02"/>
      </a:accent5>
      <a:accent6>
        <a:srgbClr val="003C71"/>
      </a:accent6>
      <a:hlink>
        <a:srgbClr val="00AEEF"/>
      </a:hlink>
      <a:folHlink>
        <a:srgbClr val="00AEEF"/>
      </a:folHlink>
    </a:clrScheme>
    <a:fontScheme name="intel2015">
      <a:majorFont>
        <a:latin typeface="Intel Clear Pro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372" tIns="45688" rIns="91372" bIns="45688" numCol="1" rtlCol="0" anchor="t" anchorCtr="1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95000"/>
          </a:lnSpc>
          <a:spcBef>
            <a:spcPct val="3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372" tIns="45688" rIns="91372" bIns="45688" numCol="1" anchor="t" anchorCtr="1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95000"/>
          </a:lnSpc>
          <a:spcBef>
            <a:spcPct val="3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  <a:cs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3200" dirty="0"/>
        </a:defPPr>
      </a:lstStyle>
    </a:txDef>
  </a:objectDefaults>
  <a:extraClrSchemeLst>
    <a:extraClrScheme>
      <a:clrScheme name="2_Architectur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8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5BB3B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9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FFCC00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0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1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2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3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4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5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6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F3016E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p4ppTags>
  <Name>Text + Index</Name>
  <PpLayout>32</PpLayout>
  <Index>8</Index>
</p4ppTags>
</file>

<file path=customXml/item10.xml><?xml version="1.0" encoding="utf-8"?>
<p4ppTags>
  <Name>Two columns + Navigation</Name>
  <PpLayout>32</PpLayout>
  <Index>19</Index>
</p4ppTags>
</file>

<file path=customXml/item11.xml><?xml version="1.0" encoding="utf-8"?>
<p4ppTags>
  <Name>Three columns</Name>
  <PpLayout>32</PpLayout>
  <Index>14</Index>
</p4ppTags>
</file>

<file path=customXml/item12.xml><?xml version="1.0" encoding="utf-8"?>
<p4ppTags>
  <Name>One object (small) + Navigation</Name>
  <PpLayout>32</PpLayout>
  <Index>18</Index>
</p4ppTags>
</file>

<file path=customXml/item13.xml><?xml version="1.0" encoding="utf-8"?>
<p4ppTags>
  <Name>Three columns + Navigation</Name>
  <PpLayout>32</PpLayout>
  <Index>20</Index>
</p4ppTags>
</file>

<file path=customXml/item2.xml><?xml version="1.0" encoding="utf-8"?>
<p4ppTags>
  <Name>Two rows</Name>
  <PpLayout>32</PpLayout>
  <Index>13</Index>
</p4ppTags>
</file>

<file path=customXml/item3.xml><?xml version="1.0" encoding="utf-8"?>
<p4ppTags>
  <Name>One object (small)</Name>
  <PpLayout>16</PpLayout>
  <Index>11</Index>
</p4ppTags>
</file>

<file path=customXml/item4.xml><?xml version="1.0" encoding="utf-8"?>
<p4ppTags>
  <Name>Free Content + Navigation</Name>
  <PpLayout>32</PpLayout>
  <Index>16</Index>
</p4ppTags>
</file>

<file path=customXml/item5.xml><?xml version="1.0" encoding="utf-8"?>
<p4ppTags>
  <Name>One object (large) + Navigation</Name>
  <PpLayout>32</PpLayout>
  <Index>17</Index>
</p4ppTags>
</file>

<file path=customXml/item6.xml><?xml version="1.0" encoding="utf-8"?>
<p4ppTags>
  <Name>Two columns</Name>
  <PpLayout>29</PpLayout>
  <Index>12</Index>
</p4ppTags>
</file>

<file path=customXml/item7.xml><?xml version="1.0" encoding="utf-8"?>
<p4ppTags>
  <Name>Four objects</Name>
  <PpLayout>24</PpLayout>
  <Index>15</Index>
</p4ppTags>
</file>

<file path=customXml/item8.xml><?xml version="1.0" encoding="utf-8"?>
<p4ppTags>
  <Name>One object (large)</Name>
  <PpLayout>16</PpLayout>
  <Index>10</Index>
</p4ppTags>
</file>

<file path=customXml/item9.xml><?xml version="1.0" encoding="utf-8"?>
<p4ppTags>
  <Name>Free Content</Name>
  <PpLayout>11</PpLayout>
  <Index>9</Index>
</p4ppTags>
</file>

<file path=customXml/itemProps1.xml><?xml version="1.0" encoding="utf-8"?>
<ds:datastoreItem xmlns:ds="http://schemas.openxmlformats.org/officeDocument/2006/customXml" ds:itemID="{0D9599B2-641B-429C-8C85-C591ECF8C990}">
  <ds:schemaRefs/>
</ds:datastoreItem>
</file>

<file path=customXml/itemProps10.xml><?xml version="1.0" encoding="utf-8"?>
<ds:datastoreItem xmlns:ds="http://schemas.openxmlformats.org/officeDocument/2006/customXml" ds:itemID="{A27DC4FC-F9FA-4AC8-AAAA-729E607CE7E5}">
  <ds:schemaRefs/>
</ds:datastoreItem>
</file>

<file path=customXml/itemProps11.xml><?xml version="1.0" encoding="utf-8"?>
<ds:datastoreItem xmlns:ds="http://schemas.openxmlformats.org/officeDocument/2006/customXml" ds:itemID="{8699A006-2152-4093-B4FC-C6BF20D5E592}">
  <ds:schemaRefs/>
</ds:datastoreItem>
</file>

<file path=customXml/itemProps12.xml><?xml version="1.0" encoding="utf-8"?>
<ds:datastoreItem xmlns:ds="http://schemas.openxmlformats.org/officeDocument/2006/customXml" ds:itemID="{0091252C-F36F-40C9-984C-22582B3E6FB3}">
  <ds:schemaRefs/>
</ds:datastoreItem>
</file>

<file path=customXml/itemProps13.xml><?xml version="1.0" encoding="utf-8"?>
<ds:datastoreItem xmlns:ds="http://schemas.openxmlformats.org/officeDocument/2006/customXml" ds:itemID="{69E3DA23-9724-4848-A6F6-2F0F36B1F914}">
  <ds:schemaRefs/>
</ds:datastoreItem>
</file>

<file path=customXml/itemProps2.xml><?xml version="1.0" encoding="utf-8"?>
<ds:datastoreItem xmlns:ds="http://schemas.openxmlformats.org/officeDocument/2006/customXml" ds:itemID="{F14BB4E7-BF22-46E2-AA3C-1ABA12A0B021}">
  <ds:schemaRefs/>
</ds:datastoreItem>
</file>

<file path=customXml/itemProps3.xml><?xml version="1.0" encoding="utf-8"?>
<ds:datastoreItem xmlns:ds="http://schemas.openxmlformats.org/officeDocument/2006/customXml" ds:itemID="{B19D05D1-AE0E-4B0D-AA6A-E4DC4507B75E}">
  <ds:schemaRefs/>
</ds:datastoreItem>
</file>

<file path=customXml/itemProps4.xml><?xml version="1.0" encoding="utf-8"?>
<ds:datastoreItem xmlns:ds="http://schemas.openxmlformats.org/officeDocument/2006/customXml" ds:itemID="{3C206999-0CDF-47B3-B85E-D5652B9D7810}">
  <ds:schemaRefs/>
</ds:datastoreItem>
</file>

<file path=customXml/itemProps5.xml><?xml version="1.0" encoding="utf-8"?>
<ds:datastoreItem xmlns:ds="http://schemas.openxmlformats.org/officeDocument/2006/customXml" ds:itemID="{F718F79D-2091-4AD7-864E-B9B95B323394}">
  <ds:schemaRefs/>
</ds:datastoreItem>
</file>

<file path=customXml/itemProps6.xml><?xml version="1.0" encoding="utf-8"?>
<ds:datastoreItem xmlns:ds="http://schemas.openxmlformats.org/officeDocument/2006/customXml" ds:itemID="{9299034F-B9D7-46FC-B241-DC94BF0E67F6}">
  <ds:schemaRefs/>
</ds:datastoreItem>
</file>

<file path=customXml/itemProps7.xml><?xml version="1.0" encoding="utf-8"?>
<ds:datastoreItem xmlns:ds="http://schemas.openxmlformats.org/officeDocument/2006/customXml" ds:itemID="{4E8C063E-54DF-40B8-B6B7-24C91B170904}">
  <ds:schemaRefs/>
</ds:datastoreItem>
</file>

<file path=customXml/itemProps8.xml><?xml version="1.0" encoding="utf-8"?>
<ds:datastoreItem xmlns:ds="http://schemas.openxmlformats.org/officeDocument/2006/customXml" ds:itemID="{864B6C15-1FF1-4ADA-8DBE-CD1DAF35B070}">
  <ds:schemaRefs/>
</ds:datastoreItem>
</file>

<file path=customXml/itemProps9.xml><?xml version="1.0" encoding="utf-8"?>
<ds:datastoreItem xmlns:ds="http://schemas.openxmlformats.org/officeDocument/2006/customXml" ds:itemID="{B5096DD8-53C8-4E83-8664-FC4F8BE8B725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</TotalTime>
  <Words>937</Words>
  <Application>Microsoft Office PowerPoint</Application>
  <PresentationFormat>Custom</PresentationFormat>
  <Paragraphs>213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25" baseType="lpstr">
      <vt:lpstr>HG明朝E</vt:lpstr>
      <vt:lpstr>ＭＳ Ｐゴシック</vt:lpstr>
      <vt:lpstr>Neo Sans Intel</vt:lpstr>
      <vt:lpstr>Neo Sans Intel Medium</vt:lpstr>
      <vt:lpstr>Arial</vt:lpstr>
      <vt:lpstr>Calibri</vt:lpstr>
      <vt:lpstr>Consolas</vt:lpstr>
      <vt:lpstr>Courier New</vt:lpstr>
      <vt:lpstr>Intel Clear</vt:lpstr>
      <vt:lpstr>Intel Clear Pro</vt:lpstr>
      <vt:lpstr>Times New Roman</vt:lpstr>
      <vt:lpstr>Wingdings</vt:lpstr>
      <vt:lpstr>Larissa</vt:lpstr>
      <vt:lpstr>4_intel16x9</vt:lpstr>
      <vt:lpstr>1_Larissa</vt:lpstr>
      <vt:lpstr>W3C WoT Update</vt:lpstr>
      <vt:lpstr>W3C Web of Things</vt:lpstr>
      <vt:lpstr>W3C Web of Things – Building Block Approach</vt:lpstr>
      <vt:lpstr>Published Candidate Recommendations</vt:lpstr>
      <vt:lpstr>Published Candidate Recommendations</vt:lpstr>
      <vt:lpstr>Published WG Notes</vt:lpstr>
      <vt:lpstr>Status and Recent Developments</vt:lpstr>
      <vt:lpstr>W3C WoT Summary</vt:lpstr>
      <vt:lpstr>W3C WoT Resources</vt:lpstr>
      <vt:lpstr>Contacts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W3C Web of Things – Getting Started</dc:title>
  <dc:creator>Matthias Kovatsch</dc:creator>
  <cp:keywords>CTPClassification=CTP_NT</cp:keywords>
  <cp:lastModifiedBy>Mccool, Michael</cp:lastModifiedBy>
  <cp:revision>187</cp:revision>
  <dcterms:created xsi:type="dcterms:W3CDTF">2018-05-15T12:31:41Z</dcterms:created>
  <dcterms:modified xsi:type="dcterms:W3CDTF">2019-07-24T14:43:34Z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aeff39f7-349d-4b9d-923b-ec311ed38df5</vt:lpwstr>
  </property>
  <property fmtid="{D5CDD505-2E9C-101B-9397-08002B2CF9AE}" pid="3" name="CTP_TimeStamp">
    <vt:lpwstr>2019-07-24 14:43:34Z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  <property fmtid="{D5CDD505-2E9C-101B-9397-08002B2CF9AE}" pid="8" name="_readonly">
    <vt:lpwstr/>
  </property>
  <property fmtid="{D5CDD505-2E9C-101B-9397-08002B2CF9AE}" pid="9" name="_change">
    <vt:lpwstr/>
  </property>
  <property fmtid="{D5CDD505-2E9C-101B-9397-08002B2CF9AE}" pid="10" name="_full-control">
    <vt:lpwstr/>
  </property>
  <property fmtid="{D5CDD505-2E9C-101B-9397-08002B2CF9AE}" pid="11" name="sflag">
    <vt:lpwstr>1563866936</vt:lpwstr>
  </property>
</Properties>
</file>