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0" r:id="rId4"/>
    <p:sldId id="266" r:id="rId5"/>
    <p:sldId id="267" r:id="rId6"/>
    <p:sldId id="307" r:id="rId7"/>
    <p:sldId id="306" r:id="rId8"/>
    <p:sldId id="305" r:id="rId9"/>
    <p:sldId id="310" r:id="rId10"/>
    <p:sldId id="311" r:id="rId11"/>
    <p:sldId id="313" r:id="rId12"/>
    <p:sldId id="308" r:id="rId13"/>
  </p:sldIdLst>
  <p:sldSz cx="12198350" cy="6858000"/>
  <p:notesSz cx="6858000" cy="9144000"/>
  <p:custDataLst>
    <p:tags r:id="rId1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9495"/>
    <a:srgbClr val="CB2D2D"/>
    <a:srgbClr val="648E8E"/>
    <a:srgbClr val="C00000"/>
    <a:srgbClr val="FFFFFF"/>
    <a:srgbClr val="0000FF"/>
    <a:srgbClr val="4A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94660"/>
  </p:normalViewPr>
  <p:slideViewPr>
    <p:cSldViewPr>
      <p:cViewPr varScale="1">
        <p:scale>
          <a:sx n="75" d="100"/>
          <a:sy n="75" d="100"/>
        </p:scale>
        <p:origin x="84" y="77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figure</a:t>
            </a:r>
            <a:r>
              <a:rPr lang="de-DE" dirty="0"/>
              <a:t> of developer </a:t>
            </a:r>
            <a:r>
              <a:rPr lang="de-DE" dirty="0" err="1"/>
              <a:t>profiles</a:t>
            </a:r>
            <a:r>
              <a:rPr lang="de-DE" dirty="0"/>
              <a:t> (80-20 </a:t>
            </a:r>
            <a:r>
              <a:rPr lang="de-DE" dirty="0" err="1"/>
              <a:t>story</a:t>
            </a:r>
            <a:r>
              <a:rPr lang="de-DE" dirty="0" smtClean="0"/>
              <a:t>)</a:t>
            </a:r>
          </a:p>
          <a:p>
            <a:r>
              <a:rPr lang="de-DE" dirty="0" smtClean="0"/>
              <a:t>Hotels </a:t>
            </a:r>
            <a:r>
              <a:rPr lang="de-DE" dirty="0" err="1" smtClean="0"/>
              <a:t>mashup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9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599" y="2492896"/>
            <a:ext cx="10368598" cy="1974081"/>
          </a:xfrm>
        </p:spPr>
        <p:txBody>
          <a:bodyPr>
            <a:normAutofit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 (WoT)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Introduction</a:t>
            </a:r>
            <a:r>
              <a:rPr lang="en-US" sz="4800" b="1" smtClean="0"/>
              <a:t>, </a:t>
            </a:r>
            <a:r>
              <a:rPr lang="en-US" sz="4800" b="1" smtClean="0"/>
              <a:t>Status </a:t>
            </a:r>
            <a:r>
              <a:rPr lang="en-US" sz="4800" b="1" dirty="0" smtClean="0"/>
              <a:t>and </a:t>
            </a:r>
            <a:r>
              <a:rPr lang="en-US" sz="4800" b="1" dirty="0" smtClean="0"/>
              <a:t>Roadmap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3097" y="4756481"/>
            <a:ext cx="8538845" cy="1120791"/>
          </a:xfrm>
        </p:spPr>
        <p:txBody>
          <a:bodyPr>
            <a:noAutofit/>
          </a:bodyPr>
          <a:lstStyle/>
          <a:p>
            <a:r>
              <a:rPr lang="de-DE" sz="3200" b="1" dirty="0" smtClean="0">
                <a:solidFill>
                  <a:schemeClr val="tx1"/>
                </a:solidFill>
              </a:rPr>
              <a:t>Takuki Kamiya (Fujitsu)</a:t>
            </a:r>
          </a:p>
          <a:p>
            <a:r>
              <a:rPr lang="de-DE" sz="3200" b="1" dirty="0" smtClean="0">
                <a:solidFill>
                  <a:schemeClr val="tx1"/>
                </a:solidFill>
              </a:rPr>
              <a:t>12 </a:t>
            </a:r>
            <a:r>
              <a:rPr lang="de-DE" sz="3200" b="1" dirty="0" smtClean="0">
                <a:solidFill>
                  <a:schemeClr val="tx1"/>
                </a:solidFill>
              </a:rPr>
              <a:t>September </a:t>
            </a:r>
            <a:r>
              <a:rPr lang="de-DE" sz="3200" b="1" dirty="0" smtClean="0">
                <a:solidFill>
                  <a:schemeClr val="tx1"/>
                </a:solidFill>
              </a:rPr>
              <a:t>2019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8421" y="332656"/>
            <a:ext cx="5037396" cy="2679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559" y="908720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"https://www.w3.org/2019/wot/td/v1"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  <a:defRPr/>
            </a:pPr>
            <a:r>
              <a:rPr lang="ja-JP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saref": "https://w3id.org/saref#",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ssn": "http://www.w3.org/ns/ssn/"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"id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"urn:dev:ops:32473-WoTLamp-1234"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“@type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": </a:t>
            </a:r>
            <a:r>
              <a:rPr lang="de-DE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"saref:LightSwitch"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CB2D2D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CB2D2D"/>
                </a:solidFill>
                <a:latin typeface="Consolas" panose="020B0609020204030204" pitchFamily="49" charset="0"/>
              </a:rPr>
              <a:t>"saref:hasState</a:t>
            </a:r>
            <a:r>
              <a:rPr lang="de-DE" sz="1600" b="1" dirty="0" smtClean="0">
                <a:solidFill>
                  <a:srgbClr val="CB2D2D"/>
                </a:solidFill>
                <a:latin typeface="Consolas" panose="020B0609020204030204" pitchFamily="49" charset="0"/>
              </a:rPr>
              <a:t>"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B2D2D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600" b="1" dirty="0" smtClean="0">
                <a:solidFill>
                  <a:srgbClr val="CB2D2D"/>
                </a:solidFill>
                <a:latin typeface="Consolas" panose="020B0609020204030204" pitchFamily="49" charset="0"/>
              </a:rPr>
              <a:t>    "@id": "urn:dev:ops:32473-WoTLamp-1234/state",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600" b="1" dirty="0" smtClean="0">
                <a:solidFill>
                  <a:srgbClr val="CB2D2D"/>
                </a:solidFill>
                <a:latin typeface="Consolas" panose="020B0609020204030204" pitchFamily="49" charset="0"/>
              </a:rPr>
              <a:t>    "@type": </a:t>
            </a:r>
            <a:r>
              <a:rPr lang="de-DE" sz="1600" b="1" dirty="0">
                <a:solidFill>
                  <a:srgbClr val="CB2D2D"/>
                </a:solidFill>
                <a:latin typeface="Consolas" panose="020B0609020204030204" pitchFamily="49" charset="0"/>
              </a:rPr>
              <a:t>"saref:OnOffState"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B2D2D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48E8E"/>
                </a:solidFill>
                <a:effectLst/>
                <a:uLnTx/>
                <a:uFillTx/>
                <a:latin typeface="Consolas" panose="020B0609020204030204" pitchFamily="49" charset="0"/>
              </a:rPr>
              <a:t>  "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48E8E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properties"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"status"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lang="de-DE" sz="16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CB2D2D"/>
                </a:solidFill>
                <a:latin typeface="Consolas" panose="020B0609020204030204" pitchFamily="49" charset="0"/>
              </a:rPr>
              <a:t>"ssn:forProperty": </a:t>
            </a:r>
            <a:r>
              <a:rPr lang="de-DE" sz="1600" b="1" dirty="0" smtClean="0">
                <a:solidFill>
                  <a:srgbClr val="CB2D2D"/>
                </a:solidFill>
                <a:latin typeface="Consolas" panose="020B0609020204030204" pitchFamily="49" charset="0"/>
              </a:rPr>
              <a:t>"urn:dev:ops:32473-WoTLamp-1234/state"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D9495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"string",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D949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6D9495"/>
                </a:solidFill>
                <a:effectLst/>
                <a:uLnTx/>
                <a:uFillTx/>
                <a:latin typeface="Consolas" panose="020B0609020204030204" pitchFamily="49" charset="0"/>
              </a:rPr>
              <a:t>forms"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[{"href": "https://mylamp.example.com/status"}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},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648E8E"/>
                </a:solidFill>
                <a:latin typeface="Consolas" panose="020B0609020204030204" pitchFamily="49" charset="0"/>
              </a:rPr>
              <a:t>"actions</a:t>
            </a:r>
            <a:r>
              <a:rPr lang="de-DE" sz="1600" b="1" dirty="0">
                <a:solidFill>
                  <a:srgbClr val="648E8E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"changeStatus"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600" b="1" dirty="0" smtClean="0">
                <a:solidFill>
                  <a:srgbClr val="FF99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CB2D2D"/>
                </a:solidFill>
                <a:latin typeface="Consolas" panose="020B0609020204030204" pitchFamily="49" charset="0"/>
              </a:rPr>
              <a:t>"ssn:forProperty": "urn:dev:ops:32473-WoTLamp-1234/state"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6D9495"/>
                </a:solidFill>
                <a:latin typeface="Consolas" panose="020B0609020204030204" pitchFamily="49" charset="0"/>
              </a:rPr>
              <a:t>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[{"href": "https://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mylamp.example.com/changeStatus"}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...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908720"/>
          </a:xfrm>
        </p:spPr>
        <p:txBody>
          <a:bodyPr/>
          <a:lstStyle/>
          <a:p>
            <a:r>
              <a:rPr lang="en-US" dirty="0" smtClean="0"/>
              <a:t>Example Thing Description </a:t>
            </a:r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6387207" y="2924944"/>
            <a:ext cx="216024" cy="1008112"/>
          </a:xfrm>
          <a:prstGeom prst="righ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5071" y="3198167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9" name="Right Bracket 8"/>
          <p:cNvSpPr/>
          <p:nvPr/>
        </p:nvSpPr>
        <p:spPr>
          <a:xfrm>
            <a:off x="8835479" y="4509120"/>
            <a:ext cx="288032" cy="1728192"/>
          </a:xfrm>
          <a:prstGeom prst="righ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39535" y="4957717"/>
            <a:ext cx="154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</a:t>
            </a:r>
          </a:p>
          <a:p>
            <a:r>
              <a:rPr lang="en-US" dirty="0" smtClean="0"/>
              <a:t>Affordance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Things in WoT (Issue)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9" y="921314"/>
            <a:ext cx="9145016" cy="4811942"/>
          </a:xfr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609918" y="5733256"/>
            <a:ext cx="10978515" cy="1152128"/>
          </a:xfrm>
          <a:prstGeom prst="rect">
            <a:avLst/>
          </a:prstGeom>
        </p:spPr>
        <p:txBody>
          <a:bodyPr vert="horz" lIns="121954" tIns="60977" rIns="121954" bIns="60977" rtlCol="0">
            <a:normAutofit fontScale="92500" lnSpcReduction="20000"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Considered a high </a:t>
            </a:r>
            <a:r>
              <a:rPr lang="en-US" dirty="0" err="1" smtClean="0"/>
              <a:t>prioriity</a:t>
            </a:r>
            <a:r>
              <a:rPr lang="en-US" dirty="0" smtClean="0"/>
              <a:t> – To be addressed in soon after Thing Description v1 release.</a:t>
            </a:r>
          </a:p>
          <a:p>
            <a:pPr lvl="1"/>
            <a:r>
              <a:rPr lang="en-US" dirty="0" smtClean="0"/>
              <a:t>Reported by Benjamin Klotz (</a:t>
            </a:r>
            <a:r>
              <a:rPr lang="en-US" dirty="0" err="1" smtClean="0"/>
              <a:t>Eurecom</a:t>
            </a:r>
            <a:r>
              <a:rPr lang="en-US" dirty="0" smtClean="0"/>
              <a:t>) @ 2</a:t>
            </a:r>
            <a:r>
              <a:rPr lang="en-US" baseline="30000" dirty="0" smtClean="0"/>
              <a:t>nd</a:t>
            </a:r>
            <a:r>
              <a:rPr lang="en-US" dirty="0" smtClean="0"/>
              <a:t> W3C Workshop on WoT in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4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/ Next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RECOMMENDATION </a:t>
            </a:r>
            <a:r>
              <a:rPr lang="en-US" dirty="0" smtClean="0"/>
              <a:t>Publication of Architecture and Thing Description: </a:t>
            </a:r>
            <a:r>
              <a:rPr lang="en-US" dirty="0" smtClean="0"/>
              <a:t> expected in Sep </a:t>
            </a:r>
            <a:r>
              <a:rPr lang="en-US" dirty="0" smtClean="0"/>
              <a:t>2019</a:t>
            </a:r>
          </a:p>
          <a:p>
            <a:endParaRPr lang="en-US" dirty="0"/>
          </a:p>
          <a:p>
            <a:r>
              <a:rPr lang="en-US" dirty="0" smtClean="0"/>
              <a:t>New charter of the WoT </a:t>
            </a:r>
            <a:r>
              <a:rPr lang="en-US" dirty="0" smtClean="0"/>
              <a:t>Working </a:t>
            </a:r>
            <a:r>
              <a:rPr lang="en-US" dirty="0" smtClean="0"/>
              <a:t>Group currently being defined</a:t>
            </a:r>
          </a:p>
          <a:p>
            <a:pPr lvl="1"/>
            <a:r>
              <a:rPr lang="en-US" dirty="0" smtClean="0"/>
              <a:t>Charter Period: </a:t>
            </a:r>
            <a:r>
              <a:rPr lang="en-US" dirty="0" smtClean="0"/>
              <a:t>November </a:t>
            </a:r>
            <a:r>
              <a:rPr lang="en-US" dirty="0" smtClean="0"/>
              <a:t>2019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October 2021 (Still under discussion)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WoT Working Group face-to-face meeting under the new charter </a:t>
            </a:r>
            <a:r>
              <a:rPr lang="en-US" dirty="0" smtClean="0"/>
              <a:t>expected in Singapore (November 2019)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Please participate and contribute to the evolution of the Web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7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of </a:t>
            </a:r>
            <a:r>
              <a:rPr lang="en-US" b="1" dirty="0" smtClean="0"/>
              <a:t>Things (WoT) </a:t>
            </a:r>
            <a:r>
              <a:rPr lang="en-US" b="1" dirty="0" smtClean="0"/>
              <a:t>in a Nutshell</a:t>
            </a:r>
            <a:endParaRPr lang="en-US" b="1" dirty="0"/>
          </a:p>
        </p:txBody>
      </p:sp>
      <p:sp>
        <p:nvSpPr>
          <p:cNvPr id="58" name="Textfeld 3"/>
          <p:cNvSpPr txBox="1"/>
          <p:nvPr/>
        </p:nvSpPr>
        <p:spPr>
          <a:xfrm>
            <a:off x="632830" y="3573017"/>
            <a:ext cx="10908253" cy="843822"/>
          </a:xfrm>
          <a:prstGeom prst="rect">
            <a:avLst/>
          </a:prstGeom>
          <a:solidFill>
            <a:srgbClr val="00B050"/>
          </a:solidFill>
        </p:spPr>
        <p:txBody>
          <a:bodyPr wrap="square" lIns="540000" rtlCol="0" anchor="ctr"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Internet of </a:t>
            </a:r>
            <a:r>
              <a:rPr lang="en-US" sz="4400" dirty="0" smtClean="0">
                <a:solidFill>
                  <a:schemeClr val="bg1"/>
                </a:solidFill>
              </a:rPr>
              <a:t>Things (</a:t>
            </a:r>
            <a:r>
              <a:rPr lang="en-US" sz="4400" dirty="0">
                <a:solidFill>
                  <a:schemeClr val="bg1"/>
                </a:solidFill>
              </a:rPr>
              <a:t>I</a:t>
            </a:r>
            <a:r>
              <a:rPr lang="en-US" sz="4400" dirty="0" smtClean="0">
                <a:solidFill>
                  <a:schemeClr val="bg1"/>
                </a:solidFill>
              </a:rPr>
              <a:t>oT)</a:t>
            </a:r>
            <a:r>
              <a:rPr lang="en-US" sz="4400" dirty="0" smtClean="0">
                <a:solidFill>
                  <a:srgbClr val="00B050"/>
                </a:solidFill>
              </a:rPr>
              <a:t>: </a:t>
            </a:r>
            <a:r>
              <a:rPr lang="en-US" sz="4400" b="1" dirty="0">
                <a:solidFill>
                  <a:srgbClr val="00B050"/>
                </a:solidFill>
              </a:rPr>
              <a:t>Connectivity</a:t>
            </a:r>
          </a:p>
        </p:txBody>
      </p:sp>
      <p:pic>
        <p:nvPicPr>
          <p:cNvPr id="59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730" y="4601279"/>
            <a:ext cx="1113685" cy="1373544"/>
          </a:xfrm>
          <a:prstGeom prst="rect">
            <a:avLst/>
          </a:prstGeom>
          <a:noFill/>
        </p:spPr>
      </p:pic>
      <p:pic>
        <p:nvPicPr>
          <p:cNvPr id="60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00000">
            <a:off x="-659471" y="4982330"/>
            <a:ext cx="2657317" cy="984363"/>
          </a:xfrm>
          <a:prstGeom prst="rect">
            <a:avLst/>
          </a:prstGeom>
          <a:noFill/>
        </p:spPr>
      </p:pic>
      <p:sp>
        <p:nvSpPr>
          <p:cNvPr id="61" name="Textfeld 7"/>
          <p:cNvSpPr txBox="1"/>
          <p:nvPr/>
        </p:nvSpPr>
        <p:spPr>
          <a:xfrm>
            <a:off x="4575389" y="6094620"/>
            <a:ext cx="205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IEEE </a:t>
            </a:r>
            <a:r>
              <a:rPr lang="en-US" sz="1200" dirty="0" smtClean="0">
                <a:solidFill>
                  <a:schemeClr val="tx1"/>
                </a:solidFill>
              </a:rPr>
              <a:t>802.15.4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(ZigBee/6LoWPAN/Thread)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feld 8"/>
          <p:cNvSpPr txBox="1"/>
          <p:nvPr/>
        </p:nvSpPr>
        <p:spPr>
          <a:xfrm>
            <a:off x="1008552" y="591463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Ethernet</a:t>
            </a:r>
          </a:p>
        </p:txBody>
      </p:sp>
      <p:pic>
        <p:nvPicPr>
          <p:cNvPr id="63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03" y="4820143"/>
            <a:ext cx="1326668" cy="13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feld 10"/>
          <p:cNvSpPr txBox="1"/>
          <p:nvPr/>
        </p:nvSpPr>
        <p:spPr>
          <a:xfrm>
            <a:off x="7284402" y="601525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Bluetooth</a:t>
            </a:r>
          </a:p>
        </p:txBody>
      </p:sp>
      <p:pic>
        <p:nvPicPr>
          <p:cNvPr id="65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5984" y="4796293"/>
            <a:ext cx="1844833" cy="1383625"/>
          </a:xfrm>
          <a:prstGeom prst="rect">
            <a:avLst/>
          </a:prstGeom>
          <a:noFill/>
        </p:spPr>
      </p:pic>
      <p:sp>
        <p:nvSpPr>
          <p:cNvPr id="66" name="Textfeld 12"/>
          <p:cNvSpPr txBox="1"/>
          <p:nvPr/>
        </p:nvSpPr>
        <p:spPr>
          <a:xfrm>
            <a:off x="3073067" y="609461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8794047" y="5813757"/>
            <a:ext cx="202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LPWAN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LoRa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Sigfox</a:t>
            </a:r>
            <a:r>
              <a:rPr lang="en-US" sz="1200" dirty="0" smtClean="0">
                <a:solidFill>
                  <a:schemeClr val="tx1"/>
                </a:solidFill>
              </a:rPr>
              <a:t>, NB-IoT, …)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8894683" y="4795561"/>
            <a:ext cx="1421489" cy="1094181"/>
          </a:xfrm>
          <a:prstGeom prst="rect">
            <a:avLst/>
          </a:prstGeom>
          <a:noFill/>
        </p:spPr>
      </p:pic>
      <p:sp>
        <p:nvSpPr>
          <p:cNvPr id="69" name="Rechteck 68"/>
          <p:cNvSpPr/>
          <p:nvPr/>
        </p:nvSpPr>
        <p:spPr>
          <a:xfrm>
            <a:off x="10980524" y="528805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Zylinder 23"/>
          <p:cNvSpPr/>
          <p:nvPr/>
        </p:nvSpPr>
        <p:spPr>
          <a:xfrm>
            <a:off x="8633857" y="1815690"/>
            <a:ext cx="1425758" cy="137469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Zylinder 26"/>
          <p:cNvSpPr/>
          <p:nvPr/>
        </p:nvSpPr>
        <p:spPr>
          <a:xfrm>
            <a:off x="5040053" y="1810579"/>
            <a:ext cx="1584176" cy="1309236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Zylinder 27"/>
          <p:cNvSpPr/>
          <p:nvPr/>
        </p:nvSpPr>
        <p:spPr>
          <a:xfrm>
            <a:off x="873896" y="1883902"/>
            <a:ext cx="1742594" cy="1178313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Zylinder 28"/>
          <p:cNvSpPr/>
          <p:nvPr/>
        </p:nvSpPr>
        <p:spPr>
          <a:xfrm>
            <a:off x="3000402" y="1891698"/>
            <a:ext cx="1593677" cy="122811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Zylinder 29"/>
          <p:cNvSpPr/>
          <p:nvPr/>
        </p:nvSpPr>
        <p:spPr>
          <a:xfrm>
            <a:off x="6952605" y="1689572"/>
            <a:ext cx="1362696" cy="1570974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708" l="9877" r="89712">
                        <a14:foregroundMark x1="37037" y1="84362" x2="37037" y2="84362"/>
                        <a14:foregroundMark x1="44033" y1="82716" x2="44033" y2="82716"/>
                        <a14:foregroundMark x1="64609" y1="81070" x2="64609" y2="81070"/>
                        <a14:foregroundMark x1="77366" y1="4115" x2="77366" y2="4115"/>
                        <a14:foregroundMark x1="74897" y1="3704" x2="74897" y2="370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30157" y="2148298"/>
            <a:ext cx="1008112" cy="1008112"/>
          </a:xfrm>
          <a:prstGeom prst="rect">
            <a:avLst/>
          </a:prstGeom>
          <a:noFill/>
        </p:spPr>
      </p:pic>
      <p:pic>
        <p:nvPicPr>
          <p:cNvPr id="7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99213" y="2185026"/>
            <a:ext cx="1295044" cy="883598"/>
          </a:xfrm>
          <a:prstGeom prst="rect">
            <a:avLst/>
          </a:prstGeom>
          <a:noFill/>
        </p:spPr>
      </p:pic>
      <p:pic>
        <p:nvPicPr>
          <p:cNvPr id="77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33064" y="2335842"/>
            <a:ext cx="1440160" cy="490457"/>
          </a:xfrm>
          <a:prstGeom prst="rect">
            <a:avLst/>
          </a:prstGeom>
          <a:noFill/>
        </p:spPr>
      </p:pic>
      <p:pic>
        <p:nvPicPr>
          <p:cNvPr id="78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 t="5643" r="10544" b="5643"/>
          <a:stretch/>
        </p:blipFill>
        <p:spPr bwMode="auto">
          <a:xfrm>
            <a:off x="5148235" y="2185027"/>
            <a:ext cx="1367810" cy="77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D:\Projects\W3C-WoT\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02900" y="2351692"/>
            <a:ext cx="1382943" cy="482541"/>
          </a:xfrm>
          <a:prstGeom prst="rect">
            <a:avLst/>
          </a:prstGeom>
          <a:noFill/>
        </p:spPr>
      </p:pic>
      <p:sp>
        <p:nvSpPr>
          <p:cNvPr id="80" name="Zylinder 28"/>
          <p:cNvSpPr/>
          <p:nvPr/>
        </p:nvSpPr>
        <p:spPr>
          <a:xfrm>
            <a:off x="10275639" y="1978202"/>
            <a:ext cx="1006353" cy="1142928"/>
          </a:xfrm>
          <a:prstGeom prst="can">
            <a:avLst/>
          </a:prstGeom>
          <a:solidFill>
            <a:schemeClr val="bg1"/>
          </a:solidFill>
          <a:ln w="38100">
            <a:solidFill>
              <a:srgbClr val="4A7B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0446640" y="2498825"/>
            <a:ext cx="664352" cy="335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2" name="Textfeld 26"/>
          <p:cNvSpPr txBox="1"/>
          <p:nvPr/>
        </p:nvSpPr>
        <p:spPr>
          <a:xfrm>
            <a:off x="632830" y="1484784"/>
            <a:ext cx="10913929" cy="1939098"/>
          </a:xfrm>
          <a:prstGeom prst="rect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Web of </a:t>
            </a:r>
            <a:r>
              <a:rPr lang="en-US" sz="4400" dirty="0" smtClean="0">
                <a:solidFill>
                  <a:schemeClr val="bg1"/>
                </a:solidFill>
              </a:rPr>
              <a:t>Things (WoT): </a:t>
            </a:r>
            <a:r>
              <a:rPr lang="en-US" sz="4400" b="1" dirty="0">
                <a:solidFill>
                  <a:schemeClr val="bg1"/>
                </a:solidFill>
              </a:rPr>
              <a:t>Applications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Horizontal application layer for the IoT </a:t>
            </a:r>
            <a:r>
              <a:rPr lang="en-US" sz="2200" b="1" i="1" dirty="0">
                <a:solidFill>
                  <a:schemeClr val="bg1"/>
                </a:solidFill>
              </a:rPr>
              <a:t>similar</a:t>
            </a:r>
            <a:r>
              <a:rPr lang="en-US" sz="2200" dirty="0">
                <a:solidFill>
                  <a:schemeClr val="bg1"/>
                </a:solidFill>
              </a:rPr>
              <a:t> to the World Wide Web for the Internet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7303855" y="3656374"/>
            <a:ext cx="320760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1"/>
                </a:solidFill>
              </a:rPr>
              <a:t>: </a:t>
            </a:r>
            <a:r>
              <a:rPr lang="en-US" sz="4400" b="1" dirty="0">
                <a:solidFill>
                  <a:schemeClr val="bg1"/>
                </a:solidFill>
              </a:rPr>
              <a:t>Connectivity</a:t>
            </a:r>
            <a:endParaRPr lang="en-US" sz="4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6" grpId="0"/>
      <p:bldP spid="67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/>
      <p:bldP spid="82" grpId="0" animBg="1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the Web – User- and Developer-friendly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Internet of Things</a:t>
            </a:r>
          </a:p>
          <a:p>
            <a:pPr lvl="1"/>
            <a:r>
              <a:rPr lang="en-US" dirty="0" smtClean="0"/>
              <a:t>Domain expertise</a:t>
            </a:r>
          </a:p>
          <a:p>
            <a:pPr lvl="1"/>
            <a:r>
              <a:rPr lang="en-US" dirty="0" smtClean="0"/>
              <a:t>Embedded developers</a:t>
            </a:r>
          </a:p>
          <a:p>
            <a:pPr lvl="1"/>
            <a:r>
              <a:rPr lang="en-US" dirty="0" smtClean="0"/>
              <a:t>Optimized protocols and formats</a:t>
            </a:r>
          </a:p>
          <a:p>
            <a:pPr lvl="2"/>
            <a:r>
              <a:rPr lang="en-US" dirty="0" smtClean="0"/>
              <a:t>Silos with high integration costs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World Wide Web</a:t>
            </a:r>
          </a:p>
          <a:p>
            <a:pPr lvl="1"/>
            <a:r>
              <a:rPr lang="en-US" dirty="0" smtClean="0"/>
              <a:t>Interoperability and usability</a:t>
            </a:r>
          </a:p>
          <a:p>
            <a:pPr lvl="1"/>
            <a:r>
              <a:rPr lang="en-US" altLang="ja-JP" dirty="0" smtClean="0">
                <a:ea typeface="HG明朝E" panose="02020909000000000000" pitchFamily="17" charset="-128"/>
              </a:rPr>
              <a:t>Web developer community</a:t>
            </a:r>
          </a:p>
          <a:p>
            <a:pPr lvl="1"/>
            <a:r>
              <a:rPr lang="en-US" dirty="0" smtClean="0"/>
              <a:t>HTTP, JSON, scripting</a:t>
            </a:r>
          </a:p>
          <a:p>
            <a:pPr lvl="2"/>
            <a:r>
              <a:rPr lang="en-US" dirty="0" smtClean="0"/>
              <a:t>Easy with high productivity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of Things</a:t>
            </a:r>
          </a:p>
          <a:p>
            <a:pPr lvl="1"/>
            <a:r>
              <a:rPr lang="en-US" dirty="0" smtClean="0"/>
              <a:t>Take patterns that worked for the Web</a:t>
            </a:r>
          </a:p>
          <a:p>
            <a:pPr lvl="1"/>
            <a:r>
              <a:rPr lang="en-US" dirty="0" smtClean="0"/>
              <a:t>Adapt and apply them to the IoT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32" y="1726627"/>
            <a:ext cx="5479944" cy="4125013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0393" y="1285061"/>
            <a:ext cx="2675982" cy="2006986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1" name="Picture 4" descr="https://upload.wikimedia.org/wikipedia/en/3/30/AccuWeather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75" y="5705573"/>
            <a:ext cx="2611917" cy="375463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hip.de/ii/3/4/8/4/1/7/6/8/Google_Maps_Logo-667ef4340093fa5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44" y="2766631"/>
            <a:ext cx="1284214" cy="1284214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40" y="4412681"/>
            <a:ext cx="1620154" cy="1056825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</p:spPr>
      </p:pic>
      <p:pic>
        <p:nvPicPr>
          <p:cNvPr id="12" name="Picture 2" descr="https://upload.wikimedia.org/wikipedia/commons/3/32/Facebook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516" y="5560808"/>
            <a:ext cx="1525241" cy="573491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0" name="Picture 2" descr="D:\Images\Screenshots\expedi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32" y="1490862"/>
            <a:ext cx="2471375" cy="699901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2807" y="1504880"/>
            <a:ext cx="1983355" cy="3652312"/>
            <a:chOff x="3616830" y="1504880"/>
            <a:chExt cx="1983355" cy="3652312"/>
          </a:xfrm>
        </p:grpSpPr>
        <p:sp>
          <p:nvSpPr>
            <p:cNvPr id="23" name="Thought Bubble: Cloud 2">
              <a:extLst>
                <a:ext uri="{FF2B5EF4-FFF2-40B4-BE49-F238E27FC236}">
                  <a16:creationId xmlns="" xmlns:a16="http://schemas.microsoft.com/office/drawing/2014/main" id="{4BB9D6CC-3C51-4CBE-99A6-9BACC9D3CCAC}"/>
                </a:ext>
              </a:extLst>
            </p:cNvPr>
            <p:cNvSpPr/>
            <p:nvPr/>
          </p:nvSpPr>
          <p:spPr bwMode="auto">
            <a:xfrm flipH="1">
              <a:off x="3790989" y="4149080"/>
              <a:ext cx="1809196" cy="1008112"/>
            </a:xfrm>
            <a:prstGeom prst="cloudCallout">
              <a:avLst>
                <a:gd name="adj1" fmla="val 68915"/>
                <a:gd name="adj2" fmla="val -272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    Profiles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873,202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hought Bubble: Cloud 2">
              <a:extLst>
                <a:ext uri="{FF2B5EF4-FFF2-40B4-BE49-F238E27FC236}">
                  <a16:creationId xmlns="" xmlns:a16="http://schemas.microsoft.com/office/drawing/2014/main" id="{4BB9D6CC-3C51-4CBE-99A6-9BACC9D3CCAC}"/>
                </a:ext>
              </a:extLst>
            </p:cNvPr>
            <p:cNvSpPr/>
            <p:nvPr/>
          </p:nvSpPr>
          <p:spPr bwMode="auto">
            <a:xfrm flipH="1">
              <a:off x="3616830" y="1504880"/>
              <a:ext cx="1830344" cy="1008112"/>
            </a:xfrm>
            <a:prstGeom prst="cloudCallout">
              <a:avLst>
                <a:gd name="adj1" fmla="val 68400"/>
                <a:gd name="adj2" fmla="val 243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600" dirty="0" smtClean="0">
                  <a:solidFill>
                    <a:schemeClr val="tx1"/>
                  </a:solidFill>
                </a:rPr>
                <a:t>    Profiles</a:t>
              </a:r>
              <a:r>
                <a:rPr lang="en-US" sz="1600" dirty="0">
                  <a:solidFill>
                    <a:schemeClr val="tx1"/>
                  </a:solidFill>
                </a:rPr>
                <a:t/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30,308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79022" y="4288660"/>
              <a:ext cx="327630" cy="32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935006" y="1646387"/>
              <a:ext cx="322759" cy="318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" name="Thought Bubble: Cloud 2">
            <a:extLst>
              <a:ext uri="{FF2B5EF4-FFF2-40B4-BE49-F238E27FC236}">
                <a16:creationId xmlns="" xmlns:a16="http://schemas.microsoft.com/office/drawing/2014/main" id="{4BB9D6CC-3C51-4CBE-99A6-9BACC9D3CCAC}"/>
              </a:ext>
            </a:extLst>
          </p:cNvPr>
          <p:cNvSpPr/>
          <p:nvPr/>
        </p:nvSpPr>
        <p:spPr bwMode="auto">
          <a:xfrm>
            <a:off x="4432263" y="3068960"/>
            <a:ext cx="1594904" cy="945326"/>
          </a:xfrm>
          <a:prstGeom prst="cloudCallout">
            <a:avLst>
              <a:gd name="adj1" fmla="val -65738"/>
              <a:gd name="adj2" fmla="val 5405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52000" tIns="54000" rIns="36000" bIns="54000" numCol="1" spcCol="72000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Open source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culture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</a:t>
            </a:r>
            <a:r>
              <a:rPr lang="en-US" dirty="0"/>
              <a:t>Mission – </a:t>
            </a:r>
            <a:r>
              <a:rPr lang="en-US" dirty="0" smtClean="0"/>
              <a:t>Not </a:t>
            </a:r>
            <a:r>
              <a:rPr lang="en-US" dirty="0"/>
              <a:t>Yet Another </a:t>
            </a:r>
            <a:r>
              <a:rPr lang="en-US" dirty="0" smtClean="0"/>
              <a:t>IoT Silo</a:t>
            </a:r>
            <a:endParaRPr lang="en-US" dirty="0"/>
          </a:p>
        </p:txBody>
      </p:sp>
      <p:pic>
        <p:nvPicPr>
          <p:cNvPr id="3" name="Picture 2" descr="Standards"/>
          <p:cNvPicPr>
            <a:picLocks noChangeAspect="1" noChangeArrowheads="1"/>
          </p:cNvPicPr>
          <p:nvPr/>
        </p:nvPicPr>
        <p:blipFill>
          <a:blip r:embed="rId2" cstate="print"/>
          <a:srcRect t="12785"/>
          <a:stretch>
            <a:fillRect/>
          </a:stretch>
        </p:blipFill>
        <p:spPr bwMode="auto">
          <a:xfrm>
            <a:off x="1059059" y="1578952"/>
            <a:ext cx="10224692" cy="4688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4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Mission – Describe and Complement</a:t>
            </a:r>
            <a:endParaRPr lang="en-US" dirty="0"/>
          </a:p>
        </p:txBody>
      </p:sp>
      <p:sp>
        <p:nvSpPr>
          <p:cNvPr id="9" name="Flussdiagramm: Manuelle Eingabe 8"/>
          <p:cNvSpPr/>
          <p:nvPr/>
        </p:nvSpPr>
        <p:spPr>
          <a:xfrm>
            <a:off x="2426767" y="3074184"/>
            <a:ext cx="864096" cy="576064"/>
          </a:xfrm>
          <a:prstGeom prst="flowChartManualInput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lussdiagramm: Lochstreifen 9"/>
          <p:cNvSpPr/>
          <p:nvPr/>
        </p:nvSpPr>
        <p:spPr>
          <a:xfrm>
            <a:off x="4947047" y="3098676"/>
            <a:ext cx="936104" cy="648072"/>
          </a:xfrm>
          <a:prstGeom prst="flowChartPunchedTap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Doppelte Welle 10"/>
          <p:cNvSpPr/>
          <p:nvPr/>
        </p:nvSpPr>
        <p:spPr>
          <a:xfrm>
            <a:off x="3434879" y="4106787"/>
            <a:ext cx="936104" cy="576064"/>
          </a:xfrm>
          <a:prstGeom prst="doubleWav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ussdiagramm: Gespeicherte Daten 11"/>
          <p:cNvSpPr/>
          <p:nvPr/>
        </p:nvSpPr>
        <p:spPr>
          <a:xfrm rot="16200000">
            <a:off x="7845369" y="2990664"/>
            <a:ext cx="828092" cy="828092"/>
          </a:xfrm>
          <a:prstGeom prst="flowChartOnlineStorage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Eingekerbter Richtungspfeil 12"/>
          <p:cNvSpPr/>
          <p:nvPr/>
        </p:nvSpPr>
        <p:spPr>
          <a:xfrm rot="16200000">
            <a:off x="6423211" y="3854760"/>
            <a:ext cx="864096" cy="936104"/>
          </a:xfrm>
          <a:prstGeom prst="chevron">
            <a:avLst>
              <a:gd name="adj" fmla="val 27324"/>
            </a:avLst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9123511" y="3962771"/>
            <a:ext cx="720080" cy="792088"/>
          </a:xfrm>
          <a:prstGeom prst="flowChartMagneticDisk">
            <a:avLst/>
          </a:prstGeom>
          <a:solidFill>
            <a:srgbClr val="4A7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116319" y="4596816"/>
            <a:ext cx="748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…</a:t>
            </a:r>
          </a:p>
        </p:txBody>
      </p:sp>
      <p:sp>
        <p:nvSpPr>
          <p:cNvPr id="17" name="Textfeld 26"/>
          <p:cNvSpPr txBox="1"/>
          <p:nvPr/>
        </p:nvSpPr>
        <p:spPr>
          <a:xfrm rot="10800000">
            <a:off x="10160" y="3375210"/>
            <a:ext cx="11088687" cy="1007690"/>
          </a:xfrm>
          <a:prstGeom prst="homePlate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feld 26"/>
          <p:cNvSpPr txBox="1"/>
          <p:nvPr/>
        </p:nvSpPr>
        <p:spPr>
          <a:xfrm>
            <a:off x="554560" y="3375210"/>
            <a:ext cx="11629148" cy="1007690"/>
          </a:xfrm>
          <a:prstGeom prst="homePlate">
            <a:avLst/>
          </a:prstGeom>
          <a:solidFill>
            <a:srgbClr val="4A7B7C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Web of Things: “glue in between”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759" y="2083135"/>
            <a:ext cx="1008112" cy="1008112"/>
          </a:xfrm>
          <a:prstGeom prst="rect">
            <a:avLst/>
          </a:prstGeom>
          <a:noFill/>
        </p:spPr>
      </p:pic>
      <p:pic>
        <p:nvPicPr>
          <p:cNvPr id="21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5409" y="4763933"/>
            <a:ext cx="1295044" cy="883598"/>
          </a:xfrm>
          <a:prstGeom prst="rect">
            <a:avLst/>
          </a:prstGeom>
          <a:noFill/>
        </p:spPr>
      </p:pic>
      <p:pic>
        <p:nvPicPr>
          <p:cNvPr id="22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7766" y="2348762"/>
            <a:ext cx="1440160" cy="490457"/>
          </a:xfrm>
          <a:prstGeom prst="rect">
            <a:avLst/>
          </a:prstGeom>
          <a:noFill/>
        </p:spPr>
      </p:pic>
      <p:pic>
        <p:nvPicPr>
          <p:cNvPr id="23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55" y="4769407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D:\Projects\W3C-WoT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03123" y="2323375"/>
            <a:ext cx="1512168" cy="527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03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</a:t>
            </a:r>
            <a:r>
              <a:rPr lang="en-US" noProof="0" dirty="0"/>
              <a:t>– Building Block </a:t>
            </a:r>
            <a:r>
              <a:rPr lang="en-US" dirty="0"/>
              <a:t>Approach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  <p:sp>
        <p:nvSpPr>
          <p:cNvPr id="31" name="角丸四角形 6"/>
          <p:cNvSpPr/>
          <p:nvPr/>
        </p:nvSpPr>
        <p:spPr bwMode="auto">
          <a:xfrm>
            <a:off x="4875405" y="3010970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5001405" y="5160053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4997179" y="4611777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2000" kern="0" dirty="0">
                <a:solidFill>
                  <a:sysClr val="window" lastClr="FFFFFF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4" name="Down Arrow 40"/>
          <p:cNvSpPr/>
          <p:nvPr/>
        </p:nvSpPr>
        <p:spPr>
          <a:xfrm rot="5400000">
            <a:off x="4646250" y="4617195"/>
            <a:ext cx="295612" cy="414097"/>
          </a:xfrm>
          <a:prstGeom prst="downArrow">
            <a:avLst/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loud 46"/>
          <p:cNvSpPr/>
          <p:nvPr/>
        </p:nvSpPr>
        <p:spPr>
          <a:xfrm>
            <a:off x="460272" y="5748237"/>
            <a:ext cx="1223022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loud 47"/>
          <p:cNvSpPr/>
          <p:nvPr/>
        </p:nvSpPr>
        <p:spPr>
          <a:xfrm>
            <a:off x="687905" y="5160847"/>
            <a:ext cx="1562230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lIns="144000" r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Cloud 48"/>
          <p:cNvSpPr/>
          <p:nvPr/>
        </p:nvSpPr>
        <p:spPr>
          <a:xfrm>
            <a:off x="1461897" y="5606297"/>
            <a:ext cx="1309236" cy="773640"/>
          </a:xfrm>
          <a:prstGeom prst="cloud">
            <a:avLst/>
          </a:prstGeom>
          <a:solidFill>
            <a:srgbClr val="4A7B7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001405" y="4608969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5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4376707"/>
            <a:ext cx="895073" cy="895073"/>
          </a:xfrm>
          <a:prstGeom prst="rect">
            <a:avLst/>
          </a:prstGeom>
          <a:noFill/>
        </p:spPr>
      </p:pic>
      <p:sp>
        <p:nvSpPr>
          <p:cNvPr id="51" name="Wolkenförmige Legende 41"/>
          <p:cNvSpPr/>
          <p:nvPr/>
        </p:nvSpPr>
        <p:spPr>
          <a:xfrm>
            <a:off x="1444846" y="4455943"/>
            <a:ext cx="1897875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The </a:t>
            </a:r>
            <a:r>
              <a:rPr lang="de-DE" sz="1800" i="1" kern="0" dirty="0">
                <a:solidFill>
                  <a:sysClr val="window" lastClr="FFFFFF"/>
                </a:solidFill>
                <a:ea typeface="ＭＳ Ｐゴシック" charset="-128"/>
              </a:rPr>
              <a:t>index.html </a:t>
            </a:r>
          </a:p>
          <a:p>
            <a:pPr algn="ctr" defTabSz="914400">
              <a:defRPr/>
            </a:pPr>
            <a:r>
              <a:rPr lang="de-DE" sz="1800" kern="0" dirty="0" err="1">
                <a:solidFill>
                  <a:sysClr val="window" lastClr="FFFFFF"/>
                </a:solidFill>
                <a:ea typeface="ＭＳ Ｐゴシック" charset="-128"/>
              </a:rPr>
              <a:t>for</a:t>
            </a:r>
            <a:r>
              <a:rPr lang="de-DE" sz="1800" kern="0" dirty="0">
                <a:solidFill>
                  <a:sysClr val="window" lastClr="FFFFFF"/>
                </a:solidFill>
                <a:ea typeface="ＭＳ Ｐゴシック" charset="-128"/>
              </a:rPr>
              <a:t> Things</a:t>
            </a:r>
          </a:p>
        </p:txBody>
      </p:sp>
      <p:sp>
        <p:nvSpPr>
          <p:cNvPr id="52" name="テキスト ボックス 43"/>
          <p:cNvSpPr txBox="1"/>
          <p:nvPr/>
        </p:nvSpPr>
        <p:spPr>
          <a:xfrm>
            <a:off x="627064" y="2731936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JSON-LD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Arial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55" name="Cube 4"/>
          <p:cNvSpPr/>
          <p:nvPr/>
        </p:nvSpPr>
        <p:spPr>
          <a:xfrm>
            <a:off x="627063" y="2189003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Thing Description (TD)</a:t>
            </a:r>
          </a:p>
        </p:txBody>
      </p:sp>
      <p:sp>
        <p:nvSpPr>
          <p:cNvPr id="56" name="テキスト ボックス 39"/>
          <p:cNvSpPr txBox="1"/>
          <p:nvPr/>
        </p:nvSpPr>
        <p:spPr>
          <a:xfrm>
            <a:off x="7987575" y="2731936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interface between applications and Things to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simplify IoT application development</a:t>
            </a:r>
            <a:b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across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</a:rPr>
              <a:t>vendors, devices</a:t>
            </a:r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, edge, and cloud.</a:t>
            </a:r>
          </a:p>
        </p:txBody>
      </p:sp>
      <p:sp>
        <p:nvSpPr>
          <p:cNvPr id="57" name="Cube 4"/>
          <p:cNvSpPr/>
          <p:nvPr/>
        </p:nvSpPr>
        <p:spPr>
          <a:xfrm>
            <a:off x="7987576" y="2189003"/>
            <a:ext cx="3757384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001405" y="3136741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5001405" y="4063501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1" name="縦巻き 49"/>
          <p:cNvSpPr/>
          <p:nvPr/>
        </p:nvSpPr>
        <p:spPr bwMode="auto">
          <a:xfrm>
            <a:off x="5091405" y="3524100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fontAlgn="ctr">
              <a:defRPr/>
            </a:pPr>
            <a:r>
              <a:rPr lang="en-US" altLang="ja-JP" sz="1600" kern="0" dirty="0">
                <a:solidFill>
                  <a:sysClr val="windowText" lastClr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2" name="テキスト ボックス 41"/>
          <p:cNvSpPr txBox="1"/>
          <p:nvPr/>
        </p:nvSpPr>
        <p:spPr>
          <a:xfrm>
            <a:off x="7987576" y="5340085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Arial" pitchFamily="34" charset="0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Arial" pitchFamily="34" charset="0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73" name="Cube 4"/>
          <p:cNvSpPr/>
          <p:nvPr/>
        </p:nvSpPr>
        <p:spPr>
          <a:xfrm>
            <a:off x="7987576" y="4797152"/>
            <a:ext cx="3757384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74" name="Cloud 48"/>
          <p:cNvSpPr/>
          <p:nvPr/>
        </p:nvSpPr>
        <p:spPr>
          <a:xfrm>
            <a:off x="5379095" y="6073995"/>
            <a:ext cx="1282005" cy="739381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Cloud 48"/>
          <p:cNvSpPr/>
          <p:nvPr/>
        </p:nvSpPr>
        <p:spPr>
          <a:xfrm>
            <a:off x="5492993" y="5821924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Cloud 48"/>
          <p:cNvSpPr/>
          <p:nvPr/>
        </p:nvSpPr>
        <p:spPr>
          <a:xfrm>
            <a:off x="4805162" y="6176158"/>
            <a:ext cx="1049417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MQTT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Cloud 48"/>
          <p:cNvSpPr/>
          <p:nvPr/>
        </p:nvSpPr>
        <p:spPr>
          <a:xfrm>
            <a:off x="6240731" y="5967782"/>
            <a:ext cx="1011384" cy="595178"/>
          </a:xfrm>
          <a:prstGeom prst="cloud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iger Pfeil 34"/>
          <p:cNvSpPr/>
          <p:nvPr/>
        </p:nvSpPr>
        <p:spPr>
          <a:xfrm rot="5400000" flipH="1" flipV="1">
            <a:off x="4475105" y="4911188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Cube 4"/>
          <p:cNvSpPr/>
          <p:nvPr/>
        </p:nvSpPr>
        <p:spPr>
          <a:xfrm>
            <a:off x="4587007" y="2189002"/>
            <a:ext cx="3252600" cy="542933"/>
          </a:xfrm>
          <a:prstGeom prst="cube">
            <a:avLst>
              <a:gd name="adj" fmla="val 21875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Security Guidelines</a:t>
            </a:r>
          </a:p>
        </p:txBody>
      </p:sp>
      <p:sp>
        <p:nvSpPr>
          <p:cNvPr id="83" name="Pfeil nach unten 2"/>
          <p:cNvSpPr/>
          <p:nvPr/>
        </p:nvSpPr>
        <p:spPr bwMode="auto">
          <a:xfrm>
            <a:off x="5454893" y="2731936"/>
            <a:ext cx="1441077" cy="320618"/>
          </a:xfrm>
          <a:prstGeom prst="downArrow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dirty="0" err="1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84" name="Cube 4"/>
          <p:cNvSpPr/>
          <p:nvPr/>
        </p:nvSpPr>
        <p:spPr>
          <a:xfrm>
            <a:off x="627062" y="1151011"/>
            <a:ext cx="11117897" cy="496558"/>
          </a:xfrm>
          <a:prstGeom prst="snip2SameRect">
            <a:avLst/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 defTabSz="914400"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WoT Architecture</a:t>
            </a: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627064" y="1648743"/>
            <a:ext cx="1111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1600" dirty="0">
                <a:solidFill>
                  <a:prstClr val="black"/>
                </a:solidFill>
                <a:latin typeface="Arial"/>
                <a:ea typeface="HG明朝E" panose="02020909000000000000" pitchFamily="17" charset="-128"/>
              </a:rPr>
              <a:t>Overarching umbrella with architectural constraints and guidance on how to use and combine building blocks.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8619455" y="2800359"/>
            <a:ext cx="2520280" cy="1485964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WG Note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3608763" y="554850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  <p:sp>
        <p:nvSpPr>
          <p:cNvPr id="86" name="Explosion 2 85"/>
          <p:cNvSpPr/>
          <p:nvPr/>
        </p:nvSpPr>
        <p:spPr>
          <a:xfrm>
            <a:off x="1533229" y="2662791"/>
            <a:ext cx="1721107" cy="1623532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REC</a:t>
            </a:r>
            <a:br>
              <a:rPr lang="de-DE" dirty="0"/>
            </a:br>
            <a:r>
              <a:rPr lang="de-DE" dirty="0"/>
              <a:t>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Published Candidate Recommendations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136" y="1052736"/>
            <a:ext cx="5514971" cy="4525963"/>
          </a:xfrm>
        </p:spPr>
        <p:txBody>
          <a:bodyPr/>
          <a:lstStyle/>
          <a:p>
            <a:r>
              <a:rPr lang="de-DE" b="1" dirty="0"/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787225" y="1625991"/>
            <a:ext cx="4424518" cy="49398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context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"https://www.w3.org/2019/wot/td/v1"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"http://iotschema.org/"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],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id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"urn:dev:org:32473:1234567890"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"name"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"MyLEDThing"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description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"RGB LED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torchiere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</a:rPr>
              <a:t>"@type"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"Thing"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iot:Light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"securityDefinitions"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"default"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"scheme"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"bearer„</a:t>
            </a: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}],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"security"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</a:t>
            </a:r>
            <a:r>
              <a:rPr lang="de-DE" sz="1400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],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properties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"brightness"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  <a:endParaRPr lang="de-DE" sz="14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4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4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400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ＭＳ Ｐゴシック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"type"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"integer",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minimum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0,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     "maximum"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onsolas" panose="020B0609020204030204" pitchFamily="49" charset="0"/>
              </a:rPr>
              <a:t> 100,</a:t>
            </a:r>
            <a:endParaRPr lang="de-DE" sz="1400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</a:rPr>
              <a:t>    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"forms"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[ ... ]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},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actions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"fadeIn"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...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CB09F6-4094-4071-8EF0-8E4411D2DA75}"/>
              </a:ext>
            </a:extLst>
          </p:cNvPr>
          <p:cNvGrpSpPr/>
          <p:nvPr/>
        </p:nvGrpSpPr>
        <p:grpSpPr>
          <a:xfrm>
            <a:off x="1065749" y="4797152"/>
            <a:ext cx="4825866" cy="1885836"/>
            <a:chOff x="1065749" y="5147330"/>
            <a:chExt cx="4825866" cy="18858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631" y="5392042"/>
              <a:ext cx="1116361" cy="11163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879" y="5980430"/>
              <a:ext cx="1052736" cy="10527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26" y="5147330"/>
              <a:ext cx="971104" cy="97110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866507" y="590273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5749" y="6481109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Door = Thing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6177" y="5783948"/>
              <a:ext cx="2106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/>
                <a:t>Handle</a:t>
              </a:r>
              <a:r>
                <a:rPr lang="de-DE" sz="1800" dirty="0">
                  <a:solidFill>
                    <a:srgbClr val="4A7B7C"/>
                  </a:solidFill>
                </a:rPr>
                <a:t> </a:t>
              </a:r>
              <a:r>
                <a:rPr lang="de-DE" sz="1800" dirty="0"/>
                <a:t>= Affordance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899" y="6077096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FF0000"/>
                  </a:solidFill>
                </a:rPr>
                <a:t>What?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902" y="6075283"/>
              <a:ext cx="73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dirty="0">
                  <a:solidFill>
                    <a:srgbClr val="00B050"/>
                  </a:solidFill>
                </a:rPr>
                <a:t>How?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4557" y="6481109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00" dirty="0">
                  <a:solidFill>
                    <a:srgbClr val="FF0000"/>
                  </a:solidFill>
                </a:rPr>
                <a:t>Open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12313" y="5895965"/>
              <a:ext cx="614524" cy="32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12313" y="6277705"/>
              <a:ext cx="626566" cy="229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54117" y="561897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Pull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0453" y="6411206"/>
              <a:ext cx="60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rgbClr val="00B050"/>
                  </a:solidFill>
                </a:rPr>
                <a:t>Turn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152569" y="6372450"/>
              <a:ext cx="0" cy="21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964" y="1062032"/>
            <a:ext cx="5489258" cy="4525963"/>
          </a:xfrm>
        </p:spPr>
        <p:txBody>
          <a:bodyPr/>
          <a:lstStyle/>
          <a:p>
            <a:r>
              <a:rPr lang="de-DE" b="1" dirty="0"/>
              <a:t>WoT Architecture</a:t>
            </a:r>
          </a:p>
          <a:p>
            <a:pPr lvl="1"/>
            <a:r>
              <a:rPr lang="de-DE" dirty="0"/>
              <a:t>Constraints</a:t>
            </a:r>
          </a:p>
          <a:p>
            <a:pPr lvl="2"/>
            <a:r>
              <a:rPr lang="de-DE" dirty="0"/>
              <a:t>Things must have TD (W3C WoT)</a:t>
            </a:r>
          </a:p>
          <a:p>
            <a:pPr lvl="2"/>
            <a:r>
              <a:rPr lang="de-DE" dirty="0"/>
              <a:t>Must use hypermedia controls (general WoT)</a:t>
            </a:r>
          </a:p>
          <a:p>
            <a:pPr lvl="3"/>
            <a:r>
              <a:rPr lang="de-DE" dirty="0"/>
              <a:t>URIs</a:t>
            </a:r>
          </a:p>
          <a:p>
            <a:pPr lvl="3"/>
            <a:r>
              <a:rPr lang="de-DE" dirty="0"/>
              <a:t>Standard set of methods</a:t>
            </a:r>
          </a:p>
          <a:p>
            <a:pPr lvl="3"/>
            <a:r>
              <a:rPr lang="de-DE" dirty="0"/>
              <a:t>Media Types</a:t>
            </a:r>
          </a:p>
          <a:p>
            <a:pPr lvl="1"/>
            <a:r>
              <a:rPr lang="de-DE" dirty="0"/>
              <a:t>Interaction Affordances</a:t>
            </a:r>
          </a:p>
          <a:p>
            <a:pPr lvl="2"/>
            <a:r>
              <a:rPr lang="en-US" dirty="0"/>
              <a:t>Metadata of a Thing that shows and describes the possible choices (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) to Consumers, thereby suggesting </a:t>
            </a:r>
            <a:r>
              <a:rPr lang="en-US" dirty="0">
                <a:solidFill>
                  <a:srgbClr val="00B050"/>
                </a:solidFill>
              </a:rPr>
              <a:t>how</a:t>
            </a:r>
            <a:r>
              <a:rPr lang="en-US" dirty="0"/>
              <a:t> Consumers may interact with the Thing</a:t>
            </a:r>
          </a:p>
        </p:txBody>
      </p:sp>
    </p:spTree>
    <p:extLst>
      <p:ext uri="{BB962C8B-B14F-4D97-AF65-F5344CB8AC3E}">
        <p14:creationId xmlns:p14="http://schemas.microsoft.com/office/powerpoint/2010/main" val="11909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90446-8EC7-0943-9426-5872FA43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BDE0345-5A42-C24A-809B-8DBFAE2D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8126" r="-28126"/>
          <a:stretch>
            <a:fillRect/>
          </a:stretch>
        </p:blipFill>
        <p:spPr>
          <a:xfrm>
            <a:off x="0" y="908720"/>
            <a:ext cx="12199538" cy="56886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1" y="1268760"/>
            <a:ext cx="1265261" cy="13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139584" y="1143000"/>
            <a:ext cx="6911919" cy="14939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4559" y="2726192"/>
            <a:ext cx="9721080" cy="1134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4559" y="4015934"/>
            <a:ext cx="11377264" cy="2725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73909" y="1646013"/>
            <a:ext cx="1275315" cy="5057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td:Thing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4502" y="1268760"/>
            <a:ext cx="2786788" cy="50572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td:InteractionAffordance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7084" y="2036546"/>
            <a:ext cx="1444415" cy="5057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td:Property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7321" y="4733583"/>
            <a:ext cx="1444415" cy="50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ssn:Property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63565" y="5453452"/>
            <a:ext cx="2382589" cy="50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sosa:FeatureOfInterest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510" y="4723900"/>
            <a:ext cx="2678481" cy="50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ex:TemperatureSensor01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4510" y="2959489"/>
            <a:ext cx="2678481" cy="58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ex:TemperatureSensor01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Thing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3518" y="2995287"/>
            <a:ext cx="3327748" cy="50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ex:TemperatureSensor01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Temperature Property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33518" y="4733584"/>
            <a:ext cx="2505075" cy="50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ex:AverageTemperature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3786" y="6163639"/>
            <a:ext cx="1187505" cy="505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ex:Room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62904" y="1791095"/>
            <a:ext cx="250552" cy="2318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1"/>
            <a:endCxn id="18" idx="3"/>
          </p:cNvCxnSpPr>
          <p:nvPr/>
        </p:nvCxnSpPr>
        <p:spPr>
          <a:xfrm rot="10800000">
            <a:off x="6588182" y="2022911"/>
            <a:ext cx="788903" cy="2664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V="1">
            <a:off x="8097392" y="2542267"/>
            <a:ext cx="1900" cy="4530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3" idx="1"/>
          </p:cNvCxnSpPr>
          <p:nvPr/>
        </p:nvCxnSpPr>
        <p:spPr>
          <a:xfrm flipV="1">
            <a:off x="4442991" y="3248148"/>
            <a:ext cx="1990527" cy="3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42737" y="3266829"/>
            <a:ext cx="158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td:properties</a:t>
            </a:r>
            <a:endParaRPr lang="en-US" sz="2000" b="1" dirty="0"/>
          </a:p>
        </p:txBody>
      </p:sp>
      <p:cxnSp>
        <p:nvCxnSpPr>
          <p:cNvPr id="30" name="Straight Arrow Connector 29"/>
          <p:cNvCxnSpPr>
            <a:stCxn id="10" idx="3"/>
            <a:endCxn id="14" idx="1"/>
          </p:cNvCxnSpPr>
          <p:nvPr/>
        </p:nvCxnSpPr>
        <p:spPr>
          <a:xfrm>
            <a:off x="4442991" y="4976761"/>
            <a:ext cx="1990527" cy="9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45777" y="5025066"/>
            <a:ext cx="176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sosa:observes</a:t>
            </a:r>
            <a:endParaRPr lang="en-US" sz="2000" b="1" dirty="0"/>
          </a:p>
        </p:txBody>
      </p:sp>
      <p:cxnSp>
        <p:nvCxnSpPr>
          <p:cNvPr id="33" name="Straight Arrow Connector 32"/>
          <p:cNvCxnSpPr>
            <a:stCxn id="11" idx="0"/>
            <a:endCxn id="4" idx="2"/>
          </p:cNvCxnSpPr>
          <p:nvPr/>
        </p:nvCxnSpPr>
        <p:spPr>
          <a:xfrm flipV="1">
            <a:off x="3103751" y="2151735"/>
            <a:ext cx="7816" cy="8077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11" idx="2"/>
          </p:cNvCxnSpPr>
          <p:nvPr/>
        </p:nvCxnSpPr>
        <p:spPr>
          <a:xfrm flipV="1">
            <a:off x="3103751" y="3543856"/>
            <a:ext cx="0" cy="1180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11567" y="4101287"/>
            <a:ext cx="227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ex:isRepresentedBy</a:t>
            </a:r>
            <a:endParaRPr lang="en-US" sz="2000" b="1" dirty="0"/>
          </a:p>
        </p:txBody>
      </p:sp>
      <p:cxnSp>
        <p:nvCxnSpPr>
          <p:cNvPr id="40" name="Straight Arrow Connector 39"/>
          <p:cNvCxnSpPr>
            <a:stCxn id="13" idx="2"/>
          </p:cNvCxnSpPr>
          <p:nvPr/>
        </p:nvCxnSpPr>
        <p:spPr>
          <a:xfrm>
            <a:off x="8097392" y="3501008"/>
            <a:ext cx="0" cy="1232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4051" y="4095784"/>
            <a:ext cx="1836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ssn:forProperty</a:t>
            </a:r>
            <a:endParaRPr lang="en-US" sz="2000" b="1" dirty="0"/>
          </a:p>
        </p:txBody>
      </p:sp>
      <p:cxnSp>
        <p:nvCxnSpPr>
          <p:cNvPr id="43" name="Straight Arrow Connector 42"/>
          <p:cNvCxnSpPr>
            <a:stCxn id="14" idx="2"/>
          </p:cNvCxnSpPr>
          <p:nvPr/>
        </p:nvCxnSpPr>
        <p:spPr>
          <a:xfrm>
            <a:off x="7686055" y="5239304"/>
            <a:ext cx="0" cy="934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34502" y="5562769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ssn:isPropertyOf</a:t>
            </a:r>
            <a:endParaRPr lang="en-US" sz="1800" b="1" dirty="0"/>
          </a:p>
        </p:txBody>
      </p:sp>
      <p:cxnSp>
        <p:nvCxnSpPr>
          <p:cNvPr id="52" name="Elbow Connector 51"/>
          <p:cNvCxnSpPr>
            <a:stCxn id="15" idx="3"/>
            <a:endCxn id="9" idx="2"/>
          </p:cNvCxnSpPr>
          <p:nvPr/>
        </p:nvCxnSpPr>
        <p:spPr>
          <a:xfrm flipV="1">
            <a:off x="8721291" y="5959173"/>
            <a:ext cx="1633569" cy="457327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AD090446-8EC7-0943-9426-5872FA43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de-DE" dirty="0" smtClean="0"/>
              <a:t>Alignment with </a:t>
            </a:r>
            <a:r>
              <a:rPr lang="de-DE" dirty="0" smtClean="0"/>
              <a:t>SOSA/SSN (Example)</a:t>
            </a:r>
            <a:endParaRPr lang="de-DE" dirty="0"/>
          </a:p>
        </p:txBody>
      </p:sp>
      <p:sp>
        <p:nvSpPr>
          <p:cNvPr id="34" name="Rectangle 33"/>
          <p:cNvSpPr/>
          <p:nvPr/>
        </p:nvSpPr>
        <p:spPr>
          <a:xfrm>
            <a:off x="2319479" y="6034100"/>
            <a:ext cx="1584176" cy="505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sosa:Sensor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10" idx="2"/>
            <a:endCxn id="34" idx="0"/>
          </p:cNvCxnSpPr>
          <p:nvPr/>
        </p:nvCxnSpPr>
        <p:spPr>
          <a:xfrm>
            <a:off x="3103751" y="5229621"/>
            <a:ext cx="7816" cy="8044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93" y="4387268"/>
            <a:ext cx="1048191" cy="9449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1" y="2826251"/>
            <a:ext cx="913775" cy="962789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14" idx="3"/>
            <a:endCxn id="8" idx="1"/>
          </p:cNvCxnSpPr>
          <p:nvPr/>
        </p:nvCxnSpPr>
        <p:spPr>
          <a:xfrm flipV="1">
            <a:off x="8938593" y="4986444"/>
            <a:ext cx="116872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032130" y="1087754"/>
            <a:ext cx="26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Thing Description</a:t>
            </a:r>
            <a:br>
              <a:rPr lang="en-US" b="1" dirty="0" smtClean="0"/>
            </a:br>
            <a:r>
              <a:rPr lang="en-US" b="1" dirty="0" smtClean="0"/>
              <a:t>Information Model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795125" y="2231348"/>
            <a:ext cx="2419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Thing Description</a:t>
            </a:r>
          </a:p>
          <a:p>
            <a:pPr algn="ctr"/>
            <a:r>
              <a:rPr lang="en-US" b="1" dirty="0" smtClean="0"/>
              <a:t>Instance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25016" y="3501008"/>
            <a:ext cx="1711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SOSA/SSN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2051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834</Words>
  <Application>Microsoft Office PowerPoint</Application>
  <PresentationFormat>Custom</PresentationFormat>
  <Paragraphs>177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HGMinchoE</vt:lpstr>
      <vt:lpstr>Mangal</vt:lpstr>
      <vt:lpstr>MS PGothic</vt:lpstr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(WoT) Introduction, Status and Roadmap</vt:lpstr>
      <vt:lpstr>Web of Things (WoT) in a Nutshell</vt:lpstr>
      <vt:lpstr>Why the Web – User- and Developer-friendly</vt:lpstr>
      <vt:lpstr>W3C WoT Mission – Not Yet Another IoT Silo</vt:lpstr>
      <vt:lpstr>W3C WoT Mission – Describe and Complement</vt:lpstr>
      <vt:lpstr>W3C Web of Things – Building Block Approach</vt:lpstr>
      <vt:lpstr>Published Candidate Recommendations</vt:lpstr>
      <vt:lpstr>Abstract WoT Architecture</vt:lpstr>
      <vt:lpstr>Alignment with SOSA/SSN (Example)</vt:lpstr>
      <vt:lpstr>Example Thing Description </vt:lpstr>
      <vt:lpstr>Complex Things in WoT (Issue)</vt:lpstr>
      <vt:lpstr>Roadmap / Next steps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Takuki Kamiya</cp:lastModifiedBy>
  <cp:revision>194</cp:revision>
  <dcterms:created xsi:type="dcterms:W3CDTF">2018-05-15T12:31:41Z</dcterms:created>
  <dcterms:modified xsi:type="dcterms:W3CDTF">2019-09-09T04:19:48Z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2018-10-24 09:16:36Z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