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4"/>
    <p:sldMasterId id="2147483694" r:id="rId15"/>
    <p:sldMasterId id="2147483705" r:id="rId16"/>
    <p:sldMasterId id="2147483707" r:id="rId17"/>
    <p:sldMasterId id="2147483709" r:id="rId18"/>
    <p:sldMasterId id="2147483711" r:id="rId19"/>
    <p:sldMasterId id="2147483715" r:id="rId20"/>
    <p:sldMasterId id="2147483717" r:id="rId21"/>
    <p:sldMasterId id="2147483718" r:id="rId22"/>
    <p:sldMasterId id="2147483720" r:id="rId23"/>
  </p:sldMasterIdLst>
  <p:notesMasterIdLst>
    <p:notesMasterId r:id="rId28"/>
  </p:notesMasterIdLst>
  <p:sldIdLst>
    <p:sldId id="1449" r:id="rId24"/>
    <p:sldId id="1450" r:id="rId25"/>
    <p:sldId id="1452" r:id="rId26"/>
    <p:sldId id="1453" r:id="rId27"/>
  </p:sldIdLst>
  <p:sldSz cx="12198350" cy="6858000"/>
  <p:notesSz cx="6858000" cy="9144000"/>
  <p:custDataLst>
    <p:tags r:id="rId29"/>
  </p:custDataLst>
  <p:defaultTextStyle>
    <a:defPPr>
      <a:defRPr lang="en-US"/>
    </a:defPPr>
    <a:lvl1pPr marL="0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B7C"/>
    <a:srgbClr val="FF00FF"/>
    <a:srgbClr val="66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3" autoAdjust="0"/>
    <p:restoredTop sz="82743" autoAdjust="0"/>
  </p:normalViewPr>
  <p:slideViewPr>
    <p:cSldViewPr>
      <p:cViewPr varScale="1">
        <p:scale>
          <a:sx n="110" d="100"/>
          <a:sy n="110" d="100"/>
        </p:scale>
        <p:origin x="816" y="96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8017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5.xml"/><Relationship Id="rId26" Type="http://schemas.openxmlformats.org/officeDocument/2006/relationships/slide" Target="slides/slide3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8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4.xml"/><Relationship Id="rId25" Type="http://schemas.openxmlformats.org/officeDocument/2006/relationships/slide" Target="slides/slide2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3.xml"/><Relationship Id="rId20" Type="http://schemas.openxmlformats.org/officeDocument/2006/relationships/slideMaster" Target="slideMasters/slideMaster7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2.xml"/><Relationship Id="rId23" Type="http://schemas.openxmlformats.org/officeDocument/2006/relationships/slideMaster" Target="slideMasters/slideMaster10.xml"/><Relationship Id="rId28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6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Master" Target="slideMasters/slideMaster9.xml"/><Relationship Id="rId27" Type="http://schemas.openxmlformats.org/officeDocument/2006/relationships/slide" Target="slides/slide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134F2-1676-48A3-903A-038A6077AAEC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DCE6-5E8C-4E63-B22B-AE2E8354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2130426"/>
            <a:ext cx="10368598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15B4-1FB6-4A41-B6F5-F7C6C935F8A0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768" indent="0">
              <a:buNone/>
              <a:defRPr sz="3700"/>
            </a:lvl2pPr>
            <a:lvl3pPr marL="1219535" indent="0">
              <a:buNone/>
              <a:defRPr sz="3200"/>
            </a:lvl3pPr>
            <a:lvl4pPr marL="1829303" indent="0">
              <a:buNone/>
              <a:defRPr sz="2700"/>
            </a:lvl4pPr>
            <a:lvl5pPr marL="2439071" indent="0">
              <a:buNone/>
              <a:defRPr sz="2700"/>
            </a:lvl5pPr>
            <a:lvl6pPr marL="3048838" indent="0">
              <a:buNone/>
              <a:defRPr sz="2700"/>
            </a:lvl6pPr>
            <a:lvl7pPr marL="3658606" indent="0">
              <a:buNone/>
              <a:defRPr sz="2700"/>
            </a:lvl7pPr>
            <a:lvl8pPr marL="4268373" indent="0">
              <a:buNone/>
              <a:defRPr sz="2700"/>
            </a:lvl8pPr>
            <a:lvl9pPr marL="487814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A51E-E9F9-4BBA-8F3B-026E8500E49A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10C-A7E3-426D-81F1-F6631B36F75F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B572-E480-4EC1-86BB-64101152E68C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3888-1861-4ED3-8D16-BD59B50C0AB5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585" y="4406901"/>
            <a:ext cx="10368598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3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90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8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6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3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81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8605-9DC9-49E9-9FDF-F17389E0F925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A156-8C01-43AD-A170-4C7A07CEB23E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8" y="1600201"/>
            <a:ext cx="289697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22912" y="1600201"/>
            <a:ext cx="7865522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2930-5117-4418-B1CC-5B464C3DF389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0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5834-9CD6-4E94-8FF1-0A9EBCF6012F}" type="datetime1">
              <a:rPr lang="en-US" smtClean="0"/>
              <a:t>9/19/2019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C3C-B55F-4A4B-9AB9-42DD245B1FDF}" type="datetime1">
              <a:rPr lang="en-US" smtClean="0"/>
              <a:t>9/19/2019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3D54-DB42-4C98-97A1-04DF30310EB4}" type="datetime1">
              <a:rPr lang="en-US" smtClean="0"/>
              <a:t>9/19/2019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20" y="273049"/>
            <a:ext cx="401317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9216" y="273052"/>
            <a:ext cx="6819216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920" y="1435102"/>
            <a:ext cx="401317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6B90-4F68-4210-A214-7763A6F7F26A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A3AF-1541-4979-9422-18F79577997B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43515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9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2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6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6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3984621028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87090" y="381006"/>
            <a:ext cx="1121994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7235" tIns="33619" rIns="67235" bIns="33619" anchor="ctr" anchorCtr="1"/>
          <a:lstStyle/>
          <a:p>
            <a:pPr defTabSz="668242">
              <a:lnSpc>
                <a:spcPct val="90000"/>
              </a:lnSpc>
              <a:spcBef>
                <a:spcPct val="0"/>
              </a:spcBef>
            </a:pPr>
            <a:endParaRPr lang="en-US" sz="2333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489207" y="1793883"/>
            <a:ext cx="11215705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771" tIns="33387" rIns="66771" bIns="33387" anchorCtr="1"/>
          <a:lstStyle/>
          <a:p>
            <a:pPr marL="164724" indent="-164724" defTabSz="668242">
              <a:buFont typeface="Wingdings" pitchFamily="2" charset="2"/>
              <a:buChar char=""/>
            </a:pPr>
            <a:endParaRPr lang="en-US" sz="1751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 pitchFamily="34" charset="0"/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609918" y="274639"/>
            <a:ext cx="1097851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918" y="1600203"/>
            <a:ext cx="10978515" cy="452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67466097"/>
      </p:ext>
    </p:extLst>
  </p:cSld>
  <p:clrMap bg1="dk2" tx1="lt1" bg2="dk1" tx2="lt2" accent1="accent1" accent2="accent2" accent3="accent3" accent4="accent4" accent5="accent5" accent6="accent6" hlink="hlink" folHlink="folHlink"/>
  <p:transition>
    <p:fade/>
  </p:transition>
  <p:hf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333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33408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66817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00226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33634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16472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2667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16450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333">
          <a:solidFill>
            <a:schemeClr val="tx1"/>
          </a:solidFill>
          <a:effectLst/>
          <a:latin typeface="+mn-lt"/>
          <a:cs typeface="+mn-cs"/>
        </a:defRPr>
      </a:lvl2pPr>
      <a:lvl3pPr marL="66817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/>
          <a:latin typeface="+mn-lt"/>
          <a:cs typeface="+mn-cs"/>
        </a:defRPr>
      </a:lvl3pPr>
      <a:lvl4pPr marL="1010381" indent="-175165" algn="l" rtl="0" eaLnBrk="1" fontAlgn="base" hangingPunct="1">
        <a:spcBef>
          <a:spcPct val="20000"/>
        </a:spcBef>
        <a:spcAft>
          <a:spcPct val="0"/>
        </a:spcAft>
        <a:buChar char="–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262107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1596193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1930281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2264366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2598454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3408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68174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02262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3634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0436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004521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33860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672695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5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1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5" y="1558456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7" y="6553185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1569098857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7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94" indent="-228594" algn="l" defTabSz="121917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39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50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610" indent="-224361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2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6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6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208990526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2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6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6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730545825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3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8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7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260188352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08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08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78" indent="-228578" algn="l" defTabSz="121908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03" indent="-228578" algn="l" defTabSz="121908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02" indent="-228578" algn="l" defTabSz="121908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42" indent="-224345" algn="l" defTabSz="121908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464" indent="-304768" algn="l" defTabSz="121908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005" indent="-304768" algn="l" defTabSz="121908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4" indent="-304768" algn="l" defTabSz="121908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082" indent="-304768" algn="l" defTabSz="121908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80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8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8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6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5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3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5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1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5" y="1558456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7" y="6553185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435426051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7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94" indent="-228594" algn="l" defTabSz="121917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39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50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610" indent="-224361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2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6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6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3332178899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5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1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5" y="1558456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7" y="6553185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3424941717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7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94" indent="-228594" algn="l" defTabSz="121917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39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50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610" indent="-224361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914876" y="4036190"/>
            <a:ext cx="10368598" cy="1470025"/>
          </a:xfrm>
        </p:spPr>
        <p:txBody>
          <a:bodyPr/>
          <a:lstStyle/>
          <a:p>
            <a:r>
              <a:rPr lang="en-US" sz="5400" b="1" dirty="0"/>
              <a:t>Discovery</a:t>
            </a:r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770582" y="5661248"/>
            <a:ext cx="10657184" cy="910538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/>
              <a:t>TPAC 2019, Sept 2019</a:t>
            </a:r>
          </a:p>
          <a:p>
            <a:r>
              <a:rPr lang="en-US" sz="4000" dirty="0"/>
              <a:t>Michael McCool: Intel Principal Engineer / W3C WoT WG Co-chair</a:t>
            </a:r>
          </a:p>
        </p:txBody>
      </p:sp>
      <p:pic>
        <p:nvPicPr>
          <p:cNvPr id="11" name="Picture 4" descr="C:\Users\z0010w1v\Pictures\wot-logo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445" r="28347" b="1695"/>
          <a:stretch/>
        </p:blipFill>
        <p:spPr bwMode="auto">
          <a:xfrm>
            <a:off x="4226967" y="286214"/>
            <a:ext cx="3528392" cy="41764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393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2AD7-6764-453A-9434-7D5147EC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79435-624A-46CA-9339-B32D08502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" y="1170300"/>
            <a:ext cx="10978515" cy="53285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Capabilities</a:t>
            </a:r>
          </a:p>
          <a:p>
            <a:pPr lvl="1"/>
            <a:r>
              <a:rPr lang="en-US" dirty="0"/>
              <a:t>Support both local and global discovery</a:t>
            </a:r>
          </a:p>
          <a:p>
            <a:pPr lvl="1"/>
            <a:r>
              <a:rPr lang="en-US" dirty="0"/>
              <a:t>Support semantic queries</a:t>
            </a:r>
          </a:p>
          <a:p>
            <a:pPr lvl="1"/>
            <a:r>
              <a:rPr lang="en-US" dirty="0"/>
              <a:t>Support directories</a:t>
            </a:r>
          </a:p>
          <a:p>
            <a:pPr lvl="1"/>
            <a:r>
              <a:rPr lang="en-US" dirty="0"/>
              <a:t>Support peer-to-peer (self-identifying) discovery</a:t>
            </a:r>
          </a:p>
          <a:p>
            <a:r>
              <a:rPr lang="en-US" dirty="0"/>
              <a:t>Privacy-Preserving Architecture</a:t>
            </a:r>
          </a:p>
          <a:p>
            <a:pPr lvl="1"/>
            <a:r>
              <a:rPr lang="en-US" dirty="0"/>
              <a:t>Device and Information Lifecycle</a:t>
            </a:r>
          </a:p>
          <a:p>
            <a:pPr lvl="1"/>
            <a:r>
              <a:rPr lang="en-US" dirty="0"/>
              <a:t>Distribute TDs only to authenticated and authorized users</a:t>
            </a:r>
          </a:p>
          <a:p>
            <a:pPr lvl="1"/>
            <a:r>
              <a:rPr lang="en-US" dirty="0"/>
              <a:t>Don’t leak metadata to unauthorized users</a:t>
            </a:r>
          </a:p>
          <a:p>
            <a:r>
              <a:rPr lang="en-US" dirty="0"/>
              <a:t>Alignment with existing standards</a:t>
            </a:r>
          </a:p>
          <a:p>
            <a:pPr lvl="1"/>
            <a:r>
              <a:rPr lang="en-US" dirty="0"/>
              <a:t>E.g. IETF </a:t>
            </a:r>
            <a:r>
              <a:rPr lang="en-US" dirty="0" err="1"/>
              <a:t>CoRE</a:t>
            </a:r>
            <a:r>
              <a:rPr lang="en-US" dirty="0"/>
              <a:t> Resource Directories, </a:t>
            </a:r>
            <a:r>
              <a:rPr lang="en-US" dirty="0" err="1"/>
              <a:t>CoRE</a:t>
            </a:r>
            <a:r>
              <a:rPr lang="en-US" dirty="0"/>
              <a:t> Link Format</a:t>
            </a:r>
          </a:p>
          <a:p>
            <a:r>
              <a:rPr lang="en-US" dirty="0"/>
              <a:t>Optional: </a:t>
            </a:r>
          </a:p>
          <a:p>
            <a:pPr lvl="1"/>
            <a:r>
              <a:rPr lang="en-US" dirty="0"/>
              <a:t>Support for Scripting Discovery API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CADE4-4BD5-480E-9FAD-FC2A1E70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8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E9E9-89D7-4C6F-998D-BC3DD995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Proposal: Two-Phase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6493-B506-46BF-9F19-0C6E79F00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8" y="1143000"/>
            <a:ext cx="10978515" cy="54543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Obtain address of directory service</a:t>
            </a:r>
          </a:p>
          <a:p>
            <a:pPr lvl="1"/>
            <a:r>
              <a:rPr lang="en-US" dirty="0"/>
              <a:t>Address should not leak any other metadata, </a:t>
            </a:r>
            <a:r>
              <a:rPr lang="en-US" dirty="0" err="1"/>
              <a:t>eg</a:t>
            </a:r>
            <a:r>
              <a:rPr lang="en-US" dirty="0"/>
              <a:t> type of devices</a:t>
            </a:r>
          </a:p>
          <a:p>
            <a:pPr lvl="1"/>
            <a:r>
              <a:rPr lang="en-US" dirty="0"/>
              <a:t>Can have multiple mechanisms for introduction</a:t>
            </a:r>
          </a:p>
          <a:p>
            <a:pPr lvl="2"/>
            <a:r>
              <a:rPr lang="en-US" dirty="0"/>
              <a:t>Local: QR code. </a:t>
            </a:r>
            <a:r>
              <a:rPr lang="en-US" dirty="0" err="1"/>
              <a:t>mDNS</a:t>
            </a:r>
            <a:r>
              <a:rPr lang="en-US" dirty="0"/>
              <a:t>, DNS-SD, Bluetooth beacon, etc.</a:t>
            </a:r>
          </a:p>
          <a:p>
            <a:pPr lvl="2"/>
            <a:r>
              <a:rPr lang="en-US" dirty="0"/>
              <a:t>Global: search engine</a:t>
            </a:r>
          </a:p>
          <a:p>
            <a:pPr lvl="2"/>
            <a:r>
              <a:rPr lang="en-US" dirty="0"/>
              <a:t>Self: Well-known addresses, </a:t>
            </a:r>
            <a:r>
              <a:rPr lang="en-US" dirty="0" err="1"/>
              <a:t>eg</a:t>
            </a:r>
            <a:r>
              <a:rPr lang="en-US" dirty="0"/>
              <a:t> “.well-known/td”</a:t>
            </a:r>
          </a:p>
          <a:p>
            <a:r>
              <a:rPr lang="en-US" dirty="0"/>
              <a:t>Exploration</a:t>
            </a:r>
          </a:p>
          <a:p>
            <a:pPr lvl="1"/>
            <a:r>
              <a:rPr lang="en-US" dirty="0"/>
              <a:t>Authentication required, and then…</a:t>
            </a:r>
          </a:p>
          <a:p>
            <a:pPr lvl="1"/>
            <a:r>
              <a:rPr lang="en-US" dirty="0" err="1"/>
              <a:t>Queryable</a:t>
            </a:r>
            <a:r>
              <a:rPr lang="en-US" dirty="0"/>
              <a:t> Directory service</a:t>
            </a:r>
          </a:p>
          <a:p>
            <a:pPr lvl="2"/>
            <a:r>
              <a:rPr lang="en-US" dirty="0"/>
              <a:t>Lightweight: specific query parameters, </a:t>
            </a:r>
            <a:r>
              <a:rPr lang="en-US" dirty="0" err="1"/>
              <a:t>eg.</a:t>
            </a:r>
            <a:r>
              <a:rPr lang="en-US" dirty="0"/>
              <a:t> location, keywords</a:t>
            </a:r>
          </a:p>
          <a:p>
            <a:pPr lvl="2"/>
            <a:r>
              <a:rPr lang="en-US" dirty="0"/>
              <a:t>Full: </a:t>
            </a:r>
            <a:r>
              <a:rPr lang="en-US" dirty="0" err="1"/>
              <a:t>SparcQL</a:t>
            </a:r>
            <a:r>
              <a:rPr lang="en-US" dirty="0"/>
              <a:t> semantic query</a:t>
            </a:r>
          </a:p>
          <a:p>
            <a:pPr lvl="1"/>
            <a:r>
              <a:rPr lang="en-US" dirty="0"/>
              <a:t>Gateway: registration sub-API, timeouts, etc.</a:t>
            </a:r>
          </a:p>
          <a:p>
            <a:pPr lvl="1"/>
            <a:r>
              <a:rPr lang="en-US" dirty="0"/>
              <a:t>Self: same query API, but no public registration API</a:t>
            </a:r>
          </a:p>
          <a:p>
            <a:pPr lvl="1"/>
            <a:r>
              <a:rPr lang="en-US" dirty="0"/>
              <a:t>Mutable IDs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need way to notify registered users of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D7C0D-F508-4DF8-825D-60BFF632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3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45D3-AEF9-4DE7-B134-40BFE09B4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B9875-FCE3-40DD-8EA0-E92EB1146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Discovery Repo: </a:t>
            </a:r>
          </a:p>
          <a:p>
            <a:pPr lvl="1"/>
            <a:r>
              <a:rPr lang="en-US" dirty="0"/>
              <a:t>wot-discovery</a:t>
            </a:r>
          </a:p>
          <a:p>
            <a:r>
              <a:rPr lang="en-US" dirty="0"/>
              <a:t>Create Discovery TF under WoT WG (new charter)</a:t>
            </a:r>
          </a:p>
          <a:p>
            <a:r>
              <a:rPr lang="en-US" dirty="0"/>
              <a:t>Develop formal Use Cases and Requirements</a:t>
            </a:r>
          </a:p>
          <a:p>
            <a:r>
              <a:rPr lang="en-US" dirty="0"/>
              <a:t>Develop Design Documents</a:t>
            </a:r>
          </a:p>
          <a:p>
            <a:r>
              <a:rPr lang="en-US" dirty="0"/>
              <a:t>Get Feedback </a:t>
            </a:r>
            <a:r>
              <a:rPr lang="en-US"/>
              <a:t>from Privacy IG</a:t>
            </a:r>
            <a:endParaRPr lang="en-US" dirty="0"/>
          </a:p>
          <a:p>
            <a:r>
              <a:rPr lang="en-US" dirty="0"/>
              <a:t>Aim to develop prototypes by IETF Hackathon</a:t>
            </a:r>
          </a:p>
          <a:p>
            <a:r>
              <a:rPr lang="en-US" dirty="0"/>
              <a:t>Aim to present at T2TRG/WoT workshop on Nov 15</a:t>
            </a:r>
          </a:p>
          <a:p>
            <a:r>
              <a:rPr lang="en-US" dirty="0"/>
              <a:t>Develop Draft Specification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0C901-2A6E-4717-9114-2C1DD968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746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8beb-b5b55c2754ed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1_Intel 20150715">
  <a:themeElements>
    <a:clrScheme name="Custom 1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1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intel16x9">
  <a:themeElements>
    <a:clrScheme name="Custom 4">
      <a:dk1>
        <a:sysClr val="windowText" lastClr="000000"/>
      </a:dk1>
      <a:lt1>
        <a:sysClr val="window" lastClr="FFFFFF"/>
      </a:lt1>
      <a:dk2>
        <a:srgbClr val="0071C5"/>
      </a:dk2>
      <a:lt2>
        <a:srgbClr val="FFFFFF"/>
      </a:lt2>
      <a:accent1>
        <a:srgbClr val="00AEEF"/>
      </a:accent1>
      <a:accent2>
        <a:srgbClr val="C4D600"/>
      </a:accent2>
      <a:accent3>
        <a:srgbClr val="F3D54E"/>
      </a:accent3>
      <a:accent4>
        <a:srgbClr val="FFA300"/>
      </a:accent4>
      <a:accent5>
        <a:srgbClr val="FC4C02"/>
      </a:accent5>
      <a:accent6>
        <a:srgbClr val="003C71"/>
      </a:accent6>
      <a:hlink>
        <a:srgbClr val="00AEEF"/>
      </a:hlink>
      <a:folHlink>
        <a:srgbClr val="00AEEF"/>
      </a:folHlink>
    </a:clrScheme>
    <a:fontScheme name="intel2015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rtlCol="0" anchor="t" anchorCtr="1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3200" dirty="0"/>
        </a:defPPr>
      </a:lstStyle>
    </a:tx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Intel 20150715">
  <a:themeElements>
    <a:clrScheme name="Custom 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9_Intel 20150715">
  <a:themeElements>
    <a:clrScheme name="Custom 1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5_Intel 20150715">
  <a:themeElements>
    <a:clrScheme name="Custom 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6_Intel 20150715">
  <a:themeElements>
    <a:clrScheme name="Custom 6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2_Intel 20150715">
  <a:themeElements>
    <a:clrScheme name="Custom 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10_Intel 20150715">
  <a:themeElements>
    <a:clrScheme name="Custom 1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3_Intel 20150715">
  <a:themeElements>
    <a:clrScheme name="Custom 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Text + Index</Name>
  <PpLayout>32</PpLayout>
  <Index>8</Index>
</p4ppTags>
</file>

<file path=customXml/item10.xml><?xml version="1.0" encoding="utf-8"?>
<p4ppTags>
  <Name>Free Content + Navigation</Name>
  <PpLayout>32</PpLayout>
  <Index>16</Index>
</p4ppTags>
</file>

<file path=customXml/item11.xml><?xml version="1.0" encoding="utf-8"?>
<p4ppTags>
  <Name>Free Content</Name>
  <PpLayout>11</PpLayout>
  <Index>9</Index>
</p4ppTags>
</file>

<file path=customXml/item12.xml><?xml version="1.0" encoding="utf-8"?>
<p4ppTags>
  <Name>Two columns + Navigation</Name>
  <PpLayout>32</PpLayout>
  <Index>19</Index>
</p4ppTags>
</file>

<file path=customXml/item13.xml><?xml version="1.0" encoding="utf-8"?>
<p4ppTags>
  <Name>Three columns</Name>
  <PpLayout>32</PpLayout>
  <Index>14</Index>
</p4ppTags>
</file>

<file path=customXml/item2.xml><?xml version="1.0" encoding="utf-8"?>
<p4ppTags>
  <Name>Four objects</Name>
  <PpLayout>24</PpLayout>
  <Index>15</Index>
</p4ppTags>
</file>

<file path=customXml/item3.xml><?xml version="1.0" encoding="utf-8"?>
<p4ppTags>
  <Name>One object (large)</Name>
  <PpLayout>16</PpLayout>
  <Index>10</Index>
</p4ppTags>
</file>

<file path=customXml/item4.xml><?xml version="1.0" encoding="utf-8"?>
<p4ppTags>
  <Name>Three columns + Navigation</Name>
  <PpLayout>32</PpLayout>
  <Index>20</Index>
</p4ppTags>
</file>

<file path=customXml/item5.xml><?xml version="1.0" encoding="utf-8"?>
<p4ppTags>
  <Name>One object (large) + Navigation</Name>
  <PpLayout>32</PpLayout>
  <Index>17</Index>
</p4ppTags>
</file>

<file path=customXml/item6.xml><?xml version="1.0" encoding="utf-8"?>
<p4ppTags>
  <Name>One object (small) + Navigation</Name>
  <PpLayout>32</PpLayout>
  <Index>18</Index>
</p4ppTags>
</file>

<file path=customXml/item7.xml><?xml version="1.0" encoding="utf-8"?>
<p4ppTags>
  <Name>Two rows</Name>
  <PpLayout>32</PpLayout>
  <Index>13</Index>
</p4ppTags>
</file>

<file path=customXml/item8.xml><?xml version="1.0" encoding="utf-8"?>
<p4ppTags>
  <Name>One object (small)</Name>
  <PpLayout>16</PpLayout>
  <Index>11</Index>
</p4ppTags>
</file>

<file path=customXml/item9.xml><?xml version="1.0" encoding="utf-8"?>
<p4ppTags>
  <Name>Two columns</Name>
  <PpLayout>29</PpLayout>
  <Index>12</Index>
</p4ppTags>
</file>

<file path=customXml/itemProps1.xml><?xml version="1.0" encoding="utf-8"?>
<ds:datastoreItem xmlns:ds="http://schemas.openxmlformats.org/officeDocument/2006/customXml" ds:itemID="{0D9599B2-641B-429C-8C85-C591ECF8C990}">
  <ds:schemaRefs/>
</ds:datastoreItem>
</file>

<file path=customXml/itemProps10.xml><?xml version="1.0" encoding="utf-8"?>
<ds:datastoreItem xmlns:ds="http://schemas.openxmlformats.org/officeDocument/2006/customXml" ds:itemID="{3C206999-0CDF-47B3-B85E-D5652B9D7810}">
  <ds:schemaRefs/>
</ds:datastoreItem>
</file>

<file path=customXml/itemProps11.xml><?xml version="1.0" encoding="utf-8"?>
<ds:datastoreItem xmlns:ds="http://schemas.openxmlformats.org/officeDocument/2006/customXml" ds:itemID="{B5096DD8-53C8-4E83-8664-FC4F8BE8B725}">
  <ds:schemaRefs/>
</ds:datastoreItem>
</file>

<file path=customXml/itemProps12.xml><?xml version="1.0" encoding="utf-8"?>
<ds:datastoreItem xmlns:ds="http://schemas.openxmlformats.org/officeDocument/2006/customXml" ds:itemID="{A27DC4FC-F9FA-4AC8-AAAA-729E607CE7E5}">
  <ds:schemaRefs/>
</ds:datastoreItem>
</file>

<file path=customXml/itemProps13.xml><?xml version="1.0" encoding="utf-8"?>
<ds:datastoreItem xmlns:ds="http://schemas.openxmlformats.org/officeDocument/2006/customXml" ds:itemID="{8699A006-2152-4093-B4FC-C6BF20D5E592}">
  <ds:schemaRefs/>
</ds:datastoreItem>
</file>

<file path=customXml/itemProps2.xml><?xml version="1.0" encoding="utf-8"?>
<ds:datastoreItem xmlns:ds="http://schemas.openxmlformats.org/officeDocument/2006/customXml" ds:itemID="{4E8C063E-54DF-40B8-B6B7-24C91B170904}">
  <ds:schemaRefs/>
</ds:datastoreItem>
</file>

<file path=customXml/itemProps3.xml><?xml version="1.0" encoding="utf-8"?>
<ds:datastoreItem xmlns:ds="http://schemas.openxmlformats.org/officeDocument/2006/customXml" ds:itemID="{864B6C15-1FF1-4ADA-8DBE-CD1DAF35B070}">
  <ds:schemaRefs/>
</ds:datastoreItem>
</file>

<file path=customXml/itemProps4.xml><?xml version="1.0" encoding="utf-8"?>
<ds:datastoreItem xmlns:ds="http://schemas.openxmlformats.org/officeDocument/2006/customXml" ds:itemID="{69E3DA23-9724-4848-A6F6-2F0F36B1F914}">
  <ds:schemaRefs/>
</ds:datastoreItem>
</file>

<file path=customXml/itemProps5.xml><?xml version="1.0" encoding="utf-8"?>
<ds:datastoreItem xmlns:ds="http://schemas.openxmlformats.org/officeDocument/2006/customXml" ds:itemID="{F718F79D-2091-4AD7-864E-B9B95B323394}">
  <ds:schemaRefs/>
</ds:datastoreItem>
</file>

<file path=customXml/itemProps6.xml><?xml version="1.0" encoding="utf-8"?>
<ds:datastoreItem xmlns:ds="http://schemas.openxmlformats.org/officeDocument/2006/customXml" ds:itemID="{0091252C-F36F-40C9-984C-22582B3E6FB3}">
  <ds:schemaRefs/>
</ds:datastoreItem>
</file>

<file path=customXml/itemProps7.xml><?xml version="1.0" encoding="utf-8"?>
<ds:datastoreItem xmlns:ds="http://schemas.openxmlformats.org/officeDocument/2006/customXml" ds:itemID="{F14BB4E7-BF22-46E2-AA3C-1ABA12A0B021}">
  <ds:schemaRefs/>
</ds:datastoreItem>
</file>

<file path=customXml/itemProps8.xml><?xml version="1.0" encoding="utf-8"?>
<ds:datastoreItem xmlns:ds="http://schemas.openxmlformats.org/officeDocument/2006/customXml" ds:itemID="{B19D05D1-AE0E-4B0D-AA6A-E4DC4507B75E}">
  <ds:schemaRefs/>
</ds:datastoreItem>
</file>

<file path=customXml/itemProps9.xml><?xml version="1.0" encoding="utf-8"?>
<ds:datastoreItem xmlns:ds="http://schemas.openxmlformats.org/officeDocument/2006/customXml" ds:itemID="{9299034F-B9D7-46FC-B241-DC94BF0E67F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1813</TotalTime>
  <Words>247</Words>
  <Application>Microsoft Office PowerPoint</Application>
  <PresentationFormat>Custom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4</vt:i4>
      </vt:variant>
    </vt:vector>
  </HeadingPairs>
  <TitlesOfParts>
    <vt:vector size="22" baseType="lpstr">
      <vt:lpstr>Neo Sans Intel</vt:lpstr>
      <vt:lpstr>Neo Sans Intel Medium</vt:lpstr>
      <vt:lpstr>Arial</vt:lpstr>
      <vt:lpstr>Calibri</vt:lpstr>
      <vt:lpstr>Courier New</vt:lpstr>
      <vt:lpstr>Intel Clear</vt:lpstr>
      <vt:lpstr>Intel Clear Pro</vt:lpstr>
      <vt:lpstr>Wingdings</vt:lpstr>
      <vt:lpstr>Larissa</vt:lpstr>
      <vt:lpstr>4_intel16x9</vt:lpstr>
      <vt:lpstr>1_Intel 20150715</vt:lpstr>
      <vt:lpstr>9_Intel 20150715</vt:lpstr>
      <vt:lpstr>5_Intel 20150715</vt:lpstr>
      <vt:lpstr>6_Intel 20150715</vt:lpstr>
      <vt:lpstr>2_Intel 20150715</vt:lpstr>
      <vt:lpstr>10_Intel 20150715</vt:lpstr>
      <vt:lpstr>3_Intel 20150715</vt:lpstr>
      <vt:lpstr>11_Intel 20150715</vt:lpstr>
      <vt:lpstr>Discovery</vt:lpstr>
      <vt:lpstr>Requirements</vt:lpstr>
      <vt:lpstr>Proposal: Two-Phase Discovery</vt:lpstr>
      <vt:lpstr>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– Getting Started</dc:title>
  <dc:creator>Matthias Kovatsch</dc:creator>
  <cp:keywords>CTPClassification=CTP_NT</cp:keywords>
  <cp:lastModifiedBy>Mccool, Michael</cp:lastModifiedBy>
  <cp:revision>336</cp:revision>
  <dcterms:created xsi:type="dcterms:W3CDTF">2018-05-15T12:31:41Z</dcterms:created>
  <dcterms:modified xsi:type="dcterms:W3CDTF">2019-09-19T03:35:31Z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aeff39f7-349d-4b9d-923b-ec311ed38df5</vt:lpwstr>
  </property>
  <property fmtid="{D5CDD505-2E9C-101B-9397-08002B2CF9AE}" pid="3" name="CTP_TimeStamp">
    <vt:lpwstr>2019-09-19 03:35:31Z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1563866936</vt:lpwstr>
  </property>
</Properties>
</file>