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  <p:sldMasterId id="2147483694" r:id="rId15"/>
    <p:sldMasterId id="2147483705" r:id="rId16"/>
    <p:sldMasterId id="2147483707" r:id="rId17"/>
    <p:sldMasterId id="2147483709" r:id="rId18"/>
    <p:sldMasterId id="2147483711" r:id="rId19"/>
    <p:sldMasterId id="2147483715" r:id="rId20"/>
    <p:sldMasterId id="2147483717" r:id="rId21"/>
    <p:sldMasterId id="2147483718" r:id="rId22"/>
    <p:sldMasterId id="2147483720" r:id="rId23"/>
  </p:sldMasterIdLst>
  <p:notesMasterIdLst>
    <p:notesMasterId r:id="rId30"/>
  </p:notesMasterIdLst>
  <p:sldIdLst>
    <p:sldId id="1449" r:id="rId24"/>
    <p:sldId id="1450" r:id="rId25"/>
    <p:sldId id="1452" r:id="rId26"/>
    <p:sldId id="1451" r:id="rId27"/>
    <p:sldId id="1453" r:id="rId28"/>
    <p:sldId id="1454" r:id="rId29"/>
  </p:sldIdLst>
  <p:sldSz cx="12198350" cy="6858000"/>
  <p:notesSz cx="6858000" cy="9144000"/>
  <p:custDataLst>
    <p:tags r:id="rId31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FF00FF"/>
    <a:srgbClr val="66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3" autoAdjust="0"/>
    <p:restoredTop sz="82743" autoAdjust="0"/>
  </p:normalViewPr>
  <p:slideViewPr>
    <p:cSldViewPr>
      <p:cViewPr varScale="1">
        <p:scale>
          <a:sx n="110" d="100"/>
          <a:sy n="110" d="100"/>
        </p:scale>
        <p:origin x="816" y="96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80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5.xml"/><Relationship Id="rId26" Type="http://schemas.openxmlformats.org/officeDocument/2006/relationships/slide" Target="slides/slide3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8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4.xml"/><Relationship Id="rId25" Type="http://schemas.openxmlformats.org/officeDocument/2006/relationships/slide" Target="slides/slide2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3.xml"/><Relationship Id="rId20" Type="http://schemas.openxmlformats.org/officeDocument/2006/relationships/slideMaster" Target="slideMasters/slideMaster7.xml"/><Relationship Id="rId29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2.xml"/><Relationship Id="rId23" Type="http://schemas.openxmlformats.org/officeDocument/2006/relationships/slideMaster" Target="slideMasters/slideMaster10.xml"/><Relationship Id="rId28" Type="http://schemas.openxmlformats.org/officeDocument/2006/relationships/slide" Target="slides/slide5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6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Master" Target="slideMasters/slideMaster9.xml"/><Relationship Id="rId27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15B4-1FB6-4A41-B6F5-F7C6C935F8A0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1E-E9F9-4BBA-8F3B-026E8500E49A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10C-A7E3-426D-81F1-F6631B36F75F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B572-E480-4EC1-86BB-64101152E68C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8605-9DC9-49E9-9FDF-F17389E0F925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56-8C01-43AD-A170-4C7A07CEB23E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930-5117-4418-B1CC-5B464C3DF389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5834-9CD6-4E94-8FF1-0A9EBCF6012F}" type="datetime1">
              <a:rPr lang="en-US" smtClean="0"/>
              <a:t>9/18/2019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C3C-B55F-4A4B-9AB9-42DD245B1FDF}" type="datetime1">
              <a:rPr lang="en-US" smtClean="0"/>
              <a:t>9/18/2019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3D54-DB42-4C98-97A1-04DF30310EB4}" type="datetime1">
              <a:rPr lang="en-US" smtClean="0"/>
              <a:t>9/18/2019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B90-4F68-4210-A214-7763A6F7F26A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9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984621028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7090" y="381006"/>
            <a:ext cx="1121994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 defTabSz="668242">
              <a:lnSpc>
                <a:spcPct val="90000"/>
              </a:lnSpc>
              <a:spcBef>
                <a:spcPct val="0"/>
              </a:spcBef>
            </a:pPr>
            <a:endParaRPr lang="en-US" sz="2333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9207" y="1793883"/>
            <a:ext cx="1121570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164724" indent="-164724" defTabSz="668242">
              <a:buFont typeface="Wingdings" pitchFamily="2" charset="2"/>
              <a:buChar char=""/>
            </a:pPr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918" y="274639"/>
            <a:ext cx="1097851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918" y="1600203"/>
            <a:ext cx="10978515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7466097"/>
      </p:ext>
    </p:extLst>
  </p:cSld>
  <p:clrMap bg1="dk2" tx1="lt1" bg2="dk1" tx2="lt2" accent1="accent1" accent2="accent2" accent3="accent3" accent4="accent4" accent5="accent5" accent6="accent6" hlink="hlink" folHlink="folHlink"/>
  <p:transition>
    <p:fade/>
  </p:transition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333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8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7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26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3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6472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667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6450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333">
          <a:solidFill>
            <a:schemeClr val="tx1"/>
          </a:solidFill>
          <a:effectLst/>
          <a:latin typeface="+mn-lt"/>
          <a:cs typeface="+mn-cs"/>
        </a:defRPr>
      </a:lvl2pPr>
      <a:lvl3pPr marL="66817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/>
          <a:latin typeface="+mn-lt"/>
          <a:cs typeface="+mn-cs"/>
        </a:defRPr>
      </a:lvl3pPr>
      <a:lvl4pPr marL="1010381" indent="-175165" algn="l" rtl="0" eaLnBrk="1" fontAlgn="base" hangingPunct="1">
        <a:spcBef>
          <a:spcPct val="20000"/>
        </a:spcBef>
        <a:spcAft>
          <a:spcPct val="0"/>
        </a:spcAft>
        <a:buChar char="–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2107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6193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281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366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454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8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74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262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34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436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521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60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695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1569098857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208990526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730545825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3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8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7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260188352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08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08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78" indent="-228578" algn="l" defTabSz="121908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03" indent="-228578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02" indent="-228578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42" indent="-224345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464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5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4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0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8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8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6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5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3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435426051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33217889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424941717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914876" y="4036190"/>
            <a:ext cx="10368598" cy="1470025"/>
          </a:xfrm>
        </p:spPr>
        <p:txBody>
          <a:bodyPr/>
          <a:lstStyle/>
          <a:p>
            <a:r>
              <a:rPr lang="en-US" sz="5400" b="1" dirty="0"/>
              <a:t>WoT Use Cases and Requirements</a:t>
            </a:r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770582" y="5661248"/>
            <a:ext cx="10657184" cy="910538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TPAC 2019, Sept 2019</a:t>
            </a:r>
          </a:p>
          <a:p>
            <a:r>
              <a:rPr lang="en-US" sz="4000" dirty="0"/>
              <a:t>Michael McCool: Intel Principal Engineer / W3C WoT WG Co-chair</a:t>
            </a:r>
          </a:p>
        </p:txBody>
      </p:sp>
      <p:pic>
        <p:nvPicPr>
          <p:cNvPr id="11" name="Picture 4" descr="C:\Users\z0010w1v\Pictures\wot-logo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445" r="28347" b="1695"/>
          <a:stretch/>
        </p:blipFill>
        <p:spPr bwMode="auto">
          <a:xfrm>
            <a:off x="4226967" y="286214"/>
            <a:ext cx="3528392" cy="4176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393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2AD7-6764-453A-9434-7D5147EC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9435-624A-46CA-9339-B32D0850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understand and document use cases and requirements for all deliverables</a:t>
            </a:r>
          </a:p>
          <a:p>
            <a:r>
              <a:rPr lang="en-US" dirty="0"/>
              <a:t>Need to be sure we have consensus</a:t>
            </a:r>
          </a:p>
          <a:p>
            <a:r>
              <a:rPr lang="en-US" dirty="0"/>
              <a:t>Need to do this before starting significant work</a:t>
            </a:r>
          </a:p>
          <a:p>
            <a:r>
              <a:rPr lang="en-US" dirty="0"/>
              <a:t>Where work has already begun, we need to go back and document use cases and requirements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Let’s define a template and a process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CADE4-4BD5-480E-9FAD-FC2A1E70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8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E9E9-89D7-4C6F-998D-BC3DD995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6493-B506-46BF-9F19-0C6E79F0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8" y="1143001"/>
            <a:ext cx="10978515" cy="5349874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Suggestion: use the “user story” template</a:t>
            </a:r>
            <a:br>
              <a:rPr lang="en-US" dirty="0"/>
            </a:br>
            <a:r>
              <a:rPr lang="en-US" dirty="0"/>
              <a:t>	As a &lt;</a:t>
            </a:r>
            <a:r>
              <a:rPr lang="en-US" i="1" dirty="0"/>
              <a:t>type of user</a:t>
            </a:r>
            <a:r>
              <a:rPr lang="en-US" dirty="0"/>
              <a:t>&gt;, I want &lt;</a:t>
            </a:r>
            <a:r>
              <a:rPr lang="en-US" i="1" dirty="0"/>
              <a:t>some goal</a:t>
            </a:r>
            <a:r>
              <a:rPr lang="en-US" dirty="0"/>
              <a:t>&gt; so that &lt;</a:t>
            </a:r>
            <a:r>
              <a:rPr lang="en-US" i="1" dirty="0"/>
              <a:t>some reason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/>
              <a:t>As a developer, I want ease of use so that I can develop IoT applications faster.</a:t>
            </a:r>
          </a:p>
          <a:p>
            <a:pPr lvl="2"/>
            <a:r>
              <a:rPr lang="en-US" dirty="0"/>
              <a:t>As a home user, I want to control distribution of TDs so that they cannot be used to infer private information.</a:t>
            </a:r>
          </a:p>
          <a:p>
            <a:pPr lvl="1"/>
            <a:r>
              <a:rPr lang="en-US" dirty="0"/>
              <a:t>Can follow each “user story” with an extended description.</a:t>
            </a:r>
          </a:p>
          <a:p>
            <a:pPr lvl="1"/>
            <a:r>
              <a:rPr lang="en-US" dirty="0"/>
              <a:t>Also need to define each category of user!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D7C0D-F508-4DF8-825D-60BFF632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3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E9E9-89D7-4C6F-998D-BC3DD995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6493-B506-46BF-9F19-0C6E79F0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8" y="1143001"/>
            <a:ext cx="10978515" cy="5349874"/>
          </a:xfrm>
        </p:spPr>
        <p:txBody>
          <a:bodyPr>
            <a:normAutofit/>
          </a:bodyPr>
          <a:lstStyle/>
          <a:p>
            <a:r>
              <a:rPr lang="en-US" dirty="0"/>
              <a:t>Three sections: Accepted, Proposed, and Rejected</a:t>
            </a:r>
          </a:p>
          <a:p>
            <a:pPr lvl="1"/>
            <a:r>
              <a:rPr lang="en-US" dirty="0"/>
              <a:t>“Accepted” are ones where we have group consensus</a:t>
            </a:r>
          </a:p>
          <a:p>
            <a:pPr lvl="1"/>
            <a:r>
              <a:rPr lang="en-US" dirty="0"/>
              <a:t>“Proposed” are still under discussion</a:t>
            </a:r>
          </a:p>
          <a:p>
            <a:pPr lvl="1"/>
            <a:r>
              <a:rPr lang="en-US" dirty="0"/>
              <a:t>“Rejected” not accepted, kept for historical documentation, with reason</a:t>
            </a:r>
          </a:p>
          <a:p>
            <a:r>
              <a:rPr lang="en-US" dirty="0"/>
              <a:t>Start with brainstorming “Possible” requirements…</a:t>
            </a:r>
            <a:br>
              <a:rPr lang="en-US" dirty="0"/>
            </a:br>
            <a:r>
              <a:rPr lang="en-US" dirty="0"/>
              <a:t>… then decide which ones are crucial</a:t>
            </a:r>
          </a:p>
          <a:p>
            <a:r>
              <a:rPr lang="en-US" dirty="0"/>
              <a:t>Track proposers</a:t>
            </a:r>
          </a:p>
          <a:p>
            <a:r>
              <a:rPr lang="en-US" dirty="0"/>
              <a:t>Try to define the problem not the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D7C0D-F508-4DF8-825D-60BFF632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7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2DA6-AD5C-48A5-9DBF-4EBC2223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BE33-7FA5-4992-A43E-CFEC219C2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decide as a group on high-level approach to satisfying the accepted requirements</a:t>
            </a:r>
          </a:p>
          <a:p>
            <a:r>
              <a:rPr lang="en-US" dirty="0"/>
              <a:t>Need to document design decisions that are accepted AND the ones that were rejected</a:t>
            </a:r>
          </a:p>
          <a:p>
            <a:r>
              <a:rPr lang="en-US" dirty="0"/>
              <a:t>Need clear consensus on accepted designs</a:t>
            </a:r>
          </a:p>
          <a:p>
            <a:r>
              <a:rPr lang="en-US" dirty="0"/>
              <a:t>Need to document reasons to reject designs</a:t>
            </a:r>
          </a:p>
          <a:p>
            <a:pPr lvl="1"/>
            <a:r>
              <a:rPr lang="en-US" dirty="0"/>
              <a:t>This is also needed in the explainers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6CB56-6E93-4F69-A812-24D9B39A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2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46A5-DC1F-49BA-AD28-69A09B4A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External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83D1-752C-4219-8EF8-1F63C090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8" y="1340768"/>
            <a:ext cx="10978515" cy="47853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need to track who proposed items and why</a:t>
            </a:r>
          </a:p>
          <a:p>
            <a:r>
              <a:rPr lang="en-US" dirty="0"/>
              <a:t>Need to confirm that we decided upon and replied to all inputs</a:t>
            </a:r>
          </a:p>
          <a:p>
            <a:r>
              <a:rPr lang="en-US" dirty="0"/>
              <a:t>Need to avoid reopening the same point again and again…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not use the issue tracker for this?</a:t>
            </a:r>
          </a:p>
          <a:p>
            <a:pPr marL="514350" indent="-514350">
              <a:buAutoNum type="arabicPeriod"/>
            </a:pPr>
            <a:r>
              <a:rPr lang="en-US" dirty="0"/>
              <a:t>Hard to summarize</a:t>
            </a:r>
          </a:p>
          <a:p>
            <a:pPr marL="514350" indent="-514350">
              <a:buAutoNum type="arabicPeriod"/>
            </a:pPr>
            <a:r>
              <a:rPr lang="en-US" dirty="0"/>
              <a:t>Hard to capture decisions</a:t>
            </a:r>
          </a:p>
          <a:p>
            <a:pPr marL="514350" indent="-514350">
              <a:buAutoNum type="arabicPeriod"/>
            </a:pPr>
            <a:r>
              <a:rPr lang="en-US" dirty="0"/>
              <a:t>Hard to share with external parties</a:t>
            </a:r>
          </a:p>
          <a:p>
            <a:pPr marL="0" indent="0">
              <a:buNone/>
            </a:pPr>
            <a:r>
              <a:rPr lang="en-US" dirty="0"/>
              <a:t>However, it might be reasonable to use the issue tracker for proposed use cases, requirements, and designs.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7F12D-F4CD-41D2-BA2B-1DCFA81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96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1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intel16x9">
  <a:themeElements>
    <a:clrScheme name="Custom 4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00AEEF"/>
      </a:hlink>
      <a:folHlink>
        <a:srgbClr val="00AEE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9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6_Intel 20150715">
  <a:themeElements>
    <a:clrScheme name="Custom 6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2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10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3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Four objects</Name>
  <PpLayout>24</PpLayout>
  <Index>15</Index>
</p4ppTags>
</file>

<file path=customXml/item10.xml><?xml version="1.0" encoding="utf-8"?>
<p4ppTags>
  <Name>One object (small) + Navigation</Name>
  <PpLayout>32</PpLayout>
  <Index>18</Index>
</p4ppTags>
</file>

<file path=customXml/item11.xml><?xml version="1.0" encoding="utf-8"?>
<p4ppTags>
  <Name>Three columns + Navigation</Name>
  <PpLayout>32</PpLayout>
  <Index>20</Index>
</p4ppTags>
</file>

<file path=customXml/item12.xml><?xml version="1.0" encoding="utf-8"?>
<p4ppTags>
  <Name>Three columns</Name>
  <PpLayout>32</PpLayout>
  <Index>14</Index>
</p4ppTags>
</file>

<file path=customXml/item13.xml><?xml version="1.0" encoding="utf-8"?>
<p4ppTags>
  <Name>Free Content + Navigation</Name>
  <PpLayout>32</PpLayout>
  <Index>16</Index>
</p4ppTags>
</file>

<file path=customXml/item2.xml><?xml version="1.0" encoding="utf-8"?>
<p4ppTags>
  <Name>Text + Index</Name>
  <PpLayout>32</PpLayout>
  <Index>8</Index>
</p4ppTags>
</file>

<file path=customXml/item3.xml><?xml version="1.0" encoding="utf-8"?>
<p4ppTags>
  <Name>Free Content</Name>
  <PpLayout>11</PpLayout>
  <Index>9</Index>
</p4ppTags>
</file>

<file path=customXml/item4.xml><?xml version="1.0" encoding="utf-8"?>
<p4ppTags>
  <Name>Two rows</Name>
  <PpLayout>32</PpLayout>
  <Index>13</Index>
</p4ppTags>
</file>

<file path=customXml/item5.xml><?xml version="1.0" encoding="utf-8"?>
<p4ppTags>
  <Name>One object (large) + Navigation</Name>
  <PpLayout>32</PpLayout>
  <Index>17</Index>
</p4ppTags>
</file>

<file path=customXml/item6.xml><?xml version="1.0" encoding="utf-8"?>
<p4ppTags>
  <Name>One object (large)</Name>
  <PpLayout>16</PpLayout>
  <Index>10</Index>
</p4ppTags>
</file>

<file path=customXml/item7.xml><?xml version="1.0" encoding="utf-8"?>
<p4ppTags>
  <Name>Two columns + Navigation</Name>
  <PpLayout>32</PpLayout>
  <Index>19</Index>
</p4ppTags>
</file>

<file path=customXml/item8.xml><?xml version="1.0" encoding="utf-8"?>
<p4ppTags>
  <Name>Two columns</Name>
  <PpLayout>29</PpLayout>
  <Index>12</Index>
</p4ppTags>
</file>

<file path=customXml/item9.xml><?xml version="1.0" encoding="utf-8"?>
<p4ppTags>
  <Name>One object (small)</Name>
  <PpLayout>16</PpLayout>
  <Index>11</Index>
</p4ppTags>
</file>

<file path=customXml/itemProps1.xml><?xml version="1.0" encoding="utf-8"?>
<ds:datastoreItem xmlns:ds="http://schemas.openxmlformats.org/officeDocument/2006/customXml" ds:itemID="{4E8C063E-54DF-40B8-B6B7-24C91B170904}">
  <ds:schemaRefs/>
</ds:datastoreItem>
</file>

<file path=customXml/itemProps10.xml><?xml version="1.0" encoding="utf-8"?>
<ds:datastoreItem xmlns:ds="http://schemas.openxmlformats.org/officeDocument/2006/customXml" ds:itemID="{0091252C-F36F-40C9-984C-22582B3E6FB3}">
  <ds:schemaRefs/>
</ds:datastoreItem>
</file>

<file path=customXml/itemProps11.xml><?xml version="1.0" encoding="utf-8"?>
<ds:datastoreItem xmlns:ds="http://schemas.openxmlformats.org/officeDocument/2006/customXml" ds:itemID="{69E3DA23-9724-4848-A6F6-2F0F36B1F914}">
  <ds:schemaRefs/>
</ds:datastoreItem>
</file>

<file path=customXml/itemProps12.xml><?xml version="1.0" encoding="utf-8"?>
<ds:datastoreItem xmlns:ds="http://schemas.openxmlformats.org/officeDocument/2006/customXml" ds:itemID="{8699A006-2152-4093-B4FC-C6BF20D5E592}">
  <ds:schemaRefs/>
</ds:datastoreItem>
</file>

<file path=customXml/itemProps13.xml><?xml version="1.0" encoding="utf-8"?>
<ds:datastoreItem xmlns:ds="http://schemas.openxmlformats.org/officeDocument/2006/customXml" ds:itemID="{3C206999-0CDF-47B3-B85E-D5652B9D7810}">
  <ds:schemaRefs/>
</ds:datastoreItem>
</file>

<file path=customXml/itemProps2.xml><?xml version="1.0" encoding="utf-8"?>
<ds:datastoreItem xmlns:ds="http://schemas.openxmlformats.org/officeDocument/2006/customXml" ds:itemID="{0D9599B2-641B-429C-8C85-C591ECF8C990}">
  <ds:schemaRefs/>
</ds:datastoreItem>
</file>

<file path=customXml/itemProps3.xml><?xml version="1.0" encoding="utf-8"?>
<ds:datastoreItem xmlns:ds="http://schemas.openxmlformats.org/officeDocument/2006/customXml" ds:itemID="{B5096DD8-53C8-4E83-8664-FC4F8BE8B725}">
  <ds:schemaRefs/>
</ds:datastoreItem>
</file>

<file path=customXml/itemProps4.xml><?xml version="1.0" encoding="utf-8"?>
<ds:datastoreItem xmlns:ds="http://schemas.openxmlformats.org/officeDocument/2006/customXml" ds:itemID="{F14BB4E7-BF22-46E2-AA3C-1ABA12A0B021}">
  <ds:schemaRefs/>
</ds:datastoreItem>
</file>

<file path=customXml/itemProps5.xml><?xml version="1.0" encoding="utf-8"?>
<ds:datastoreItem xmlns:ds="http://schemas.openxmlformats.org/officeDocument/2006/customXml" ds:itemID="{F718F79D-2091-4AD7-864E-B9B95B323394}">
  <ds:schemaRefs/>
</ds:datastoreItem>
</file>

<file path=customXml/itemProps6.xml><?xml version="1.0" encoding="utf-8"?>
<ds:datastoreItem xmlns:ds="http://schemas.openxmlformats.org/officeDocument/2006/customXml" ds:itemID="{864B6C15-1FF1-4ADA-8DBE-CD1DAF35B070}">
  <ds:schemaRefs/>
</ds:datastoreItem>
</file>

<file path=customXml/itemProps7.xml><?xml version="1.0" encoding="utf-8"?>
<ds:datastoreItem xmlns:ds="http://schemas.openxmlformats.org/officeDocument/2006/customXml" ds:itemID="{A27DC4FC-F9FA-4AC8-AAAA-729E607CE7E5}">
  <ds:schemaRefs/>
</ds:datastoreItem>
</file>

<file path=customXml/itemProps8.xml><?xml version="1.0" encoding="utf-8"?>
<ds:datastoreItem xmlns:ds="http://schemas.openxmlformats.org/officeDocument/2006/customXml" ds:itemID="{9299034F-B9D7-46FC-B241-DC94BF0E67F6}">
  <ds:schemaRefs/>
</ds:datastoreItem>
</file>

<file path=customXml/itemProps9.xml><?xml version="1.0" encoding="utf-8"?>
<ds:datastoreItem xmlns:ds="http://schemas.openxmlformats.org/officeDocument/2006/customXml" ds:itemID="{B19D05D1-AE0E-4B0D-AA6A-E4DC4507B7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</TotalTime>
  <Words>271</Words>
  <Application>Microsoft Office PowerPoint</Application>
  <PresentationFormat>Custom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6</vt:i4>
      </vt:variant>
    </vt:vector>
  </HeadingPairs>
  <TitlesOfParts>
    <vt:vector size="24" baseType="lpstr">
      <vt:lpstr>Neo Sans Intel</vt:lpstr>
      <vt:lpstr>Neo Sans Intel Medium</vt:lpstr>
      <vt:lpstr>Arial</vt:lpstr>
      <vt:lpstr>Calibri</vt:lpstr>
      <vt:lpstr>Courier New</vt:lpstr>
      <vt:lpstr>Intel Clear</vt:lpstr>
      <vt:lpstr>Intel Clear Pro</vt:lpstr>
      <vt:lpstr>Wingdings</vt:lpstr>
      <vt:lpstr>Larissa</vt:lpstr>
      <vt:lpstr>4_intel16x9</vt:lpstr>
      <vt:lpstr>1_Intel 20150715</vt:lpstr>
      <vt:lpstr>9_Intel 20150715</vt:lpstr>
      <vt:lpstr>5_Intel 20150715</vt:lpstr>
      <vt:lpstr>6_Intel 20150715</vt:lpstr>
      <vt:lpstr>2_Intel 20150715</vt:lpstr>
      <vt:lpstr>10_Intel 20150715</vt:lpstr>
      <vt:lpstr>3_Intel 20150715</vt:lpstr>
      <vt:lpstr>11_Intel 20150715</vt:lpstr>
      <vt:lpstr>WoT Use Cases and Requirements</vt:lpstr>
      <vt:lpstr>Use Cases and Requirements</vt:lpstr>
      <vt:lpstr>Template</vt:lpstr>
      <vt:lpstr>Requirements Template</vt:lpstr>
      <vt:lpstr>Design Decisions</vt:lpstr>
      <vt:lpstr>Tracking External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keywords>CTPClassification=CTP_NT</cp:keywords>
  <cp:lastModifiedBy>Mccool, Michael</cp:lastModifiedBy>
  <cp:revision>321</cp:revision>
  <dcterms:created xsi:type="dcterms:W3CDTF">2018-05-15T12:31:41Z</dcterms:created>
  <dcterms:modified xsi:type="dcterms:W3CDTF">2019-09-18T05:53:10Z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aeff39f7-349d-4b9d-923b-ec311ed38df5</vt:lpwstr>
  </property>
  <property fmtid="{D5CDD505-2E9C-101B-9397-08002B2CF9AE}" pid="3" name="CTP_TimeStamp">
    <vt:lpwstr>2019-09-18 05:53:10Z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1563866936</vt:lpwstr>
  </property>
</Properties>
</file>