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1470" r:id="rId4"/>
    <p:sldId id="1472" r:id="rId5"/>
    <p:sldId id="1467" r:id="rId6"/>
    <p:sldId id="1429" r:id="rId7"/>
    <p:sldId id="1444" r:id="rId8"/>
    <p:sldId id="1468" r:id="rId9"/>
    <p:sldId id="1471" r:id="rId10"/>
    <p:sldId id="1463" r:id="rId11"/>
    <p:sldId id="1448" r:id="rId12"/>
    <p:sldId id="1473" r:id="rId13"/>
    <p:sldId id="1433" r:id="rId14"/>
    <p:sldId id="1434" r:id="rId15"/>
    <p:sldId id="1469" r:id="rId16"/>
    <p:sldId id="1432" r:id="rId17"/>
  </p:sldIdLst>
  <p:sldSz cx="9144000" cy="5143500" type="screen16x9"/>
  <p:notesSz cx="6858000" cy="9144000"/>
  <p:embeddedFontLst>
    <p:embeddedFont>
      <p:font typeface="Intel Clear" panose="020B0604020203020204" pitchFamily="34" charset="0"/>
      <p:regular r:id="rId19"/>
      <p:bold r:id="rId20"/>
      <p:italic r:id="rId21"/>
      <p:boldItalic r:id="rId22"/>
    </p:embeddedFont>
    <p:embeddedFont>
      <p:font typeface="Intel Clear Pro" panose="020B0804020202060201" pitchFamily="34" charset="77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ow, Eric" initials="SE" lastIdx="6" clrIdx="0">
    <p:extLst>
      <p:ext uri="{19B8F6BF-5375-455C-9EA6-DF929625EA0E}">
        <p15:presenceInfo xmlns:p15="http://schemas.microsoft.com/office/powerpoint/2012/main" userId="S::eric.siow@intel.com::bc5c5f65-bce2-487c-8872-7849ec641fce" providerId="AD"/>
      </p:ext>
    </p:extLst>
  </p:cmAuthor>
  <p:cmAuthor id="2" name="Mccool, Michael" initials="MM" lastIdx="6" clrIdx="1">
    <p:extLst>
      <p:ext uri="{19B8F6BF-5375-455C-9EA6-DF929625EA0E}">
        <p15:presenceInfo xmlns:p15="http://schemas.microsoft.com/office/powerpoint/2012/main" userId="S::michael.mccool@intel.com::9022b910-48f5-4b36-ad75-783e2c5f7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2060"/>
    <a:srgbClr val="00AEEF"/>
    <a:srgbClr val="5CD3FF"/>
    <a:srgbClr val="FFEDCC"/>
    <a:srgbClr val="FFDA99"/>
    <a:srgbClr val="008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50547-78E7-484B-BB55-F2D3985AF747}">
  <a:tblStyle styleId="{D5350547-78E7-484B-BB55-F2D3985AF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4E0516-32AD-4E48-A152-F10CF3D645D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84077" autoAdjust="0"/>
  </p:normalViewPr>
  <p:slideViewPr>
    <p:cSldViewPr snapToGrid="0">
      <p:cViewPr varScale="1">
        <p:scale>
          <a:sx n="123" d="100"/>
          <a:sy n="123" d="100"/>
        </p:scale>
        <p:origin x="1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9T16:22:12.648" idx="5">
    <p:pos x="10" y="10"/>
    <p:text>Are you thinking just W3C?  Be prepared to discuss and consider other SDOs htat are needed?</p:text>
    <p:extLst>
      <p:ext uri="{C676402C-5697-4E1C-873F-D02D1690AC5C}">
        <p15:threadingInfo xmlns:p15="http://schemas.microsoft.com/office/powerpoint/2012/main" timeZoneBias="480"/>
      </p:ext>
    </p:extLst>
  </p:cm>
  <p:cm authorId="2" dt="2020-01-10T03:01:15.252" idx="6">
    <p:pos x="10" y="106"/>
    <p:text>Also IETF for Discovery, but can be driven from W3C, I think.   Related to activities like ODM and CHIP, also.   Not sure if adding that to this slide would add too much clutter.</p:text>
    <p:extLst>
      <p:ext uri="{C676402C-5697-4E1C-873F-D02D1690AC5C}">
        <p15:threadingInfo xmlns:p15="http://schemas.microsoft.com/office/powerpoint/2012/main" timeZoneBias="24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417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33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39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US"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27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9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17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708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29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78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0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66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03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7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73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897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df897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85" name="Google Shape;85;g4df89780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09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1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317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gradFill>
          <a:gsLst>
            <a:gs pos="0">
              <a:schemeClr val="dk2"/>
            </a:gs>
            <a:gs pos="30000">
              <a:schemeClr val="dk2"/>
            </a:gs>
            <a:gs pos="65000">
              <a:srgbClr val="0071C5"/>
            </a:gs>
            <a:gs pos="100000">
              <a:srgbClr val="009FDF"/>
            </a:gs>
          </a:gsLst>
          <a:lin ang="1986000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76885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797" y="383169"/>
            <a:ext cx="1248049" cy="8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44687" y="2479422"/>
            <a:ext cx="8212886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55613" y="3493008"/>
            <a:ext cx="6330212" cy="92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Text">
  <p:cSld name="Title and Bullet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>
            <a:gsLst>
              <a:gs pos="0">
                <a:schemeClr val="dk2"/>
              </a:gs>
              <a:gs pos="32000">
                <a:schemeClr val="dk2"/>
              </a:gs>
              <a:gs pos="78000">
                <a:srgbClr val="0071C5"/>
              </a:gs>
              <a:gs pos="95000">
                <a:srgbClr val="009FDF"/>
              </a:gs>
              <a:gs pos="100000">
                <a:srgbClr val="009FDF"/>
              </a:gs>
            </a:gsLst>
            <a:lin ang="1986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\\.psf\Home\Desktop\Inte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9915" y="4830589"/>
            <a:ext cx="364336" cy="240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8718551" y="4824510"/>
            <a:ext cx="2381" cy="23774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exxus.org/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machinaresearch.com/news/smart-cities-could-waste-usd341-billion-by-2025-on-non-standardized-iot-deployments/" TargetMode="External"/><Relationship Id="rId4" Type="http://schemas.openxmlformats.org/officeDocument/2006/relationships/hyperlink" Target="https://www.mckinsey.com/business-functions/digital-mckinsey/our-insights/the-internet-of-things-the-value-of-digitizing-the-physical-worl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800099" y="2020998"/>
            <a:ext cx="7867075" cy="141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</a:b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</a:b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  <a:t>EDGE APPLICATIONS:</a:t>
            </a: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</a:b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    </a:t>
            </a: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  <a:t>DEVELOPMENT OF STANDARDS </a:t>
            </a: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SUPPORTING AN </a:t>
            </a: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</a:b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    OPEN EDGE COMPUTING ECOSYSTEM</a:t>
            </a: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</a:br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  <a:t> </a:t>
            </a:r>
            <a:b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</a:br>
            <a:endParaRPr sz="4000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Arial"/>
            </a:endParaRP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E6205FEE-EF67-4FA5-BC64-95E7C6398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099" y="3593805"/>
            <a:ext cx="5985726" cy="871869"/>
          </a:xfrm>
        </p:spPr>
        <p:txBody>
          <a:bodyPr/>
          <a:lstStyle/>
          <a:p>
            <a:pPr marL="0" indent="0"/>
            <a:r>
              <a:rPr lang="en-US" dirty="0"/>
              <a:t>Michael McCool</a:t>
            </a:r>
          </a:p>
          <a:p>
            <a:pPr marL="0" indent="0"/>
            <a:r>
              <a:rPr lang="en-US" dirty="0"/>
              <a:t>Principal Engineer, Intel</a:t>
            </a:r>
            <a:br>
              <a:rPr lang="en-US" dirty="0"/>
            </a:br>
            <a:r>
              <a:rPr lang="en-US" dirty="0"/>
              <a:t>W3C Web of Things WG Co-chair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839961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SUMMARY OF PROPOSED TECHNICAL STANDARDS STRATEGY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91116"/>
            <a:ext cx="8475600" cy="378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Extend PWAs, Service Workers, and Web Workers</a:t>
            </a:r>
            <a:endParaRPr lang="en-US" sz="2000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indent="-244475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Web Workers extended to “Edge Workers”, supporting remote install on compute utilities, persistent lifetimes, event-driven execution, accelerated computing (e.g. via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WebNN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TensorFlow.js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etc.), and to the local network for IoT orchestration</a:t>
            </a:r>
          </a:p>
          <a:p>
            <a:pPr marL="425450" lvl="0" indent="-244475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PWAs/Service Workers extended to “Edge Apps”, supporting management lifecycle and remote “Edge Worker” components on compute utilities</a:t>
            </a:r>
          </a:p>
          <a:p>
            <a:pPr marL="425450" lvl="0" indent="-244475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 of WASM to package Edge App components offloaded to compute utilities.</a:t>
            </a: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Extend Web of Things</a:t>
            </a:r>
          </a:p>
          <a:p>
            <a:pPr marL="425450" lvl="6" indent="-285750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Extend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WoT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Discovery (WIP) to also apply to compute utilities</a:t>
            </a:r>
          </a:p>
          <a:p>
            <a:pPr marL="425450" lvl="6" indent="-285750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Support IoT orchestration via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WoT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Scripting API (WIP) in Edge Workers</a:t>
            </a:r>
          </a:p>
          <a:p>
            <a:pPr marL="139700" lvl="6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New Standards Development</a:t>
            </a:r>
          </a:p>
          <a:p>
            <a:pPr marL="425450" lvl="6" indent="-285750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Standardized Management API for compute utilities</a:t>
            </a:r>
          </a:p>
          <a:p>
            <a:pPr marL="425450" lvl="6" indent="-285750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37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14090" y="867841"/>
            <a:ext cx="3544110" cy="957124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Directory Node 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1" y="0"/>
            <a:ext cx="774930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DISCOVERY Process (OPTIONAL; WOT)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32443" y="1297560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Directory Service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4464" y="867841"/>
            <a:ext cx="3192294" cy="622913"/>
          </a:xfrm>
          <a:prstGeom prst="roundRect">
            <a:avLst>
              <a:gd name="adj" fmla="val 7472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</a:t>
            </a:r>
          </a:p>
        </p:txBody>
      </p:sp>
      <p:cxnSp>
        <p:nvCxnSpPr>
          <p:cNvPr id="17" name="Elbow Connector 16"/>
          <p:cNvCxnSpPr>
            <a:endCxn id="8" idx="1"/>
          </p:cNvCxnSpPr>
          <p:nvPr/>
        </p:nvCxnSpPr>
        <p:spPr>
          <a:xfrm>
            <a:off x="3788924" y="966233"/>
            <a:ext cx="1125166" cy="380170"/>
          </a:xfrm>
          <a:prstGeom prst="bentConnector3">
            <a:avLst>
              <a:gd name="adj1" fmla="val 811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  <a:endCxn id="11" idx="1"/>
          </p:cNvCxnSpPr>
          <p:nvPr/>
        </p:nvCxnSpPr>
        <p:spPr>
          <a:xfrm>
            <a:off x="3806758" y="1179298"/>
            <a:ext cx="1225685" cy="32416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365" y="1517103"/>
            <a:ext cx="35211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CA" sz="1200" b="1" dirty="0"/>
              <a:t>Register: </a:t>
            </a:r>
            <a:r>
              <a:rPr lang="en-CA" sz="1200" dirty="0"/>
              <a:t>Services and Devices register with Directory as part of onboarding process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200" b="1" dirty="0"/>
              <a:t>Introduction:</a:t>
            </a:r>
            <a:r>
              <a:rPr lang="en-CA" sz="1200" dirty="0"/>
              <a:t> Introduction Protocol is used to discover address of directory services.</a:t>
            </a:r>
          </a:p>
          <a:p>
            <a:pPr marL="627063" lvl="2" indent="-266700">
              <a:buFont typeface="Arial" panose="020B0604020202020204" pitchFamily="34" charset="0"/>
              <a:buChar char="•"/>
            </a:pPr>
            <a:r>
              <a:rPr lang="en-CA" sz="1200" dirty="0"/>
              <a:t>Address may be local or remote</a:t>
            </a:r>
          </a:p>
          <a:p>
            <a:pPr marL="627063" lvl="2" indent="-266700">
              <a:buFont typeface="Arial" panose="020B0604020202020204" pitchFamily="34" charset="0"/>
              <a:buChar char="•"/>
            </a:pPr>
            <a:r>
              <a:rPr lang="en-CA" sz="1200" dirty="0"/>
              <a:t>More than one first contact protocol may be used</a:t>
            </a:r>
          </a:p>
          <a:p>
            <a:pPr marL="627063" lvl="2" indent="-266700">
              <a:buFont typeface="Arial" panose="020B0604020202020204" pitchFamily="34" charset="0"/>
              <a:buChar char="•"/>
            </a:pPr>
            <a:r>
              <a:rPr lang="en-CA" sz="1200" dirty="0"/>
              <a:t>Location-based search support</a:t>
            </a:r>
          </a:p>
          <a:p>
            <a:pPr marL="342900" lvl="1" indent="-342900">
              <a:buFont typeface="+mj-lt"/>
              <a:buAutoNum type="arabicPeriod" startAt="3"/>
            </a:pPr>
            <a:r>
              <a:rPr lang="en-CA" sz="1200" b="1" dirty="0"/>
              <a:t>Access Control: </a:t>
            </a:r>
            <a:r>
              <a:rPr lang="en-CA" sz="1200" dirty="0"/>
              <a:t>Client authenticates with one or more authorized directory services</a:t>
            </a:r>
          </a:p>
          <a:p>
            <a:pPr marL="627063" lvl="1" indent="-266700">
              <a:buFont typeface="Arial" panose="020B0604020202020204" pitchFamily="34" charset="0"/>
              <a:buChar char="•"/>
            </a:pPr>
            <a:r>
              <a:rPr lang="en-CA" sz="1200" dirty="0"/>
              <a:t>Via standard method, e.g. OAuth2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CA" sz="1200" b="1" dirty="0"/>
              <a:t>Exploration: </a:t>
            </a:r>
            <a:r>
              <a:rPr lang="en-CA" sz="1200" dirty="0"/>
              <a:t>Client executes query on directory service and retrieves metadata describing available services.</a:t>
            </a:r>
          </a:p>
          <a:p>
            <a:pPr marL="627063" indent="-266700">
              <a:buFont typeface="Arial" panose="020B0604020202020204" pitchFamily="34" charset="0"/>
              <a:buChar char="•"/>
            </a:pPr>
            <a:r>
              <a:rPr lang="en-CA" sz="1200" dirty="0"/>
              <a:t>Metadata in form of </a:t>
            </a:r>
            <a:r>
              <a:rPr lang="en-CA" sz="1200" dirty="0" err="1"/>
              <a:t>WoT</a:t>
            </a:r>
            <a:r>
              <a:rPr lang="en-CA" sz="1200" dirty="0"/>
              <a:t> TDs</a:t>
            </a:r>
          </a:p>
          <a:p>
            <a:pPr marL="627063" indent="-266700">
              <a:buFont typeface="Arial" panose="020B0604020202020204" pitchFamily="34" charset="0"/>
              <a:buChar char="•"/>
            </a:pPr>
            <a:r>
              <a:rPr lang="en-CA" sz="1200" dirty="0"/>
              <a:t>Semantic search support possible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CA" sz="1200" b="1" dirty="0"/>
              <a:t>Use: </a:t>
            </a:r>
            <a:r>
              <a:rPr lang="en-CA" sz="1200" dirty="0"/>
              <a:t>Client accesses services.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45518" y="129756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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4398325" y="69267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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399517" y="121747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</a:t>
            </a:r>
            <a:endParaRPr lang="en-CA" dirty="0"/>
          </a:p>
        </p:txBody>
      </p:sp>
      <p:sp>
        <p:nvSpPr>
          <p:cNvPr id="30" name="Rounded Rectangle 29"/>
          <p:cNvSpPr/>
          <p:nvPr/>
        </p:nvSpPr>
        <p:spPr>
          <a:xfrm>
            <a:off x="4914090" y="2101839"/>
            <a:ext cx="3544110" cy="957124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Compute Utility Node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14090" y="3311251"/>
            <a:ext cx="3544110" cy="957124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Device Node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32443" y="2498975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Compute Service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032443" y="3700390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Device Service</a:t>
            </a:r>
          </a:p>
        </p:txBody>
      </p:sp>
      <p:cxnSp>
        <p:nvCxnSpPr>
          <p:cNvPr id="21" name="Curved Connector 20"/>
          <p:cNvCxnSpPr>
            <a:stCxn id="16" idx="0"/>
            <a:endCxn id="8" idx="0"/>
          </p:cNvCxnSpPr>
          <p:nvPr/>
        </p:nvCxnSpPr>
        <p:spPr>
          <a:xfrm rot="5400000" flipH="1" flipV="1">
            <a:off x="4448378" y="-1369926"/>
            <a:ext cx="12700" cy="4475534"/>
          </a:xfrm>
          <a:prstGeom prst="curvedConnector3">
            <a:avLst>
              <a:gd name="adj1" fmla="val 27191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788924" y="405605"/>
            <a:ext cx="2642951" cy="3015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Introduction Protocol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31875" y="2915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</a:t>
            </a:r>
            <a:endParaRPr lang="en-CA" dirty="0"/>
          </a:p>
        </p:txBody>
      </p:sp>
      <p:cxnSp>
        <p:nvCxnSpPr>
          <p:cNvPr id="26" name="Curved Connector 25"/>
          <p:cNvCxnSpPr>
            <a:stCxn id="30" idx="3"/>
            <a:endCxn id="8" idx="3"/>
          </p:cNvCxnSpPr>
          <p:nvPr/>
        </p:nvCxnSpPr>
        <p:spPr>
          <a:xfrm flipV="1">
            <a:off x="8458200" y="1346403"/>
            <a:ext cx="12700" cy="123399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3"/>
            <a:endCxn id="8" idx="3"/>
          </p:cNvCxnSpPr>
          <p:nvPr/>
        </p:nvCxnSpPr>
        <p:spPr>
          <a:xfrm flipV="1">
            <a:off x="8458200" y="1346403"/>
            <a:ext cx="12700" cy="2443410"/>
          </a:xfrm>
          <a:prstGeom prst="curvedConnector3">
            <a:avLst>
              <a:gd name="adj1" fmla="val 37914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62" idx="3"/>
            <a:endCxn id="30" idx="1"/>
          </p:cNvCxnSpPr>
          <p:nvPr/>
        </p:nvCxnSpPr>
        <p:spPr>
          <a:xfrm>
            <a:off x="3806758" y="1345455"/>
            <a:ext cx="1107332" cy="1234946"/>
          </a:xfrm>
          <a:prstGeom prst="bentConnector3">
            <a:avLst>
              <a:gd name="adj1" fmla="val 29795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001524" y="1252465"/>
            <a:ext cx="805234" cy="185980"/>
          </a:xfrm>
          <a:prstGeom prst="roundRect">
            <a:avLst>
              <a:gd name="adj" fmla="val 7472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7" name="Elbow Connector 66"/>
          <p:cNvCxnSpPr>
            <a:stCxn id="62" idx="3"/>
            <a:endCxn id="32" idx="1"/>
          </p:cNvCxnSpPr>
          <p:nvPr/>
        </p:nvCxnSpPr>
        <p:spPr>
          <a:xfrm>
            <a:off x="3806758" y="1345455"/>
            <a:ext cx="1107332" cy="2444358"/>
          </a:xfrm>
          <a:prstGeom prst="bentConnector3">
            <a:avLst>
              <a:gd name="adj1" fmla="val 29795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42975" y="173182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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99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14464" y="1356028"/>
            <a:ext cx="7919936" cy="1691492"/>
          </a:xfrm>
          <a:prstGeom prst="roundRect">
            <a:avLst>
              <a:gd name="adj" fmla="val 7472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/>
              <a:t>Client: Browser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1" y="0"/>
            <a:ext cx="854033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i="0" u="none" strike="noStrike" cap="none" dirty="0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EXISTING: COMPUTE OFFLOAD VIA Web Workers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38928" y="1461031"/>
            <a:ext cx="3307404" cy="1031798"/>
          </a:xfrm>
          <a:prstGeom prst="roundRect">
            <a:avLst>
              <a:gd name="adj" fmla="val 1014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/>
              <a:t>Web Worker Thread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70251" y="1990386"/>
            <a:ext cx="3083668" cy="377593"/>
          </a:xfrm>
          <a:prstGeom prst="roundRect">
            <a:avLst>
              <a:gd name="adj" fmla="val 2362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Web Worker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4464" y="668415"/>
            <a:ext cx="3307404" cy="469722"/>
          </a:xfrm>
          <a:prstGeom prst="roundRect">
            <a:avLst>
              <a:gd name="adj" fmla="val 18429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4438" y="1457580"/>
            <a:ext cx="3073941" cy="1031796"/>
          </a:xfrm>
          <a:prstGeom prst="roundRect">
            <a:avLst>
              <a:gd name="adj" fmla="val 960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191967" y="1138137"/>
            <a:ext cx="162127" cy="3184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Elbow Connector 24"/>
          <p:cNvCxnSpPr>
            <a:cxnSpLocks/>
            <a:stCxn id="35" idx="3"/>
          </p:cNvCxnSpPr>
          <p:nvPr/>
        </p:nvCxnSpPr>
        <p:spPr>
          <a:xfrm>
            <a:off x="3691132" y="1791509"/>
            <a:ext cx="13429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  <a:endCxn id="12" idx="1"/>
          </p:cNvCxnSpPr>
          <p:nvPr/>
        </p:nvCxnSpPr>
        <p:spPr>
          <a:xfrm>
            <a:off x="3808379" y="2179182"/>
            <a:ext cx="1361872" cy="1"/>
          </a:xfrm>
          <a:prstGeom prst="bentConnector3">
            <a:avLst>
              <a:gd name="adj1" fmla="val 50000"/>
            </a:avLst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018" y="3312530"/>
            <a:ext cx="7234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Fetch script and worker package from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Create web worker and offload worker script.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Worker instantiated on separate thread inside client, runs in parallel with main thread</a:t>
            </a:r>
          </a:p>
          <a:p>
            <a:pPr marL="342900" indent="-342900">
              <a:buAutoNum type="arabicPeriod"/>
            </a:pPr>
            <a:r>
              <a:rPr lang="en-CA" dirty="0"/>
              <a:t>Main thread communicates with instantiated worker service to retrieve results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1472" y="1606418"/>
            <a:ext cx="2869660" cy="370181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Worker Script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15479" y="1133317"/>
            <a:ext cx="162351" cy="4922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1935873" y="10858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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5170251" y="192919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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C81C27-E8B4-4746-8818-1822653F8760}"/>
              </a:ext>
            </a:extLst>
          </p:cNvPr>
          <p:cNvSpPr txBox="1"/>
          <p:nvPr/>
        </p:nvSpPr>
        <p:spPr>
          <a:xfrm>
            <a:off x="4194715" y="152514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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0AEE88-47A1-954A-94D5-0AC36BD5C5BD}"/>
              </a:ext>
            </a:extLst>
          </p:cNvPr>
          <p:cNvSpPr txBox="1"/>
          <p:nvPr/>
        </p:nvSpPr>
        <p:spPr>
          <a:xfrm>
            <a:off x="4201265" y="1885646"/>
            <a:ext cx="6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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865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14090" y="668416"/>
            <a:ext cx="3544110" cy="2849544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Compute Utility Node 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1" y="0"/>
            <a:ext cx="774930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i="0" u="none" strike="noStrike" cap="none" dirty="0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PROPOSED: COMPUTE OFFLOAD VIA EDGE WORKERS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34064" y="1585608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Management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C4A481-A905-4C40-A594-44E7F7D911AF}"/>
              </a:ext>
            </a:extLst>
          </p:cNvPr>
          <p:cNvGrpSpPr/>
          <p:nvPr/>
        </p:nvGrpSpPr>
        <p:grpSpPr>
          <a:xfrm>
            <a:off x="5034064" y="3654129"/>
            <a:ext cx="3307404" cy="875488"/>
            <a:chOff x="5034064" y="3229584"/>
            <a:chExt cx="3307404" cy="875488"/>
          </a:xfrm>
        </p:grpSpPr>
        <p:sp>
          <p:nvSpPr>
            <p:cNvPr id="7" name="Rounded Rectangle 6"/>
            <p:cNvSpPr/>
            <p:nvPr/>
          </p:nvSpPr>
          <p:spPr>
            <a:xfrm>
              <a:off x="5034064" y="3229584"/>
              <a:ext cx="3307404" cy="875488"/>
            </a:xfrm>
            <a:prstGeom prst="roundRect">
              <a:avLst>
                <a:gd name="adj" fmla="val 10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dirty="0"/>
                <a:t>Accelerator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50796" y="3346315"/>
              <a:ext cx="3083668" cy="370181"/>
            </a:xfrm>
            <a:prstGeom prst="roundRect">
              <a:avLst>
                <a:gd name="adj" fmla="val 20667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Accelerated Computation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032443" y="1098136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Directory Service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20171-470C-274E-848F-0EEDC13E8B01}"/>
              </a:ext>
            </a:extLst>
          </p:cNvPr>
          <p:cNvGrpSpPr/>
          <p:nvPr/>
        </p:nvGrpSpPr>
        <p:grpSpPr>
          <a:xfrm>
            <a:off x="5034064" y="2160698"/>
            <a:ext cx="3307404" cy="1145384"/>
            <a:chOff x="5034064" y="2160698"/>
            <a:chExt cx="3307404" cy="1145384"/>
          </a:xfrm>
        </p:grpSpPr>
        <p:sp>
          <p:nvSpPr>
            <p:cNvPr id="3" name="Rounded Rectangle 2"/>
            <p:cNvSpPr/>
            <p:nvPr/>
          </p:nvSpPr>
          <p:spPr>
            <a:xfrm>
              <a:off x="5034064" y="2160698"/>
              <a:ext cx="3307404" cy="1145384"/>
            </a:xfrm>
            <a:prstGeom prst="roundRect">
              <a:avLst>
                <a:gd name="adj" fmla="val 10145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50796" y="2263843"/>
              <a:ext cx="3083668" cy="925507"/>
            </a:xfrm>
            <a:prstGeom prst="roundRect">
              <a:avLst>
                <a:gd name="adj" fmla="val 9213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Edge Worker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57800" y="2703628"/>
              <a:ext cx="2869660" cy="370181"/>
            </a:xfrm>
            <a:prstGeom prst="roundRect">
              <a:avLst>
                <a:gd name="adj" fmla="val 2066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Acceleration API</a:t>
              </a:r>
            </a:p>
          </p:txBody>
        </p:sp>
      </p:grpSp>
      <p:sp>
        <p:nvSpPr>
          <p:cNvPr id="4" name="Up-Down Arrow 3"/>
          <p:cNvSpPr/>
          <p:nvPr/>
        </p:nvSpPr>
        <p:spPr>
          <a:xfrm>
            <a:off x="6545555" y="3053758"/>
            <a:ext cx="161665" cy="717101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614464" y="668415"/>
            <a:ext cx="3307404" cy="469722"/>
          </a:xfrm>
          <a:prstGeom prst="roundRect">
            <a:avLst>
              <a:gd name="adj" fmla="val 18429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4464" y="1356028"/>
            <a:ext cx="3307404" cy="1336965"/>
          </a:xfrm>
          <a:prstGeom prst="roundRect">
            <a:avLst>
              <a:gd name="adj" fmla="val 7472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/>
              <a:t>Client: Browser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6554821" y="1993137"/>
            <a:ext cx="152399" cy="27070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734438" y="1457580"/>
            <a:ext cx="3073941" cy="851061"/>
          </a:xfrm>
          <a:prstGeom prst="roundRect">
            <a:avLst>
              <a:gd name="adj" fmla="val 960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Script (PWA/Edge App)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191967" y="1138137"/>
            <a:ext cx="162127" cy="3184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ircular Arrow 5"/>
          <p:cNvSpPr/>
          <p:nvPr/>
        </p:nvSpPr>
        <p:spPr>
          <a:xfrm rot="5400000">
            <a:off x="8115300" y="1223226"/>
            <a:ext cx="449093" cy="6409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0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flipV="1">
            <a:off x="3808379" y="1304038"/>
            <a:ext cx="1224064" cy="3215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5" idx="3"/>
            <a:endCxn id="9" idx="1"/>
          </p:cNvCxnSpPr>
          <p:nvPr/>
        </p:nvCxnSpPr>
        <p:spPr>
          <a:xfrm>
            <a:off x="3691132" y="1791509"/>
            <a:ext cx="13429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  <a:endCxn id="12" idx="1"/>
          </p:cNvCxnSpPr>
          <p:nvPr/>
        </p:nvCxnSpPr>
        <p:spPr>
          <a:xfrm>
            <a:off x="3788924" y="2120629"/>
            <a:ext cx="1361872" cy="605968"/>
          </a:xfrm>
          <a:prstGeom prst="bentConnector3">
            <a:avLst>
              <a:gd name="adj1" fmla="val 50000"/>
            </a:avLst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8934" y="2841831"/>
            <a:ext cx="41729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Download script and package from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Optional: Search for available compute utility</a:t>
            </a:r>
            <a:br>
              <a:rPr lang="en-CA" dirty="0"/>
            </a:br>
            <a:r>
              <a:rPr lang="en-CA" dirty="0"/>
              <a:t>using discovery mechanism</a:t>
            </a:r>
            <a:br>
              <a:rPr lang="en-CA" dirty="0"/>
            </a:br>
            <a:r>
              <a:rPr lang="en-CA" dirty="0"/>
              <a:t>(Alternative: use prespecified compute utility)</a:t>
            </a:r>
          </a:p>
          <a:p>
            <a:pPr marL="342900" indent="-342900">
              <a:buAutoNum type="arabicPeriod"/>
            </a:pPr>
            <a:r>
              <a:rPr lang="en-CA" dirty="0"/>
              <a:t>Instantiate remote edge worker by installing</a:t>
            </a:r>
            <a:br>
              <a:rPr lang="en-CA" dirty="0"/>
            </a:br>
            <a:r>
              <a:rPr lang="en-CA" dirty="0"/>
              <a:t>package using management service API</a:t>
            </a:r>
          </a:p>
          <a:p>
            <a:pPr marL="342900" indent="-342900">
              <a:buAutoNum type="arabicPeriod"/>
            </a:pPr>
            <a:r>
              <a:rPr lang="en-CA" dirty="0"/>
              <a:t>Communicate with instantiated worker service</a:t>
            </a:r>
            <a:br>
              <a:rPr lang="en-CA" dirty="0"/>
            </a:br>
            <a:r>
              <a:rPr lang="en-CA" dirty="0"/>
              <a:t>via socket, and then to accelerator via API.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1472" y="1606418"/>
            <a:ext cx="2869660" cy="370181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Package (e.g. WASM, script)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15479" y="1133317"/>
            <a:ext cx="162351" cy="4922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1935873" y="10858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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4086388" y="131776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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469860" y="211520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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82E0F-1DCC-154E-B975-9AA774A37D1A}"/>
              </a:ext>
            </a:extLst>
          </p:cNvPr>
          <p:cNvSpPr txBox="1"/>
          <p:nvPr/>
        </p:nvSpPr>
        <p:spPr>
          <a:xfrm>
            <a:off x="4500239" y="149748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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46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14090" y="668415"/>
            <a:ext cx="3544110" cy="2849545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Compute Utility Node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7A13D1-47D9-E940-8B9E-3C9DBF437B0E}"/>
              </a:ext>
            </a:extLst>
          </p:cNvPr>
          <p:cNvGrpSpPr/>
          <p:nvPr/>
        </p:nvGrpSpPr>
        <p:grpSpPr>
          <a:xfrm>
            <a:off x="5034064" y="2160698"/>
            <a:ext cx="3307404" cy="1145384"/>
            <a:chOff x="5034064" y="2160698"/>
            <a:chExt cx="3307404" cy="114538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C6A03DF-5C7F-DB43-95B3-D9E85D92DE34}"/>
                </a:ext>
              </a:extLst>
            </p:cNvPr>
            <p:cNvSpPr/>
            <p:nvPr/>
          </p:nvSpPr>
          <p:spPr>
            <a:xfrm>
              <a:off x="5034064" y="2160698"/>
              <a:ext cx="3307404" cy="1145384"/>
            </a:xfrm>
            <a:prstGeom prst="roundRect">
              <a:avLst>
                <a:gd name="adj" fmla="val 10145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1375C2B-C4B4-BA4D-B0FE-BA5936189E26}"/>
                </a:ext>
              </a:extLst>
            </p:cNvPr>
            <p:cNvSpPr/>
            <p:nvPr/>
          </p:nvSpPr>
          <p:spPr>
            <a:xfrm>
              <a:off x="5150796" y="2263843"/>
              <a:ext cx="3083668" cy="925507"/>
            </a:xfrm>
            <a:prstGeom prst="roundRect">
              <a:avLst>
                <a:gd name="adj" fmla="val 9213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Edge Worker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741C5BB-303E-5E42-8BAE-E48D163C64BC}"/>
                </a:ext>
              </a:extLst>
            </p:cNvPr>
            <p:cNvSpPr/>
            <p:nvPr/>
          </p:nvSpPr>
          <p:spPr>
            <a:xfrm>
              <a:off x="5257800" y="2703628"/>
              <a:ext cx="2869660" cy="370181"/>
            </a:xfrm>
            <a:prstGeom prst="roundRect">
              <a:avLst>
                <a:gd name="adj" fmla="val 2066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IoT Orchestration API</a:t>
              </a:r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0" y="0"/>
            <a:ext cx="864803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i="0" u="none" strike="noStrike" cap="none" dirty="0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PROPOSED: IoT ORCHESTRATION VIA EDGE WORKERS (and PWAS/EDGE APPS)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34064" y="1585608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Management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32443" y="1098136"/>
            <a:ext cx="3307404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Directory Service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5689588" y="3059400"/>
            <a:ext cx="136829" cy="816608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614464" y="668415"/>
            <a:ext cx="3307404" cy="469722"/>
          </a:xfrm>
          <a:prstGeom prst="roundRect">
            <a:avLst>
              <a:gd name="adj" fmla="val 18429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4464" y="1356028"/>
            <a:ext cx="3307404" cy="1336965"/>
          </a:xfrm>
          <a:prstGeom prst="roundRect">
            <a:avLst>
              <a:gd name="adj" fmla="val 7472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/>
              <a:t>Client: Browser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6554821" y="1993137"/>
            <a:ext cx="139893" cy="27070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734438" y="1457580"/>
            <a:ext cx="3073941" cy="851061"/>
          </a:xfrm>
          <a:prstGeom prst="roundRect">
            <a:avLst>
              <a:gd name="adj" fmla="val 960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Script (PWA/Edge App)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191967" y="1138137"/>
            <a:ext cx="162127" cy="3184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ircular Arrow 5"/>
          <p:cNvSpPr/>
          <p:nvPr/>
        </p:nvSpPr>
        <p:spPr>
          <a:xfrm rot="5400000">
            <a:off x="8115300" y="1223226"/>
            <a:ext cx="449093" cy="6409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0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flipV="1">
            <a:off x="3808379" y="1304038"/>
            <a:ext cx="1224064" cy="3215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5" idx="3"/>
            <a:endCxn id="9" idx="1"/>
          </p:cNvCxnSpPr>
          <p:nvPr/>
        </p:nvCxnSpPr>
        <p:spPr>
          <a:xfrm>
            <a:off x="3691132" y="1791509"/>
            <a:ext cx="13429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746" y="2848075"/>
            <a:ext cx="41729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Download script and package from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Optional: Search for available compute utility</a:t>
            </a:r>
            <a:br>
              <a:rPr lang="en-CA" dirty="0"/>
            </a:br>
            <a:r>
              <a:rPr lang="en-CA" dirty="0"/>
              <a:t>using discovery mechanism</a:t>
            </a:r>
            <a:br>
              <a:rPr lang="en-CA" dirty="0"/>
            </a:br>
            <a:r>
              <a:rPr lang="en-CA" dirty="0"/>
              <a:t>(Alternative: use prespecified compute utility)</a:t>
            </a:r>
          </a:p>
          <a:p>
            <a:pPr marL="342900" indent="-342900">
              <a:buAutoNum type="arabicPeriod"/>
            </a:pPr>
            <a:r>
              <a:rPr lang="en-CA" dirty="0"/>
              <a:t>Instantiate remote edge worker by installing</a:t>
            </a:r>
            <a:br>
              <a:rPr lang="en-CA" dirty="0"/>
            </a:br>
            <a:r>
              <a:rPr lang="en-CA" dirty="0"/>
              <a:t>package using management service API</a:t>
            </a:r>
          </a:p>
          <a:p>
            <a:pPr marL="342900" indent="-342900">
              <a:buAutoNum type="arabicPeriod"/>
            </a:pPr>
            <a:r>
              <a:rPr lang="en-CA" dirty="0"/>
              <a:t>Communicate with instantiated worker service</a:t>
            </a:r>
            <a:br>
              <a:rPr lang="en-CA" dirty="0"/>
            </a:br>
            <a:r>
              <a:rPr lang="en-CA" dirty="0"/>
              <a:t>via socket, and then to IoT devices via API.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1472" y="1606418"/>
            <a:ext cx="2869660" cy="370181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Package (e.g. WASM, script)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15479" y="1133317"/>
            <a:ext cx="162351" cy="4922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1935873" y="10858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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4086388" y="131776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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4500239" y="149748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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469860" y="211520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</a:t>
            </a:r>
            <a:endParaRPr lang="en-CA" dirty="0"/>
          </a:p>
        </p:txBody>
      </p:sp>
      <p:sp>
        <p:nvSpPr>
          <p:cNvPr id="32" name="Rounded Rectangle 31"/>
          <p:cNvSpPr/>
          <p:nvPr/>
        </p:nvSpPr>
        <p:spPr>
          <a:xfrm>
            <a:off x="4905759" y="3892919"/>
            <a:ext cx="1649062" cy="725650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IoT Device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09138" y="3890387"/>
            <a:ext cx="1649062" cy="727282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IoT Device 2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7574492" y="3072168"/>
            <a:ext cx="118353" cy="820751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0AE7C08-4218-CB48-B030-0133ADAFC89E}"/>
              </a:ext>
            </a:extLst>
          </p:cNvPr>
          <p:cNvCxnSpPr>
            <a:cxnSpLocks/>
          </p:cNvCxnSpPr>
          <p:nvPr/>
        </p:nvCxnSpPr>
        <p:spPr>
          <a:xfrm>
            <a:off x="3788924" y="2120629"/>
            <a:ext cx="1361872" cy="605968"/>
          </a:xfrm>
          <a:prstGeom prst="bentConnector3">
            <a:avLst>
              <a:gd name="adj1" fmla="val 50000"/>
            </a:avLst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7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9229" y="668415"/>
            <a:ext cx="8098971" cy="2849545"/>
          </a:xfrm>
          <a:prstGeom prst="roundRect">
            <a:avLst>
              <a:gd name="adj" fmla="val 4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Compute Utility Node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0" y="0"/>
            <a:ext cx="864803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MULTIPLE APIS ACCESSED FROM EDGE WORKERS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3657" y="2220562"/>
            <a:ext cx="7857811" cy="1113765"/>
          </a:xfrm>
          <a:prstGeom prst="roundRect">
            <a:avLst>
              <a:gd name="adj" fmla="val 10145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483657" y="1585608"/>
            <a:ext cx="7857811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Management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3657" y="1098136"/>
            <a:ext cx="7856190" cy="411803"/>
          </a:xfrm>
          <a:prstGeom prst="roundRect">
            <a:avLst>
              <a:gd name="adj" fmla="val 2319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Directory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057" y="2334650"/>
            <a:ext cx="7669827" cy="830987"/>
          </a:xfrm>
          <a:prstGeom prst="roundRect">
            <a:avLst>
              <a:gd name="adj" fmla="val 921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Edge Worker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78286" y="2692813"/>
            <a:ext cx="2250594" cy="370181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IoT Orchestration API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6927508" y="3064868"/>
            <a:ext cx="144489" cy="607726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Down Arrow 4"/>
          <p:cNvSpPr/>
          <p:nvPr/>
        </p:nvSpPr>
        <p:spPr>
          <a:xfrm>
            <a:off x="4160329" y="1995100"/>
            <a:ext cx="152399" cy="3395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ircular Arrow 5"/>
          <p:cNvSpPr/>
          <p:nvPr/>
        </p:nvSpPr>
        <p:spPr>
          <a:xfrm rot="5400000">
            <a:off x="8115300" y="1223226"/>
            <a:ext cx="449093" cy="6409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0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78286" y="3644994"/>
            <a:ext cx="2250594" cy="960656"/>
          </a:xfrm>
          <a:prstGeom prst="roundRect">
            <a:avLst>
              <a:gd name="adj" fmla="val 97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IoT Device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A851DD-B4DB-7446-B695-F71CCBDFC72C}"/>
              </a:ext>
            </a:extLst>
          </p:cNvPr>
          <p:cNvSpPr/>
          <p:nvPr/>
        </p:nvSpPr>
        <p:spPr>
          <a:xfrm>
            <a:off x="3040840" y="3632049"/>
            <a:ext cx="2720713" cy="973601"/>
          </a:xfrm>
          <a:prstGeom prst="roundRect">
            <a:avLst>
              <a:gd name="adj" fmla="val 10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/>
              <a:t>Accelerator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733C81-6D7B-2043-888F-9E5BC95382CF}"/>
              </a:ext>
            </a:extLst>
          </p:cNvPr>
          <p:cNvSpPr/>
          <p:nvPr/>
        </p:nvSpPr>
        <p:spPr>
          <a:xfrm>
            <a:off x="3174439" y="3784394"/>
            <a:ext cx="2471057" cy="348324"/>
          </a:xfrm>
          <a:prstGeom prst="roundRect">
            <a:avLst>
              <a:gd name="adj" fmla="val 20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Accelerated Computation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F88B236-1A9F-A24F-8FAF-D06422125062}"/>
              </a:ext>
            </a:extLst>
          </p:cNvPr>
          <p:cNvSpPr/>
          <p:nvPr/>
        </p:nvSpPr>
        <p:spPr>
          <a:xfrm>
            <a:off x="3040841" y="2686765"/>
            <a:ext cx="2720713" cy="366532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Acceleration API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A06F2B0A-8AC4-B645-A743-5936CBD2D769}"/>
              </a:ext>
            </a:extLst>
          </p:cNvPr>
          <p:cNvSpPr/>
          <p:nvPr/>
        </p:nvSpPr>
        <p:spPr>
          <a:xfrm>
            <a:off x="4312728" y="3051649"/>
            <a:ext cx="144489" cy="620945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99609C7-546B-F44A-8EED-6FAB871AB595}"/>
              </a:ext>
            </a:extLst>
          </p:cNvPr>
          <p:cNvSpPr/>
          <p:nvPr/>
        </p:nvSpPr>
        <p:spPr>
          <a:xfrm>
            <a:off x="682321" y="2686764"/>
            <a:ext cx="2250594" cy="366532"/>
          </a:xfrm>
          <a:prstGeom prst="roundRect">
            <a:avLst>
              <a:gd name="adj" fmla="val 20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Storage API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D55AA2C-B81A-F943-B74D-55CAC9305534}"/>
              </a:ext>
            </a:extLst>
          </p:cNvPr>
          <p:cNvSpPr/>
          <p:nvPr/>
        </p:nvSpPr>
        <p:spPr>
          <a:xfrm>
            <a:off x="624242" y="3644994"/>
            <a:ext cx="2250594" cy="947709"/>
          </a:xfrm>
          <a:prstGeom prst="roundRect">
            <a:avLst>
              <a:gd name="adj" fmla="val 114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1" name="Up-Down Arrow 40">
            <a:extLst>
              <a:ext uri="{FF2B5EF4-FFF2-40B4-BE49-F238E27FC236}">
                <a16:creationId xmlns:a16="http://schemas.microsoft.com/office/drawing/2014/main" id="{63297D9A-EA23-D743-A5AA-C0142827E175}"/>
              </a:ext>
            </a:extLst>
          </p:cNvPr>
          <p:cNvSpPr/>
          <p:nvPr/>
        </p:nvSpPr>
        <p:spPr>
          <a:xfrm>
            <a:off x="1677295" y="3031702"/>
            <a:ext cx="144489" cy="600346"/>
          </a:xfrm>
          <a:prstGeom prst="upDownArrow">
            <a:avLst>
              <a:gd name="adj1" fmla="val 50000"/>
              <a:gd name="adj2" fmla="val 10744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83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1" y="0"/>
            <a:ext cx="774930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i="0" u="none" strike="noStrike" cap="none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REQUIRED STANDARDS </a:t>
            </a:r>
            <a:r>
              <a:rPr lang="en-US" b="1" i="0" u="none" strike="noStrike" cap="none" dirty="0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DEVELOPMENT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7090" y="561600"/>
            <a:ext cx="8728861" cy="355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Management API (network and scripting) to Instantiate Workers</a:t>
            </a:r>
            <a:endParaRPr lang="en-US" sz="1800" b="1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API for a compute service that allows installation of a packaged worker</a:t>
            </a: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Packaging and Worker Management</a:t>
            </a:r>
            <a:endParaRPr lang="en-US" sz="1800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Worker encapsulation that allows installation in a sandboxed and isolated environment with all their dependencies and suitable (but controlled) access to other services.  Options: WASM, scripts, containers.</a:t>
            </a: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APIs for Compute Acceleration (e.g. </a:t>
            </a:r>
            <a:r>
              <a:rPr lang="en-US" sz="1800" b="1" dirty="0" err="1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WebNN</a:t>
            </a: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) and </a:t>
            </a:r>
            <a:r>
              <a:rPr lang="en-US" sz="1800" b="1" dirty="0" err="1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</a:t>
            </a: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Device Access (e.g. </a:t>
            </a:r>
            <a:r>
              <a:rPr lang="en-US" sz="1800" b="1" dirty="0" err="1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WoT</a:t>
            </a: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Orchestration services need to access other IoT devices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services need access to accelerated compute capabilities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Installation of edge workers should be possible from browser and web application contexts, e.g. as extension of PWAs and/or web workers</a:t>
            </a: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Optional: Discovery (network and scripting API)</a:t>
            </a:r>
          </a:p>
          <a:p>
            <a:pPr marL="268288" lvl="6" indent="-268288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Find a compute utility that can host a worker (requirements-based search)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Can be an extension/application of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WoT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Discovery process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6"/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endParaRPr lang="en-US" sz="18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06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585351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OUTLINE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751114"/>
            <a:ext cx="8475600" cy="37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Motivation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Top-Down vs. Bottom-Up Deployment Models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 Cases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Definition and Goals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Possible Technical Approaches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Discovery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Service Offload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Orchestration Service Installation and Management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585351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OUTLINE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751114"/>
            <a:ext cx="8475600" cy="37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endParaRPr lang="en-US" sz="1800" b="1" i="0" u="none" strike="noStrike" cap="none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Motivation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Top-Down vs. Bottom-Up Deployment Models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 Cases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Definition and Goals</a:t>
            </a:r>
            <a:r>
              <a:rPr lang="en-US" sz="1600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Possible Technical Approaches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Discovery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Service Offload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Orchestration Service Installation and Management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2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851303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Edge Computing: Top-DOWN VS. Bottom-UP Deployment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782425"/>
            <a:ext cx="4423306" cy="386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1. Extend Cloud Computing Down</a:t>
            </a:r>
            <a:endParaRPr lang="en-US" sz="1800" b="1" i="0" u="none" strike="noStrike" cap="none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</a:t>
            </a:r>
            <a:r>
              <a:rPr lang="en-US" sz="1600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ervices managed </a:t>
            </a:r>
            <a:r>
              <a:rPr lang="en-US" sz="1600" b="1" i="1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by provider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General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execution environment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“DevOps”: based on containers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2. Extend Web Computing Up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Apps accessed </a:t>
            </a: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by user 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via links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Specialized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execution environment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“</a:t>
            </a:r>
            <a:r>
              <a:rPr lang="en-US" sz="16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FaaS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”: based on functions (typ. “scripts”)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800" b="1" i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Complementary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1 is the foundation for 2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endParaRPr lang="en-US" sz="1600" i="0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81FFC9-24D4-AB4F-8BFA-911801627084}"/>
              </a:ext>
            </a:extLst>
          </p:cNvPr>
          <p:cNvGrpSpPr/>
          <p:nvPr/>
        </p:nvGrpSpPr>
        <p:grpSpPr>
          <a:xfrm>
            <a:off x="4423067" y="880823"/>
            <a:ext cx="4492524" cy="3646845"/>
            <a:chOff x="4423067" y="1000569"/>
            <a:chExt cx="4492524" cy="364684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0AD231C-2036-EC4F-9631-C5084A7F1F1E}"/>
                </a:ext>
              </a:extLst>
            </p:cNvPr>
            <p:cNvGrpSpPr/>
            <p:nvPr/>
          </p:nvGrpSpPr>
          <p:grpSpPr>
            <a:xfrm>
              <a:off x="4986779" y="1687292"/>
              <a:ext cx="3478491" cy="2297659"/>
              <a:chOff x="4986779" y="1687292"/>
              <a:chExt cx="3478491" cy="2297659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2645BAF9-3AD9-4746-879C-F7DCBC075366}"/>
                  </a:ext>
                </a:extLst>
              </p:cNvPr>
              <p:cNvSpPr/>
              <p:nvPr/>
            </p:nvSpPr>
            <p:spPr>
              <a:xfrm>
                <a:off x="4986779" y="1687292"/>
                <a:ext cx="3478491" cy="2297659"/>
              </a:xfrm>
              <a:prstGeom prst="roundRect">
                <a:avLst>
                  <a:gd name="adj" fmla="val 1111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Edge Compute Node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B55E2AE-71B5-C34D-8284-F8D92918DDC6}"/>
                  </a:ext>
                </a:extLst>
              </p:cNvPr>
              <p:cNvSpPr/>
              <p:nvPr/>
            </p:nvSpPr>
            <p:spPr>
              <a:xfrm>
                <a:off x="5156463" y="2843900"/>
                <a:ext cx="3167406" cy="1012625"/>
              </a:xfrm>
              <a:prstGeom prst="roundRect">
                <a:avLst>
                  <a:gd name="adj" fmla="val 141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Execution Environment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41C6C0A-6ADA-6349-9CE3-A1501007B6CB}"/>
                  </a:ext>
                </a:extLst>
              </p:cNvPr>
              <p:cNvSpPr/>
              <p:nvPr/>
            </p:nvSpPr>
            <p:spPr>
              <a:xfrm>
                <a:off x="5413121" y="3249812"/>
                <a:ext cx="2636776" cy="4752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2"/>
                    </a:solidFill>
                  </a:rPr>
                  <a:t>FaaS</a:t>
                </a:r>
                <a:r>
                  <a:rPr lang="en-US" dirty="0">
                    <a:solidFill>
                      <a:schemeClr val="bg2"/>
                    </a:solidFill>
                  </a:rPr>
                  <a:t>: Script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38AC2B6-90D3-554D-AB77-D797F2BEAD81}"/>
                  </a:ext>
                </a:extLst>
              </p:cNvPr>
              <p:cNvSpPr/>
              <p:nvPr/>
            </p:nvSpPr>
            <p:spPr>
              <a:xfrm>
                <a:off x="5156463" y="2123987"/>
                <a:ext cx="3167406" cy="638077"/>
              </a:xfrm>
              <a:prstGeom prst="roundRect">
                <a:avLst>
                  <a:gd name="adj" fmla="val 2454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DevOps: Container</a:t>
                </a:r>
              </a:p>
            </p:txBody>
          </p:sp>
        </p:grpSp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F0F5F8ED-FC00-7447-AEF0-39FFB4C25ED2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4430229" y="1716792"/>
              <a:ext cx="998634" cy="453834"/>
            </a:xfrm>
            <a:prstGeom prst="bentConnector2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535B4BF-CBF0-0743-9911-29704D2D48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H="1">
              <a:off x="3976634" y="2170384"/>
              <a:ext cx="1905824" cy="453833"/>
            </a:xfrm>
            <a:prstGeom prst="bentConnector2">
              <a:avLst/>
            </a:prstGeom>
            <a:ln w="635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CC70D4E-3859-7E43-A387-CFC46606364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6200000" flipV="1">
              <a:off x="7848037" y="3689306"/>
              <a:ext cx="934350" cy="530630"/>
            </a:xfrm>
            <a:prstGeom prst="bentConnector2">
              <a:avLst/>
            </a:prstGeom>
            <a:ln w="635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EDD400E-466A-304E-95CD-741AE9B20569}"/>
                </a:ext>
              </a:extLst>
            </p:cNvPr>
            <p:cNvSpPr/>
            <p:nvPr/>
          </p:nvSpPr>
          <p:spPr>
            <a:xfrm>
              <a:off x="4423067" y="1000569"/>
              <a:ext cx="3103362" cy="56527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Cloud: Server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E7E047E-E310-C94E-9DD5-051B22E3BD64}"/>
                </a:ext>
              </a:extLst>
            </p:cNvPr>
            <p:cNvSpPr/>
            <p:nvPr/>
          </p:nvSpPr>
          <p:spPr>
            <a:xfrm>
              <a:off x="5693229" y="4082143"/>
              <a:ext cx="3222362" cy="5652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Client: Browser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8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CASES for User-CENTRIC (Bottom-UP) Deployment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Smart Retail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Small business owners self-managing technology (1)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Large retail franchises deploying applications for use on employees’ own devices (BYOD context)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561600"/>
            <a:ext cx="4055267" cy="391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Smart City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40% of smart city use cases require multivendor solutions (2,3)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Cities need to develop third-party app ecosystem to best provide value to citizens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00" y="4228015"/>
            <a:ext cx="86658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https://www.conexxus.org/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4"/>
              </a:rPr>
              <a:t>https://www.mckinsey.com/business-functions/digital-mckinsey/our-insights/the-internet-of-things-the-value-of-digitizing-the-physical-world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https://machinaresearch.com/news/smart-cities-could-waste-usd341-billion-by-2025-on-non-standardized-iot-deployments/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7E532-88F6-4B60-8A30-4660E827F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3" t="23048" r="511" b="6383"/>
          <a:stretch/>
        </p:blipFill>
        <p:spPr>
          <a:xfrm>
            <a:off x="500515" y="2397212"/>
            <a:ext cx="352647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07CE-BA6E-4008-9368-C366715A71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003"/>
          <a:stretch/>
        </p:blipFill>
        <p:spPr>
          <a:xfrm>
            <a:off x="4572001" y="2397212"/>
            <a:ext cx="383911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7650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585351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GOALS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876300"/>
            <a:ext cx="8475600" cy="359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r>
              <a:rPr lang="en-US" sz="1800" b="1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Primary: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Define “compute utilities” supporting 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client-managed</a:t>
            </a:r>
            <a:r>
              <a:rPr lang="en-US" sz="1600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 “edge worker” services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Allow clients to 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offload compute </a:t>
            </a:r>
            <a:r>
              <a:rPr lang="en-US" sz="1600" i="0" u="none" strike="noStrike" cap="none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to “nearby” compute utility infrastructure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Allow clients to </a:t>
            </a: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distributed</a:t>
            </a: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 orchestration</a:t>
            </a:r>
            <a:endParaRPr lang="en-US" sz="16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Secondary:</a:t>
            </a:r>
            <a:r>
              <a:rPr lang="en-US" sz="18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Support secure, monetized, differentiated (e.g. accelerated) edge computing services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Support development of a third-party application ecosystem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Extend web programming to simplify development and deployment of applications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Allow clients (users) to easily and dynamically find compute utilities (discovery)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endParaRPr lang="en-US" sz="1600" i="0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77091" y="0"/>
            <a:ext cx="774930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TARGET Capabilities and THEIR</a:t>
            </a:r>
            <a:r>
              <a:rPr lang="en-US" b="1" i="0" u="none" strike="noStrike" cap="none" dirty="0">
                <a:solidFill>
                  <a:schemeClr val="dk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  REQUIREMENTS</a:t>
            </a:r>
            <a:endParaRPr b="1" i="0" u="none" strike="noStrike" cap="none" dirty="0">
              <a:solidFill>
                <a:schemeClr val="dk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7091" y="280800"/>
            <a:ext cx="8550000" cy="383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Capability 1: Compute Offload</a:t>
            </a:r>
            <a:endParaRPr lang="en-US" sz="1800" b="1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Allow browser-based applications, small IoT devices, and client computers access to accelerated compute utility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utility may be on-board (device), local (edge), or remote (cloud)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Requirement: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Access to accelerated computing (GPU, FPGA, NN-ASIC,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etc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)</a:t>
            </a: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Capability 2: IoT Orchestration</a:t>
            </a:r>
            <a:endParaRPr lang="en-US" sz="1800" b="1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Install programmed orchestration function for derived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services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Requirement: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Access to local network and </a:t>
            </a:r>
            <a:r>
              <a:rPr lang="en-US" sz="1800" dirty="0" err="1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devices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Requirement: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Persistent installation and event-driven execution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6"/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Other General Requirements</a:t>
            </a:r>
            <a:endParaRPr lang="en-US" sz="1800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Privacy: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Trusted information and metadata management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Security: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Integrity, confidentiality, access control, authentication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Discovery: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Local and remote, devices and services, open but protected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Management: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Installation, cancellation, monitoring, payment</a:t>
            </a:r>
            <a:endParaRPr lang="en-US" sz="1800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6"/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endParaRPr lang="en-US" sz="18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06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1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585351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Edge COMPUTING And IOT ORCHESTRATION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765544"/>
            <a:ext cx="8475600" cy="370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Better Together!</a:t>
            </a:r>
            <a:endParaRPr lang="en-US" sz="2000" i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indent="-244475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Offload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(by itself) lacks access to sensors and actuators</a:t>
            </a:r>
            <a:b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… interesting applications use data to make decisions and take actions</a:t>
            </a:r>
          </a:p>
          <a:p>
            <a:pPr marL="425450" lvl="0" indent="-244475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 Orchestration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(by itself) lacks capability to make complex decisions</a:t>
            </a:r>
            <a:b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… complex decisions need compute-intensive analytics</a:t>
            </a:r>
          </a:p>
          <a:p>
            <a:pPr marL="180975" lvl="0"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IoT orchestration + Edge Computing</a:t>
            </a:r>
            <a:r>
              <a:rPr lang="en-US" sz="2000" b="1" i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have </a:t>
            </a:r>
            <a:r>
              <a:rPr lang="en-US" sz="2000" b="1" i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many</a:t>
            </a:r>
            <a:r>
              <a:rPr lang="en-US" sz="20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applications</a:t>
            </a: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Security: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motion sensor, camera,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person detection</a:t>
            </a:r>
            <a:endParaRPr lang="en-US" sz="1800" i="1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Inventory: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door open sensor,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product identification</a:t>
            </a: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Logistics: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location tracking, 3D scanning, camera,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path planning</a:t>
            </a: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Energy: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temp sensor, heater control,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person detection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machine learning</a:t>
            </a: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Marketing: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door sensor, proximity sensor, camera,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sentiment analysis</a:t>
            </a:r>
          </a:p>
          <a:p>
            <a:pPr marL="446088" lvl="6" indent="-26511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Cleaning: </a:t>
            </a:r>
            <a:r>
              <a:rPr lang="en-US" sz="18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robot vacuum cleaner, </a:t>
            </a:r>
            <a:r>
              <a:rPr lang="en-US" sz="1800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obstacle classification, path planning</a:t>
            </a:r>
          </a:p>
          <a:p>
            <a:pPr marL="180975" lvl="6">
              <a:buClr>
                <a:srgbClr val="0070C0"/>
              </a:buClr>
              <a:buSzPts val="1400"/>
            </a:pPr>
            <a:endParaRPr lang="en-US" sz="1800" i="1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3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7" y="0"/>
            <a:ext cx="585351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OUTLINE</a:t>
            </a:r>
            <a:endParaRPr sz="3200" b="1" i="0" u="none" strike="noStrike" cap="none" dirty="0">
              <a:solidFill>
                <a:schemeClr val="bg2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751114"/>
            <a:ext cx="8475600" cy="37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i="0" u="none" strike="noStrike" cap="none" dirty="0">
              <a:solidFill>
                <a:schemeClr val="tx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Motivation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Top-Down vs. Bottom-Up Deployment Models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 Cases</a:t>
            </a:r>
          </a:p>
          <a:p>
            <a:pPr marL="806450" lvl="2" indent="-355600">
              <a:buClr>
                <a:srgbClr val="0070C0"/>
              </a:buClr>
              <a:buSzPts val="1400"/>
              <a:buFont typeface="Wingdings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Definition and Goals</a:t>
            </a:r>
            <a:r>
              <a:rPr lang="en-US" sz="1600" i="0" u="none" strike="noStrike" cap="none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Possible Technical Approaches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Discovery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Service Offload</a:t>
            </a:r>
          </a:p>
          <a:p>
            <a:pPr marL="808038" lvl="1" indent="-360363">
              <a:buClr>
                <a:srgbClr val="0070C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i="0" u="none" strike="noStrike" cap="none" dirty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Orchestration Service Installation and Management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297239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rgbClr val="000000"/>
      </a:dk1>
      <a:lt1>
        <a:srgbClr val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33299</TotalTime>
  <Words>1375</Words>
  <Application>Microsoft Macintosh PowerPoint</Application>
  <PresentationFormat>On-screen Show (16:9)</PresentationFormat>
  <Paragraphs>297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Noto Sans Symbols</vt:lpstr>
      <vt:lpstr>Intel Clear Pro</vt:lpstr>
      <vt:lpstr>Intel Clear</vt:lpstr>
      <vt:lpstr>Int_PPT Template_ClearPro_16x9</vt:lpstr>
      <vt:lpstr>  EDGE APPLICATIONS:     DEVELOPMENT OF STANDARDS SUPPORTING AN      OPEN EDGE COMPUTING ECOSYSTEM   </vt:lpstr>
      <vt:lpstr>OUTLINE</vt:lpstr>
      <vt:lpstr>OUTLINE</vt:lpstr>
      <vt:lpstr>Edge Computing: Top-DOWN VS. Bottom-UP Deployment</vt:lpstr>
      <vt:lpstr>USE CASES for User-CENTRIC (Bottom-UP) Deployment</vt:lpstr>
      <vt:lpstr>GOALS</vt:lpstr>
      <vt:lpstr>TARGET Capabilities and THEIR  REQUIREMENTS</vt:lpstr>
      <vt:lpstr>Edge COMPUTING And IOT ORCHESTRATION</vt:lpstr>
      <vt:lpstr>OUTLINE</vt:lpstr>
      <vt:lpstr>SUMMARY OF PROPOSED TECHNICAL STANDARDS STRATEGY</vt:lpstr>
      <vt:lpstr>DISCOVERY Process (OPTIONAL; WOT)</vt:lpstr>
      <vt:lpstr>EXISTING: COMPUTE OFFLOAD VIA Web Workers</vt:lpstr>
      <vt:lpstr>PROPOSED: COMPUTE OFFLOAD VIA EDGE WORKERS</vt:lpstr>
      <vt:lpstr>PROPOSED: IoT ORCHESTRATION VIA EDGE WORKERS (and PWAS/EDGE APPS)</vt:lpstr>
      <vt:lpstr>MULTIPLE APIS ACCESSED FROM EDGE WORKERS</vt:lpstr>
      <vt:lpstr>REQUIRED STANDARDS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– Standardization Proposed Strategy Outline</dc:title>
  <dc:creator>Siow, Eric</dc:creator>
  <cp:keywords>CTPClassification=CTP_NT</cp:keywords>
  <cp:lastModifiedBy>Mccool, Michael</cp:lastModifiedBy>
  <cp:revision>1177</cp:revision>
  <dcterms:modified xsi:type="dcterms:W3CDTF">2020-02-12T12:51:36Z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2a9219dc-347b-4965-8dca-6e824306dc72</vt:lpwstr>
  </property>
  <property fmtid="{D5CDD505-2E9C-101B-9397-08002B2CF9AE}" pid="3" name="CTP_TimeStamp">
    <vt:lpwstr>2019-10-08 05:01:53Z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