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4"/>
  </p:notesMasterIdLst>
  <p:sldIdLst>
    <p:sldId id="256" r:id="rId2"/>
    <p:sldId id="1400" r:id="rId3"/>
    <p:sldId id="1383" r:id="rId4"/>
    <p:sldId id="1363" r:id="rId5"/>
    <p:sldId id="1377" r:id="rId6"/>
    <p:sldId id="1405" r:id="rId7"/>
    <p:sldId id="1392" r:id="rId8"/>
    <p:sldId id="1401" r:id="rId9"/>
    <p:sldId id="1402" r:id="rId10"/>
    <p:sldId id="1365" r:id="rId11"/>
    <p:sldId id="1359" r:id="rId12"/>
    <p:sldId id="1403" r:id="rId13"/>
    <p:sldId id="1404" r:id="rId14"/>
    <p:sldId id="1380" r:id="rId15"/>
    <p:sldId id="1368" r:id="rId16"/>
    <p:sldId id="1387" r:id="rId17"/>
    <p:sldId id="1406" r:id="rId18"/>
    <p:sldId id="1398" r:id="rId19"/>
    <p:sldId id="1378" r:id="rId20"/>
    <p:sldId id="1385" r:id="rId21"/>
    <p:sldId id="1374" r:id="rId22"/>
    <p:sldId id="1399" r:id="rId23"/>
  </p:sldIdLst>
  <p:sldSz cx="9144000" cy="5143500" type="screen16x9"/>
  <p:notesSz cx="6858000" cy="9144000"/>
  <p:embeddedFontLst>
    <p:embeddedFont>
      <p:font typeface="Intel Clear" panose="020B0604020203020204" pitchFamily="34" charset="0"/>
      <p:regular r:id="rId25"/>
      <p:bold r:id="rId26"/>
      <p:italic r:id="rId27"/>
      <p:boldItalic r:id="rId28"/>
    </p:embeddedFont>
    <p:embeddedFont>
      <p:font typeface="Intel Clear Pro" panose="020B0804020202060201" pitchFamily="34" charset="77"/>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D3FF"/>
    <a:srgbClr val="002060"/>
    <a:srgbClr val="0082B3"/>
    <a:srgbClr val="0071C5"/>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350547-78E7-484B-BB55-F2D3985AF747}">
  <a:tblStyle styleId="{D5350547-78E7-484B-BB55-F2D3985AF74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4E0516-32AD-4E48-A152-F10CF3D645DD}" styleName="Table_1">
    <a:wholeTbl>
      <a:tcTxStyle b="off" i="off">
        <a:font>
          <a:latin typeface="Arial"/>
          <a:ea typeface="Arial"/>
          <a:cs typeface="Arial"/>
        </a:font>
        <a:schemeClr val="dk1"/>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717"/>
  </p:normalViewPr>
  <p:slideViewPr>
    <p:cSldViewPr snapToGrid="0">
      <p:cViewPr varScale="1">
        <p:scale>
          <a:sx n="117" d="100"/>
          <a:sy n="117" d="100"/>
        </p:scale>
        <p:origin x="192" y="5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94178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335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from need to nice; quantify waste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7288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sz="2400" dirty="0">
              <a:solidFill>
                <a:srgbClr val="FF0000"/>
              </a:solidFill>
            </a:endParaRPr>
          </a:p>
        </p:txBody>
      </p:sp>
      <p:sp>
        <p:nvSpPr>
          <p:cNvPr id="4" name="Foliennummernplatzhalter 3"/>
          <p:cNvSpPr>
            <a:spLocks noGrp="1"/>
          </p:cNvSpPr>
          <p:nvPr>
            <p:ph type="sldNum" sz="quarter" idx="10"/>
          </p:nvPr>
        </p:nvSpPr>
        <p:spPr/>
        <p:txBody>
          <a:bodyPr/>
          <a:lstStyle/>
          <a:p>
            <a:fld id="{9306DCE6-5E8C-4E63-B22B-AE2E83541C38}" type="slidenum">
              <a:rPr lang="en-US" smtClean="0"/>
              <a:t>17</a:t>
            </a:fld>
            <a:endParaRPr lang="en-US"/>
          </a:p>
        </p:txBody>
      </p:sp>
    </p:spTree>
    <p:extLst>
      <p:ext uri="{BB962C8B-B14F-4D97-AF65-F5344CB8AC3E}">
        <p14:creationId xmlns:p14="http://schemas.microsoft.com/office/powerpoint/2010/main" val="154366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from need to nice; quantify waste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0489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Standards and Standards orgs to possibly add: ISO, KNX, BACNET, ECHONET, CAN (protocols), W3C:WebSockets (protocols)</a:t>
            </a:r>
          </a:p>
          <a:p>
            <a:r>
              <a:rPr lang="en-US" dirty="0"/>
              <a:t>Groups: </a:t>
            </a:r>
          </a:p>
          <a:p>
            <a:pPr>
              <a:buFont typeface="Arial" panose="020B0604020202020204" pitchFamily="34" charset="0"/>
              <a:buChar char="•"/>
            </a:pPr>
            <a:r>
              <a:rPr lang="en-US" dirty="0"/>
              <a:t>RDF (WoT TDs, RDF Schema, RDF/JSON-LD, OGS, iot.schema.org, Haystack, SSH, ETSI, OWL, SPARQL)</a:t>
            </a:r>
          </a:p>
          <a:p>
            <a:pPr>
              <a:buFont typeface="Arial" panose="020B0604020202020204" pitchFamily="34" charset="0"/>
              <a:buChar char="•"/>
            </a:pPr>
            <a:r>
              <a:rPr lang="en-US" dirty="0"/>
              <a:t>Pub/sub protocols: DDS, MQTT, AMQP</a:t>
            </a:r>
          </a:p>
          <a:p>
            <a:pPr>
              <a:buFont typeface="Arial" panose="020B0604020202020204" pitchFamily="34" charset="0"/>
              <a:buChar char="•"/>
            </a:pPr>
            <a:r>
              <a:rPr lang="en-US" dirty="0"/>
              <a:t>Request/response (REST, CRUDN) protocols: HTTP, CoAP</a:t>
            </a:r>
          </a:p>
          <a:p>
            <a:pPr>
              <a:buFont typeface="Arial" panose="020B0604020202020204" pitchFamily="34" charset="0"/>
              <a:buChar char="•"/>
            </a:pPr>
            <a:r>
              <a:rPr lang="en-US" dirty="0"/>
              <a:t>Structured data: CBOR, JSON, XML, YAML (broadly and mostly interconvertible)</a:t>
            </a:r>
          </a:p>
          <a:p>
            <a:pPr>
              <a:buFont typeface="Arial" panose="020B0604020202020204" pitchFamily="34" charset="0"/>
              <a:buChar char="•"/>
            </a:pPr>
            <a:r>
              <a:rPr lang="en-US" dirty="0"/>
              <a:t>Liaisons: One Data Model</a:t>
            </a:r>
          </a:p>
          <a:p>
            <a:pPr>
              <a:buFont typeface="Arial" panose="020B0604020202020204" pitchFamily="34" charset="0"/>
              <a:buChar char="•"/>
            </a:pPr>
            <a:r>
              <a:rPr lang="en-US" dirty="0"/>
              <a:t>Plattform Industrie 4.0 AAS (Asset Administration Shell) – Mandatory for Industrie 4.0!  Standard for Digital Twin, based on </a:t>
            </a:r>
            <a:r>
              <a:rPr lang="en-US" dirty="0" err="1"/>
              <a:t>eClass</a:t>
            </a:r>
            <a:endParaRPr lang="en-US" dirty="0"/>
          </a:p>
          <a:p>
            <a:pPr>
              <a:buFont typeface="Arial" panose="020B0604020202020204" pitchFamily="34" charset="0"/>
              <a:buChar char="•"/>
            </a:pPr>
            <a:r>
              <a:rPr lang="en-US" dirty="0"/>
              <a:t>Microsoft Device Capability Model (based on JSON-LD, announced at Build 2019, associated with “IoT Plug &amp; Play” product brand)</a:t>
            </a:r>
          </a:p>
          <a:p>
            <a:pPr>
              <a:buFont typeface="Arial" panose="020B0604020202020204" pitchFamily="34" charset="0"/>
              <a:buChar char="•"/>
            </a:pPr>
            <a:r>
              <a:rPr lang="en-US" dirty="0"/>
              <a:t>AutomationML and the OPC-UA “connector” for it</a:t>
            </a:r>
          </a:p>
          <a:p>
            <a:pPr>
              <a:buFont typeface="Arial" panose="020B0604020202020204" pitchFamily="34" charset="0"/>
              <a:buChar char="•"/>
            </a:pPr>
            <a:r>
              <a:rPr lang="en-US" dirty="0"/>
              <a:t>MIMOSA data model (used in SERENA/INFINITE IIC testbed from Cork)</a:t>
            </a:r>
          </a:p>
          <a:p>
            <a:pPr>
              <a:buFont typeface="Arial" panose="020B0604020202020204" pitchFamily="34" charset="0"/>
              <a:buChar char="•"/>
            </a:pPr>
            <a:r>
              <a:rPr lang="en-US" dirty="0" err="1"/>
              <a:t>Xtypes</a:t>
            </a:r>
            <a:r>
              <a:rPr lang="en-US" dirty="0"/>
              <a:t> semantic typing system</a:t>
            </a:r>
          </a:p>
          <a:p>
            <a:pPr>
              <a:buFont typeface="Arial" panose="020B0604020202020204" pitchFamily="34" charset="0"/>
              <a:buChar char="•"/>
            </a:pPr>
            <a:endParaRPr lang="en-US" dirty="0"/>
          </a:p>
          <a:p>
            <a:pPr marL="228600" indent="0">
              <a:buFont typeface="Arial" panose="020B0604020202020204" pitchFamily="34" charset="0"/>
              <a:buNone/>
            </a:pPr>
            <a:r>
              <a:rPr lang="en-US" dirty="0"/>
              <a:t>NOTE: “Digital Twin” implies yet another column above: Simulation</a:t>
            </a:r>
          </a:p>
        </p:txBody>
      </p:sp>
      <p:sp>
        <p:nvSpPr>
          <p:cNvPr id="4" name="Slide Number Placeholder 3"/>
          <p:cNvSpPr>
            <a:spLocks noGrp="1"/>
          </p:cNvSpPr>
          <p:nvPr>
            <p:ph type="sldNum" sz="quarter" idx="10"/>
          </p:nvPr>
        </p:nvSpPr>
        <p:spPr/>
        <p:txBody>
          <a:bodyPr/>
          <a:lstStyle/>
          <a:p>
            <a:fld id="{BE984782-F9B6-42E7-8DBA-DCA8FA2C4036}" type="slidenum">
              <a:rPr lang="en-US" smtClean="0"/>
              <a:t>19</a:t>
            </a:fld>
            <a:endParaRPr lang="en-US"/>
          </a:p>
        </p:txBody>
      </p:sp>
    </p:spTree>
    <p:extLst>
      <p:ext uri="{BB962C8B-B14F-4D97-AF65-F5344CB8AC3E}">
        <p14:creationId xmlns:p14="http://schemas.microsoft.com/office/powerpoint/2010/main" val="2146674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Standards and Standards orgs to possibly add: ISO, KNX, BACNET, ECHONET, CAN (protocols), W3C:WebSockets (protocols)</a:t>
            </a:r>
          </a:p>
          <a:p>
            <a:r>
              <a:rPr lang="en-US" dirty="0"/>
              <a:t>Groups: </a:t>
            </a:r>
          </a:p>
          <a:p>
            <a:pPr>
              <a:buFont typeface="Arial" panose="020B0604020202020204" pitchFamily="34" charset="0"/>
              <a:buChar char="•"/>
            </a:pPr>
            <a:r>
              <a:rPr lang="en-US" dirty="0"/>
              <a:t>RDF (</a:t>
            </a:r>
            <a:r>
              <a:rPr lang="en-US" dirty="0" err="1"/>
              <a:t>WoT</a:t>
            </a:r>
            <a:r>
              <a:rPr lang="en-US" dirty="0"/>
              <a:t> TDs, RDF Schema, RDF/JSON-LD, OGS, iot.schema.org, Haystack, SSH, ETSI, OWL, SPARQL)</a:t>
            </a:r>
          </a:p>
          <a:p>
            <a:pPr>
              <a:buFont typeface="Arial" panose="020B0604020202020204" pitchFamily="34" charset="0"/>
              <a:buChar char="•"/>
            </a:pPr>
            <a:r>
              <a:rPr lang="en-US" dirty="0"/>
              <a:t>Pub/sub protocols: DDS, MQTT, AMQP</a:t>
            </a:r>
          </a:p>
          <a:p>
            <a:pPr>
              <a:buFont typeface="Arial" panose="020B0604020202020204" pitchFamily="34" charset="0"/>
              <a:buChar char="•"/>
            </a:pPr>
            <a:r>
              <a:rPr lang="en-US" dirty="0"/>
              <a:t>Request/response (REST, CRUDN) protocols: HTTP, </a:t>
            </a:r>
            <a:r>
              <a:rPr lang="en-US" dirty="0" err="1"/>
              <a:t>CoAP</a:t>
            </a:r>
            <a:endParaRPr lang="en-US" dirty="0"/>
          </a:p>
          <a:p>
            <a:pPr>
              <a:buFont typeface="Arial" panose="020B0604020202020204" pitchFamily="34" charset="0"/>
              <a:buChar char="•"/>
            </a:pPr>
            <a:r>
              <a:rPr lang="en-US" dirty="0"/>
              <a:t>Structured data: CBOR, JSON, XML, YAML (broadly and mostly interconvertible)</a:t>
            </a:r>
          </a:p>
          <a:p>
            <a:pPr>
              <a:buFont typeface="Arial" panose="020B0604020202020204" pitchFamily="34" charset="0"/>
              <a:buChar char="•"/>
            </a:pPr>
            <a:r>
              <a:rPr lang="en-US" dirty="0" err="1"/>
              <a:t>Liasons</a:t>
            </a:r>
            <a:r>
              <a:rPr lang="en-US" dirty="0"/>
              <a:t>: One Data Model</a:t>
            </a:r>
          </a:p>
        </p:txBody>
      </p:sp>
      <p:sp>
        <p:nvSpPr>
          <p:cNvPr id="4" name="Slide Number Placeholder 3"/>
          <p:cNvSpPr>
            <a:spLocks noGrp="1"/>
          </p:cNvSpPr>
          <p:nvPr>
            <p:ph type="sldNum" sz="quarter" idx="10"/>
          </p:nvPr>
        </p:nvSpPr>
        <p:spPr/>
        <p:txBody>
          <a:bodyPr/>
          <a:lstStyle/>
          <a:p>
            <a:fld id="{BE984782-F9B6-42E7-8DBA-DCA8FA2C4036}" type="slidenum">
              <a:rPr lang="en-US" smtClean="0"/>
              <a:t>20</a:t>
            </a:fld>
            <a:endParaRPr lang="en-US"/>
          </a:p>
        </p:txBody>
      </p:sp>
    </p:spTree>
    <p:extLst>
      <p:ext uri="{BB962C8B-B14F-4D97-AF65-F5344CB8AC3E}">
        <p14:creationId xmlns:p14="http://schemas.microsoft.com/office/powerpoint/2010/main" val="1479002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do we recommend people do RIGHT NOW?</a:t>
            </a:r>
          </a:p>
          <a:p>
            <a:pPr>
              <a:buFontTx/>
              <a:buChar char="-"/>
            </a:pPr>
            <a:r>
              <a:rPr lang="en-US" dirty="0"/>
              <a:t>JSON Schemas for data</a:t>
            </a:r>
          </a:p>
          <a:p>
            <a:pPr>
              <a:buFontTx/>
              <a:buChar char="-"/>
            </a:pPr>
            <a:r>
              <a:rPr lang="en-US" dirty="0"/>
              <a:t>RDF data models</a:t>
            </a:r>
          </a:p>
          <a:p>
            <a:pPr>
              <a:buFontTx/>
              <a:buChar char="-"/>
            </a:pPr>
            <a:r>
              <a:rPr lang="en-US" dirty="0"/>
              <a:t>OpenAPI and WoT TD Resource Descriptions</a:t>
            </a:r>
          </a:p>
          <a:p>
            <a:r>
              <a:rPr lang="en-US" dirty="0"/>
              <a:t>A checklist would be useful</a:t>
            </a:r>
          </a:p>
          <a:p>
            <a:r>
              <a:rPr lang="en-US" dirty="0"/>
              <a:t>- List of steps, maybe in a tabular form (problem, solution, timing)</a:t>
            </a:r>
          </a:p>
          <a:p>
            <a:r>
              <a:rPr lang="en-US" dirty="0"/>
              <a:t>Other Standards and Standards orgs to possibly add: ISO, KNX, BACNET, ECHONET, CAN (protocols), W3C:WebSockets (protocols), AAS, </a:t>
            </a:r>
            <a:r>
              <a:rPr lang="en-US" dirty="0" err="1"/>
              <a:t>eClass</a:t>
            </a:r>
            <a:r>
              <a:rPr lang="en-US" dirty="0"/>
              <a:t>, Microsoft DCM, </a:t>
            </a:r>
          </a:p>
          <a:p>
            <a:r>
              <a:rPr lang="en-US" dirty="0"/>
              <a:t>Groups: </a:t>
            </a:r>
          </a:p>
          <a:p>
            <a:pPr>
              <a:buFont typeface="Arial" panose="020B0604020202020204" pitchFamily="34" charset="0"/>
              <a:buChar char="•"/>
            </a:pPr>
            <a:r>
              <a:rPr lang="en-US" dirty="0"/>
              <a:t>RDF (</a:t>
            </a:r>
            <a:r>
              <a:rPr lang="en-US" dirty="0" err="1"/>
              <a:t>WoT</a:t>
            </a:r>
            <a:r>
              <a:rPr lang="en-US" dirty="0"/>
              <a:t> TDs, RDF Schema, RDF/JSON-LD, OGS, iot.schema.org, Haystack, SSH, ETSI, OWL, SPARQL)</a:t>
            </a:r>
          </a:p>
          <a:p>
            <a:pPr>
              <a:buFont typeface="Arial" panose="020B0604020202020204" pitchFamily="34" charset="0"/>
              <a:buChar char="•"/>
            </a:pPr>
            <a:r>
              <a:rPr lang="en-US" dirty="0"/>
              <a:t>Pub/sub protocols: DDS, MQTT, AMQP</a:t>
            </a:r>
          </a:p>
          <a:p>
            <a:pPr>
              <a:buFont typeface="Arial" panose="020B0604020202020204" pitchFamily="34" charset="0"/>
              <a:buChar char="•"/>
            </a:pPr>
            <a:r>
              <a:rPr lang="en-US" dirty="0"/>
              <a:t>Request/response (REST, CRUDN) protocols: HTTP, </a:t>
            </a:r>
            <a:r>
              <a:rPr lang="en-US" dirty="0" err="1"/>
              <a:t>CoAP</a:t>
            </a:r>
            <a:endParaRPr lang="en-US" dirty="0"/>
          </a:p>
          <a:p>
            <a:pPr>
              <a:buFont typeface="Arial" panose="020B0604020202020204" pitchFamily="34" charset="0"/>
              <a:buChar char="•"/>
            </a:pPr>
            <a:r>
              <a:rPr lang="en-US" dirty="0"/>
              <a:t>Structured data: CBOR, JSON, XML, YAML (broadly and mostly interconvertible)</a:t>
            </a:r>
          </a:p>
          <a:p>
            <a:pPr>
              <a:buFont typeface="Arial" panose="020B0604020202020204" pitchFamily="34" charset="0"/>
              <a:buChar char="•"/>
            </a:pPr>
            <a:r>
              <a:rPr lang="en-US" dirty="0" err="1"/>
              <a:t>Liasons</a:t>
            </a:r>
            <a:r>
              <a:rPr lang="en-US" dirty="0"/>
              <a:t>: One Data Model</a:t>
            </a:r>
          </a:p>
          <a:p>
            <a:pPr marL="228600" indent="0">
              <a:buFont typeface="Arial" panose="020B0604020202020204" pitchFamily="34" charset="0"/>
              <a:buNone/>
            </a:pPr>
            <a:r>
              <a:rPr lang="en-US" dirty="0"/>
              <a:t>Regional requirements: AAS (Industrie 4.0), NGSI-LD (EU Smart Cities), ECHONET (Japan, Society 5.0)</a:t>
            </a:r>
          </a:p>
        </p:txBody>
      </p:sp>
      <p:sp>
        <p:nvSpPr>
          <p:cNvPr id="4" name="Slide Number Placeholder 3"/>
          <p:cNvSpPr>
            <a:spLocks noGrp="1"/>
          </p:cNvSpPr>
          <p:nvPr>
            <p:ph type="sldNum" sz="quarter" idx="10"/>
          </p:nvPr>
        </p:nvSpPr>
        <p:spPr/>
        <p:txBody>
          <a:bodyPr/>
          <a:lstStyle/>
          <a:p>
            <a:fld id="{BE984782-F9B6-42E7-8DBA-DCA8FA2C4036}" type="slidenum">
              <a:rPr lang="en-US" smtClean="0"/>
              <a:t>21</a:t>
            </a:fld>
            <a:endParaRPr lang="en-US"/>
          </a:p>
        </p:txBody>
      </p:sp>
    </p:spTree>
    <p:extLst>
      <p:ext uri="{BB962C8B-B14F-4D97-AF65-F5344CB8AC3E}">
        <p14:creationId xmlns:p14="http://schemas.microsoft.com/office/powerpoint/2010/main" val="2423795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from need to nice; quantify waste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841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Our presentation is divided into 2 parts;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part 1, I will present a macro view on the progress of Internet of Things, which also impact Smart Cities.  I will spend a few minutes walking through the evolution of the Cellular Standards and point out the lessons that are applicable to Smart Cities before talking about what the ASEAN Smart Cities community can do with the W3C to protect your investments and increase your return on investments.  By community, I am referring to the broad umbrella of regulatory agencies, city governments as well business stakeholders.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part 2, Michael will present proposed ideas on a convergence plan for IoT Data Standards convergence.  The most fundamental value proposition of IoT is to allow “things” to communicate with each other and to share data.  We will present a strong case for the need for the community to come together to agree on a converged data standards.</a:t>
            </a:r>
            <a:endParaRPr dirty="0"/>
          </a:p>
        </p:txBody>
      </p:sp>
      <p:sp>
        <p:nvSpPr>
          <p:cNvPr id="69" name="Google Shape;6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extLst>
      <p:ext uri="{BB962C8B-B14F-4D97-AF65-F5344CB8AC3E}">
        <p14:creationId xmlns:p14="http://schemas.microsoft.com/office/powerpoint/2010/main" val="138801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220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Standards and Standards orgs to possibly add: ISO, KNX, BACNET, ECHONET, CAN (protocols), W3C:WebSockets (protocols)</a:t>
            </a:r>
          </a:p>
          <a:p>
            <a:r>
              <a:rPr lang="en-US" dirty="0"/>
              <a:t>Groups: </a:t>
            </a:r>
          </a:p>
          <a:p>
            <a:pPr>
              <a:buFont typeface="Arial" panose="020B0604020202020204" pitchFamily="34" charset="0"/>
              <a:buChar char="•"/>
            </a:pPr>
            <a:r>
              <a:rPr lang="en-US" dirty="0"/>
              <a:t>RDF (WoT TDs, RDF Schema, RDF/JSON-LD, OGS, iot.schema.org, Haystack, SSH, ETSI, OWL, SPARQL)</a:t>
            </a:r>
          </a:p>
          <a:p>
            <a:pPr>
              <a:buFont typeface="Arial" panose="020B0604020202020204" pitchFamily="34" charset="0"/>
              <a:buChar char="•"/>
            </a:pPr>
            <a:r>
              <a:rPr lang="en-US" dirty="0"/>
              <a:t>Pub/sub protocols: DDS, MQTT, AMQP</a:t>
            </a:r>
          </a:p>
          <a:p>
            <a:pPr>
              <a:buFont typeface="Arial" panose="020B0604020202020204" pitchFamily="34" charset="0"/>
              <a:buChar char="•"/>
            </a:pPr>
            <a:r>
              <a:rPr lang="en-US" dirty="0"/>
              <a:t>Request/response (REST, CRUDN) protocols: HTTP, CoAP</a:t>
            </a:r>
          </a:p>
          <a:p>
            <a:pPr>
              <a:buFont typeface="Arial" panose="020B0604020202020204" pitchFamily="34" charset="0"/>
              <a:buChar char="•"/>
            </a:pPr>
            <a:r>
              <a:rPr lang="en-US" dirty="0"/>
              <a:t>Structured data: CBOR, JSON, XML, YAML (broadly and mostly interconvertible)</a:t>
            </a:r>
          </a:p>
          <a:p>
            <a:pPr>
              <a:buFont typeface="Arial" panose="020B0604020202020204" pitchFamily="34" charset="0"/>
              <a:buChar char="•"/>
            </a:pPr>
            <a:r>
              <a:rPr lang="en-US" dirty="0"/>
              <a:t>Liaisons: One Data Model</a:t>
            </a:r>
          </a:p>
          <a:p>
            <a:pPr>
              <a:buFont typeface="Arial" panose="020B0604020202020204" pitchFamily="34" charset="0"/>
              <a:buChar char="•"/>
            </a:pPr>
            <a:r>
              <a:rPr lang="en-US" dirty="0"/>
              <a:t>Plattform Industrie 4.0 AAS (Asset Administration Shell) – Mandatory for Industrie 4.0!  Standard for Digital Twin, based on </a:t>
            </a:r>
            <a:r>
              <a:rPr lang="en-US" dirty="0" err="1"/>
              <a:t>eClass</a:t>
            </a:r>
            <a:endParaRPr lang="en-US" dirty="0"/>
          </a:p>
          <a:p>
            <a:pPr>
              <a:buFont typeface="Arial" panose="020B0604020202020204" pitchFamily="34" charset="0"/>
              <a:buChar char="•"/>
            </a:pPr>
            <a:r>
              <a:rPr lang="en-US" dirty="0"/>
              <a:t>Microsoft Device Capability Model (based on JSON-LD, announced at Build 2019, associated with “IoT Plug &amp; Play” product brand)</a:t>
            </a:r>
          </a:p>
          <a:p>
            <a:pPr>
              <a:buFont typeface="Arial" panose="020B0604020202020204" pitchFamily="34" charset="0"/>
              <a:buChar char="•"/>
            </a:pPr>
            <a:r>
              <a:rPr lang="en-US" dirty="0"/>
              <a:t>AutomationML and the OPC-UA “connector” for it</a:t>
            </a:r>
          </a:p>
          <a:p>
            <a:pPr>
              <a:buFont typeface="Arial" panose="020B0604020202020204" pitchFamily="34" charset="0"/>
              <a:buChar char="•"/>
            </a:pPr>
            <a:r>
              <a:rPr lang="en-US" dirty="0"/>
              <a:t>MIMOSA data model (used in SERENA/INFINITE IIC testbed from Cork)</a:t>
            </a:r>
          </a:p>
          <a:p>
            <a:pPr>
              <a:buFont typeface="Arial" panose="020B0604020202020204" pitchFamily="34" charset="0"/>
              <a:buChar char="•"/>
            </a:pPr>
            <a:r>
              <a:rPr lang="en-US" dirty="0" err="1"/>
              <a:t>Xtypes</a:t>
            </a:r>
            <a:r>
              <a:rPr lang="en-US" dirty="0"/>
              <a:t> semantic typing system</a:t>
            </a:r>
          </a:p>
          <a:p>
            <a:pPr>
              <a:buFont typeface="Arial" panose="020B0604020202020204" pitchFamily="34" charset="0"/>
              <a:buChar char="•"/>
            </a:pPr>
            <a:endParaRPr lang="en-US" dirty="0"/>
          </a:p>
          <a:p>
            <a:pPr marL="228600" indent="0">
              <a:buFont typeface="Arial" panose="020B0604020202020204" pitchFamily="34" charset="0"/>
              <a:buNone/>
            </a:pPr>
            <a:r>
              <a:rPr lang="en-US" dirty="0"/>
              <a:t>NOTE: “Digital Twin” implies yet another column above: Simulation</a:t>
            </a:r>
          </a:p>
        </p:txBody>
      </p:sp>
      <p:sp>
        <p:nvSpPr>
          <p:cNvPr id="4" name="Slide Number Placeholder 3"/>
          <p:cNvSpPr>
            <a:spLocks noGrp="1"/>
          </p:cNvSpPr>
          <p:nvPr>
            <p:ph type="sldNum" sz="quarter" idx="10"/>
          </p:nvPr>
        </p:nvSpPr>
        <p:spPr/>
        <p:txBody>
          <a:bodyPr/>
          <a:lstStyle/>
          <a:p>
            <a:fld id="{BE984782-F9B6-42E7-8DBA-DCA8FA2C4036}" type="slidenum">
              <a:rPr lang="en-US" smtClean="0"/>
              <a:t>6</a:t>
            </a:fld>
            <a:endParaRPr lang="en-US"/>
          </a:p>
        </p:txBody>
      </p:sp>
    </p:spTree>
    <p:extLst>
      <p:ext uri="{BB962C8B-B14F-4D97-AF65-F5344CB8AC3E}">
        <p14:creationId xmlns:p14="http://schemas.microsoft.com/office/powerpoint/2010/main" val="3902645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a:t>The 1</a:t>
            </a:r>
            <a:r>
              <a:rPr lang="en-US" baseline="30000" dirty="0"/>
              <a:t>st</a:t>
            </a:r>
            <a:r>
              <a:rPr lang="en-US" dirty="0"/>
              <a:t> generation analog based cellular standard started in 1979 with 3 main standards.  </a:t>
            </a:r>
          </a:p>
          <a:p>
            <a:pPr marL="0" indent="0"/>
            <a:r>
              <a:rPr lang="en-US" dirty="0"/>
              <a:t>AMPS was used mainly in the US, China, Australia and S. America. NMT in Scandinavia, Russia, E. Europe and some parts of Asia. NTT from Japan implemented their MCS standards.  The TACs/ETACs/NTACs/JTACs were variants of the AMPs system.  </a:t>
            </a:r>
          </a:p>
          <a:p>
            <a:pPr marL="0" indent="0"/>
            <a:r>
              <a:rPr lang="en-US" dirty="0"/>
              <a:t>If you are old enough, you will recall that interoperability was a huge problem when you travel to a country that used a different system and standard.</a:t>
            </a:r>
          </a:p>
          <a:p>
            <a:pPr marL="0" indent="0"/>
            <a:r>
              <a:rPr lang="en-US" dirty="0"/>
              <a:t>, </a:t>
            </a:r>
          </a:p>
          <a:p>
            <a:pPr marL="0" indent="0"/>
            <a:r>
              <a:rPr lang="en-US" dirty="0"/>
              <a:t>In 2G, we saw the Europeans merging the NMT and TACs standards into GSM which became a huge success.  However, the US kept to the D-AMPs and also introduced the Qualcomm </a:t>
            </a:r>
            <a:r>
              <a:rPr lang="en-US" dirty="0" err="1"/>
              <a:t>cdmaOne</a:t>
            </a:r>
            <a:r>
              <a:rPr lang="en-US" dirty="0"/>
              <a:t> standard.  NTT evolved their system to PDC.  The global ecosystem was still fractured.</a:t>
            </a:r>
          </a:p>
          <a:p>
            <a:pPr marL="0" indent="0"/>
            <a:endParaRPr lang="en-US" dirty="0"/>
          </a:p>
          <a:p>
            <a:pPr marL="0" indent="0"/>
            <a:r>
              <a:rPr lang="en-US" dirty="0"/>
              <a:t>In 3G, we saw a major effort to evolve the D-AMPs, GSM and PDC to WCDMA.  However the </a:t>
            </a:r>
            <a:r>
              <a:rPr lang="en-US" dirty="0" err="1"/>
              <a:t>cdmaone</a:t>
            </a:r>
            <a:r>
              <a:rPr lang="en-US" dirty="0"/>
              <a:t> camp evolved to a separate CDMA 2000 standard.  China also wanted to have their standard, so their introduced TDS CDMA</a:t>
            </a:r>
          </a:p>
          <a:p>
            <a:pPr marL="0" indent="0"/>
            <a:endParaRPr lang="en-US" dirty="0"/>
          </a:p>
          <a:p>
            <a:pPr marL="0" indent="0"/>
            <a:r>
              <a:rPr lang="en-US" dirty="0"/>
              <a:t>In 4G, we saw the rise of OFDMA technologies and with that we saw deployment of WiMAX and </a:t>
            </a:r>
            <a:r>
              <a:rPr lang="en-US" dirty="0" err="1"/>
              <a:t>WiBRO</a:t>
            </a:r>
            <a:r>
              <a:rPr lang="en-US" dirty="0"/>
              <a:t> standards.  Qualcomm also proposed UMB which went nowhere.  As a result of these new standards, the dominant WCDMA evolved to LTE which ultimately marginalized all the other 4G standards.</a:t>
            </a:r>
          </a:p>
          <a:p>
            <a:pPr marL="0" indent="0"/>
            <a:endParaRPr lang="en-US" dirty="0"/>
          </a:p>
          <a:p>
            <a:pPr marL="0" indent="0"/>
            <a:r>
              <a:rPr lang="en-US" dirty="0"/>
              <a:t>Now in 5G, it looks like that ecosystem will finally converge around a single technology and perhaps a single standard.  I say perhaps because there may be regional variations due to different bands.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2949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learn from the history of cellular standards?</a:t>
            </a:r>
          </a:p>
          <a:p>
            <a:endParaRPr lang="en-US" dirty="0"/>
          </a:p>
          <a:p>
            <a:r>
              <a:rPr lang="en-US" dirty="0"/>
              <a:t>1)  Market fragmentation can be very costly (especially to early implementers):</a:t>
            </a:r>
          </a:p>
          <a:p>
            <a:pPr>
              <a:buFont typeface="Arial" panose="020B0604020202020204" pitchFamily="34" charset="0"/>
              <a:buChar char="•"/>
            </a:pPr>
            <a:r>
              <a:rPr lang="en-US" dirty="0"/>
              <a:t>R&amp;D energy and investments are deployed in different technologies and standards.  </a:t>
            </a:r>
          </a:p>
          <a:p>
            <a:pPr>
              <a:buFont typeface="Arial" panose="020B0604020202020204" pitchFamily="34" charset="0"/>
              <a:buChar char="•"/>
            </a:pPr>
            <a:r>
              <a:rPr lang="en-US" dirty="0"/>
              <a:t>This in turn resulted in higher implementation and upgrade cost as vendors have to recover their R&amp;D investments for customized solutions.  </a:t>
            </a:r>
          </a:p>
          <a:p>
            <a:pPr>
              <a:buFont typeface="Arial" panose="020B0604020202020204" pitchFamily="34" charset="0"/>
              <a:buChar char="•"/>
            </a:pPr>
            <a:r>
              <a:rPr lang="en-US" dirty="0"/>
              <a:t>Customized solutions also increased likelihood of vendor lock-in as it is difficult to find competing suppliers</a:t>
            </a:r>
          </a:p>
          <a:p>
            <a:pPr>
              <a:buFont typeface="Arial" panose="020B0604020202020204" pitchFamily="34" charset="0"/>
              <a:buChar char="•"/>
            </a:pPr>
            <a:r>
              <a:rPr lang="en-US" dirty="0"/>
              <a:t>The different systems also meant the lack of interoperability.  </a:t>
            </a:r>
          </a:p>
          <a:p>
            <a:pPr>
              <a:buFont typeface="Arial" panose="020B0604020202020204" pitchFamily="34" charset="0"/>
              <a:buChar char="•"/>
            </a:pPr>
            <a:r>
              <a:rPr lang="en-US" dirty="0"/>
              <a:t>As we saw from proponents of technologies and standards like WiMAX, </a:t>
            </a:r>
            <a:r>
              <a:rPr lang="en-US" dirty="0" err="1"/>
              <a:t>WiBRO</a:t>
            </a:r>
            <a:r>
              <a:rPr lang="en-US" dirty="0"/>
              <a:t>, UMB, TDS-CDMA, investments were written off as the market converged on a different standard and technology</a:t>
            </a:r>
          </a:p>
          <a:p>
            <a:pPr marL="228600" indent="0">
              <a:buFont typeface="Arial" panose="020B0604020202020204" pitchFamily="34" charset="0"/>
              <a:buNone/>
            </a:pPr>
            <a:endParaRPr lang="en-US" dirty="0"/>
          </a:p>
          <a:p>
            <a:pPr marL="228600" indent="0">
              <a:buFont typeface="Arial" panose="020B0604020202020204" pitchFamily="34" charset="0"/>
              <a:buNone/>
            </a:pPr>
            <a:r>
              <a:rPr lang="en-US" dirty="0"/>
              <a:t>2)  Regional government agencies and regulatory bodies were as important as the operators and equipment in the effort to converge global standards.</a:t>
            </a:r>
          </a:p>
          <a:p>
            <a:pPr>
              <a:buFont typeface="Arial" panose="020B0604020202020204" pitchFamily="34" charset="0"/>
              <a:buChar char="•"/>
            </a:pPr>
            <a:endParaRPr lang="en-US" dirty="0"/>
          </a:p>
          <a:p>
            <a:pPr marL="228600" indent="0">
              <a:buFont typeface="Arial" panose="020B0604020202020204" pitchFamily="34" charse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114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df89780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g4df897809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5" name="Google Shape;85;g4df8978092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extLst>
      <p:ext uri="{BB962C8B-B14F-4D97-AF65-F5344CB8AC3E}">
        <p14:creationId xmlns:p14="http://schemas.microsoft.com/office/powerpoint/2010/main" val="225346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Most of you would be familiar with this Chasm model from the book, Crossing the Chasm by Geoffrey Moore.  For those who are not, the basic theory is that the technology adoption curve does not follow the continuous smooth bell curve but rather broken up into different stages with distinct gaps.  The transition from the early adopter market to the Early Majority is divided by the widest chasm.  The main reason is that the key decision makers in the early majority market are much less inclined to try new untested solutions.  They want to see what their peers are doing and know that they are investing in proven solutions.  The customized solutions in the early adopter market are not enough to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 technology does not successfully cross that chasm, its adoption could end or be delayed for a very long time.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recommended strategy is to focus on a niche and gather up all the necessary partners to address that target market.  Mr. Moore used the analog of the Allied Forces focusing all their effort in capturing the beach head at Normandy and using it as the base for the broader campaign.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need to form an alliance to (list the bullet points above)</a:t>
            </a:r>
          </a:p>
        </p:txBody>
      </p:sp>
      <p:sp>
        <p:nvSpPr>
          <p:cNvPr id="225" name="Google Shape;225;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extLst>
      <p:ext uri="{BB962C8B-B14F-4D97-AF65-F5344CB8AC3E}">
        <p14:creationId xmlns:p14="http://schemas.microsoft.com/office/powerpoint/2010/main" val="4025623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a:t> So…what can we do together?</a:t>
            </a:r>
          </a:p>
          <a:p>
            <a:pPr marL="0" indent="0"/>
            <a:endParaRPr lang="en-US" dirty="0"/>
          </a:p>
          <a:p>
            <a:pPr marL="228600" indent="-228600">
              <a:buAutoNum type="arabicParenR"/>
            </a:pPr>
            <a:r>
              <a:rPr lang="en-US" dirty="0"/>
              <a:t>Let’s form a W3C Smart Cities Interest Group to align on common problems and agree on an area of focus.  We need all stakeholders involved in the conversation including regulators, municipalities and solutions providers.  Once we agree on the common problems, we can then align on the technical requirements and develop product profiles meeting those requirements.  The Interest Group can also speak with a common united voice to rally other regions to collaborate on a coordinated effort for converge on data standards</a:t>
            </a:r>
          </a:p>
          <a:p>
            <a:pPr marL="228600" indent="-228600">
              <a:buAutoNum type="arabicParenR"/>
            </a:pPr>
            <a:endParaRPr lang="en-US" dirty="0"/>
          </a:p>
          <a:p>
            <a:pPr marL="228600" indent="-228600">
              <a:buAutoNum type="arabicParenR"/>
            </a:pPr>
            <a:r>
              <a:rPr lang="en-US" dirty="0"/>
              <a:t>Depending on the nature and scope of the defined work, we can either drive the standardization in the W3C or work as a group to coordinate with other standards organization.</a:t>
            </a:r>
          </a:p>
          <a:p>
            <a:pPr marL="228600" indent="-228600">
              <a:buAutoNum type="arabicParenR"/>
            </a:pPr>
            <a:endParaRPr lang="en-US" dirty="0"/>
          </a:p>
          <a:p>
            <a:pPr marL="228600" indent="-228600">
              <a:buAutoNum type="arabicParenR"/>
            </a:pPr>
            <a:r>
              <a:rPr lang="en-US" dirty="0"/>
              <a:t>Finally, we are recommending Data Service and Interoperability for your consideration.  The reasons are: we think it is the most pressing and fundamental shared problem.  Converging on a data standard will enable different devices and platform to communicate and share data with one another.  It also plays to the W3C and </a:t>
            </a:r>
            <a:r>
              <a:rPr lang="en-US" dirty="0" err="1"/>
              <a:t>WoT’s</a:t>
            </a:r>
            <a:r>
              <a:rPr lang="en-US" dirty="0"/>
              <a:t> competencies.</a:t>
            </a:r>
          </a:p>
          <a:p>
            <a:pPr marL="0" indent="0">
              <a:buNone/>
            </a:pPr>
            <a:endParaRPr lang="en-US" dirty="0"/>
          </a:p>
          <a:p>
            <a:pPr marL="0" indent="0">
              <a:buNone/>
            </a:pPr>
            <a:r>
              <a:rPr lang="en-US" dirty="0"/>
              <a:t>At this time, I would like to pass the mic over to my colleague, Michael McCool who will provide a deeper dive into a proposed plan to drive the data standard convergence and discuss ideas for our collaboration.</a:t>
            </a:r>
          </a:p>
          <a:p>
            <a:pPr marL="228600" indent="-228600">
              <a:buAutoNum type="arabicParen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11231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Image">
  <p:cSld name="Title Slide with Image">
    <p:bg>
      <p:bgPr>
        <a:gradFill>
          <a:gsLst>
            <a:gs pos="0">
              <a:schemeClr val="dk2"/>
            </a:gs>
            <a:gs pos="30000">
              <a:schemeClr val="dk2"/>
            </a:gs>
            <a:gs pos="65000">
              <a:srgbClr val="0071C5"/>
            </a:gs>
            <a:gs pos="100000">
              <a:srgbClr val="009FDF"/>
            </a:gs>
          </a:gsLst>
          <a:lin ang="19860001" scaled="0"/>
        </a:gradFill>
        <a:effectLst/>
      </p:bgPr>
    </p:bg>
    <p:spTree>
      <p:nvGrpSpPr>
        <p:cNvPr id="1" name="Shape 17"/>
        <p:cNvGrpSpPr/>
        <p:nvPr/>
      </p:nvGrpSpPr>
      <p:grpSpPr>
        <a:xfrm>
          <a:off x="0" y="0"/>
          <a:ext cx="0" cy="0"/>
          <a:chOff x="0" y="0"/>
          <a:chExt cx="0" cy="0"/>
        </a:xfrm>
      </p:grpSpPr>
      <p:sp>
        <p:nvSpPr>
          <p:cNvPr id="18" name="Google Shape;18;p2"/>
          <p:cNvSpPr>
            <a:spLocks noGrp="1"/>
          </p:cNvSpPr>
          <p:nvPr>
            <p:ph type="pic" idx="2"/>
          </p:nvPr>
        </p:nvSpPr>
        <p:spPr>
          <a:xfrm>
            <a:off x="0" y="0"/>
            <a:ext cx="9144000" cy="4768850"/>
          </a:xfrm>
          <a:prstGeom prst="rect">
            <a:avLst/>
          </a:prstGeom>
          <a:solidFill>
            <a:srgbClr val="CFD5D8"/>
          </a:solidFill>
          <a:ln>
            <a:noFill/>
          </a:ln>
        </p:spPr>
        <p:txBody>
          <a:bodyPr spcFirstLastPara="1" wrap="square" lIns="91425" tIns="91425" rIns="91425" bIns="91425" anchor="t" anchorCtr="0"/>
          <a:lstStyle>
            <a:lvl1pPr marR="0" lvl="0" algn="l" rtl="0">
              <a:lnSpc>
                <a:spcPct val="100000"/>
              </a:lnSpc>
              <a:spcBef>
                <a:spcPts val="1200"/>
              </a:spcBef>
              <a:spcAft>
                <a:spcPts val="0"/>
              </a:spcAft>
              <a:buClr>
                <a:srgbClr val="0071C5"/>
              </a:buClr>
              <a:buSzPts val="1400"/>
              <a:buFont typeface="Noto Sans Symbols"/>
              <a:buNone/>
              <a:defRPr sz="1800" b="0" i="0" u="none" strike="noStrike" cap="none">
                <a:solidFill>
                  <a:srgbClr val="0071C5"/>
                </a:solidFill>
                <a:latin typeface="Arial"/>
                <a:ea typeface="Arial"/>
                <a:cs typeface="Arial"/>
                <a:sym typeface="Arial"/>
              </a:defRPr>
            </a:lvl1pPr>
            <a:lvl2pPr marR="0" lvl="1" algn="l" rtl="0">
              <a:lnSpc>
                <a:spcPct val="100000"/>
              </a:lnSpc>
              <a:spcBef>
                <a:spcPts val="1200"/>
              </a:spcBef>
              <a:spcAft>
                <a:spcPts val="0"/>
              </a:spcAft>
              <a:buClr>
                <a:schemeClr val="dk2"/>
              </a:buClr>
              <a:buSzPts val="1600"/>
              <a:buFont typeface="Noto Sans Symbols"/>
              <a:buChar char="▪"/>
              <a:defRPr sz="1600" b="0" i="0" u="none" strike="noStrike" cap="none">
                <a:solidFill>
                  <a:schemeClr val="dk2"/>
                </a:solidFill>
                <a:latin typeface="Arial"/>
                <a:ea typeface="Arial"/>
                <a:cs typeface="Arial"/>
                <a:sym typeface="Arial"/>
              </a:defRPr>
            </a:lvl2pPr>
            <a:lvl3pPr marR="0" lvl="2" algn="l" rtl="0">
              <a:lnSpc>
                <a:spcPct val="100000"/>
              </a:lnSpc>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R="0" lvl="3" algn="l" rtl="0">
              <a:lnSpc>
                <a:spcPct val="100000"/>
              </a:lnSpc>
              <a:spcBef>
                <a:spcPts val="28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R="0" lvl="4" algn="l" rtl="0">
              <a:lnSpc>
                <a:spcPct val="100000"/>
              </a:lnSpc>
              <a:spcBef>
                <a:spcPts val="28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Google Shape;19;p2"/>
          <p:cNvPicPr preferRelativeResize="0"/>
          <p:nvPr/>
        </p:nvPicPr>
        <p:blipFill rotWithShape="1">
          <a:blip r:embed="rId2">
            <a:alphaModFix/>
          </a:blip>
          <a:srcRect/>
          <a:stretch/>
        </p:blipFill>
        <p:spPr>
          <a:xfrm>
            <a:off x="451797" y="383169"/>
            <a:ext cx="1248049" cy="829850"/>
          </a:xfrm>
          <a:prstGeom prst="rect">
            <a:avLst/>
          </a:prstGeom>
          <a:noFill/>
          <a:ln>
            <a:noFill/>
          </a:ln>
        </p:spPr>
      </p:pic>
      <p:sp>
        <p:nvSpPr>
          <p:cNvPr id="20" name="Google Shape;20;p2"/>
          <p:cNvSpPr txBox="1">
            <a:spLocks noGrp="1"/>
          </p:cNvSpPr>
          <p:nvPr>
            <p:ph type="ctrTitle"/>
          </p:nvPr>
        </p:nvSpPr>
        <p:spPr>
          <a:xfrm>
            <a:off x="444687" y="2479422"/>
            <a:ext cx="8212886" cy="1102519"/>
          </a:xfrm>
          <a:prstGeom prst="rect">
            <a:avLst/>
          </a:prstGeom>
          <a:noFill/>
          <a:ln>
            <a:noFill/>
          </a:ln>
        </p:spPr>
        <p:txBody>
          <a:bodyPr spcFirstLastPara="1" wrap="square" lIns="91425" tIns="91425" rIns="91425" bIns="91425" anchor="b" anchorCtr="0"/>
          <a:lstStyle>
            <a:lvl1pPr marR="0" lvl="0" algn="l">
              <a:lnSpc>
                <a:spcPct val="80000"/>
              </a:lnSpc>
              <a:spcBef>
                <a:spcPts val="0"/>
              </a:spcBef>
              <a:spcAft>
                <a:spcPts val="0"/>
              </a:spcAft>
              <a:buClr>
                <a:schemeClr val="lt1"/>
              </a:buClr>
              <a:buSzPts val="1400"/>
              <a:buFont typeface="Arial"/>
              <a:buNone/>
              <a:defRPr sz="6500" b="0" i="0" u="none" strike="noStrike"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55613" y="3493008"/>
            <a:ext cx="6330212" cy="925360"/>
          </a:xfrm>
          <a:prstGeom prst="rect">
            <a:avLst/>
          </a:prstGeom>
          <a:noFill/>
          <a:ln>
            <a:noFill/>
          </a:ln>
        </p:spPr>
        <p:txBody>
          <a:bodyPr spcFirstLastPara="1" wrap="square" lIns="91425" tIns="91425" rIns="91425" bIns="91425" anchor="t" anchorCtr="0"/>
          <a:lstStyle>
            <a:lvl1pPr marR="0" lvl="0" algn="l">
              <a:lnSpc>
                <a:spcPct val="100000"/>
              </a:lnSpc>
              <a:spcBef>
                <a:spcPts val="1200"/>
              </a:spcBef>
              <a:spcAft>
                <a:spcPts val="0"/>
              </a:spcAft>
              <a:buClr>
                <a:schemeClr val="accent3"/>
              </a:buClr>
              <a:buSzPts val="1400"/>
              <a:buFont typeface="Noto Sans Symbols"/>
              <a:buNone/>
              <a:defRPr sz="1600" b="0" i="0" u="none" strike="noStrike" cap="none">
                <a:solidFill>
                  <a:schemeClr val="accent3"/>
                </a:solidFill>
                <a:latin typeface="Arial"/>
                <a:ea typeface="Arial"/>
                <a:cs typeface="Arial"/>
                <a:sym typeface="Arial"/>
              </a:defRPr>
            </a:lvl1pPr>
            <a:lvl2pPr marR="0" lvl="1" algn="ctr">
              <a:lnSpc>
                <a:spcPct val="100000"/>
              </a:lnSpc>
              <a:spcBef>
                <a:spcPts val="1200"/>
              </a:spcBef>
              <a:spcAft>
                <a:spcPts val="0"/>
              </a:spcAft>
              <a:buClr>
                <a:srgbClr val="888888"/>
              </a:buClr>
              <a:buSzPts val="1600"/>
              <a:buFont typeface="Noto Sans Symbols"/>
              <a:buNone/>
              <a:defRPr sz="1600" b="0" i="0" u="none" strike="noStrike" cap="none">
                <a:solidFill>
                  <a:srgbClr val="888888"/>
                </a:solidFill>
                <a:latin typeface="Arial"/>
                <a:ea typeface="Arial"/>
                <a:cs typeface="Arial"/>
                <a:sym typeface="Arial"/>
              </a:defRPr>
            </a:lvl2pPr>
            <a:lvl3pPr marR="0" lvl="2" algn="ctr">
              <a:lnSpc>
                <a:spcPct val="100000"/>
              </a:lnSpc>
              <a:spcBef>
                <a:spcPts val="8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R="0" lvl="3" algn="ctr">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R="0" lvl="4" algn="ctr">
              <a:lnSpc>
                <a:spcPct val="100000"/>
              </a:lnSpc>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
        <p:nvSpPr>
          <p:cNvPr id="22" name="Google Shape;22;p2"/>
          <p:cNvSpPr txBox="1">
            <a:spLocks noGrp="1"/>
          </p:cNvSpPr>
          <p:nvPr>
            <p:ph type="ftr" idx="11"/>
          </p:nvPr>
        </p:nvSpPr>
        <p:spPr>
          <a:xfrm>
            <a:off x="127000" y="4824387"/>
            <a:ext cx="3086100" cy="274637"/>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Intel Confidential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ulleted Text">
  <p:cSld name="Title and Bulleted Text">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6872352" y="4824387"/>
            <a:ext cx="2133600" cy="273844"/>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4"/>
          <p:cNvSpPr txBox="1">
            <a:spLocks noGrp="1"/>
          </p:cNvSpPr>
          <p:nvPr>
            <p:ph type="title"/>
          </p:nvPr>
        </p:nvSpPr>
        <p:spPr>
          <a:xfrm>
            <a:off x="455613" y="308848"/>
            <a:ext cx="8229600" cy="868680"/>
          </a:xfrm>
          <a:prstGeom prst="rect">
            <a:avLst/>
          </a:prstGeom>
          <a:noFill/>
          <a:ln>
            <a:noFill/>
          </a:ln>
        </p:spPr>
        <p:txBody>
          <a:bodyPr spcFirstLastPara="1" wrap="square" lIns="91425" tIns="91425" rIns="91425" bIns="91425" anchor="t" anchorCtr="0"/>
          <a:lstStyle>
            <a:lvl1pPr marR="0" lvl="0" algn="l">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455613" y="1203325"/>
            <a:ext cx="8228012" cy="3425825"/>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1200"/>
              </a:spcBef>
              <a:spcAft>
                <a:spcPts val="0"/>
              </a:spcAft>
              <a:buClr>
                <a:srgbClr val="0071C5"/>
              </a:buClr>
              <a:buSzPts val="1400"/>
              <a:buFont typeface="Noto Sans Symbols"/>
              <a:buNone/>
              <a:defRPr sz="1800" b="0" i="0" u="none" strike="noStrike" cap="none">
                <a:solidFill>
                  <a:srgbClr val="0071C5"/>
                </a:solidFill>
                <a:latin typeface="Arial"/>
                <a:ea typeface="Arial"/>
                <a:cs typeface="Arial"/>
                <a:sym typeface="Arial"/>
              </a:defRPr>
            </a:lvl1pPr>
            <a:lvl2pPr marL="914400" marR="0" lvl="1" indent="-342900" algn="l">
              <a:lnSpc>
                <a:spcPct val="100000"/>
              </a:lnSpc>
              <a:spcBef>
                <a:spcPts val="1200"/>
              </a:spcBef>
              <a:spcAft>
                <a:spcPts val="0"/>
              </a:spcAft>
              <a:buClr>
                <a:schemeClr val="dk2"/>
              </a:buClr>
              <a:buSzPts val="1800"/>
              <a:buFont typeface="Noto Sans Symbols"/>
              <a:buChar char="▪"/>
              <a:defRPr sz="1800" b="0" i="0" u="none" strike="noStrike" cap="none">
                <a:solidFill>
                  <a:schemeClr val="dk2"/>
                </a:solidFill>
                <a:latin typeface="Arial"/>
                <a:ea typeface="Arial"/>
                <a:cs typeface="Arial"/>
                <a:sym typeface="Arial"/>
              </a:defRPr>
            </a:lvl2pPr>
            <a:lvl3pPr marL="1371600" marR="0" lvl="2" indent="-342900" algn="l">
              <a:lnSpc>
                <a:spcPct val="100000"/>
              </a:lnSpc>
              <a:spcBef>
                <a:spcPts val="8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a:lnSpc>
                <a:spcPct val="100000"/>
              </a:lnSpc>
              <a:spcBef>
                <a:spcPts val="32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17500" algn="l">
              <a:lnSpc>
                <a:spcPct val="100000"/>
              </a:lnSpc>
              <a:spcBef>
                <a:spcPts val="28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127000" y="4824387"/>
            <a:ext cx="3086100" cy="274637"/>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Intel Confidential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5"/>
          <p:cNvSpPr txBox="1">
            <a:spLocks noGrp="1"/>
          </p:cNvSpPr>
          <p:nvPr>
            <p:ph type="sldNum" idx="12"/>
          </p:nvPr>
        </p:nvSpPr>
        <p:spPr>
          <a:xfrm>
            <a:off x="6872352" y="4824387"/>
            <a:ext cx="2133600" cy="273844"/>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5"/>
          <p:cNvSpPr txBox="1">
            <a:spLocks noGrp="1"/>
          </p:cNvSpPr>
          <p:nvPr>
            <p:ph type="ftr" idx="11"/>
          </p:nvPr>
        </p:nvSpPr>
        <p:spPr>
          <a:xfrm>
            <a:off x="127000" y="4824387"/>
            <a:ext cx="3086100" cy="274637"/>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800">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Intel Confidential</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7916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457200" y="1200151"/>
            <a:ext cx="4038600" cy="3394472"/>
          </a:xfrm>
        </p:spPr>
        <p:txBody>
          <a:bodyPr>
            <a:normAutofit/>
          </a:bodyPr>
          <a:lstStyle>
            <a:lvl1pPr>
              <a:defRPr sz="2099"/>
            </a:lvl1pPr>
            <a:lvl2pPr>
              <a:defRPr sz="1499"/>
            </a:lvl2pPr>
            <a:lvl3pPr>
              <a:defRPr sz="1349"/>
            </a:lvl3pPr>
            <a:lvl4pPr>
              <a:defRPr sz="1199"/>
            </a:lvl4pPr>
            <a:lvl5pPr>
              <a:defRPr sz="1199"/>
            </a:lvl5pPr>
            <a:lvl6pPr>
              <a:defRPr sz="1799"/>
            </a:lvl6pPr>
            <a:lvl7pPr>
              <a:defRPr sz="1799"/>
            </a:lvl7pPr>
            <a:lvl8pPr>
              <a:defRPr sz="1799"/>
            </a:lvl8pPr>
            <a:lvl9pPr>
              <a:defRPr sz="1799"/>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Inhaltsplatzhalter 3"/>
          <p:cNvSpPr>
            <a:spLocks noGrp="1"/>
          </p:cNvSpPr>
          <p:nvPr>
            <p:ph sz="half" idx="2"/>
          </p:nvPr>
        </p:nvSpPr>
        <p:spPr>
          <a:xfrm>
            <a:off x="4648201" y="1200151"/>
            <a:ext cx="4038600" cy="3394472"/>
          </a:xfrm>
        </p:spPr>
        <p:txBody>
          <a:bodyPr>
            <a:normAutofit/>
          </a:bodyPr>
          <a:lstStyle>
            <a:lvl1pPr>
              <a:defRPr sz="2099"/>
            </a:lvl1pPr>
            <a:lvl2pPr>
              <a:defRPr sz="1499"/>
            </a:lvl2pPr>
            <a:lvl3pPr>
              <a:defRPr sz="1349"/>
            </a:lvl3pPr>
            <a:lvl4pPr>
              <a:defRPr sz="1199"/>
            </a:lvl4pPr>
            <a:lvl5pPr>
              <a:defRPr sz="1199"/>
            </a:lvl5pPr>
            <a:lvl6pPr>
              <a:defRPr sz="1799"/>
            </a:lvl6pPr>
            <a:lvl7pPr>
              <a:defRPr sz="1799"/>
            </a:lvl7pPr>
            <a:lvl8pPr>
              <a:defRPr sz="1799"/>
            </a:lvl8pPr>
            <a:lvl9pPr>
              <a:defRPr sz="1799"/>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umsplatzhalter 4"/>
          <p:cNvSpPr>
            <a:spLocks noGrp="1"/>
          </p:cNvSpPr>
          <p:nvPr>
            <p:ph type="dt" sz="half" idx="10"/>
          </p:nvPr>
        </p:nvSpPr>
        <p:spPr>
          <a:xfrm>
            <a:off x="0" y="4869657"/>
            <a:ext cx="2133600" cy="273844"/>
          </a:xfrm>
          <a:prstGeom prst="rect">
            <a:avLst/>
          </a:prstGeom>
        </p:spPr>
        <p:txBody>
          <a:bodyPr/>
          <a:lstStyle/>
          <a:p>
            <a:fld id="{E0D6A156-8C01-43AD-A170-4C7A07CEB23E}" type="datetime1">
              <a:rPr lang="en-US" smtClean="0"/>
              <a:t>6/2/20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30564719-00ED-40AD-AF49-5F6D6B9333CD}" type="slidenum">
              <a:rPr lang="en-US" smtClean="0"/>
              <a:t>‹#›</a:t>
            </a:fld>
            <a:endParaRPr lang="en-US"/>
          </a:p>
        </p:txBody>
      </p:sp>
    </p:spTree>
    <p:extLst>
      <p:ext uri="{BB962C8B-B14F-4D97-AF65-F5344CB8AC3E}">
        <p14:creationId xmlns:p14="http://schemas.microsoft.com/office/powerpoint/2010/main" val="31955745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587" y="4759452"/>
            <a:ext cx="9144000" cy="384048"/>
          </a:xfrm>
          <a:prstGeom prst="rect">
            <a:avLst/>
          </a:prstGeom>
          <a:gradFill>
            <a:gsLst>
              <a:gs pos="0">
                <a:schemeClr val="dk2"/>
              </a:gs>
              <a:gs pos="32000">
                <a:schemeClr val="dk2"/>
              </a:gs>
              <a:gs pos="78000">
                <a:srgbClr val="0071C5"/>
              </a:gs>
              <a:gs pos="95000">
                <a:srgbClr val="009FDF"/>
              </a:gs>
              <a:gs pos="100000">
                <a:srgbClr val="009FDF"/>
              </a:gs>
            </a:gsLst>
            <a:lin ang="1986000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1" name="Google Shape;11;p1" descr="\\.psf\Home\Desktop\Intel.png"/>
          <p:cNvPicPr preferRelativeResize="0"/>
          <p:nvPr/>
        </p:nvPicPr>
        <p:blipFill rotWithShape="1">
          <a:blip r:embed="rId7">
            <a:alphaModFix/>
          </a:blip>
          <a:srcRect/>
          <a:stretch/>
        </p:blipFill>
        <p:spPr>
          <a:xfrm>
            <a:off x="8239915" y="4830589"/>
            <a:ext cx="364336" cy="240131"/>
          </a:xfrm>
          <a:prstGeom prst="rect">
            <a:avLst/>
          </a:prstGeom>
          <a:noFill/>
          <a:ln>
            <a:noFill/>
          </a:ln>
        </p:spPr>
      </p:pic>
      <p:cxnSp>
        <p:nvCxnSpPr>
          <p:cNvPr id="12" name="Google Shape;12;p1"/>
          <p:cNvCxnSpPr/>
          <p:nvPr/>
        </p:nvCxnSpPr>
        <p:spPr>
          <a:xfrm>
            <a:off x="8718551" y="4824510"/>
            <a:ext cx="2381" cy="237744"/>
          </a:xfrm>
          <a:prstGeom prst="straightConnector1">
            <a:avLst/>
          </a:prstGeom>
          <a:noFill/>
          <a:ln w="9525" cap="flat" cmpd="sng">
            <a:solidFill>
              <a:schemeClr val="lt1"/>
            </a:solidFill>
            <a:prstDash val="solid"/>
            <a:round/>
            <a:headEnd type="none" w="sm" len="sm"/>
            <a:tailEnd type="none" w="sm" len="sm"/>
          </a:ln>
        </p:spPr>
      </p:cxnSp>
      <p:sp>
        <p:nvSpPr>
          <p:cNvPr id="13" name="Google Shape;13;p1"/>
          <p:cNvSpPr txBox="1">
            <a:spLocks noGrp="1"/>
          </p:cNvSpPr>
          <p:nvPr>
            <p:ph type="title"/>
          </p:nvPr>
        </p:nvSpPr>
        <p:spPr>
          <a:xfrm>
            <a:off x="455613" y="310130"/>
            <a:ext cx="8229600" cy="86868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1400"/>
              <a:buFont typeface="Arial"/>
              <a:buNone/>
              <a:defRPr sz="28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455613" y="1203325"/>
            <a:ext cx="8228012" cy="342582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71C5"/>
              </a:buClr>
              <a:buSzPts val="1400"/>
              <a:buFont typeface="Noto Sans Symbols"/>
              <a:buNone/>
              <a:defRPr sz="1800" b="0" i="0" u="none" strike="noStrike" cap="none">
                <a:solidFill>
                  <a:srgbClr val="0071C5"/>
                </a:solidFill>
                <a:latin typeface="Arial"/>
                <a:ea typeface="Arial"/>
                <a:cs typeface="Arial"/>
                <a:sym typeface="Arial"/>
              </a:defRPr>
            </a:lvl1pPr>
            <a:lvl2pPr marL="914400" marR="0" lvl="1" indent="-330200" algn="l" rtl="0">
              <a:lnSpc>
                <a:spcPct val="100000"/>
              </a:lnSpc>
              <a:spcBef>
                <a:spcPts val="1200"/>
              </a:spcBef>
              <a:spcAft>
                <a:spcPts val="0"/>
              </a:spcAft>
              <a:buClr>
                <a:schemeClr val="dk2"/>
              </a:buClr>
              <a:buSzPts val="1600"/>
              <a:buFont typeface="Noto Sans Symbols"/>
              <a:buChar char="▪"/>
              <a:defRPr sz="1600" b="0" i="0" u="none" strike="noStrike" cap="none">
                <a:solidFill>
                  <a:schemeClr val="dk2"/>
                </a:solidFill>
                <a:latin typeface="Arial"/>
                <a:ea typeface="Arial"/>
                <a:cs typeface="Arial"/>
                <a:sym typeface="Arial"/>
              </a:defRPr>
            </a:lvl2pPr>
            <a:lvl3pPr marL="1371600" marR="0" lvl="2" indent="-330200" algn="l" rtl="0">
              <a:lnSpc>
                <a:spcPct val="100000"/>
              </a:lnSpc>
              <a:spcBef>
                <a:spcPts val="8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lnSpc>
                <a:spcPct val="100000"/>
              </a:lnSpc>
              <a:spcBef>
                <a:spcPts val="28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00000"/>
              </a:lnSpc>
              <a:spcBef>
                <a:spcPts val="28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6872352" y="4824387"/>
            <a:ext cx="2133600" cy="273844"/>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
          <p:cNvSpPr txBox="1">
            <a:spLocks noGrp="1"/>
          </p:cNvSpPr>
          <p:nvPr>
            <p:ph type="ftr" idx="11"/>
          </p:nvPr>
        </p:nvSpPr>
        <p:spPr>
          <a:xfrm>
            <a:off x="127000" y="4824387"/>
            <a:ext cx="3086100" cy="274637"/>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Intel Confidential</a:t>
            </a:r>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7"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ckinsey.com/business-functions/digital-mckinsey/our-insights/the-internet-of-things-the-value-of-digitizing-the-physical-worl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chinaresearch.com/news/smart-cities-could-waste-usd341-billion-by-2025-on-non-standardized-iot-deploym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tiff"/><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9"/>
          <p:cNvSpPr txBox="1">
            <a:spLocks noGrp="1"/>
          </p:cNvSpPr>
          <p:nvPr>
            <p:ph type="ctrTitle"/>
          </p:nvPr>
        </p:nvSpPr>
        <p:spPr>
          <a:xfrm>
            <a:off x="454289" y="2020997"/>
            <a:ext cx="8212886" cy="1573903"/>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chemeClr val="lt1"/>
              </a:buClr>
              <a:buSzPts val="1400"/>
              <a:buFont typeface="Arial"/>
              <a:buNone/>
            </a:pPr>
            <a:br>
              <a:rPr lang="en-US" sz="4000" dirty="0">
                <a:latin typeface="Intel Clear Pro" panose="020B0804020202060201" pitchFamily="34" charset="0"/>
                <a:ea typeface="Intel Clear Pro" panose="020B0804020202060201" pitchFamily="34" charset="0"/>
                <a:cs typeface="Intel Clear Pro" panose="020B0804020202060201" pitchFamily="34" charset="0"/>
                <a:sym typeface="Arial"/>
              </a:rPr>
            </a:br>
            <a:br>
              <a:rPr lang="en-US" sz="4000" dirty="0">
                <a:latin typeface="Intel Clear Pro" panose="020B0804020202060201" pitchFamily="34" charset="0"/>
                <a:ea typeface="Intel Clear Pro" panose="020B0804020202060201" pitchFamily="34" charset="0"/>
                <a:cs typeface="Intel Clear Pro" panose="020B0804020202060201" pitchFamily="34" charset="0"/>
                <a:sym typeface="Arial"/>
              </a:rPr>
            </a:br>
            <a:r>
              <a:rPr lang="en-US" sz="4800" dirty="0">
                <a:latin typeface="Intel Clear Pro" panose="020B0804020202060201" pitchFamily="34" charset="0"/>
                <a:ea typeface="Intel Clear Pro" panose="020B0804020202060201" pitchFamily="34" charset="0"/>
                <a:cs typeface="Intel Clear Pro" panose="020B0804020202060201" pitchFamily="34" charset="0"/>
                <a:sym typeface="Arial"/>
              </a:rPr>
              <a:t>CONVERGING </a:t>
            </a:r>
            <a:r>
              <a:rPr lang="en-US" sz="4800" dirty="0">
                <a:latin typeface="Intel Clear Pro" panose="020B0804020202060201" pitchFamily="34" charset="77"/>
                <a:ea typeface="Intel Clear Pro" panose="020B0804020202060201" pitchFamily="34" charset="77"/>
                <a:cs typeface="Intel Clear Pro" panose="020B0804020202060201" pitchFamily="34" charset="77"/>
                <a:sym typeface="Arial"/>
              </a:rPr>
              <a:t>STANDARDS FOR Smart </a:t>
            </a:r>
            <a:r>
              <a:rPr lang="en-US" sz="4800" dirty="0" err="1">
                <a:latin typeface="Intel Clear Pro" panose="020B0804020202060201" pitchFamily="34" charset="77"/>
                <a:ea typeface="Intel Clear Pro" panose="020B0804020202060201" pitchFamily="34" charset="77"/>
                <a:cs typeface="Intel Clear Pro" panose="020B0804020202060201" pitchFamily="34" charset="77"/>
                <a:sym typeface="Arial"/>
              </a:rPr>
              <a:t>CitiES</a:t>
            </a:r>
            <a:r>
              <a:rPr lang="en-US" sz="4800" dirty="0">
                <a:latin typeface="Intel Clear Pro" panose="020B0804020202060201" pitchFamily="34" charset="77"/>
                <a:ea typeface="Intel Clear Pro" panose="020B0804020202060201" pitchFamily="34" charset="77"/>
                <a:cs typeface="Intel Clear Pro" panose="020B0804020202060201" pitchFamily="34" charset="77"/>
                <a:sym typeface="Arial"/>
              </a:rPr>
              <a:t>:</a:t>
            </a:r>
            <a:br>
              <a:rPr lang="en-US" sz="4800" dirty="0">
                <a:latin typeface="Intel Clear Pro" panose="020B0804020202060201" pitchFamily="34" charset="77"/>
                <a:ea typeface="Intel Clear Pro" panose="020B0804020202060201" pitchFamily="34" charset="77"/>
                <a:cs typeface="Intel Clear Pro" panose="020B0804020202060201" pitchFamily="34" charset="77"/>
                <a:sym typeface="Arial"/>
              </a:rPr>
            </a:br>
            <a:r>
              <a:rPr lang="en-US" sz="4800" dirty="0">
                <a:latin typeface="Intel Clear Pro" panose="020B0804020202060201" pitchFamily="34" charset="77"/>
                <a:ea typeface="Intel Clear Pro" panose="020B0804020202060201" pitchFamily="34" charset="77"/>
                <a:cs typeface="Intel Clear Pro" panose="020B0804020202060201" pitchFamily="34" charset="77"/>
              </a:rPr>
              <a:t>NEXT STEPS IN THE W3C</a:t>
            </a:r>
            <a:br>
              <a:rPr lang="en-US" sz="5400" dirty="0">
                <a:latin typeface="Intel Clear Pro" panose="020B0804020202060201" pitchFamily="34" charset="77"/>
                <a:ea typeface="Intel Clear Pro" panose="020B0804020202060201" pitchFamily="34" charset="77"/>
                <a:cs typeface="Intel Clear Pro" panose="020B0804020202060201" pitchFamily="34" charset="77"/>
                <a:sym typeface="Arial"/>
              </a:rPr>
            </a:br>
            <a:r>
              <a:rPr lang="en-US" sz="4000" dirty="0">
                <a:latin typeface="Intel Clear Pro" panose="020B0804020202060201" pitchFamily="34" charset="0"/>
                <a:ea typeface="Intel Clear Pro" panose="020B0804020202060201" pitchFamily="34" charset="0"/>
                <a:cs typeface="Intel Clear Pro" panose="020B0804020202060201" pitchFamily="34" charset="0"/>
                <a:sym typeface="Arial"/>
              </a:rPr>
              <a:t> </a:t>
            </a:r>
            <a:br>
              <a:rPr lang="en-US" sz="4000" dirty="0">
                <a:latin typeface="Intel Clear Pro" panose="020B0804020202060201" pitchFamily="34" charset="0"/>
                <a:ea typeface="Intel Clear Pro" panose="020B0804020202060201" pitchFamily="34" charset="0"/>
                <a:cs typeface="Intel Clear Pro" panose="020B0804020202060201" pitchFamily="34" charset="0"/>
                <a:sym typeface="Arial"/>
              </a:rPr>
            </a:br>
            <a:endParaRPr sz="4000" dirty="0">
              <a:latin typeface="Intel Clear Pro" panose="020B0804020202060201" pitchFamily="34" charset="0"/>
              <a:ea typeface="Intel Clear Pro" panose="020B0804020202060201" pitchFamily="34" charset="0"/>
              <a:cs typeface="Intel Clear Pro" panose="020B0804020202060201" pitchFamily="34" charset="0"/>
              <a:sym typeface="Arial"/>
            </a:endParaRPr>
          </a:p>
        </p:txBody>
      </p:sp>
      <p:sp>
        <p:nvSpPr>
          <p:cNvPr id="4" name="TextBox 3"/>
          <p:cNvSpPr txBox="1"/>
          <p:nvPr/>
        </p:nvSpPr>
        <p:spPr>
          <a:xfrm>
            <a:off x="575732" y="4073049"/>
            <a:ext cx="7964111" cy="523220"/>
          </a:xfrm>
          <a:prstGeom prst="rect">
            <a:avLst/>
          </a:prstGeom>
          <a:noFill/>
        </p:spPr>
        <p:txBody>
          <a:bodyPr wrap="square" rtlCol="0">
            <a:spAutoFit/>
          </a:bodyPr>
          <a:lstStyle/>
          <a:p>
            <a:pPr marL="1828800" indent="-1828800"/>
            <a:r>
              <a:rPr lang="en-US" dirty="0">
                <a:solidFill>
                  <a:schemeClr val="bg1">
                    <a:lumMod val="95000"/>
                  </a:schemeClr>
                </a:solidFill>
                <a:latin typeface="Intel Clear" panose="020B0604020203020204" pitchFamily="34" charset="0"/>
                <a:ea typeface="Intel Clear" panose="020B0604020203020204" pitchFamily="34" charset="0"/>
                <a:cs typeface="Intel Clear" panose="020B0604020203020204" pitchFamily="34" charset="0"/>
              </a:rPr>
              <a:t>Eric Siow                        	Part 1 – Crossing the Chasm through Standards Convergence</a:t>
            </a:r>
          </a:p>
          <a:p>
            <a:pPr marL="1828800" indent="-1828800"/>
            <a:r>
              <a:rPr lang="en-US" dirty="0">
                <a:solidFill>
                  <a:schemeClr val="bg1">
                    <a:lumMod val="95000"/>
                  </a:schemeClr>
                </a:solidFill>
                <a:latin typeface="Intel Clear" panose="020B0604020203020204" pitchFamily="34" charset="0"/>
                <a:ea typeface="Intel Clear" panose="020B0604020203020204" pitchFamily="34" charset="0"/>
                <a:cs typeface="Intel Clear" panose="020B0604020203020204" pitchFamily="34" charset="0"/>
              </a:rPr>
              <a:t>Michael McCool 	Part 2 – Standards Development Progress and Plans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Text Placeholder 3"/>
          <p:cNvSpPr>
            <a:spLocks noGrp="1"/>
          </p:cNvSpPr>
          <p:nvPr>
            <p:ph type="body" idx="1"/>
          </p:nvPr>
        </p:nvSpPr>
        <p:spPr>
          <a:xfrm>
            <a:off x="455613" y="474133"/>
            <a:ext cx="8228012" cy="4155017"/>
          </a:xfrm>
        </p:spPr>
        <p:txBody>
          <a:bodyPr/>
          <a:lstStyle/>
          <a:p>
            <a:endParaRPr lang="en-US" dirty="0"/>
          </a:p>
        </p:txBody>
      </p:sp>
      <p:sp>
        <p:nvSpPr>
          <p:cNvPr id="6" name="TextBox 5"/>
          <p:cNvSpPr txBox="1"/>
          <p:nvPr/>
        </p:nvSpPr>
        <p:spPr>
          <a:xfrm>
            <a:off x="1781387" y="1754293"/>
            <a:ext cx="5709920" cy="769441"/>
          </a:xfrm>
          <a:prstGeom prst="rect">
            <a:avLst/>
          </a:prstGeom>
          <a:noFill/>
        </p:spPr>
        <p:txBody>
          <a:bodyPr wrap="square" rtlCol="0">
            <a:spAutoFit/>
          </a:bodyPr>
          <a:lstStyle/>
          <a:p>
            <a:pPr algn="ctr"/>
            <a:r>
              <a:rPr lang="en-US" sz="4400" dirty="0">
                <a:latin typeface="Intel Clear Pro" panose="020B0804020202060201" pitchFamily="34" charset="77"/>
                <a:ea typeface="Intel Clear Pro" panose="020B0804020202060201" pitchFamily="34" charset="77"/>
                <a:cs typeface="Intel Clear Pro" panose="020B0804020202060201" pitchFamily="34" charset="77"/>
              </a:rPr>
              <a:t>A Look at Smart Cities</a:t>
            </a:r>
          </a:p>
        </p:txBody>
      </p:sp>
    </p:spTree>
    <p:extLst>
      <p:ext uri="{BB962C8B-B14F-4D97-AF65-F5344CB8AC3E}">
        <p14:creationId xmlns:p14="http://schemas.microsoft.com/office/powerpoint/2010/main" val="315050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sldNum" idx="12"/>
          </p:nvPr>
        </p:nvSpPr>
        <p:spPr>
          <a:xfrm>
            <a:off x="6872352" y="4824387"/>
            <a:ext cx="2133600" cy="2739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11</a:t>
            </a:fld>
            <a:endParaRPr/>
          </a:p>
        </p:txBody>
      </p:sp>
      <p:sp>
        <p:nvSpPr>
          <p:cNvPr id="88" name="Google Shape;88;p13"/>
          <p:cNvSpPr txBox="1">
            <a:spLocks noGrp="1"/>
          </p:cNvSpPr>
          <p:nvPr>
            <p:ph type="ctrTitle" idx="4294967295"/>
          </p:nvPr>
        </p:nvSpPr>
        <p:spPr>
          <a:xfrm>
            <a:off x="277091" y="91425"/>
            <a:ext cx="7749308" cy="56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Arial"/>
              <a:buNone/>
            </a:pPr>
            <a:r>
              <a:rPr lang="en-US"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rPr>
              <a:t>Key Challenges Facing Smart Cities</a:t>
            </a:r>
            <a:endParaRPr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endParaRPr>
          </a:p>
        </p:txBody>
      </p:sp>
      <p:sp>
        <p:nvSpPr>
          <p:cNvPr id="89" name="Google Shape;89;p13"/>
          <p:cNvSpPr txBox="1"/>
          <p:nvPr/>
        </p:nvSpPr>
        <p:spPr>
          <a:xfrm>
            <a:off x="389225" y="561585"/>
            <a:ext cx="8550000" cy="3447920"/>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endPar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285750" marR="0" lvl="0" indent="-285750" algn="l" rtl="0">
              <a:lnSpc>
                <a:spcPct val="100000"/>
              </a:lnSpc>
              <a:spcBef>
                <a:spcPts val="0"/>
              </a:spcBef>
              <a:spcAft>
                <a:spcPts val="0"/>
              </a:spcAft>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Lack of coalescence around a set of complementary standards</a:t>
            </a:r>
            <a:endParaRPr lang="en-US" sz="1800"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628650" lvl="1" indent="-285750">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Increases cost of deployment; hinders scalability, interoperability and evolution</a:t>
            </a:r>
          </a:p>
          <a:p>
            <a:pPr marL="628650" lvl="1" indent="-285750">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Need to simplify:  Prioritize and define requirements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sym typeface="Wingdings" panose="05000000000000000000" pitchFamily="2" charset="2"/>
              </a:rPr>
              <a:t></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create product profiles</a:t>
            </a:r>
          </a:p>
          <a:p>
            <a:endPar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287338" indent="-287338">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Regional regulatory differences adding to confusion</a:t>
            </a:r>
          </a:p>
          <a:p>
            <a:pPr marL="628650" indent="-287338">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Diverse requirements impede the scalability of the market</a:t>
            </a:r>
          </a:p>
          <a:p>
            <a:pPr marL="628650" indent="-287338">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Need regulatory agencies to participate and help with standardization requirement</a:t>
            </a:r>
          </a:p>
          <a:p>
            <a:pPr marL="341312"/>
            <a:endParaRPr lang="en-US" sz="1600"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Lack of interoperability wastes up to 40% of IoT value</a:t>
            </a:r>
            <a:r>
              <a:rPr lang="en-US" sz="1800" b="1" baseline="30000"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(1) </a:t>
            </a:r>
          </a:p>
          <a:p>
            <a:pPr marL="285750" indent="-285750">
              <a:buFont typeface="Arial" panose="020B0604020202020204" pitchFamily="34" charset="0"/>
              <a:buChar char="•"/>
            </a:pPr>
            <a:endPar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Cities and technology partners may waste up to $321 billion by 2025</a:t>
            </a:r>
            <a:r>
              <a:rPr lang="en-US" sz="1800" b="1" baseline="30000"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(2)</a:t>
            </a:r>
          </a:p>
          <a:p>
            <a:pPr marL="341312"/>
            <a:r>
              <a:rPr lang="en-US" sz="18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a:t>
            </a:r>
            <a:r>
              <a:rPr lang="en-US" sz="1800" b="1" dirty="0">
                <a:solidFill>
                  <a:srgbClr val="0070C0"/>
                </a:solidFill>
                <a:latin typeface="Intel Clear" panose="020B0604020203020204" pitchFamily="34" charset="0"/>
                <a:ea typeface="Intel Clear" panose="020B0604020203020204" pitchFamily="34" charset="0"/>
                <a:cs typeface="Intel Clear" panose="020B0604020203020204" pitchFamily="34" charset="0"/>
              </a:rPr>
              <a:t> </a:t>
            </a:r>
            <a:endParaRPr lang="en-US" sz="1800" b="1" i="0" u="none" strike="noStrike" cap="none" dirty="0">
              <a:solidFill>
                <a:srgbClr val="0070C0"/>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285750" marR="0" lvl="0" indent="-285750" algn="l" rtl="0">
              <a:lnSpc>
                <a:spcPct val="100000"/>
              </a:lnSpc>
              <a:spcBef>
                <a:spcPts val="0"/>
              </a:spcBef>
              <a:spcAft>
                <a:spcPts val="0"/>
              </a:spcAft>
              <a:buFont typeface="Arial" panose="020B0604020202020204" pitchFamily="34" charset="0"/>
              <a:buChar char="•"/>
            </a:pPr>
            <a:endParaRPr sz="1800" b="1" i="0" u="none" strike="noStrike" cap="none" dirty="0">
              <a:solidFill>
                <a:srgbClr val="0070C0"/>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1828800" marR="0" lvl="0" indent="0" algn="l" rtl="0">
              <a:lnSpc>
                <a:spcPct val="100000"/>
              </a:lnSpc>
              <a:spcBef>
                <a:spcPts val="0"/>
              </a:spcBef>
              <a:spcAft>
                <a:spcPts val="0"/>
              </a:spcAft>
              <a:buNone/>
            </a:pPr>
            <a:endParaRPr b="1"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p>
            <a:pPr marL="406400" marR="0" lvl="3" indent="0" algn="l" rtl="0">
              <a:lnSpc>
                <a:spcPct val="100000"/>
              </a:lnSpc>
              <a:spcBef>
                <a:spcPts val="0"/>
              </a:spcBef>
              <a:spcAft>
                <a:spcPts val="0"/>
              </a:spcAft>
              <a:buNone/>
            </a:pPr>
            <a:endParaRPr sz="1400" b="1" i="0" u="none" strike="noStrike" cap="none" dirty="0">
              <a:solidFill>
                <a:srgbClr val="0070C0"/>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0" marR="0" lvl="1" indent="0" algn="l" rtl="0">
              <a:lnSpc>
                <a:spcPct val="100000"/>
              </a:lnSpc>
              <a:spcBef>
                <a:spcPts val="0"/>
              </a:spcBef>
              <a:spcAft>
                <a:spcPts val="0"/>
              </a:spcAft>
              <a:buNone/>
            </a:pPr>
            <a:endParaRPr sz="1400" b="0" i="0" u="none" strike="noStrike" cap="none" dirty="0">
              <a:solidFill>
                <a:srgbClr val="0070C0"/>
              </a:solidFill>
              <a:latin typeface="Arial"/>
              <a:ea typeface="Arial"/>
              <a:cs typeface="Arial"/>
              <a:sym typeface="Arial"/>
            </a:endParaRPr>
          </a:p>
        </p:txBody>
      </p:sp>
      <p:sp>
        <p:nvSpPr>
          <p:cNvPr id="3" name="TextBox 2"/>
          <p:cNvSpPr txBox="1"/>
          <p:nvPr/>
        </p:nvSpPr>
        <p:spPr>
          <a:xfrm>
            <a:off x="239078" y="4181805"/>
            <a:ext cx="8665844" cy="400110"/>
          </a:xfrm>
          <a:prstGeom prst="rect">
            <a:avLst/>
          </a:prstGeom>
          <a:noFill/>
          <a:ln>
            <a:noFill/>
          </a:ln>
        </p:spPr>
        <p:txBody>
          <a:bodyPr wrap="square" rtlCol="0">
            <a:spAutoFit/>
          </a:bodyPr>
          <a:lstStyle/>
          <a:p>
            <a:r>
              <a:rPr lang="en-US" sz="1000" dirty="0">
                <a:ln>
                  <a:solidFill>
                    <a:schemeClr val="bg2"/>
                  </a:solidFill>
                </a:ln>
                <a:solidFill>
                  <a:schemeClr val="bg2"/>
                </a:solidFill>
                <a:latin typeface="Intel Clear" panose="020B0604020203020204" pitchFamily="34" charset="0"/>
                <a:ea typeface="Intel Clear" panose="020B0604020203020204" pitchFamily="34" charset="0"/>
                <a:cs typeface="Intel Clear" panose="020B0604020203020204" pitchFamily="34" charset="0"/>
              </a:rPr>
              <a:t>(1) </a:t>
            </a:r>
            <a:r>
              <a:rPr lang="en-US" sz="1000" dirty="0">
                <a:ln>
                  <a:solidFill>
                    <a:schemeClr val="bg2"/>
                  </a:solidFill>
                </a:ln>
                <a:solidFill>
                  <a:schemeClr val="bg2"/>
                </a:solidFill>
                <a:latin typeface="Intel Clear" panose="020B0604020203020204" pitchFamily="34" charset="0"/>
                <a:ea typeface="Intel Clear" panose="020B0604020203020204" pitchFamily="34" charset="0"/>
                <a:cs typeface="Intel Clear" panose="020B0604020203020204" pitchFamily="34" charset="0"/>
                <a:hlinkClick r:id="rId3"/>
              </a:rPr>
              <a:t>https://www.mckinsey.com/business-functions/digital-mckinsey/our-insights/the-internet-of-things-the-value-of-digitizing-the-physical-world</a:t>
            </a:r>
            <a:endParaRPr lang="en-US" sz="1000" dirty="0">
              <a:ln>
                <a:solidFill>
                  <a:schemeClr val="bg2"/>
                </a:solidFill>
              </a:ln>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r>
              <a:rPr lang="en-US" sz="1000" dirty="0">
                <a:ln>
                  <a:solidFill>
                    <a:schemeClr val="bg2"/>
                  </a:solidFill>
                </a:ln>
                <a:solidFill>
                  <a:schemeClr val="bg2"/>
                </a:solidFill>
                <a:latin typeface="Intel Clear" panose="020B0604020203020204" pitchFamily="34" charset="0"/>
                <a:ea typeface="Intel Clear" panose="020B0604020203020204" pitchFamily="34" charset="0"/>
                <a:cs typeface="Intel Clear" panose="020B0604020203020204" pitchFamily="34" charset="0"/>
                <a:hlinkClick r:id="rId4"/>
              </a:rPr>
              <a:t>(2) https://machinaresearch.com/news/smart-cities-could-waste-usd341-billion-by-2025-on-non-standardized-iot-deployments/</a:t>
            </a:r>
            <a:endParaRPr lang="en-US" sz="1000" dirty="0">
              <a:ln>
                <a:solidFill>
                  <a:schemeClr val="bg2"/>
                </a:solidFill>
              </a:ln>
              <a:solidFill>
                <a:schemeClr val="bg2"/>
              </a:solidFill>
            </a:endParaRPr>
          </a:p>
        </p:txBody>
      </p:sp>
    </p:spTree>
    <p:extLst>
      <p:ext uri="{BB962C8B-B14F-4D97-AF65-F5344CB8AC3E}">
        <p14:creationId xmlns:p14="http://schemas.microsoft.com/office/powerpoint/2010/main" val="276832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sldNum" idx="12"/>
          </p:nvPr>
        </p:nvSpPr>
        <p:spPr>
          <a:xfrm>
            <a:off x="6872352" y="4824387"/>
            <a:ext cx="2133600" cy="2739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12</a:t>
            </a:fld>
            <a:endParaRPr/>
          </a:p>
        </p:txBody>
      </p:sp>
      <p:sp>
        <p:nvSpPr>
          <p:cNvPr id="228" name="Google Shape;228;p25"/>
          <p:cNvSpPr txBox="1">
            <a:spLocks noGrp="1"/>
          </p:cNvSpPr>
          <p:nvPr>
            <p:ph type="ctrTitle" idx="4294967295"/>
          </p:nvPr>
        </p:nvSpPr>
        <p:spPr>
          <a:xfrm>
            <a:off x="278499" y="20137"/>
            <a:ext cx="8070675" cy="56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Arial"/>
              <a:buNone/>
            </a:pPr>
            <a:r>
              <a:rPr lang="en-US"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rPr>
              <a:t>Crossing the Chasm (Smart Cities) </a:t>
            </a:r>
            <a:endParaRPr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endParaRPr>
          </a:p>
        </p:txBody>
      </p:sp>
      <p:sp>
        <p:nvSpPr>
          <p:cNvPr id="230" name="Google Shape;230;p25"/>
          <p:cNvSpPr txBox="1"/>
          <p:nvPr/>
        </p:nvSpPr>
        <p:spPr>
          <a:xfrm>
            <a:off x="400417" y="3571233"/>
            <a:ext cx="8441742" cy="1096552"/>
          </a:xfrm>
          <a:prstGeom prst="rect">
            <a:avLst/>
          </a:prstGeom>
          <a:solidFill>
            <a:srgbClr val="FCF6DB"/>
          </a:solidFill>
          <a:ln>
            <a:noFill/>
          </a:ln>
        </p:spPr>
        <p:txBody>
          <a:bodyPr spcFirstLastPara="1" wrap="square" lIns="91425" tIns="45700" rIns="91425" bIns="45700" anchor="t" anchorCtr="0">
            <a:noAutofit/>
          </a:bodyPr>
          <a:lstStyle/>
          <a:p>
            <a:pPr lvl="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Cross together as Allies to Early Majority:</a:t>
            </a:r>
          </a:p>
          <a:p>
            <a:pPr marL="342900" lvl="0" indent="-342900">
              <a:buClr>
                <a:schemeClr val="bg2"/>
              </a:buClr>
              <a:buFont typeface="+mj-lt"/>
              <a:buAutoNum type="arabicPeriod"/>
            </a:pPr>
            <a:r>
              <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Simplify technical complexity</a:t>
            </a:r>
          </a:p>
          <a:p>
            <a:pPr marL="342900" lvl="0" indent="-342900">
              <a:buClr>
                <a:schemeClr val="bg2"/>
              </a:buClr>
              <a:buFont typeface="+mj-lt"/>
              <a:buAutoNum type="arabicPeriod"/>
            </a:pPr>
            <a:r>
              <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Standardize key elements needed for interoperability </a:t>
            </a:r>
          </a:p>
          <a:p>
            <a:pPr marL="342900" lvl="0" indent="-342900">
              <a:buClr>
                <a:schemeClr val="bg2"/>
              </a:buClr>
              <a:buFont typeface="+mj-lt"/>
              <a:buAutoNum type="arabicPeriod"/>
            </a:pPr>
            <a:r>
              <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Lower deployment risk and lower cost through economy of scale</a:t>
            </a:r>
          </a:p>
          <a:p>
            <a:pPr marL="342900" lvl="0" indent="-342900">
              <a:buClr>
                <a:schemeClr val="bg2"/>
              </a:buClr>
              <a:buFont typeface="+mj-lt"/>
              <a:buAutoNum type="arabicPeriod"/>
            </a:pPr>
            <a:r>
              <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Be reference standard for industry peers to drive proliferation </a:t>
            </a:r>
          </a:p>
          <a:p>
            <a:pPr marL="342900" marR="0" lvl="0" indent="-342900" rtl="0">
              <a:lnSpc>
                <a:spcPct val="100000"/>
              </a:lnSpc>
              <a:spcBef>
                <a:spcPts val="0"/>
              </a:spcBef>
              <a:spcAft>
                <a:spcPts val="0"/>
              </a:spcAft>
              <a:buFont typeface="+mj-lt"/>
              <a:buAutoNum type="arabicPeriod"/>
            </a:pPr>
            <a:endParaRPr sz="1800" b="0" i="0" u="none" strike="noStrike" cap="none" dirty="0">
              <a:solidFill>
                <a:schemeClr val="bg2"/>
              </a:solidFill>
              <a:latin typeface="Arial"/>
              <a:ea typeface="Arial"/>
              <a:cs typeface="Arial"/>
              <a:sym typeface="Arial"/>
            </a:endParaRPr>
          </a:p>
        </p:txBody>
      </p:sp>
      <p:pic>
        <p:nvPicPr>
          <p:cNvPr id="231" name="Google Shape;231;p25"/>
          <p:cNvPicPr preferRelativeResize="0"/>
          <p:nvPr/>
        </p:nvPicPr>
        <p:blipFill rotWithShape="1">
          <a:blip r:embed="rId3">
            <a:alphaModFix/>
          </a:blip>
          <a:srcRect l="9178" t="18783" r="8424" b="25909"/>
          <a:stretch/>
        </p:blipFill>
        <p:spPr>
          <a:xfrm>
            <a:off x="400417" y="747083"/>
            <a:ext cx="8441742" cy="2794218"/>
          </a:xfrm>
          <a:prstGeom prst="rect">
            <a:avLst/>
          </a:prstGeom>
          <a:noFill/>
          <a:ln>
            <a:noFill/>
          </a:ln>
        </p:spPr>
      </p:pic>
      <p:sp>
        <p:nvSpPr>
          <p:cNvPr id="3" name="Down Arrow 2"/>
          <p:cNvSpPr/>
          <p:nvPr/>
        </p:nvSpPr>
        <p:spPr>
          <a:xfrm>
            <a:off x="3076291" y="2099651"/>
            <a:ext cx="136809" cy="74898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717389" y="1761801"/>
            <a:ext cx="854612" cy="230832"/>
          </a:xfrm>
          <a:prstGeom prst="rect">
            <a:avLst/>
          </a:prstGeom>
          <a:solidFill>
            <a:schemeClr val="accent3">
              <a:lumMod val="40000"/>
              <a:lumOff val="60000"/>
            </a:schemeClr>
          </a:solidFill>
        </p:spPr>
        <p:txBody>
          <a:bodyPr wrap="square" rtlCol="0">
            <a:spAutoFit/>
          </a:bodyPr>
          <a:lstStyle/>
          <a:p>
            <a:pPr algn="ctr"/>
            <a:r>
              <a:rPr lang="en-US" sz="900" b="1" dirty="0">
                <a:solidFill>
                  <a:srgbClr val="FF0000"/>
                </a:solidFill>
              </a:rPr>
              <a:t>We are here</a:t>
            </a:r>
          </a:p>
        </p:txBody>
      </p:sp>
      <p:sp>
        <p:nvSpPr>
          <p:cNvPr id="5" name="TextBox 4"/>
          <p:cNvSpPr txBox="1"/>
          <p:nvPr/>
        </p:nvSpPr>
        <p:spPr>
          <a:xfrm>
            <a:off x="4548129" y="1980370"/>
            <a:ext cx="284052" cy="307777"/>
          </a:xfrm>
          <a:prstGeom prst="rect">
            <a:avLst/>
          </a:prstGeom>
          <a:solidFill>
            <a:schemeClr val="tx2">
              <a:lumMod val="20000"/>
              <a:lumOff val="80000"/>
            </a:schemeClr>
          </a:solidFill>
        </p:spPr>
        <p:txBody>
          <a:bodyPr wrap="none" rtlCol="0">
            <a:spAutoFit/>
          </a:bodyPr>
          <a:lstStyle/>
          <a:p>
            <a:r>
              <a:rPr lang="en-US" dirty="0"/>
              <a:t>$</a:t>
            </a:r>
          </a:p>
        </p:txBody>
      </p:sp>
      <p:sp>
        <p:nvSpPr>
          <p:cNvPr id="11" name="TextBox 10"/>
          <p:cNvSpPr txBox="1"/>
          <p:nvPr/>
        </p:nvSpPr>
        <p:spPr>
          <a:xfrm>
            <a:off x="5550633" y="1980370"/>
            <a:ext cx="259398" cy="307777"/>
          </a:xfrm>
          <a:prstGeom prst="rect">
            <a:avLst/>
          </a:prstGeom>
          <a:solidFill>
            <a:schemeClr val="tx2">
              <a:lumMod val="20000"/>
              <a:lumOff val="80000"/>
            </a:schemeClr>
          </a:solidFill>
        </p:spPr>
        <p:txBody>
          <a:bodyPr wrap="square" rtlCol="0">
            <a:spAutoFit/>
          </a:bodyPr>
          <a:lstStyle/>
          <a:p>
            <a:r>
              <a:rPr lang="en-US" dirty="0"/>
              <a:t>$</a:t>
            </a:r>
          </a:p>
        </p:txBody>
      </p:sp>
      <p:sp>
        <p:nvSpPr>
          <p:cNvPr id="21" name="Arrow: Right 20">
            <a:extLst>
              <a:ext uri="{FF2B5EF4-FFF2-40B4-BE49-F238E27FC236}">
                <a16:creationId xmlns:a16="http://schemas.microsoft.com/office/drawing/2014/main" id="{5D54D177-F58B-4548-A1BB-B0162E370323}"/>
              </a:ext>
            </a:extLst>
          </p:cNvPr>
          <p:cNvSpPr/>
          <p:nvPr/>
        </p:nvSpPr>
        <p:spPr>
          <a:xfrm>
            <a:off x="3416112" y="2892057"/>
            <a:ext cx="1012055" cy="49264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Cross</a:t>
            </a:r>
          </a:p>
        </p:txBody>
      </p:sp>
      <p:sp>
        <p:nvSpPr>
          <p:cNvPr id="6" name="TextBox 5">
            <a:extLst>
              <a:ext uri="{FF2B5EF4-FFF2-40B4-BE49-F238E27FC236}">
                <a16:creationId xmlns:a16="http://schemas.microsoft.com/office/drawing/2014/main" id="{33A8FC5A-F21D-4850-9888-50167174F1C3}"/>
              </a:ext>
            </a:extLst>
          </p:cNvPr>
          <p:cNvSpPr txBox="1"/>
          <p:nvPr/>
        </p:nvSpPr>
        <p:spPr>
          <a:xfrm>
            <a:off x="6872352" y="350904"/>
            <a:ext cx="1914461" cy="400110"/>
          </a:xfrm>
          <a:prstGeom prst="rect">
            <a:avLst/>
          </a:prstGeom>
          <a:noFill/>
        </p:spPr>
        <p:txBody>
          <a:bodyPr wrap="square" rtlCol="0">
            <a:spAutoFit/>
          </a:bodyPr>
          <a:lstStyle/>
          <a:p>
            <a:r>
              <a:rPr lang="en-US" sz="1000" dirty="0"/>
              <a:t>Adapted from “Crossing The Chasm” by Geoffrey </a:t>
            </a:r>
            <a:r>
              <a:rPr lang="en-US" sz="900" dirty="0"/>
              <a:t>Moore</a:t>
            </a:r>
          </a:p>
        </p:txBody>
      </p:sp>
    </p:spTree>
    <p:extLst>
      <p:ext uri="{BB962C8B-B14F-4D97-AF65-F5344CB8AC3E}">
        <p14:creationId xmlns:p14="http://schemas.microsoft.com/office/powerpoint/2010/main" val="292702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itle 2"/>
          <p:cNvSpPr>
            <a:spLocks noGrp="1"/>
          </p:cNvSpPr>
          <p:nvPr>
            <p:ph type="title"/>
          </p:nvPr>
        </p:nvSpPr>
        <p:spPr>
          <a:xfrm>
            <a:off x="457994" y="127707"/>
            <a:ext cx="8228012" cy="868680"/>
          </a:xfrm>
        </p:spPr>
        <p:txBody>
          <a:bodyPr/>
          <a:lstStyle/>
          <a:p>
            <a:r>
              <a:rPr lang="en-US" sz="3200" dirty="0">
                <a:solidFill>
                  <a:schemeClr val="tx1"/>
                </a:solidFill>
                <a:latin typeface="Intel Clear Pro" panose="020B0804020202060201" pitchFamily="34" charset="77"/>
                <a:ea typeface="Intel Clear Pro" panose="020B0804020202060201" pitchFamily="34" charset="77"/>
                <a:cs typeface="Intel Clear Pro" panose="020B0804020202060201" pitchFamily="34" charset="77"/>
              </a:rPr>
              <a:t>What Can W3C and ASEAN Smart Cities Do? </a:t>
            </a:r>
            <a:endParaRPr lang="en-US" sz="3200" dirty="0">
              <a:latin typeface="Intel Clear Pro" panose="020B0804020202060201" pitchFamily="34" charset="77"/>
              <a:ea typeface="Intel Clear Pro" panose="020B0804020202060201" pitchFamily="34" charset="77"/>
              <a:cs typeface="Intel Clear Pro" panose="020B0804020202060201" pitchFamily="34" charset="77"/>
            </a:endParaRPr>
          </a:p>
        </p:txBody>
      </p:sp>
      <p:sp>
        <p:nvSpPr>
          <p:cNvPr id="4" name="Text Placeholder 3"/>
          <p:cNvSpPr>
            <a:spLocks noGrp="1"/>
          </p:cNvSpPr>
          <p:nvPr>
            <p:ph type="body" idx="1"/>
          </p:nvPr>
        </p:nvSpPr>
        <p:spPr>
          <a:xfrm>
            <a:off x="337328" y="630669"/>
            <a:ext cx="8228012" cy="2687242"/>
          </a:xfrm>
        </p:spPr>
        <p:txBody>
          <a:bodyPr/>
          <a:lstStyle/>
          <a:p>
            <a:pPr marL="514350" indent="-285750">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Join and form a W3C Smart Cities Interest Group</a:t>
            </a:r>
          </a:p>
          <a:p>
            <a:pPr marL="968375" lvl="2" indent="-338138">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Align on common problems and areas of focus e.g. interoperability</a:t>
            </a:r>
          </a:p>
          <a:p>
            <a:pPr marL="968375" lvl="2" indent="-338138">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Define technical requirements &amp; product profiles</a:t>
            </a:r>
          </a:p>
          <a:p>
            <a:pPr marL="968375" lvl="2" indent="-338138">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Strategically rally other regions to build critical mass</a:t>
            </a:r>
          </a:p>
          <a:p>
            <a:pPr marL="968375" lvl="2" indent="-338138">
              <a:spcBef>
                <a:spcPts val="0"/>
              </a:spcBef>
              <a:buClr>
                <a:schemeClr val="bg2"/>
              </a:buClr>
              <a:buFont typeface="Arial" panose="020B0604020202020204" pitchFamily="34" charset="0"/>
              <a:buChar char="−"/>
            </a:pPr>
            <a:endParaRPr lang="en-US" sz="1600"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514350" lvl="2" indent="-284163">
              <a:spcBef>
                <a:spcPts val="0"/>
              </a:spcBef>
              <a:buClr>
                <a:schemeClr val="bg2"/>
              </a:buClr>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Drive standards convergence </a:t>
            </a:r>
          </a:p>
          <a:p>
            <a:pPr marL="971550" lvl="3" indent="-284163">
              <a:spcBef>
                <a:spcPts val="0"/>
              </a:spcBef>
              <a:buClr>
                <a:schemeClr val="bg2"/>
              </a:buClr>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In the W3C</a:t>
            </a:r>
          </a:p>
          <a:p>
            <a:pPr marL="971550" lvl="3" indent="-284163">
              <a:spcBef>
                <a:spcPts val="0"/>
              </a:spcBef>
              <a:buClr>
                <a:schemeClr val="bg2"/>
              </a:buClr>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In co-ordination with other SDOs</a:t>
            </a:r>
          </a:p>
          <a:p>
            <a:pPr marL="514350" lvl="1" indent="-284163">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Focus on a Platform: Data Service &amp; Interoperability</a:t>
            </a:r>
          </a:p>
          <a:p>
            <a:pPr marL="914400" lvl="2" indent="-284163">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Easier to align:  Most pressing shared problem</a:t>
            </a:r>
          </a:p>
          <a:p>
            <a:pPr marL="914400" lvl="2" indent="-284163">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Enable different devices and platforms to interoperable</a:t>
            </a:r>
          </a:p>
          <a:p>
            <a:pPr marL="914400" lvl="2" indent="-284163">
              <a:spcBef>
                <a:spcPts val="0"/>
              </a:spcBef>
              <a:buClr>
                <a:schemeClr val="bg2"/>
              </a:buClr>
              <a:buFont typeface="Arial" panose="020B0604020202020204" pitchFamily="34" charset="0"/>
              <a:buChar char="−"/>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Plays to W3C’s and WoT’s Core competences</a:t>
            </a:r>
          </a:p>
        </p:txBody>
      </p:sp>
      <p:sp>
        <p:nvSpPr>
          <p:cNvPr id="6" name="TextBox 5"/>
          <p:cNvSpPr txBox="1"/>
          <p:nvPr/>
        </p:nvSpPr>
        <p:spPr>
          <a:xfrm>
            <a:off x="621437" y="4212121"/>
            <a:ext cx="7778026" cy="369332"/>
          </a:xfrm>
          <a:prstGeom prst="rect">
            <a:avLst/>
          </a:prstGeom>
          <a:solidFill>
            <a:schemeClr val="accent3">
              <a:lumMod val="20000"/>
              <a:lumOff val="80000"/>
            </a:schemeClr>
          </a:solidFill>
        </p:spPr>
        <p:txBody>
          <a:bodyPr wrap="square" rtlCol="0">
            <a:spAutoFit/>
          </a:bodyPr>
          <a:lstStyle/>
          <a:p>
            <a:pPr algn="ctr"/>
            <a:r>
              <a:rPr lang="en-US" sz="1800" b="1" dirty="0">
                <a:solidFill>
                  <a:srgbClr val="FF0000"/>
                </a:solidFill>
              </a:rPr>
              <a:t>Charter:  Focus on what would be most impactful to ecosystem </a:t>
            </a:r>
          </a:p>
        </p:txBody>
      </p:sp>
    </p:spTree>
    <p:extLst>
      <p:ext uri="{BB962C8B-B14F-4D97-AF65-F5344CB8AC3E}">
        <p14:creationId xmlns:p14="http://schemas.microsoft.com/office/powerpoint/2010/main" val="184919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 Placeholder 3"/>
          <p:cNvSpPr>
            <a:spLocks noGrp="1"/>
          </p:cNvSpPr>
          <p:nvPr>
            <p:ph type="body" idx="1"/>
          </p:nvPr>
        </p:nvSpPr>
        <p:spPr>
          <a:xfrm>
            <a:off x="398463" y="1350498"/>
            <a:ext cx="8228012" cy="1828472"/>
          </a:xfrm>
        </p:spPr>
        <p:txBody>
          <a:bodyPr/>
          <a:lstStyle/>
          <a:p>
            <a:pPr algn="ctr"/>
            <a:r>
              <a:rPr lang="en-US" sz="3600" b="1" dirty="0">
                <a:solidFill>
                  <a:schemeClr val="bg2"/>
                </a:solidFill>
              </a:rPr>
              <a:t>Smart Cities - PART 2</a:t>
            </a:r>
            <a:br>
              <a:rPr lang="en-US" sz="3600" b="1" dirty="0">
                <a:solidFill>
                  <a:schemeClr val="bg2"/>
                </a:solidFill>
              </a:rPr>
            </a:br>
            <a:r>
              <a:rPr lang="en-US" sz="2400" dirty="0">
                <a:solidFill>
                  <a:schemeClr val="bg2"/>
                </a:solidFill>
              </a:rPr>
              <a:t>Standards Development Progress and Plans</a:t>
            </a:r>
          </a:p>
        </p:txBody>
      </p:sp>
      <p:sp>
        <p:nvSpPr>
          <p:cNvPr id="3" name="TextBox 2">
            <a:extLst>
              <a:ext uri="{FF2B5EF4-FFF2-40B4-BE49-F238E27FC236}">
                <a16:creationId xmlns:a16="http://schemas.microsoft.com/office/drawing/2014/main" id="{8C701162-D81D-48A1-B040-8135A5768692}"/>
              </a:ext>
            </a:extLst>
          </p:cNvPr>
          <p:cNvSpPr txBox="1"/>
          <p:nvPr/>
        </p:nvSpPr>
        <p:spPr>
          <a:xfrm>
            <a:off x="7017354" y="4074851"/>
            <a:ext cx="1988598" cy="523220"/>
          </a:xfrm>
          <a:prstGeom prst="rect">
            <a:avLst/>
          </a:prstGeom>
          <a:noFill/>
        </p:spPr>
        <p:txBody>
          <a:bodyPr wrap="square" rtlCol="0">
            <a:spAutoFit/>
          </a:bodyPr>
          <a:lstStyle/>
          <a:p>
            <a:r>
              <a:rPr lang="en-US" dirty="0">
                <a:solidFill>
                  <a:schemeClr val="accent1"/>
                </a:solidFill>
              </a:rPr>
              <a:t>Dr. Michael McCool</a:t>
            </a:r>
          </a:p>
          <a:p>
            <a:r>
              <a:rPr lang="en-US" dirty="0">
                <a:solidFill>
                  <a:schemeClr val="accent1"/>
                </a:solidFill>
              </a:rPr>
              <a:t>Intel Corporation</a:t>
            </a:r>
          </a:p>
        </p:txBody>
      </p:sp>
    </p:spTree>
    <p:extLst>
      <p:ext uri="{BB962C8B-B14F-4D97-AF65-F5344CB8AC3E}">
        <p14:creationId xmlns:p14="http://schemas.microsoft.com/office/powerpoint/2010/main" val="250005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itle 2"/>
          <p:cNvSpPr>
            <a:spLocks noGrp="1"/>
          </p:cNvSpPr>
          <p:nvPr>
            <p:ph type="title"/>
          </p:nvPr>
        </p:nvSpPr>
        <p:spPr>
          <a:xfrm>
            <a:off x="455613" y="194310"/>
            <a:ext cx="8229600" cy="868680"/>
          </a:xfrm>
        </p:spPr>
        <p:txBody>
          <a:bodyPr/>
          <a:lstStyle/>
          <a:p>
            <a:r>
              <a:rPr lang="en-US" sz="3200" dirty="0">
                <a:solidFill>
                  <a:schemeClr val="tx1"/>
                </a:solidFill>
                <a:latin typeface="Intel Clear Pro" panose="020B0804020202060201" pitchFamily="34" charset="77"/>
                <a:ea typeface="Intel Clear Pro" panose="020B0804020202060201" pitchFamily="34" charset="77"/>
                <a:cs typeface="Intel Clear Pro" panose="020B0804020202060201" pitchFamily="34" charset="77"/>
              </a:rPr>
              <a:t>What Can the W3C Do</a:t>
            </a:r>
            <a:r>
              <a:rPr lang="en-US" sz="3200" dirty="0">
                <a:latin typeface="Intel Clear Pro" panose="020B0804020202060201" pitchFamily="34" charset="77"/>
                <a:ea typeface="Intel Clear Pro" panose="020B0804020202060201" pitchFamily="34" charset="77"/>
                <a:cs typeface="Intel Clear Pro" panose="020B0804020202060201" pitchFamily="34" charset="77"/>
              </a:rPr>
              <a:t>?</a:t>
            </a:r>
          </a:p>
        </p:txBody>
      </p:sp>
      <p:sp>
        <p:nvSpPr>
          <p:cNvPr id="4" name="Text Placeholder 3"/>
          <p:cNvSpPr>
            <a:spLocks noGrp="1"/>
          </p:cNvSpPr>
          <p:nvPr>
            <p:ph type="body" idx="1"/>
          </p:nvPr>
        </p:nvSpPr>
        <p:spPr>
          <a:xfrm>
            <a:off x="455613" y="796527"/>
            <a:ext cx="8228012" cy="3550445"/>
          </a:xfrm>
        </p:spPr>
        <p:txBody>
          <a:bodyPr/>
          <a:lstStyle/>
          <a:p>
            <a:pPr marL="88900" indent="0">
              <a:buClr>
                <a:schemeClr val="bg2"/>
              </a:buClr>
              <a:buSzPct val="100000"/>
            </a:pPr>
            <a:r>
              <a:rPr lang="en-US" sz="20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Lead an intentional and concerted drive towards convergence</a:t>
            </a:r>
            <a:endPar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358775" lvl="1" indent="-179388">
              <a:buClr>
                <a:schemeClr val="bg2"/>
              </a:buClr>
              <a:buSzPct val="100000"/>
              <a:buFont typeface="Intel Clear" panose="020B0604020203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Avoid contributing to further fragmentation</a:t>
            </a:r>
          </a:p>
          <a:p>
            <a:pPr marL="358775" lvl="1" indent="-179388">
              <a:buClr>
                <a:schemeClr val="bg2"/>
              </a:buClr>
              <a:buSzPct val="100000"/>
              <a:buFont typeface="Intel Clear" panose="020B0604020203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Gather use cases and product profiles to define standards requirements</a:t>
            </a:r>
          </a:p>
          <a:p>
            <a:pPr marL="358775" lvl="1" indent="-179388">
              <a:buClr>
                <a:schemeClr val="bg2"/>
              </a:buClr>
              <a:buSzPct val="100000"/>
              <a:buFont typeface="Intel Clear" panose="020B0604020203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Work with leading implementers and influencers to drive alignment</a:t>
            </a:r>
          </a:p>
          <a:p>
            <a:pPr marL="358775" lvl="1" indent="-179388">
              <a:buClr>
                <a:schemeClr val="bg2"/>
              </a:buClr>
              <a:buSzPct val="100000"/>
              <a:buFont typeface="Intel Clear" panose="020B0604020203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Liaise with other relevant standards &amp; SIGs to drive convergence</a:t>
            </a:r>
          </a:p>
          <a:p>
            <a:pPr marL="358775" lvl="1" indent="-179388">
              <a:buClr>
                <a:schemeClr val="bg2"/>
              </a:buClr>
              <a:buSzPct val="100000"/>
              <a:buFont typeface="Intel Clear" panose="020B0604020203020204" pitchFamily="34" charset="0"/>
              <a:buChar char="•"/>
            </a:pPr>
            <a:r>
              <a:rPr lang="en-US" b="1" i="1"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Leverage and extend existing standards in the W3C and elsewhere</a:t>
            </a:r>
          </a:p>
          <a:p>
            <a:pPr marL="358775" lvl="1" indent="-179388">
              <a:buClr>
                <a:schemeClr val="bg2"/>
              </a:buClr>
              <a:buSzPct val="100000"/>
              <a:buFont typeface="Intel Clear" panose="020B0604020203020204" pitchFamily="34" charset="0"/>
              <a:buChar char="•"/>
            </a:pPr>
            <a:r>
              <a:rPr lang="en-US" b="1" i="1"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Identify gaps and develop new standards only when necessary </a:t>
            </a:r>
          </a:p>
          <a:p>
            <a:pPr marL="685800" lvl="1" indent="0">
              <a:buClr>
                <a:schemeClr val="bg2"/>
              </a:buClr>
              <a:buSzPct val="100000"/>
              <a:buNone/>
            </a:pPr>
            <a:endParaRPr lang="en-US" sz="1600"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43194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BF3A1-D07B-4515-A713-0CC6C6E6A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itle 2">
            <a:extLst>
              <a:ext uri="{FF2B5EF4-FFF2-40B4-BE49-F238E27FC236}">
                <a16:creationId xmlns:a16="http://schemas.microsoft.com/office/drawing/2014/main" id="{C2C2267A-9BE9-4C07-891A-242617E0583E}"/>
              </a:ext>
            </a:extLst>
          </p:cNvPr>
          <p:cNvSpPr>
            <a:spLocks noGrp="1"/>
          </p:cNvSpPr>
          <p:nvPr>
            <p:ph type="title"/>
          </p:nvPr>
        </p:nvSpPr>
        <p:spPr>
          <a:xfrm>
            <a:off x="455613" y="128052"/>
            <a:ext cx="8229600" cy="868680"/>
          </a:xfrm>
        </p:spPr>
        <p:txBody>
          <a:bodyPr/>
          <a:lstStyle/>
          <a:p>
            <a:r>
              <a:rPr lang="en-US" sz="32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Relevant W3C Standards and GROUPS</a:t>
            </a:r>
          </a:p>
        </p:txBody>
      </p:sp>
      <p:sp>
        <p:nvSpPr>
          <p:cNvPr id="4" name="Text Placeholder 3">
            <a:extLst>
              <a:ext uri="{FF2B5EF4-FFF2-40B4-BE49-F238E27FC236}">
                <a16:creationId xmlns:a16="http://schemas.microsoft.com/office/drawing/2014/main" id="{786C5FC4-0100-4E43-8005-EA07253A4920}"/>
              </a:ext>
            </a:extLst>
          </p:cNvPr>
          <p:cNvSpPr>
            <a:spLocks noGrp="1"/>
          </p:cNvSpPr>
          <p:nvPr>
            <p:ph type="body" idx="1"/>
          </p:nvPr>
        </p:nvSpPr>
        <p:spPr>
          <a:xfrm>
            <a:off x="455613" y="654671"/>
            <a:ext cx="8374063" cy="3566291"/>
          </a:xfrm>
        </p:spPr>
        <p:txBody>
          <a:bodyPr/>
          <a:lstStyle/>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RDF and SPARQL:</a:t>
            </a:r>
            <a:b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Representation and query of linked semantic data.</a:t>
            </a:r>
          </a:p>
          <a:p>
            <a:pPr marL="228600" indent="0"/>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JSON-LD 1.1:</a:t>
            </a:r>
            <a:b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br>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Structured semantic data in a form compatible with modern web services.</a:t>
            </a:r>
          </a:p>
          <a:p>
            <a:pPr marL="228600" indent="0"/>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Web of Things (WoT):</a:t>
            </a:r>
            <a:b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br>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Descriptive metadata providing a unifying view of existing IoT services.</a:t>
            </a:r>
          </a:p>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Decentralized Identifiers (DID):</a:t>
            </a:r>
            <a:b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br>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Privacy-preserving secure identifiers for devices, services, and people.</a:t>
            </a:r>
          </a:p>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Spatial Data on the Web:</a:t>
            </a:r>
            <a:b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br>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Vocabularies and best practices for spatial and geolocation data.</a:t>
            </a:r>
          </a:p>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Automotive:</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Open web platform for exposing vehicle signals information.</a:t>
            </a:r>
          </a:p>
          <a:p>
            <a:pPr marL="228600" indent="0"/>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  </a:t>
            </a:r>
          </a:p>
          <a:p>
            <a:pPr marL="514350" indent="-285750">
              <a:buFont typeface="Arial" panose="020B0604020202020204" pitchFamily="34" charset="0"/>
              <a:buChar char="•"/>
            </a:pPr>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70876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4300" y="36361"/>
            <a:ext cx="8229600" cy="868680"/>
          </a:xfrm>
        </p:spPr>
        <p:txBody>
          <a:bodyPr/>
          <a:lstStyle/>
          <a:p>
            <a:pPr marL="342717"/>
            <a:r>
              <a:rPr lang="en-US"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W3C Web of Things (WoT)</a:t>
            </a:r>
            <a:endParaRPr lang="en-US" noProof="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 name="Foliennummernplatzhalter 2"/>
          <p:cNvSpPr>
            <a:spLocks noGrp="1"/>
          </p:cNvSpPr>
          <p:nvPr>
            <p:ph type="sldNum" sz="quarter" idx="12"/>
          </p:nvPr>
        </p:nvSpPr>
        <p:spPr/>
        <p:txBody>
          <a:bodyPr/>
          <a:lstStyle/>
          <a:p>
            <a:fld id="{30564719-00ED-40AD-AF49-5F6D6B9333CD}" type="slidenum">
              <a:rPr lang="en-US" smtClean="0"/>
              <a:t>17</a:t>
            </a:fld>
            <a:endParaRPr lang="en-US"/>
          </a:p>
        </p:txBody>
      </p:sp>
      <p:sp>
        <p:nvSpPr>
          <p:cNvPr id="85" name="テキスト ボックス 39"/>
          <p:cNvSpPr txBox="1"/>
          <p:nvPr/>
        </p:nvSpPr>
        <p:spPr>
          <a:xfrm>
            <a:off x="522405" y="622509"/>
            <a:ext cx="8334081" cy="1822550"/>
          </a:xfrm>
          <a:prstGeom prst="rect">
            <a:avLst/>
          </a:prstGeom>
          <a:noFill/>
        </p:spPr>
        <p:txBody>
          <a:bodyPr wrap="square" rtlCol="0">
            <a:spAutoFit/>
          </a:bodyPr>
          <a:lstStyle/>
          <a:p>
            <a:pPr marL="214198" indent="-214198" defTabSz="685434">
              <a:buFont typeface="Arial" panose="020B0604020202020204" pitchFamily="34" charset="0"/>
              <a:buChar char="•"/>
            </a:pPr>
            <a:r>
              <a:rPr lang="en-US" altLang="ja-JP" sz="1499"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W3C Working Group whose goal is adapting web technologies to IoT</a:t>
            </a:r>
          </a:p>
          <a:p>
            <a:pPr marL="214198" indent="-214198" defTabSz="685434">
              <a:buFont typeface="Arial" panose="020B0604020202020204" pitchFamily="34" charset="0"/>
              <a:buChar char="•"/>
            </a:pPr>
            <a:r>
              <a:rPr lang="en-US" altLang="ja-JP" sz="1499"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Initial standard is a Thing Description (TD) metadata format</a:t>
            </a:r>
          </a:p>
          <a:p>
            <a:pPr marL="671280" lvl="1" indent="-214198" defTabSz="685434">
              <a:buFont typeface="Arial" panose="020B0604020202020204" pitchFamily="34" charset="0"/>
              <a:buChar char="•"/>
            </a:pPr>
            <a:r>
              <a:rPr lang="en-US" altLang="ja-JP" sz="1349"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TD describes the interactions of an IoT device (“Thing”)</a:t>
            </a:r>
          </a:p>
          <a:p>
            <a:pPr marL="671280" lvl="1" indent="-214198" defTabSz="685434">
              <a:buFont typeface="Arial" panose="020B0604020202020204" pitchFamily="34" charset="0"/>
              <a:buChar char="•"/>
            </a:pPr>
            <a:r>
              <a:rPr lang="en-US" altLang="ja-JP" sz="1349"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Applications use a high-level interaction model to interact with Things</a:t>
            </a:r>
          </a:p>
          <a:p>
            <a:pPr marL="671280" lvl="1" indent="-214198" defTabSz="685434">
              <a:buFont typeface="Arial" panose="020B0604020202020204" pitchFamily="34" charset="0"/>
              <a:buChar char="•"/>
            </a:pPr>
            <a:r>
              <a:rPr lang="en-US" altLang="ja-JP" sz="1349"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Interaction model is based on simple properties, actions, and events</a:t>
            </a:r>
          </a:p>
          <a:p>
            <a:pPr marL="214198" indent="-214198" defTabSz="685434">
              <a:buFont typeface="Arial" panose="020B0604020202020204" pitchFamily="34" charset="0"/>
              <a:buChar char="•"/>
            </a:pPr>
            <a:r>
              <a:rPr lang="en-US" altLang="ja-JP" sz="1499"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Low-level details are automated</a:t>
            </a:r>
          </a:p>
          <a:p>
            <a:pPr marL="671280" lvl="1" indent="-214198" defTabSz="685434">
              <a:buFont typeface="Arial" panose="020B0604020202020204" pitchFamily="34" charset="0"/>
              <a:buChar char="•"/>
            </a:pPr>
            <a:r>
              <a:rPr lang="en-US" altLang="ja-JP" sz="1349"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TDs also include protocol binding information for low-level protocols</a:t>
            </a:r>
          </a:p>
          <a:p>
            <a:pPr marL="671280" lvl="1" indent="-214198" defTabSz="685434">
              <a:buFont typeface="Arial" panose="020B0604020202020204" pitchFamily="34" charset="0"/>
              <a:buChar char="•"/>
            </a:pPr>
            <a:r>
              <a:rPr lang="en-US" altLang="ja-JP" sz="1349"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It is not necessary for applications to deal with low-level protocols</a:t>
            </a:r>
            <a:endParaRPr lang="en-US" altLang="ja-JP" sz="1199" dirty="0">
              <a:solidFill>
                <a:prstClr val="black"/>
              </a:solidFill>
              <a:latin typeface="Intel Clear" panose="020B0604020203020204" pitchFamily="34" charset="0"/>
              <a:ea typeface="Intel Clear" panose="020B0604020203020204" pitchFamily="34" charset="0"/>
              <a:cs typeface="Intel Clear" panose="020B0604020203020204" pitchFamily="34" charset="0"/>
            </a:endParaRPr>
          </a:p>
        </p:txBody>
      </p:sp>
      <p:pic>
        <p:nvPicPr>
          <p:cNvPr id="36" name="Picture 35">
            <a:extLst>
              <a:ext uri="{FF2B5EF4-FFF2-40B4-BE49-F238E27FC236}">
                <a16:creationId xmlns:a16="http://schemas.microsoft.com/office/drawing/2014/main" id="{D075683C-CBAF-D840-AB91-99E39DE35BD5}"/>
              </a:ext>
            </a:extLst>
          </p:cNvPr>
          <p:cNvPicPr>
            <a:picLocks noChangeAspect="1"/>
          </p:cNvPicPr>
          <p:nvPr/>
        </p:nvPicPr>
        <p:blipFill>
          <a:blip r:embed="rId3"/>
          <a:stretch>
            <a:fillRect/>
          </a:stretch>
        </p:blipFill>
        <p:spPr>
          <a:xfrm>
            <a:off x="6953086" y="65731"/>
            <a:ext cx="2052866" cy="1223508"/>
          </a:xfrm>
          <a:prstGeom prst="rect">
            <a:avLst/>
          </a:prstGeom>
        </p:spPr>
      </p:pic>
      <p:grpSp>
        <p:nvGrpSpPr>
          <p:cNvPr id="4" name="Group 3">
            <a:extLst>
              <a:ext uri="{FF2B5EF4-FFF2-40B4-BE49-F238E27FC236}">
                <a16:creationId xmlns:a16="http://schemas.microsoft.com/office/drawing/2014/main" id="{DB51D22E-8618-204A-8AF9-2DF731983224}"/>
              </a:ext>
            </a:extLst>
          </p:cNvPr>
          <p:cNvGrpSpPr/>
          <p:nvPr/>
        </p:nvGrpSpPr>
        <p:grpSpPr>
          <a:xfrm>
            <a:off x="1288764" y="2316448"/>
            <a:ext cx="6707950" cy="2443917"/>
            <a:chOff x="1595719" y="2445059"/>
            <a:chExt cx="5952562" cy="2168705"/>
          </a:xfrm>
        </p:grpSpPr>
        <p:sp>
          <p:nvSpPr>
            <p:cNvPr id="8" name="Rectangle 14">
              <a:extLst>
                <a:ext uri="{FF2B5EF4-FFF2-40B4-BE49-F238E27FC236}">
                  <a16:creationId xmlns:a16="http://schemas.microsoft.com/office/drawing/2014/main" id="{4EB81B4B-7386-AF40-A0BA-7AFC111FEB36}"/>
                </a:ext>
              </a:extLst>
            </p:cNvPr>
            <p:cNvSpPr/>
            <p:nvPr/>
          </p:nvSpPr>
          <p:spPr bwMode="auto">
            <a:xfrm>
              <a:off x="1846685" y="3116156"/>
              <a:ext cx="5438059" cy="958573"/>
            </a:xfrm>
            <a:custGeom>
              <a:avLst/>
              <a:gdLst>
                <a:gd name="connsiteX0" fmla="*/ 0 w 6966370"/>
                <a:gd name="connsiteY0" fmla="*/ 0 h 1936147"/>
                <a:gd name="connsiteX1" fmla="*/ 6966370 w 6966370"/>
                <a:gd name="connsiteY1" fmla="*/ 0 h 1936147"/>
                <a:gd name="connsiteX2" fmla="*/ 6966370 w 6966370"/>
                <a:gd name="connsiteY2" fmla="*/ 1936147 h 1936147"/>
                <a:gd name="connsiteX3" fmla="*/ 0 w 6966370"/>
                <a:gd name="connsiteY3" fmla="*/ 1936147 h 1936147"/>
                <a:gd name="connsiteX4" fmla="*/ 0 w 6966370"/>
                <a:gd name="connsiteY4" fmla="*/ 0 h 1936147"/>
                <a:gd name="connsiteX0" fmla="*/ 11 w 6966381"/>
                <a:gd name="connsiteY0" fmla="*/ 0 h 1936147"/>
                <a:gd name="connsiteX1" fmla="*/ 6966381 w 6966381"/>
                <a:gd name="connsiteY1" fmla="*/ 0 h 1936147"/>
                <a:gd name="connsiteX2" fmla="*/ 6966381 w 6966381"/>
                <a:gd name="connsiteY2" fmla="*/ 1936147 h 1936147"/>
                <a:gd name="connsiteX3" fmla="*/ 11 w 6966381"/>
                <a:gd name="connsiteY3" fmla="*/ 1936147 h 1936147"/>
                <a:gd name="connsiteX4" fmla="*/ 2138899 w 6966381"/>
                <a:gd name="connsiteY4" fmla="*/ 956292 h 1936147"/>
                <a:gd name="connsiteX5" fmla="*/ 11 w 6966381"/>
                <a:gd name="connsiteY5" fmla="*/ 0 h 1936147"/>
                <a:gd name="connsiteX0" fmla="*/ 11 w 6966381"/>
                <a:gd name="connsiteY0" fmla="*/ 0 h 1936147"/>
                <a:gd name="connsiteX1" fmla="*/ 6966381 w 6966381"/>
                <a:gd name="connsiteY1" fmla="*/ 0 h 1936147"/>
                <a:gd name="connsiteX2" fmla="*/ 6966381 w 6966381"/>
                <a:gd name="connsiteY2" fmla="*/ 1936147 h 1936147"/>
                <a:gd name="connsiteX3" fmla="*/ 11 w 6966381"/>
                <a:gd name="connsiteY3" fmla="*/ 1936147 h 1936147"/>
                <a:gd name="connsiteX4" fmla="*/ 2138899 w 6966381"/>
                <a:gd name="connsiteY4" fmla="*/ 956292 h 1936147"/>
                <a:gd name="connsiteX5" fmla="*/ 11 w 6966381"/>
                <a:gd name="connsiteY5" fmla="*/ 0 h 1936147"/>
                <a:gd name="connsiteX0" fmla="*/ 11 w 6966381"/>
                <a:gd name="connsiteY0" fmla="*/ 0 h 1936147"/>
                <a:gd name="connsiteX1" fmla="*/ 6966381 w 6966381"/>
                <a:gd name="connsiteY1" fmla="*/ 0 h 1936147"/>
                <a:gd name="connsiteX2" fmla="*/ 4744940 w 6966381"/>
                <a:gd name="connsiteY2" fmla="*/ 1040112 h 1936147"/>
                <a:gd name="connsiteX3" fmla="*/ 6966381 w 6966381"/>
                <a:gd name="connsiteY3" fmla="*/ 1936147 h 1936147"/>
                <a:gd name="connsiteX4" fmla="*/ 11 w 6966381"/>
                <a:gd name="connsiteY4" fmla="*/ 1936147 h 1936147"/>
                <a:gd name="connsiteX5" fmla="*/ 2138899 w 6966381"/>
                <a:gd name="connsiteY5" fmla="*/ 956292 h 1936147"/>
                <a:gd name="connsiteX6" fmla="*/ 11 w 6966381"/>
                <a:gd name="connsiteY6" fmla="*/ 0 h 1936147"/>
                <a:gd name="connsiteX0" fmla="*/ 11 w 6966381"/>
                <a:gd name="connsiteY0" fmla="*/ 0 h 1936147"/>
                <a:gd name="connsiteX1" fmla="*/ 6966381 w 6966381"/>
                <a:gd name="connsiteY1" fmla="*/ 0 h 1936147"/>
                <a:gd name="connsiteX2" fmla="*/ 4744940 w 6966381"/>
                <a:gd name="connsiteY2" fmla="*/ 1040112 h 1936147"/>
                <a:gd name="connsiteX3" fmla="*/ 6966381 w 6966381"/>
                <a:gd name="connsiteY3" fmla="*/ 1936147 h 1936147"/>
                <a:gd name="connsiteX4" fmla="*/ 11 w 6966381"/>
                <a:gd name="connsiteY4" fmla="*/ 1936147 h 1936147"/>
                <a:gd name="connsiteX5" fmla="*/ 2138899 w 6966381"/>
                <a:gd name="connsiteY5" fmla="*/ 956292 h 1936147"/>
                <a:gd name="connsiteX6" fmla="*/ 11 w 6966381"/>
                <a:gd name="connsiteY6" fmla="*/ 0 h 1936147"/>
                <a:gd name="connsiteX0" fmla="*/ 11 w 6966381"/>
                <a:gd name="connsiteY0" fmla="*/ 0 h 1936147"/>
                <a:gd name="connsiteX1" fmla="*/ 6966381 w 6966381"/>
                <a:gd name="connsiteY1" fmla="*/ 0 h 1936147"/>
                <a:gd name="connsiteX2" fmla="*/ 4744940 w 6966381"/>
                <a:gd name="connsiteY2" fmla="*/ 1040112 h 1936147"/>
                <a:gd name="connsiteX3" fmla="*/ 6966381 w 6966381"/>
                <a:gd name="connsiteY3" fmla="*/ 1936147 h 1936147"/>
                <a:gd name="connsiteX4" fmla="*/ 11 w 6966381"/>
                <a:gd name="connsiteY4" fmla="*/ 1936147 h 1936147"/>
                <a:gd name="connsiteX5" fmla="*/ 2550379 w 6966381"/>
                <a:gd name="connsiteY5" fmla="*/ 720072 h 1936147"/>
                <a:gd name="connsiteX6" fmla="*/ 11 w 6966381"/>
                <a:gd name="connsiteY6" fmla="*/ 0 h 1936147"/>
                <a:gd name="connsiteX0" fmla="*/ 11 w 6966381"/>
                <a:gd name="connsiteY0" fmla="*/ 0 h 1936147"/>
                <a:gd name="connsiteX1" fmla="*/ 6966381 w 6966381"/>
                <a:gd name="connsiteY1" fmla="*/ 0 h 1936147"/>
                <a:gd name="connsiteX2" fmla="*/ 4036280 w 6966381"/>
                <a:gd name="connsiteY2" fmla="*/ 727692 h 1936147"/>
                <a:gd name="connsiteX3" fmla="*/ 6966381 w 6966381"/>
                <a:gd name="connsiteY3" fmla="*/ 1936147 h 1936147"/>
                <a:gd name="connsiteX4" fmla="*/ 11 w 6966381"/>
                <a:gd name="connsiteY4" fmla="*/ 1936147 h 1936147"/>
                <a:gd name="connsiteX5" fmla="*/ 2550379 w 6966381"/>
                <a:gd name="connsiteY5" fmla="*/ 720072 h 1936147"/>
                <a:gd name="connsiteX6" fmla="*/ 11 w 6966381"/>
                <a:gd name="connsiteY6" fmla="*/ 0 h 193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66381" h="1936147">
                  <a:moveTo>
                    <a:pt x="11" y="0"/>
                  </a:moveTo>
                  <a:lnTo>
                    <a:pt x="6966381" y="0"/>
                  </a:lnTo>
                  <a:cubicBezTo>
                    <a:pt x="6965041" y="328924"/>
                    <a:pt x="4034940" y="223274"/>
                    <a:pt x="4036280" y="727692"/>
                  </a:cubicBezTo>
                  <a:cubicBezTo>
                    <a:pt x="4037620" y="1232110"/>
                    <a:pt x="6225901" y="1637469"/>
                    <a:pt x="6966381" y="1936147"/>
                  </a:cubicBezTo>
                  <a:lnTo>
                    <a:pt x="11" y="1936147"/>
                  </a:lnTo>
                  <a:cubicBezTo>
                    <a:pt x="-5846" y="1609529"/>
                    <a:pt x="2562302" y="1198856"/>
                    <a:pt x="2550379" y="720072"/>
                  </a:cubicBezTo>
                  <a:cubicBezTo>
                    <a:pt x="2538456" y="241288"/>
                    <a:pt x="712974" y="318764"/>
                    <a:pt x="11" y="0"/>
                  </a:cubicBezTo>
                  <a:close/>
                </a:path>
              </a:pathLst>
            </a:custGeom>
            <a:solidFill>
              <a:schemeClr val="accent1">
                <a:alpha val="30980"/>
              </a:schemeClr>
            </a:solidFill>
            <a:ln>
              <a:no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pic>
          <p:nvPicPr>
            <p:cNvPr id="9" name="Graphic 16" descr="Browser window">
              <a:extLst>
                <a:ext uri="{FF2B5EF4-FFF2-40B4-BE49-F238E27FC236}">
                  <a16:creationId xmlns:a16="http://schemas.microsoft.com/office/drawing/2014/main" id="{82D6BEB3-2D2F-0644-9EFD-D8E5553434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90485" y="2445059"/>
              <a:ext cx="699452" cy="654779"/>
            </a:xfrm>
            <a:prstGeom prst="rect">
              <a:avLst/>
            </a:prstGeom>
          </p:spPr>
        </p:pic>
        <p:pic>
          <p:nvPicPr>
            <p:cNvPr id="10" name="Graphic 20" descr="Browser window">
              <a:extLst>
                <a:ext uri="{FF2B5EF4-FFF2-40B4-BE49-F238E27FC236}">
                  <a16:creationId xmlns:a16="http://schemas.microsoft.com/office/drawing/2014/main" id="{20EFCE19-9BF9-B44D-9A3D-9821615E08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5997" y="2445059"/>
              <a:ext cx="699452" cy="654779"/>
            </a:xfrm>
            <a:prstGeom prst="rect">
              <a:avLst/>
            </a:prstGeom>
          </p:spPr>
        </p:pic>
        <p:pic>
          <p:nvPicPr>
            <p:cNvPr id="11" name="Graphic 21" descr="Browser window">
              <a:extLst>
                <a:ext uri="{FF2B5EF4-FFF2-40B4-BE49-F238E27FC236}">
                  <a16:creationId xmlns:a16="http://schemas.microsoft.com/office/drawing/2014/main" id="{1CEB0CB9-7FB4-6045-A8FA-2C8272047A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41505" y="2449339"/>
              <a:ext cx="699452" cy="654779"/>
            </a:xfrm>
            <a:prstGeom prst="rect">
              <a:avLst/>
            </a:prstGeom>
          </p:spPr>
        </p:pic>
        <p:sp>
          <p:nvSpPr>
            <p:cNvPr id="12" name="Textfeld 7">
              <a:extLst>
                <a:ext uri="{FF2B5EF4-FFF2-40B4-BE49-F238E27FC236}">
                  <a16:creationId xmlns:a16="http://schemas.microsoft.com/office/drawing/2014/main" id="{A8FC2753-D13A-AF42-83FF-DCEC680E6359}"/>
                </a:ext>
              </a:extLst>
            </p:cNvPr>
            <p:cNvSpPr txBox="1"/>
            <p:nvPr/>
          </p:nvSpPr>
          <p:spPr>
            <a:xfrm>
              <a:off x="1968175" y="2722784"/>
              <a:ext cx="713795" cy="668205"/>
            </a:xfrm>
            <a:prstGeom prst="rect">
              <a:avLst/>
            </a:prstGeom>
            <a:noFill/>
          </p:spPr>
          <p:txBody>
            <a:bodyPr wrap="none" lIns="0" tIns="0" rIns="0" bIns="0" rtlCol="0">
              <a:noAutofit/>
            </a:bodyPr>
            <a:lstStyle/>
            <a:p>
              <a:pPr>
                <a:lnSpc>
                  <a:spcPct val="110000"/>
                </a:lnSpc>
              </a:pPr>
              <a:r>
                <a:rPr lang="en-US" sz="900" b="1" dirty="0">
                  <a:solidFill>
                    <a:srgbClr val="00646E"/>
                  </a:solidFill>
                  <a:ea typeface="+mj-ea"/>
                  <a:cs typeface="Arial" pitchFamily="34" charset="0"/>
                </a:rPr>
                <a:t>App</a:t>
              </a:r>
            </a:p>
          </p:txBody>
        </p:sp>
        <p:sp>
          <p:nvSpPr>
            <p:cNvPr id="13" name="Textfeld 8">
              <a:extLst>
                <a:ext uri="{FF2B5EF4-FFF2-40B4-BE49-F238E27FC236}">
                  <a16:creationId xmlns:a16="http://schemas.microsoft.com/office/drawing/2014/main" id="{DC319C29-2FF6-044D-B704-EDBA99243C0F}"/>
                </a:ext>
              </a:extLst>
            </p:cNvPr>
            <p:cNvSpPr txBox="1"/>
            <p:nvPr/>
          </p:nvSpPr>
          <p:spPr>
            <a:xfrm>
              <a:off x="4401330" y="2722784"/>
              <a:ext cx="713795" cy="668205"/>
            </a:xfrm>
            <a:prstGeom prst="rect">
              <a:avLst/>
            </a:prstGeom>
            <a:noFill/>
          </p:spPr>
          <p:txBody>
            <a:bodyPr wrap="none" lIns="0" tIns="0" rIns="0" bIns="0" rtlCol="0">
              <a:noAutofit/>
            </a:bodyPr>
            <a:lstStyle/>
            <a:p>
              <a:pPr>
                <a:lnSpc>
                  <a:spcPct val="110000"/>
                </a:lnSpc>
              </a:pPr>
              <a:r>
                <a:rPr lang="en-US" sz="900" b="1" dirty="0">
                  <a:solidFill>
                    <a:srgbClr val="00646E"/>
                  </a:solidFill>
                  <a:ea typeface="+mj-ea"/>
                  <a:cs typeface="Arial" pitchFamily="34" charset="0"/>
                </a:rPr>
                <a:t>App</a:t>
              </a:r>
            </a:p>
          </p:txBody>
        </p:sp>
        <p:sp>
          <p:nvSpPr>
            <p:cNvPr id="14" name="Textfeld 9">
              <a:extLst>
                <a:ext uri="{FF2B5EF4-FFF2-40B4-BE49-F238E27FC236}">
                  <a16:creationId xmlns:a16="http://schemas.microsoft.com/office/drawing/2014/main" id="{544F0282-ACB3-BA43-ABB2-EBD937C05B4B}"/>
                </a:ext>
              </a:extLst>
            </p:cNvPr>
            <p:cNvSpPr txBox="1"/>
            <p:nvPr/>
          </p:nvSpPr>
          <p:spPr>
            <a:xfrm>
              <a:off x="6834486" y="2722784"/>
              <a:ext cx="713795" cy="668205"/>
            </a:xfrm>
            <a:prstGeom prst="rect">
              <a:avLst/>
            </a:prstGeom>
            <a:noFill/>
          </p:spPr>
          <p:txBody>
            <a:bodyPr wrap="none" lIns="0" tIns="0" rIns="0" bIns="0" rtlCol="0">
              <a:noAutofit/>
            </a:bodyPr>
            <a:lstStyle/>
            <a:p>
              <a:pPr>
                <a:lnSpc>
                  <a:spcPct val="110000"/>
                </a:lnSpc>
              </a:pPr>
              <a:r>
                <a:rPr lang="en-US" sz="900" b="1" dirty="0">
                  <a:solidFill>
                    <a:srgbClr val="00646E"/>
                  </a:solidFill>
                  <a:ea typeface="+mj-ea"/>
                  <a:cs typeface="Arial" pitchFamily="34" charset="0"/>
                </a:rPr>
                <a:t>App</a:t>
              </a:r>
            </a:p>
          </p:txBody>
        </p:sp>
        <p:grpSp>
          <p:nvGrpSpPr>
            <p:cNvPr id="15" name="Gruppieren 10">
              <a:extLst>
                <a:ext uri="{FF2B5EF4-FFF2-40B4-BE49-F238E27FC236}">
                  <a16:creationId xmlns:a16="http://schemas.microsoft.com/office/drawing/2014/main" id="{1D7234DB-8C8D-2244-9000-3C4448DB7788}"/>
                </a:ext>
              </a:extLst>
            </p:cNvPr>
            <p:cNvGrpSpPr/>
            <p:nvPr/>
          </p:nvGrpSpPr>
          <p:grpSpPr>
            <a:xfrm>
              <a:off x="2058906" y="4128787"/>
              <a:ext cx="932201" cy="457132"/>
              <a:chOff x="1300767" y="3986125"/>
              <a:chExt cx="606936" cy="295798"/>
            </a:xfrm>
          </p:grpSpPr>
          <p:sp>
            <p:nvSpPr>
              <p:cNvPr id="54" name="Freeform 22">
                <a:extLst>
                  <a:ext uri="{FF2B5EF4-FFF2-40B4-BE49-F238E27FC236}">
                    <a16:creationId xmlns:a16="http://schemas.microsoft.com/office/drawing/2014/main" id="{24FA4F9A-7E0B-984A-AFE4-10F8F8CCD8C5}"/>
                  </a:ext>
                </a:extLst>
              </p:cNvPr>
              <p:cNvSpPr>
                <a:spLocks noChangeAspect="1" noEditPoints="1"/>
              </p:cNvSpPr>
              <p:nvPr/>
            </p:nvSpPr>
            <p:spPr bwMode="auto">
              <a:xfrm>
                <a:off x="1300767" y="3986125"/>
                <a:ext cx="286895" cy="295798"/>
              </a:xfrm>
              <a:custGeom>
                <a:avLst/>
                <a:gdLst>
                  <a:gd name="T0" fmla="*/ 1966 w 2108"/>
                  <a:gd name="T1" fmla="*/ 1075 h 2188"/>
                  <a:gd name="T2" fmla="*/ 1477 w 2108"/>
                  <a:gd name="T3" fmla="*/ 122 h 2188"/>
                  <a:gd name="T4" fmla="*/ 1234 w 2108"/>
                  <a:gd name="T5" fmla="*/ 122 h 2188"/>
                  <a:gd name="T6" fmla="*/ 760 w 2108"/>
                  <a:gd name="T7" fmla="*/ 383 h 2188"/>
                  <a:gd name="T8" fmla="*/ 168 w 2108"/>
                  <a:gd name="T9" fmla="*/ 566 h 2188"/>
                  <a:gd name="T10" fmla="*/ 148 w 2108"/>
                  <a:gd name="T11" fmla="*/ 1039 h 2188"/>
                  <a:gd name="T12" fmla="*/ 0 w 2108"/>
                  <a:gd name="T13" fmla="*/ 1159 h 2188"/>
                  <a:gd name="T14" fmla="*/ 136 w 2108"/>
                  <a:gd name="T15" fmla="*/ 1279 h 2188"/>
                  <a:gd name="T16" fmla="*/ 271 w 2108"/>
                  <a:gd name="T17" fmla="*/ 1706 h 2188"/>
                  <a:gd name="T18" fmla="*/ 645 w 2108"/>
                  <a:gd name="T19" fmla="*/ 1801 h 2188"/>
                  <a:gd name="T20" fmla="*/ 1673 w 2108"/>
                  <a:gd name="T21" fmla="*/ 2188 h 2188"/>
                  <a:gd name="T22" fmla="*/ 1784 w 2108"/>
                  <a:gd name="T23" fmla="*/ 1821 h 2188"/>
                  <a:gd name="T24" fmla="*/ 1972 w 2108"/>
                  <a:gd name="T25" fmla="*/ 1356 h 2188"/>
                  <a:gd name="T26" fmla="*/ 1972 w 2108"/>
                  <a:gd name="T27" fmla="*/ 1075 h 2188"/>
                  <a:gd name="T28" fmla="*/ 534 w 2108"/>
                  <a:gd name="T29" fmla="*/ 887 h 2188"/>
                  <a:gd name="T30" fmla="*/ 1050 w 2108"/>
                  <a:gd name="T31" fmla="*/ 1479 h 2188"/>
                  <a:gd name="T32" fmla="*/ 649 w 2108"/>
                  <a:gd name="T33" fmla="*/ 1623 h 2188"/>
                  <a:gd name="T34" fmla="*/ 213 w 2108"/>
                  <a:gd name="T35" fmla="*/ 1240 h 2188"/>
                  <a:gd name="T36" fmla="*/ 220 w 2108"/>
                  <a:gd name="T37" fmla="*/ 1086 h 2188"/>
                  <a:gd name="T38" fmla="*/ 449 w 2108"/>
                  <a:gd name="T39" fmla="*/ 887 h 2188"/>
                  <a:gd name="T40" fmla="*/ 402 w 2108"/>
                  <a:gd name="T41" fmla="*/ 1520 h 2188"/>
                  <a:gd name="T42" fmla="*/ 1144 w 2108"/>
                  <a:gd name="T43" fmla="*/ 770 h 2188"/>
                  <a:gd name="T44" fmla="*/ 818 w 2108"/>
                  <a:gd name="T45" fmla="*/ 566 h 2188"/>
                  <a:gd name="T46" fmla="*/ 1275 w 2108"/>
                  <a:gd name="T47" fmla="*/ 213 h 2188"/>
                  <a:gd name="T48" fmla="*/ 1308 w 2108"/>
                  <a:gd name="T49" fmla="*/ 630 h 2188"/>
                  <a:gd name="T50" fmla="*/ 1879 w 2108"/>
                  <a:gd name="T51" fmla="*/ 1113 h 2188"/>
                  <a:gd name="T52" fmla="*/ 1560 w 2108"/>
                  <a:gd name="T53" fmla="*/ 950 h 2188"/>
                  <a:gd name="T54" fmla="*/ 1393 w 2108"/>
                  <a:gd name="T55" fmla="*/ 628 h 2188"/>
                  <a:gd name="T56" fmla="*/ 1531 w 2108"/>
                  <a:gd name="T57" fmla="*/ 493 h 2188"/>
                  <a:gd name="T58" fmla="*/ 1673 w 2108"/>
                  <a:gd name="T59" fmla="*/ 1790 h 2188"/>
                  <a:gd name="T60" fmla="*/ 1449 w 2108"/>
                  <a:gd name="T61" fmla="*/ 1060 h 2188"/>
                  <a:gd name="T62" fmla="*/ 1832 w 2108"/>
                  <a:gd name="T63" fmla="*/ 1206 h 2188"/>
                  <a:gd name="T64" fmla="*/ 1885 w 2108"/>
                  <a:gd name="T65" fmla="*/ 1324 h 2188"/>
                  <a:gd name="T66" fmla="*/ 1673 w 2108"/>
                  <a:gd name="T67" fmla="*/ 1790 h 2188"/>
                  <a:gd name="T68" fmla="*/ 1266 w 2108"/>
                  <a:gd name="T69" fmla="*/ 1586 h 2188"/>
                  <a:gd name="T70" fmla="*/ 1229 w 2108"/>
                  <a:gd name="T71" fmla="*/ 1451 h 2188"/>
                  <a:gd name="T72" fmla="*/ 1355 w 2108"/>
                  <a:gd name="T73" fmla="*/ 1080 h 2188"/>
                  <a:gd name="T74" fmla="*/ 1579 w 2108"/>
                  <a:gd name="T75" fmla="*/ 1814 h 2188"/>
                  <a:gd name="T76" fmla="*/ 668 w 2108"/>
                  <a:gd name="T77" fmla="*/ 1719 h 2188"/>
                  <a:gd name="T78" fmla="*/ 668 w 2108"/>
                  <a:gd name="T79" fmla="*/ 1706 h 2188"/>
                  <a:gd name="T80" fmla="*/ 1150 w 2108"/>
                  <a:gd name="T81" fmla="*/ 1669 h 2188"/>
                  <a:gd name="T82" fmla="*/ 1499 w 2108"/>
                  <a:gd name="T83" fmla="*/ 1896 h 2188"/>
                  <a:gd name="T84" fmla="*/ 668 w 2108"/>
                  <a:gd name="T85" fmla="*/ 1719 h 2188"/>
                  <a:gd name="T86" fmla="*/ 1126 w 2108"/>
                  <a:gd name="T87" fmla="*/ 855 h 2188"/>
                  <a:gd name="T88" fmla="*/ 1255 w 2108"/>
                  <a:gd name="T89" fmla="*/ 1059 h 2188"/>
                  <a:gd name="T90" fmla="*/ 1118 w 2108"/>
                  <a:gd name="T91" fmla="*/ 1428 h 2188"/>
                  <a:gd name="T92" fmla="*/ 779 w 2108"/>
                  <a:gd name="T93" fmla="*/ 720 h 2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08" h="2188">
                    <a:moveTo>
                      <a:pt x="1972" y="1075"/>
                    </a:moveTo>
                    <a:cubicBezTo>
                      <a:pt x="1970" y="1075"/>
                      <a:pt x="1968" y="1075"/>
                      <a:pt x="1966" y="1075"/>
                    </a:cubicBezTo>
                    <a:cubicBezTo>
                      <a:pt x="1454" y="188"/>
                      <a:pt x="1454" y="188"/>
                      <a:pt x="1454" y="188"/>
                    </a:cubicBezTo>
                    <a:cubicBezTo>
                      <a:pt x="1467" y="170"/>
                      <a:pt x="1477" y="148"/>
                      <a:pt x="1477" y="122"/>
                    </a:cubicBezTo>
                    <a:cubicBezTo>
                      <a:pt x="1477" y="56"/>
                      <a:pt x="1421" y="0"/>
                      <a:pt x="1355" y="0"/>
                    </a:cubicBezTo>
                    <a:cubicBezTo>
                      <a:pt x="1285" y="0"/>
                      <a:pt x="1234" y="56"/>
                      <a:pt x="1234" y="122"/>
                    </a:cubicBezTo>
                    <a:cubicBezTo>
                      <a:pt x="1234" y="127"/>
                      <a:pt x="1234" y="132"/>
                      <a:pt x="1235" y="138"/>
                    </a:cubicBezTo>
                    <a:cubicBezTo>
                      <a:pt x="760" y="383"/>
                      <a:pt x="760" y="383"/>
                      <a:pt x="760" y="383"/>
                    </a:cubicBezTo>
                    <a:cubicBezTo>
                      <a:pt x="702" y="299"/>
                      <a:pt x="603" y="243"/>
                      <a:pt x="495" y="243"/>
                    </a:cubicBezTo>
                    <a:cubicBezTo>
                      <a:pt x="313" y="243"/>
                      <a:pt x="168" y="388"/>
                      <a:pt x="168" y="566"/>
                    </a:cubicBezTo>
                    <a:cubicBezTo>
                      <a:pt x="168" y="668"/>
                      <a:pt x="215" y="758"/>
                      <a:pt x="288" y="819"/>
                    </a:cubicBezTo>
                    <a:cubicBezTo>
                      <a:pt x="148" y="1039"/>
                      <a:pt x="148" y="1039"/>
                      <a:pt x="148" y="1039"/>
                    </a:cubicBezTo>
                    <a:cubicBezTo>
                      <a:pt x="139" y="1038"/>
                      <a:pt x="130" y="1038"/>
                      <a:pt x="121" y="1038"/>
                    </a:cubicBezTo>
                    <a:cubicBezTo>
                      <a:pt x="56" y="1038"/>
                      <a:pt x="0" y="1089"/>
                      <a:pt x="0" y="1159"/>
                    </a:cubicBezTo>
                    <a:cubicBezTo>
                      <a:pt x="0" y="1225"/>
                      <a:pt x="56" y="1281"/>
                      <a:pt x="121" y="1281"/>
                    </a:cubicBezTo>
                    <a:cubicBezTo>
                      <a:pt x="126" y="1281"/>
                      <a:pt x="131" y="1280"/>
                      <a:pt x="136" y="1279"/>
                    </a:cubicBezTo>
                    <a:cubicBezTo>
                      <a:pt x="330" y="1567"/>
                      <a:pt x="330" y="1567"/>
                      <a:pt x="330" y="1567"/>
                    </a:cubicBezTo>
                    <a:cubicBezTo>
                      <a:pt x="294" y="1603"/>
                      <a:pt x="271" y="1651"/>
                      <a:pt x="271" y="1706"/>
                    </a:cubicBezTo>
                    <a:cubicBezTo>
                      <a:pt x="271" y="1818"/>
                      <a:pt x="360" y="1907"/>
                      <a:pt x="467" y="1907"/>
                    </a:cubicBezTo>
                    <a:cubicBezTo>
                      <a:pt x="543" y="1907"/>
                      <a:pt x="612" y="1865"/>
                      <a:pt x="645" y="1801"/>
                    </a:cubicBezTo>
                    <a:cubicBezTo>
                      <a:pt x="1477" y="1987"/>
                      <a:pt x="1477" y="1987"/>
                      <a:pt x="1477" y="1987"/>
                    </a:cubicBezTo>
                    <a:cubicBezTo>
                      <a:pt x="1477" y="2099"/>
                      <a:pt x="1566" y="2188"/>
                      <a:pt x="1673" y="2188"/>
                    </a:cubicBezTo>
                    <a:cubicBezTo>
                      <a:pt x="1785" y="2188"/>
                      <a:pt x="1874" y="2099"/>
                      <a:pt x="1874" y="1987"/>
                    </a:cubicBezTo>
                    <a:cubicBezTo>
                      <a:pt x="1874" y="1917"/>
                      <a:pt x="1838" y="1856"/>
                      <a:pt x="1784" y="1821"/>
                    </a:cubicBezTo>
                    <a:cubicBezTo>
                      <a:pt x="1965" y="1355"/>
                      <a:pt x="1965" y="1355"/>
                      <a:pt x="1965" y="1355"/>
                    </a:cubicBezTo>
                    <a:cubicBezTo>
                      <a:pt x="1967" y="1356"/>
                      <a:pt x="1969" y="1356"/>
                      <a:pt x="1972" y="1356"/>
                    </a:cubicBezTo>
                    <a:cubicBezTo>
                      <a:pt x="2047" y="1356"/>
                      <a:pt x="2108" y="1290"/>
                      <a:pt x="2108" y="1215"/>
                    </a:cubicBezTo>
                    <a:cubicBezTo>
                      <a:pt x="2108" y="1141"/>
                      <a:pt x="2047" y="1075"/>
                      <a:pt x="1972" y="1075"/>
                    </a:cubicBezTo>
                    <a:close/>
                    <a:moveTo>
                      <a:pt x="508" y="1512"/>
                    </a:moveTo>
                    <a:cubicBezTo>
                      <a:pt x="534" y="887"/>
                      <a:pt x="534" y="887"/>
                      <a:pt x="534" y="887"/>
                    </a:cubicBezTo>
                    <a:cubicBezTo>
                      <a:pt x="570" y="885"/>
                      <a:pt x="604" y="875"/>
                      <a:pt x="632" y="860"/>
                    </a:cubicBezTo>
                    <a:cubicBezTo>
                      <a:pt x="1050" y="1479"/>
                      <a:pt x="1050" y="1479"/>
                      <a:pt x="1050" y="1479"/>
                    </a:cubicBezTo>
                    <a:cubicBezTo>
                      <a:pt x="1040" y="1494"/>
                      <a:pt x="1032" y="1512"/>
                      <a:pt x="1029" y="1531"/>
                    </a:cubicBezTo>
                    <a:cubicBezTo>
                      <a:pt x="649" y="1623"/>
                      <a:pt x="649" y="1623"/>
                      <a:pt x="649" y="1623"/>
                    </a:cubicBezTo>
                    <a:cubicBezTo>
                      <a:pt x="623" y="1566"/>
                      <a:pt x="570" y="1526"/>
                      <a:pt x="508" y="1512"/>
                    </a:cubicBezTo>
                    <a:close/>
                    <a:moveTo>
                      <a:pt x="213" y="1240"/>
                    </a:moveTo>
                    <a:cubicBezTo>
                      <a:pt x="230" y="1217"/>
                      <a:pt x="243" y="1190"/>
                      <a:pt x="243" y="1159"/>
                    </a:cubicBezTo>
                    <a:cubicBezTo>
                      <a:pt x="243" y="1132"/>
                      <a:pt x="233" y="1105"/>
                      <a:pt x="220" y="1086"/>
                    </a:cubicBezTo>
                    <a:cubicBezTo>
                      <a:pt x="362" y="863"/>
                      <a:pt x="362" y="863"/>
                      <a:pt x="362" y="863"/>
                    </a:cubicBezTo>
                    <a:cubicBezTo>
                      <a:pt x="391" y="875"/>
                      <a:pt x="420" y="883"/>
                      <a:pt x="449" y="887"/>
                    </a:cubicBezTo>
                    <a:cubicBezTo>
                      <a:pt x="422" y="1515"/>
                      <a:pt x="422" y="1515"/>
                      <a:pt x="422" y="1515"/>
                    </a:cubicBezTo>
                    <a:cubicBezTo>
                      <a:pt x="415" y="1517"/>
                      <a:pt x="409" y="1519"/>
                      <a:pt x="402" y="1520"/>
                    </a:cubicBezTo>
                    <a:lnTo>
                      <a:pt x="213" y="1240"/>
                    </a:lnTo>
                    <a:close/>
                    <a:moveTo>
                      <a:pt x="1144" y="770"/>
                    </a:moveTo>
                    <a:cubicBezTo>
                      <a:pt x="808" y="639"/>
                      <a:pt x="808" y="639"/>
                      <a:pt x="808" y="639"/>
                    </a:cubicBezTo>
                    <a:cubicBezTo>
                      <a:pt x="815" y="616"/>
                      <a:pt x="818" y="592"/>
                      <a:pt x="818" y="566"/>
                    </a:cubicBezTo>
                    <a:cubicBezTo>
                      <a:pt x="818" y="529"/>
                      <a:pt x="811" y="492"/>
                      <a:pt x="799" y="458"/>
                    </a:cubicBezTo>
                    <a:cubicBezTo>
                      <a:pt x="1275" y="213"/>
                      <a:pt x="1275" y="213"/>
                      <a:pt x="1275" y="213"/>
                    </a:cubicBezTo>
                    <a:cubicBezTo>
                      <a:pt x="1285" y="222"/>
                      <a:pt x="1295" y="229"/>
                      <a:pt x="1308" y="233"/>
                    </a:cubicBezTo>
                    <a:cubicBezTo>
                      <a:pt x="1308" y="630"/>
                      <a:pt x="1308" y="630"/>
                      <a:pt x="1308" y="630"/>
                    </a:cubicBezTo>
                    <a:cubicBezTo>
                      <a:pt x="1232" y="649"/>
                      <a:pt x="1172" y="701"/>
                      <a:pt x="1144" y="770"/>
                    </a:cubicBezTo>
                    <a:close/>
                    <a:moveTo>
                      <a:pt x="1879" y="1113"/>
                    </a:moveTo>
                    <a:cubicBezTo>
                      <a:pt x="1874" y="1117"/>
                      <a:pt x="1869" y="1122"/>
                      <a:pt x="1865" y="1127"/>
                    </a:cubicBezTo>
                    <a:cubicBezTo>
                      <a:pt x="1560" y="950"/>
                      <a:pt x="1560" y="950"/>
                      <a:pt x="1560" y="950"/>
                    </a:cubicBezTo>
                    <a:cubicBezTo>
                      <a:pt x="1573" y="922"/>
                      <a:pt x="1580" y="890"/>
                      <a:pt x="1580" y="855"/>
                    </a:cubicBezTo>
                    <a:cubicBezTo>
                      <a:pt x="1580" y="742"/>
                      <a:pt x="1500" y="647"/>
                      <a:pt x="1393" y="628"/>
                    </a:cubicBezTo>
                    <a:cubicBezTo>
                      <a:pt x="1393" y="255"/>
                      <a:pt x="1393" y="255"/>
                      <a:pt x="1393" y="255"/>
                    </a:cubicBezTo>
                    <a:cubicBezTo>
                      <a:pt x="1531" y="493"/>
                      <a:pt x="1531" y="493"/>
                      <a:pt x="1531" y="493"/>
                    </a:cubicBezTo>
                    <a:lnTo>
                      <a:pt x="1879" y="1113"/>
                    </a:lnTo>
                    <a:close/>
                    <a:moveTo>
                      <a:pt x="1673" y="1790"/>
                    </a:moveTo>
                    <a:cubicBezTo>
                      <a:pt x="1669" y="1790"/>
                      <a:pt x="1665" y="1790"/>
                      <a:pt x="1661" y="1790"/>
                    </a:cubicBezTo>
                    <a:cubicBezTo>
                      <a:pt x="1449" y="1060"/>
                      <a:pt x="1449" y="1060"/>
                      <a:pt x="1449" y="1060"/>
                    </a:cubicBezTo>
                    <a:cubicBezTo>
                      <a:pt x="1470" y="1051"/>
                      <a:pt x="1491" y="1037"/>
                      <a:pt x="1509" y="1019"/>
                    </a:cubicBezTo>
                    <a:cubicBezTo>
                      <a:pt x="1832" y="1206"/>
                      <a:pt x="1832" y="1206"/>
                      <a:pt x="1832" y="1206"/>
                    </a:cubicBezTo>
                    <a:cubicBezTo>
                      <a:pt x="1832" y="1210"/>
                      <a:pt x="1832" y="1213"/>
                      <a:pt x="1832" y="1215"/>
                    </a:cubicBezTo>
                    <a:cubicBezTo>
                      <a:pt x="1832" y="1261"/>
                      <a:pt x="1854" y="1299"/>
                      <a:pt x="1885" y="1324"/>
                    </a:cubicBezTo>
                    <a:cubicBezTo>
                      <a:pt x="1703" y="1791"/>
                      <a:pt x="1703" y="1791"/>
                      <a:pt x="1703" y="1791"/>
                    </a:cubicBezTo>
                    <a:cubicBezTo>
                      <a:pt x="1694" y="1790"/>
                      <a:pt x="1685" y="1790"/>
                      <a:pt x="1673" y="1790"/>
                    </a:cubicBezTo>
                    <a:close/>
                    <a:moveTo>
                      <a:pt x="1554" y="1831"/>
                    </a:moveTo>
                    <a:cubicBezTo>
                      <a:pt x="1266" y="1586"/>
                      <a:pt x="1266" y="1586"/>
                      <a:pt x="1266" y="1586"/>
                    </a:cubicBezTo>
                    <a:cubicBezTo>
                      <a:pt x="1269" y="1574"/>
                      <a:pt x="1271" y="1561"/>
                      <a:pt x="1271" y="1547"/>
                    </a:cubicBezTo>
                    <a:cubicBezTo>
                      <a:pt x="1271" y="1507"/>
                      <a:pt x="1254" y="1474"/>
                      <a:pt x="1229" y="1451"/>
                    </a:cubicBezTo>
                    <a:cubicBezTo>
                      <a:pt x="1338" y="1080"/>
                      <a:pt x="1338" y="1080"/>
                      <a:pt x="1338" y="1080"/>
                    </a:cubicBezTo>
                    <a:cubicBezTo>
                      <a:pt x="1344" y="1080"/>
                      <a:pt x="1349" y="1080"/>
                      <a:pt x="1355" y="1080"/>
                    </a:cubicBezTo>
                    <a:cubicBezTo>
                      <a:pt x="1359" y="1080"/>
                      <a:pt x="1363" y="1080"/>
                      <a:pt x="1366" y="1080"/>
                    </a:cubicBezTo>
                    <a:cubicBezTo>
                      <a:pt x="1579" y="1814"/>
                      <a:pt x="1579" y="1814"/>
                      <a:pt x="1579" y="1814"/>
                    </a:cubicBezTo>
                    <a:cubicBezTo>
                      <a:pt x="1570" y="1819"/>
                      <a:pt x="1562" y="1824"/>
                      <a:pt x="1554" y="1831"/>
                    </a:cubicBezTo>
                    <a:close/>
                    <a:moveTo>
                      <a:pt x="668" y="1719"/>
                    </a:moveTo>
                    <a:cubicBezTo>
                      <a:pt x="668" y="1716"/>
                      <a:pt x="668" y="1712"/>
                      <a:pt x="668" y="1706"/>
                    </a:cubicBezTo>
                    <a:cubicBezTo>
                      <a:pt x="668" y="1706"/>
                      <a:pt x="668" y="1706"/>
                      <a:pt x="668" y="1706"/>
                    </a:cubicBezTo>
                    <a:cubicBezTo>
                      <a:pt x="1050" y="1614"/>
                      <a:pt x="1050" y="1614"/>
                      <a:pt x="1050" y="1614"/>
                    </a:cubicBezTo>
                    <a:cubicBezTo>
                      <a:pt x="1072" y="1647"/>
                      <a:pt x="1109" y="1669"/>
                      <a:pt x="1150" y="1669"/>
                    </a:cubicBezTo>
                    <a:cubicBezTo>
                      <a:pt x="1173" y="1669"/>
                      <a:pt x="1193" y="1662"/>
                      <a:pt x="1212" y="1652"/>
                    </a:cubicBezTo>
                    <a:cubicBezTo>
                      <a:pt x="1499" y="1896"/>
                      <a:pt x="1499" y="1896"/>
                      <a:pt x="1499" y="1896"/>
                    </a:cubicBezTo>
                    <a:cubicBezTo>
                      <a:pt x="1498" y="1899"/>
                      <a:pt x="1496" y="1901"/>
                      <a:pt x="1495" y="1904"/>
                    </a:cubicBezTo>
                    <a:lnTo>
                      <a:pt x="668" y="1719"/>
                    </a:lnTo>
                    <a:close/>
                    <a:moveTo>
                      <a:pt x="779" y="720"/>
                    </a:moveTo>
                    <a:cubicBezTo>
                      <a:pt x="1126" y="855"/>
                      <a:pt x="1126" y="855"/>
                      <a:pt x="1126" y="855"/>
                    </a:cubicBezTo>
                    <a:cubicBezTo>
                      <a:pt x="1126" y="855"/>
                      <a:pt x="1126" y="855"/>
                      <a:pt x="1126" y="855"/>
                    </a:cubicBezTo>
                    <a:cubicBezTo>
                      <a:pt x="1126" y="943"/>
                      <a:pt x="1179" y="1022"/>
                      <a:pt x="1255" y="1059"/>
                    </a:cubicBezTo>
                    <a:cubicBezTo>
                      <a:pt x="1147" y="1426"/>
                      <a:pt x="1147" y="1426"/>
                      <a:pt x="1147" y="1426"/>
                    </a:cubicBezTo>
                    <a:cubicBezTo>
                      <a:pt x="1137" y="1426"/>
                      <a:pt x="1128" y="1426"/>
                      <a:pt x="1118" y="1428"/>
                    </a:cubicBezTo>
                    <a:cubicBezTo>
                      <a:pt x="703" y="813"/>
                      <a:pt x="703" y="813"/>
                      <a:pt x="703" y="813"/>
                    </a:cubicBezTo>
                    <a:cubicBezTo>
                      <a:pt x="734" y="788"/>
                      <a:pt x="761" y="757"/>
                      <a:pt x="779" y="720"/>
                    </a:cubicBezTo>
                    <a:close/>
                  </a:path>
                </a:pathLst>
              </a:custGeom>
              <a:solidFill>
                <a:srgbClr val="00646E"/>
              </a:solidFill>
              <a:ln w="9525" cap="flat" cmpd="sng" algn="ctr">
                <a:solidFill>
                  <a:srgbClr val="FFFFFF"/>
                </a:solidFill>
                <a:prstDash val="solid"/>
                <a:round/>
                <a:headEnd type="none" w="med" len="med"/>
                <a:tailEnd type="none" w="med" len="med"/>
              </a:ln>
            </p:spPr>
            <p:txBody>
              <a:bodyPr vert="horz" wrap="square" lIns="68564" tIns="34282" rIns="68564" bIns="34282" numCol="1" anchor="t" anchorCtr="0" compatLnSpc="1">
                <a:prstTxWarp prst="textNoShape">
                  <a:avLst/>
                </a:prstTxWarp>
              </a:bodyPr>
              <a:lstStyle/>
              <a:p>
                <a:endParaRPr lang="en-US" sz="1050" dirty="0"/>
              </a:p>
            </p:txBody>
          </p:sp>
          <p:sp>
            <p:nvSpPr>
              <p:cNvPr id="55" name="Pfeil nach rechts 12">
                <a:extLst>
                  <a:ext uri="{FF2B5EF4-FFF2-40B4-BE49-F238E27FC236}">
                    <a16:creationId xmlns:a16="http://schemas.microsoft.com/office/drawing/2014/main" id="{466F1169-5286-7543-BE84-17280454463A}"/>
                  </a:ext>
                </a:extLst>
              </p:cNvPr>
              <p:cNvSpPr/>
              <p:nvPr/>
            </p:nvSpPr>
            <p:spPr bwMode="auto">
              <a:xfrm rot="16200000">
                <a:off x="1680047" y="4081257"/>
                <a:ext cx="144016" cy="105535"/>
              </a:xfrm>
              <a:prstGeom prst="rightArrow">
                <a:avLst/>
              </a:prstGeom>
              <a:solidFill>
                <a:srgbClr val="D2D741"/>
              </a:solidFill>
              <a:ln>
                <a:no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56" name="Pfeil nach rechts 13">
                <a:extLst>
                  <a:ext uri="{FF2B5EF4-FFF2-40B4-BE49-F238E27FC236}">
                    <a16:creationId xmlns:a16="http://schemas.microsoft.com/office/drawing/2014/main" id="{AD520A98-A9B5-1143-825C-FF4887B35D38}"/>
                  </a:ext>
                </a:extLst>
              </p:cNvPr>
              <p:cNvSpPr/>
              <p:nvPr/>
            </p:nvSpPr>
            <p:spPr bwMode="auto">
              <a:xfrm rot="5400000">
                <a:off x="1787725" y="4086054"/>
                <a:ext cx="144016" cy="95941"/>
              </a:xfrm>
              <a:prstGeom prst="rightArrow">
                <a:avLst/>
              </a:prstGeom>
              <a:solidFill>
                <a:srgbClr val="FFB900"/>
              </a:solidFill>
              <a:ln>
                <a:no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57" name="Textfeld 14">
                <a:extLst>
                  <a:ext uri="{FF2B5EF4-FFF2-40B4-BE49-F238E27FC236}">
                    <a16:creationId xmlns:a16="http://schemas.microsoft.com/office/drawing/2014/main" id="{68DB59F0-F9D3-9846-8CD0-7135257F177C}"/>
                  </a:ext>
                </a:extLst>
              </p:cNvPr>
              <p:cNvSpPr txBox="1"/>
              <p:nvPr/>
            </p:nvSpPr>
            <p:spPr>
              <a:xfrm>
                <a:off x="1629641" y="4070243"/>
                <a:ext cx="103174" cy="127563"/>
              </a:xfrm>
              <a:prstGeom prst="rect">
                <a:avLst/>
              </a:prstGeom>
              <a:noFill/>
            </p:spPr>
            <p:txBody>
              <a:bodyPr wrap="none" lIns="0" tIns="0" rIns="0" bIns="0" rtlCol="0">
                <a:noAutofit/>
              </a:bodyPr>
              <a:lstStyle/>
              <a:p>
                <a:pPr>
                  <a:lnSpc>
                    <a:spcPct val="110000"/>
                  </a:lnSpc>
                </a:pPr>
                <a:r>
                  <a:rPr lang="en-US" sz="600" dirty="0">
                    <a:solidFill>
                      <a:srgbClr val="00646E"/>
                    </a:solidFill>
                    <a:ea typeface="+mj-ea"/>
                    <a:cs typeface="Arial" pitchFamily="34" charset="0"/>
                  </a:rPr>
                  <a:t>+</a:t>
                </a:r>
              </a:p>
            </p:txBody>
          </p:sp>
        </p:grpSp>
        <p:grpSp>
          <p:nvGrpSpPr>
            <p:cNvPr id="16" name="Gruppieren 15">
              <a:extLst>
                <a:ext uri="{FF2B5EF4-FFF2-40B4-BE49-F238E27FC236}">
                  <a16:creationId xmlns:a16="http://schemas.microsoft.com/office/drawing/2014/main" id="{ECE6FC74-E5DA-424D-B4CA-F820E6F0A322}"/>
                </a:ext>
              </a:extLst>
            </p:cNvPr>
            <p:cNvGrpSpPr/>
            <p:nvPr/>
          </p:nvGrpSpPr>
          <p:grpSpPr>
            <a:xfrm>
              <a:off x="3538697" y="4180550"/>
              <a:ext cx="890186" cy="353608"/>
              <a:chOff x="2264226" y="4019619"/>
              <a:chExt cx="579581" cy="228811"/>
            </a:xfrm>
          </p:grpSpPr>
          <p:grpSp>
            <p:nvGrpSpPr>
              <p:cNvPr id="46" name="Group 397">
                <a:extLst>
                  <a:ext uri="{FF2B5EF4-FFF2-40B4-BE49-F238E27FC236}">
                    <a16:creationId xmlns:a16="http://schemas.microsoft.com/office/drawing/2014/main" id="{93F465CB-6AAB-A242-85E6-7CAEF32860DC}"/>
                  </a:ext>
                </a:extLst>
              </p:cNvPr>
              <p:cNvGrpSpPr>
                <a:grpSpLocks noChangeAspect="1"/>
              </p:cNvGrpSpPr>
              <p:nvPr/>
            </p:nvGrpSpPr>
            <p:grpSpPr>
              <a:xfrm>
                <a:off x="2264226" y="4019619"/>
                <a:ext cx="402038" cy="228811"/>
                <a:chOff x="12056086" y="1459554"/>
                <a:chExt cx="588144" cy="336896"/>
              </a:xfrm>
            </p:grpSpPr>
            <p:sp>
              <p:nvSpPr>
                <p:cNvPr id="49" name="Freeform 962">
                  <a:extLst>
                    <a:ext uri="{FF2B5EF4-FFF2-40B4-BE49-F238E27FC236}">
                      <a16:creationId xmlns:a16="http://schemas.microsoft.com/office/drawing/2014/main" id="{CE1EDED9-ADDA-8B4E-8F77-A6A542D0AE9F}"/>
                    </a:ext>
                  </a:extLst>
                </p:cNvPr>
                <p:cNvSpPr>
                  <a:spLocks noChangeAspect="1"/>
                </p:cNvSpPr>
                <p:nvPr/>
              </p:nvSpPr>
              <p:spPr bwMode="gray">
                <a:xfrm>
                  <a:off x="12261650" y="1459554"/>
                  <a:ext cx="177014" cy="108492"/>
                </a:xfrm>
                <a:prstGeom prst="rect">
                  <a:avLst/>
                </a:prstGeom>
                <a:solidFill>
                  <a:srgbClr val="FFFFFF"/>
                </a:solidFill>
                <a:ln w="9525" cap="flat" cmpd="sng" algn="ctr">
                  <a:solidFill>
                    <a:srgbClr val="00646E"/>
                  </a:solidFill>
                  <a:prstDash val="solid"/>
                  <a:round/>
                  <a:headEnd type="none" w="med" len="med"/>
                  <a:tailEnd type="none" w="med" len="med"/>
                </a:ln>
              </p:spPr>
              <p:txBody>
                <a:bodyPr/>
                <a:lstStyle/>
                <a:p>
                  <a:pPr defTabSz="685622">
                    <a:defRPr/>
                  </a:pPr>
                  <a:endParaRPr lang="en-US" sz="1349" dirty="0">
                    <a:solidFill>
                      <a:srgbClr val="233746"/>
                    </a:solidFill>
                  </a:endParaRPr>
                </a:p>
              </p:txBody>
            </p:sp>
            <p:sp>
              <p:nvSpPr>
                <p:cNvPr id="50" name="Freeform 963">
                  <a:extLst>
                    <a:ext uri="{FF2B5EF4-FFF2-40B4-BE49-F238E27FC236}">
                      <a16:creationId xmlns:a16="http://schemas.microsoft.com/office/drawing/2014/main" id="{040E286E-16D0-B44E-9568-D5C167E545D2}"/>
                    </a:ext>
                  </a:extLst>
                </p:cNvPr>
                <p:cNvSpPr>
                  <a:spLocks noChangeAspect="1"/>
                </p:cNvSpPr>
                <p:nvPr/>
              </p:nvSpPr>
              <p:spPr bwMode="gray">
                <a:xfrm>
                  <a:off x="12056086" y="1687958"/>
                  <a:ext cx="179870" cy="108492"/>
                </a:xfrm>
                <a:prstGeom prst="rect">
                  <a:avLst/>
                </a:prstGeom>
                <a:solidFill>
                  <a:srgbClr val="00646E"/>
                </a:solidFill>
                <a:ln w="9525">
                  <a:noFill/>
                  <a:round/>
                  <a:headEnd/>
                  <a:tailEnd/>
                </a:ln>
              </p:spPr>
              <p:txBody>
                <a:bodyPr/>
                <a:lstStyle/>
                <a:p>
                  <a:pPr defTabSz="685622">
                    <a:defRPr/>
                  </a:pPr>
                  <a:endParaRPr lang="en-US" sz="1349" dirty="0">
                    <a:solidFill>
                      <a:srgbClr val="233746"/>
                    </a:solidFill>
                  </a:endParaRPr>
                </a:p>
              </p:txBody>
            </p:sp>
            <p:sp>
              <p:nvSpPr>
                <p:cNvPr id="51" name="Freeform 964">
                  <a:extLst>
                    <a:ext uri="{FF2B5EF4-FFF2-40B4-BE49-F238E27FC236}">
                      <a16:creationId xmlns:a16="http://schemas.microsoft.com/office/drawing/2014/main" id="{35C2DC17-828B-B947-A9F5-438D27B82F5C}"/>
                    </a:ext>
                  </a:extLst>
                </p:cNvPr>
                <p:cNvSpPr>
                  <a:spLocks noChangeAspect="1"/>
                </p:cNvSpPr>
                <p:nvPr/>
              </p:nvSpPr>
              <p:spPr bwMode="gray">
                <a:xfrm>
                  <a:off x="12464360" y="1687958"/>
                  <a:ext cx="179870" cy="108492"/>
                </a:xfrm>
                <a:prstGeom prst="rect">
                  <a:avLst/>
                </a:prstGeom>
                <a:solidFill>
                  <a:srgbClr val="00646E"/>
                </a:solidFill>
                <a:ln w="9525">
                  <a:noFill/>
                  <a:round/>
                  <a:headEnd/>
                  <a:tailEnd/>
                </a:ln>
              </p:spPr>
              <p:txBody>
                <a:bodyPr/>
                <a:lstStyle/>
                <a:p>
                  <a:pPr defTabSz="685622">
                    <a:defRPr/>
                  </a:pPr>
                  <a:endParaRPr lang="en-US" sz="1349" dirty="0">
                    <a:solidFill>
                      <a:srgbClr val="233746"/>
                    </a:solidFill>
                  </a:endParaRPr>
                </a:p>
              </p:txBody>
            </p:sp>
            <p:sp>
              <p:nvSpPr>
                <p:cNvPr id="52" name="Freeform 965">
                  <a:extLst>
                    <a:ext uri="{FF2B5EF4-FFF2-40B4-BE49-F238E27FC236}">
                      <a16:creationId xmlns:a16="http://schemas.microsoft.com/office/drawing/2014/main" id="{76760E9D-6400-E64F-8B01-163DE6FE0188}"/>
                    </a:ext>
                  </a:extLst>
                </p:cNvPr>
                <p:cNvSpPr>
                  <a:spLocks noChangeAspect="1"/>
                </p:cNvSpPr>
                <p:nvPr/>
              </p:nvSpPr>
              <p:spPr bwMode="gray">
                <a:xfrm>
                  <a:off x="12261650" y="1687958"/>
                  <a:ext cx="177014" cy="108492"/>
                </a:xfrm>
                <a:prstGeom prst="rect">
                  <a:avLst/>
                </a:prstGeom>
                <a:solidFill>
                  <a:srgbClr val="00646E"/>
                </a:solidFill>
                <a:ln w="9525">
                  <a:noFill/>
                  <a:round/>
                  <a:headEnd/>
                  <a:tailEnd/>
                </a:ln>
              </p:spPr>
              <p:txBody>
                <a:bodyPr/>
                <a:lstStyle/>
                <a:p>
                  <a:pPr defTabSz="685622">
                    <a:defRPr/>
                  </a:pPr>
                  <a:endParaRPr lang="en-US" sz="1349" dirty="0">
                    <a:solidFill>
                      <a:srgbClr val="233746"/>
                    </a:solidFill>
                  </a:endParaRPr>
                </a:p>
              </p:txBody>
            </p:sp>
            <p:sp>
              <p:nvSpPr>
                <p:cNvPr id="53" name="Freeform 966">
                  <a:extLst>
                    <a:ext uri="{FF2B5EF4-FFF2-40B4-BE49-F238E27FC236}">
                      <a16:creationId xmlns:a16="http://schemas.microsoft.com/office/drawing/2014/main" id="{B308AB44-27B7-264F-A1A5-F05E7D6E1151}"/>
                    </a:ext>
                  </a:extLst>
                </p:cNvPr>
                <p:cNvSpPr>
                  <a:spLocks noChangeAspect="1"/>
                </p:cNvSpPr>
                <p:nvPr/>
              </p:nvSpPr>
              <p:spPr bwMode="gray">
                <a:xfrm>
                  <a:off x="12136028" y="1562336"/>
                  <a:ext cx="428259" cy="131332"/>
                </a:xfrm>
                <a:custGeom>
                  <a:avLst/>
                  <a:gdLst/>
                  <a:ahLst/>
                  <a:cxnLst>
                    <a:cxn ang="0">
                      <a:pos x="1673" y="562"/>
                    </a:cxn>
                    <a:cxn ang="0">
                      <a:pos x="1673" y="0"/>
                    </a:cxn>
                    <a:cxn ang="0">
                      <a:pos x="1531" y="0"/>
                    </a:cxn>
                    <a:cxn ang="0">
                      <a:pos x="1531" y="562"/>
                    </a:cxn>
                    <a:cxn ang="0">
                      <a:pos x="0" y="562"/>
                    </a:cxn>
                    <a:cxn ang="0">
                      <a:pos x="0" y="965"/>
                    </a:cxn>
                    <a:cxn ang="0">
                      <a:pos x="142" y="965"/>
                    </a:cxn>
                    <a:cxn ang="0">
                      <a:pos x="142" y="704"/>
                    </a:cxn>
                    <a:cxn ang="0">
                      <a:pos x="1531" y="704"/>
                    </a:cxn>
                    <a:cxn ang="0">
                      <a:pos x="1531" y="938"/>
                    </a:cxn>
                    <a:cxn ang="0">
                      <a:pos x="1673" y="938"/>
                    </a:cxn>
                    <a:cxn ang="0">
                      <a:pos x="1673" y="704"/>
                    </a:cxn>
                    <a:cxn ang="0">
                      <a:pos x="3066" y="704"/>
                    </a:cxn>
                    <a:cxn ang="0">
                      <a:pos x="3066" y="972"/>
                    </a:cxn>
                    <a:cxn ang="0">
                      <a:pos x="3208" y="972"/>
                    </a:cxn>
                    <a:cxn ang="0">
                      <a:pos x="3208" y="562"/>
                    </a:cxn>
                    <a:cxn ang="0">
                      <a:pos x="1673" y="562"/>
                    </a:cxn>
                  </a:cxnLst>
                  <a:rect l="0" t="0" r="r" b="b"/>
                  <a:pathLst>
                    <a:path w="3208" h="972">
                      <a:moveTo>
                        <a:pt x="1673" y="562"/>
                      </a:moveTo>
                      <a:cubicBezTo>
                        <a:pt x="1673" y="0"/>
                        <a:pt x="1673" y="0"/>
                        <a:pt x="1673" y="0"/>
                      </a:cubicBezTo>
                      <a:cubicBezTo>
                        <a:pt x="1531" y="0"/>
                        <a:pt x="1531" y="0"/>
                        <a:pt x="1531" y="0"/>
                      </a:cubicBezTo>
                      <a:cubicBezTo>
                        <a:pt x="1531" y="562"/>
                        <a:pt x="1531" y="562"/>
                        <a:pt x="1531" y="562"/>
                      </a:cubicBezTo>
                      <a:cubicBezTo>
                        <a:pt x="0" y="562"/>
                        <a:pt x="0" y="562"/>
                        <a:pt x="0" y="562"/>
                      </a:cubicBezTo>
                      <a:cubicBezTo>
                        <a:pt x="0" y="965"/>
                        <a:pt x="0" y="965"/>
                        <a:pt x="0" y="965"/>
                      </a:cubicBezTo>
                      <a:cubicBezTo>
                        <a:pt x="142" y="965"/>
                        <a:pt x="142" y="965"/>
                        <a:pt x="142" y="965"/>
                      </a:cubicBezTo>
                      <a:cubicBezTo>
                        <a:pt x="142" y="965"/>
                        <a:pt x="142" y="791"/>
                        <a:pt x="142" y="704"/>
                      </a:cubicBezTo>
                      <a:cubicBezTo>
                        <a:pt x="1531" y="704"/>
                        <a:pt x="1531" y="704"/>
                        <a:pt x="1531" y="704"/>
                      </a:cubicBezTo>
                      <a:cubicBezTo>
                        <a:pt x="1531" y="938"/>
                        <a:pt x="1531" y="938"/>
                        <a:pt x="1531" y="938"/>
                      </a:cubicBezTo>
                      <a:cubicBezTo>
                        <a:pt x="1673" y="938"/>
                        <a:pt x="1673" y="938"/>
                        <a:pt x="1673" y="938"/>
                      </a:cubicBezTo>
                      <a:cubicBezTo>
                        <a:pt x="1673" y="704"/>
                        <a:pt x="1673" y="704"/>
                        <a:pt x="1673" y="704"/>
                      </a:cubicBezTo>
                      <a:cubicBezTo>
                        <a:pt x="3066" y="704"/>
                        <a:pt x="3066" y="704"/>
                        <a:pt x="3066" y="704"/>
                      </a:cubicBezTo>
                      <a:cubicBezTo>
                        <a:pt x="3066" y="792"/>
                        <a:pt x="3066" y="972"/>
                        <a:pt x="3066" y="972"/>
                      </a:cubicBezTo>
                      <a:cubicBezTo>
                        <a:pt x="3208" y="972"/>
                        <a:pt x="3208" y="972"/>
                        <a:pt x="3208" y="972"/>
                      </a:cubicBezTo>
                      <a:cubicBezTo>
                        <a:pt x="3208" y="562"/>
                        <a:pt x="3208" y="562"/>
                        <a:pt x="3208" y="562"/>
                      </a:cubicBezTo>
                      <a:lnTo>
                        <a:pt x="1673" y="562"/>
                      </a:lnTo>
                      <a:close/>
                    </a:path>
                  </a:pathLst>
                </a:custGeom>
                <a:solidFill>
                  <a:srgbClr val="00646E"/>
                </a:solidFill>
                <a:ln w="9525">
                  <a:noFill/>
                  <a:round/>
                  <a:headEnd/>
                  <a:tailEnd/>
                </a:ln>
              </p:spPr>
              <p:txBody>
                <a:bodyPr/>
                <a:lstStyle/>
                <a:p>
                  <a:pPr defTabSz="685622">
                    <a:defRPr/>
                  </a:pPr>
                  <a:endParaRPr lang="en-US" sz="1349" dirty="0">
                    <a:solidFill>
                      <a:srgbClr val="233746"/>
                    </a:solidFill>
                  </a:endParaRPr>
                </a:p>
              </p:txBody>
            </p:sp>
          </p:grpSp>
          <p:sp>
            <p:nvSpPr>
              <p:cNvPr id="47" name="Pfeil nach rechts 17">
                <a:extLst>
                  <a:ext uri="{FF2B5EF4-FFF2-40B4-BE49-F238E27FC236}">
                    <a16:creationId xmlns:a16="http://schemas.microsoft.com/office/drawing/2014/main" id="{404DEC8B-E0CE-0C4B-819F-405B9ABA1C1E}"/>
                  </a:ext>
                </a:extLst>
              </p:cNvPr>
              <p:cNvSpPr/>
              <p:nvPr/>
            </p:nvSpPr>
            <p:spPr bwMode="auto">
              <a:xfrm rot="16200000">
                <a:off x="2719032" y="4081257"/>
                <a:ext cx="144016" cy="105535"/>
              </a:xfrm>
              <a:prstGeom prst="rightArrow">
                <a:avLst/>
              </a:prstGeom>
              <a:solidFill>
                <a:srgbClr val="50BED7"/>
              </a:solidFill>
              <a:ln>
                <a:no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48" name="Textfeld 18">
                <a:extLst>
                  <a:ext uri="{FF2B5EF4-FFF2-40B4-BE49-F238E27FC236}">
                    <a16:creationId xmlns:a16="http://schemas.microsoft.com/office/drawing/2014/main" id="{38E264C5-41A0-DA41-BC83-4EFCEAB02D80}"/>
                  </a:ext>
                </a:extLst>
              </p:cNvPr>
              <p:cNvSpPr txBox="1"/>
              <p:nvPr/>
            </p:nvSpPr>
            <p:spPr>
              <a:xfrm>
                <a:off x="2673080" y="4070243"/>
                <a:ext cx="103174" cy="127563"/>
              </a:xfrm>
              <a:prstGeom prst="rect">
                <a:avLst/>
              </a:prstGeom>
              <a:noFill/>
            </p:spPr>
            <p:txBody>
              <a:bodyPr wrap="none" lIns="0" tIns="0" rIns="0" bIns="0" rtlCol="0">
                <a:noAutofit/>
              </a:bodyPr>
              <a:lstStyle/>
              <a:p>
                <a:pPr>
                  <a:lnSpc>
                    <a:spcPct val="110000"/>
                  </a:lnSpc>
                </a:pPr>
                <a:r>
                  <a:rPr lang="en-US" sz="600" dirty="0">
                    <a:solidFill>
                      <a:srgbClr val="00646E"/>
                    </a:solidFill>
                    <a:ea typeface="+mj-ea"/>
                    <a:cs typeface="Arial" pitchFamily="34" charset="0"/>
                  </a:rPr>
                  <a:t>+</a:t>
                </a:r>
              </a:p>
            </p:txBody>
          </p:sp>
        </p:grpSp>
        <p:grpSp>
          <p:nvGrpSpPr>
            <p:cNvPr id="17" name="Gruppieren 24">
              <a:extLst>
                <a:ext uri="{FF2B5EF4-FFF2-40B4-BE49-F238E27FC236}">
                  <a16:creationId xmlns:a16="http://schemas.microsoft.com/office/drawing/2014/main" id="{E0C86E29-E6B6-4D4F-9D2B-1AD15B6835D8}"/>
                </a:ext>
              </a:extLst>
            </p:cNvPr>
            <p:cNvGrpSpPr/>
            <p:nvPr/>
          </p:nvGrpSpPr>
          <p:grpSpPr>
            <a:xfrm>
              <a:off x="4777572" y="4100942"/>
              <a:ext cx="978485" cy="512822"/>
              <a:chOff x="3070833" y="3968107"/>
              <a:chExt cx="637070" cy="331835"/>
            </a:xfrm>
          </p:grpSpPr>
          <p:pic>
            <p:nvPicPr>
              <p:cNvPr id="42" name="Graphic 208" descr="Workflow">
                <a:extLst>
                  <a:ext uri="{FF2B5EF4-FFF2-40B4-BE49-F238E27FC236}">
                    <a16:creationId xmlns:a16="http://schemas.microsoft.com/office/drawing/2014/main" id="{C9043FA9-7087-E24C-BA33-B7E3EC93D5CF}"/>
                  </a:ext>
                </a:extLst>
              </p:cNvPr>
              <p:cNvPicPr>
                <a:picLocks noChangeAspect="1"/>
              </p:cNvPicPr>
              <p:nvPr/>
            </p:nvPicPr>
            <p:blipFill>
              <a:blip r:embed="rId6" cstate="screen">
                <a:extLst>
                  <a:ext uri="{96DAC541-7B7A-43D3-8B79-37D633B846F1}">
                    <asvg:svgBlip xmlns:asvg="http://schemas.microsoft.com/office/drawing/2016/SVG/main" r:embed="rId7"/>
                  </a:ext>
                </a:extLst>
              </a:blip>
              <a:stretch>
                <a:fillRect/>
              </a:stretch>
            </p:blipFill>
            <p:spPr>
              <a:xfrm>
                <a:off x="3070833" y="3968107"/>
                <a:ext cx="334063" cy="331835"/>
              </a:xfrm>
              <a:prstGeom prst="rect">
                <a:avLst/>
              </a:prstGeom>
            </p:spPr>
          </p:pic>
          <p:sp>
            <p:nvSpPr>
              <p:cNvPr id="43" name="Pfeil nach rechts 26">
                <a:extLst>
                  <a:ext uri="{FF2B5EF4-FFF2-40B4-BE49-F238E27FC236}">
                    <a16:creationId xmlns:a16="http://schemas.microsoft.com/office/drawing/2014/main" id="{C65476FF-677E-D54E-8E83-3F70EFD92C3F}"/>
                  </a:ext>
                </a:extLst>
              </p:cNvPr>
              <p:cNvSpPr/>
              <p:nvPr/>
            </p:nvSpPr>
            <p:spPr bwMode="auto">
              <a:xfrm rot="16200000">
                <a:off x="3583128" y="4081257"/>
                <a:ext cx="144016" cy="105535"/>
              </a:xfrm>
              <a:prstGeom prst="rightArrow">
                <a:avLst/>
              </a:prstGeom>
              <a:pattFill prst="pct5">
                <a:fgClr>
                  <a:srgbClr val="D2D741"/>
                </a:fgClr>
                <a:bgClr>
                  <a:schemeClr val="bg1"/>
                </a:bgClr>
              </a:pattFill>
              <a:ln>
                <a:solidFill>
                  <a:srgbClr val="FF8989"/>
                </a:solid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44" name="Pfeil nach rechts 27">
                <a:extLst>
                  <a:ext uri="{FF2B5EF4-FFF2-40B4-BE49-F238E27FC236}">
                    <a16:creationId xmlns:a16="http://schemas.microsoft.com/office/drawing/2014/main" id="{80507C3C-28C2-2742-8DE4-51C37FBB3A5D}"/>
                  </a:ext>
                </a:extLst>
              </p:cNvPr>
              <p:cNvSpPr/>
              <p:nvPr/>
            </p:nvSpPr>
            <p:spPr bwMode="auto">
              <a:xfrm rot="5400000">
                <a:off x="3449867" y="4086054"/>
                <a:ext cx="144016" cy="95941"/>
              </a:xfrm>
              <a:prstGeom prst="rightArrow">
                <a:avLst/>
              </a:prstGeom>
              <a:pattFill prst="pct5">
                <a:fgClr>
                  <a:srgbClr val="FFB900"/>
                </a:fgClr>
                <a:bgClr>
                  <a:schemeClr val="bg1"/>
                </a:bgClr>
              </a:pattFill>
              <a:ln>
                <a:solidFill>
                  <a:srgbClr val="FF8989"/>
                </a:solid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45" name="Textfeld 28">
                <a:extLst>
                  <a:ext uri="{FF2B5EF4-FFF2-40B4-BE49-F238E27FC236}">
                    <a16:creationId xmlns:a16="http://schemas.microsoft.com/office/drawing/2014/main" id="{71776093-56FB-F240-A490-AAA5D8ABF76B}"/>
                  </a:ext>
                </a:extLst>
              </p:cNvPr>
              <p:cNvSpPr txBox="1"/>
              <p:nvPr/>
            </p:nvSpPr>
            <p:spPr>
              <a:xfrm>
                <a:off x="3377213" y="4070243"/>
                <a:ext cx="103174" cy="127563"/>
              </a:xfrm>
              <a:prstGeom prst="rect">
                <a:avLst/>
              </a:prstGeom>
              <a:noFill/>
            </p:spPr>
            <p:txBody>
              <a:bodyPr wrap="none" lIns="0" tIns="0" rIns="0" bIns="0" rtlCol="0">
                <a:noAutofit/>
              </a:bodyPr>
              <a:lstStyle/>
              <a:p>
                <a:pPr>
                  <a:lnSpc>
                    <a:spcPct val="110000"/>
                  </a:lnSpc>
                </a:pPr>
                <a:r>
                  <a:rPr lang="en-US" sz="600" dirty="0">
                    <a:solidFill>
                      <a:srgbClr val="00646E"/>
                    </a:solidFill>
                    <a:ea typeface="+mj-ea"/>
                    <a:cs typeface="Arial" pitchFamily="34" charset="0"/>
                  </a:rPr>
                  <a:t>+</a:t>
                </a:r>
              </a:p>
            </p:txBody>
          </p:sp>
        </p:grpSp>
        <p:grpSp>
          <p:nvGrpSpPr>
            <p:cNvPr id="18" name="Gruppieren 29">
              <a:extLst>
                <a:ext uri="{FF2B5EF4-FFF2-40B4-BE49-F238E27FC236}">
                  <a16:creationId xmlns:a16="http://schemas.microsoft.com/office/drawing/2014/main" id="{3A1B321D-8D48-0D44-BE3A-3BAF169B499E}"/>
                </a:ext>
              </a:extLst>
            </p:cNvPr>
            <p:cNvGrpSpPr/>
            <p:nvPr/>
          </p:nvGrpSpPr>
          <p:grpSpPr>
            <a:xfrm>
              <a:off x="6252338" y="4186914"/>
              <a:ext cx="720301" cy="340878"/>
              <a:chOff x="4031020" y="4023737"/>
              <a:chExt cx="468972" cy="220574"/>
            </a:xfrm>
          </p:grpSpPr>
          <p:grpSp>
            <p:nvGrpSpPr>
              <p:cNvPr id="29" name="Gruppieren 30">
                <a:extLst>
                  <a:ext uri="{FF2B5EF4-FFF2-40B4-BE49-F238E27FC236}">
                    <a16:creationId xmlns:a16="http://schemas.microsoft.com/office/drawing/2014/main" id="{CA363B6D-F5F9-A549-AAF9-CAA1D8A8EB4C}"/>
                  </a:ext>
                </a:extLst>
              </p:cNvPr>
              <p:cNvGrpSpPr/>
              <p:nvPr/>
            </p:nvGrpSpPr>
            <p:grpSpPr>
              <a:xfrm>
                <a:off x="4031020" y="4023737"/>
                <a:ext cx="354841" cy="220574"/>
                <a:chOff x="5076056" y="4754337"/>
                <a:chExt cx="354841" cy="220574"/>
              </a:xfrm>
            </p:grpSpPr>
            <p:sp>
              <p:nvSpPr>
                <p:cNvPr id="32" name="Freeform 964">
                  <a:extLst>
                    <a:ext uri="{FF2B5EF4-FFF2-40B4-BE49-F238E27FC236}">
                      <a16:creationId xmlns:a16="http://schemas.microsoft.com/office/drawing/2014/main" id="{5849682E-15F5-4745-88F6-2D4460BA0AD6}"/>
                    </a:ext>
                  </a:extLst>
                </p:cNvPr>
                <p:cNvSpPr>
                  <a:spLocks noChangeAspect="1"/>
                </p:cNvSpPr>
                <p:nvPr/>
              </p:nvSpPr>
              <p:spPr bwMode="gray">
                <a:xfrm>
                  <a:off x="5192000" y="4827781"/>
                  <a:ext cx="122954" cy="73685"/>
                </a:xfrm>
                <a:prstGeom prst="rect">
                  <a:avLst/>
                </a:prstGeom>
                <a:solidFill>
                  <a:srgbClr val="00646E"/>
                </a:solidFill>
                <a:ln w="9525">
                  <a:noFill/>
                  <a:round/>
                  <a:headEnd/>
                  <a:tailEnd/>
                </a:ln>
              </p:spPr>
              <p:txBody>
                <a:bodyPr/>
                <a:lstStyle/>
                <a:p>
                  <a:pPr defTabSz="685622">
                    <a:defRPr/>
                  </a:pPr>
                  <a:endParaRPr lang="en-US" sz="1349" dirty="0">
                    <a:solidFill>
                      <a:srgbClr val="233746"/>
                    </a:solidFill>
                  </a:endParaRPr>
                </a:p>
              </p:txBody>
            </p:sp>
            <p:sp>
              <p:nvSpPr>
                <p:cNvPr id="33" name="Oval 32">
                  <a:extLst>
                    <a:ext uri="{FF2B5EF4-FFF2-40B4-BE49-F238E27FC236}">
                      <a16:creationId xmlns:a16="http://schemas.microsoft.com/office/drawing/2014/main" id="{3DCD88D6-7475-6D4D-B6AA-DCC877C3EB53}"/>
                    </a:ext>
                  </a:extLst>
                </p:cNvPr>
                <p:cNvSpPr/>
                <p:nvPr/>
              </p:nvSpPr>
              <p:spPr bwMode="auto">
                <a:xfrm>
                  <a:off x="5076056" y="4754337"/>
                  <a:ext cx="72008" cy="7237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34" name="Oval 33">
                  <a:extLst>
                    <a:ext uri="{FF2B5EF4-FFF2-40B4-BE49-F238E27FC236}">
                      <a16:creationId xmlns:a16="http://schemas.microsoft.com/office/drawing/2014/main" id="{A6C75EC3-F45B-FF48-9675-EDDB9725B3A4}"/>
                    </a:ext>
                  </a:extLst>
                </p:cNvPr>
                <p:cNvSpPr/>
                <p:nvPr/>
              </p:nvSpPr>
              <p:spPr bwMode="auto">
                <a:xfrm>
                  <a:off x="5358889" y="4754337"/>
                  <a:ext cx="72008" cy="7237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35" name="Oval 34">
                  <a:extLst>
                    <a:ext uri="{FF2B5EF4-FFF2-40B4-BE49-F238E27FC236}">
                      <a16:creationId xmlns:a16="http://schemas.microsoft.com/office/drawing/2014/main" id="{BC2F640A-DF66-9842-82F6-7ED495F873FF}"/>
                    </a:ext>
                  </a:extLst>
                </p:cNvPr>
                <p:cNvSpPr/>
                <p:nvPr/>
              </p:nvSpPr>
              <p:spPr bwMode="auto">
                <a:xfrm>
                  <a:off x="5076056" y="4902540"/>
                  <a:ext cx="72008" cy="7237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sp>
              <p:nvSpPr>
                <p:cNvPr id="37" name="Oval 36">
                  <a:extLst>
                    <a:ext uri="{FF2B5EF4-FFF2-40B4-BE49-F238E27FC236}">
                      <a16:creationId xmlns:a16="http://schemas.microsoft.com/office/drawing/2014/main" id="{E103045E-EB3E-C847-989B-4B68C8D42987}"/>
                    </a:ext>
                  </a:extLst>
                </p:cNvPr>
                <p:cNvSpPr/>
                <p:nvPr/>
              </p:nvSpPr>
              <p:spPr bwMode="auto">
                <a:xfrm>
                  <a:off x="5358889" y="4902540"/>
                  <a:ext cx="72008" cy="72371"/>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cxnSp>
              <p:nvCxnSpPr>
                <p:cNvPr id="38" name="Gerade Verbindung 38">
                  <a:extLst>
                    <a:ext uri="{FF2B5EF4-FFF2-40B4-BE49-F238E27FC236}">
                      <a16:creationId xmlns:a16="http://schemas.microsoft.com/office/drawing/2014/main" id="{8F2BB470-BE8B-A14C-89EC-CC599ED7C6BE}"/>
                    </a:ext>
                  </a:extLst>
                </p:cNvPr>
                <p:cNvCxnSpPr>
                  <a:stCxn id="34" idx="3"/>
                  <a:endCxn id="32" idx="3"/>
                </p:cNvCxnSpPr>
                <p:nvPr/>
              </p:nvCxnSpPr>
              <p:spPr bwMode="auto">
                <a:xfrm flipH="1">
                  <a:off x="5314954" y="4816110"/>
                  <a:ext cx="54480" cy="48514"/>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9">
                  <a:extLst>
                    <a:ext uri="{FF2B5EF4-FFF2-40B4-BE49-F238E27FC236}">
                      <a16:creationId xmlns:a16="http://schemas.microsoft.com/office/drawing/2014/main" id="{40A7445B-DA1A-9146-8691-E59C4DC798C0}"/>
                    </a:ext>
                  </a:extLst>
                </p:cNvPr>
                <p:cNvCxnSpPr>
                  <a:stCxn id="37" idx="1"/>
                  <a:endCxn id="32" idx="3"/>
                </p:cNvCxnSpPr>
                <p:nvPr/>
              </p:nvCxnSpPr>
              <p:spPr bwMode="auto">
                <a:xfrm flipH="1" flipV="1">
                  <a:off x="5314954" y="4864624"/>
                  <a:ext cx="54480" cy="48514"/>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0" name="Gerade Verbindung 40">
                  <a:extLst>
                    <a:ext uri="{FF2B5EF4-FFF2-40B4-BE49-F238E27FC236}">
                      <a16:creationId xmlns:a16="http://schemas.microsoft.com/office/drawing/2014/main" id="{4BEA8870-31F8-824A-857C-DDBC540767B3}"/>
                    </a:ext>
                  </a:extLst>
                </p:cNvPr>
                <p:cNvCxnSpPr>
                  <a:stCxn id="32" idx="1"/>
                  <a:endCxn id="35" idx="7"/>
                </p:cNvCxnSpPr>
                <p:nvPr/>
              </p:nvCxnSpPr>
              <p:spPr bwMode="auto">
                <a:xfrm flipH="1">
                  <a:off x="5137519" y="4864624"/>
                  <a:ext cx="54481" cy="48514"/>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1" name="Gerade Verbindung 41">
                  <a:extLst>
                    <a:ext uri="{FF2B5EF4-FFF2-40B4-BE49-F238E27FC236}">
                      <a16:creationId xmlns:a16="http://schemas.microsoft.com/office/drawing/2014/main" id="{6D7A99B2-566D-8745-BD19-5C6B15B6394A}"/>
                    </a:ext>
                  </a:extLst>
                </p:cNvPr>
                <p:cNvCxnSpPr>
                  <a:stCxn id="32" idx="1"/>
                  <a:endCxn id="33" idx="5"/>
                </p:cNvCxnSpPr>
                <p:nvPr/>
              </p:nvCxnSpPr>
              <p:spPr bwMode="auto">
                <a:xfrm flipH="1" flipV="1">
                  <a:off x="5137519" y="4816110"/>
                  <a:ext cx="54481" cy="48514"/>
                </a:xfrm>
                <a:prstGeom prst="line">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cxnSp>
            <p:nvCxnSpPr>
              <p:cNvPr id="30" name="Gerade Verbindung mit Pfeil 31">
                <a:extLst>
                  <a:ext uri="{FF2B5EF4-FFF2-40B4-BE49-F238E27FC236}">
                    <a16:creationId xmlns:a16="http://schemas.microsoft.com/office/drawing/2014/main" id="{F403B172-B557-B045-AE68-3CEE2B9BC222}"/>
                  </a:ext>
                </a:extLst>
              </p:cNvPr>
              <p:cNvCxnSpPr/>
              <p:nvPr/>
            </p:nvCxnSpPr>
            <p:spPr bwMode="auto">
              <a:xfrm>
                <a:off x="4499992" y="4027309"/>
                <a:ext cx="0" cy="213431"/>
              </a:xfrm>
              <a:prstGeom prst="straightConnector1">
                <a:avLst/>
              </a:prstGeom>
              <a:solidFill>
                <a:schemeClr val="tx2"/>
              </a:solidFill>
              <a:ln w="9525" cap="flat" cmpd="sng" algn="ctr">
                <a:solidFill>
                  <a:srgbClr val="FF8989"/>
                </a:solidFill>
                <a:prstDash val="solid"/>
                <a:round/>
                <a:headEnd type="triangle"/>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1" name="Textfeld 32">
                <a:extLst>
                  <a:ext uri="{FF2B5EF4-FFF2-40B4-BE49-F238E27FC236}">
                    <a16:creationId xmlns:a16="http://schemas.microsoft.com/office/drawing/2014/main" id="{BBDC94B3-0B38-DA44-AF27-9D131630CA88}"/>
                  </a:ext>
                </a:extLst>
              </p:cNvPr>
              <p:cNvSpPr txBox="1"/>
              <p:nvPr/>
            </p:nvSpPr>
            <p:spPr>
              <a:xfrm>
                <a:off x="4380198" y="4070243"/>
                <a:ext cx="103174" cy="127563"/>
              </a:xfrm>
              <a:prstGeom prst="rect">
                <a:avLst/>
              </a:prstGeom>
              <a:noFill/>
            </p:spPr>
            <p:txBody>
              <a:bodyPr wrap="none" lIns="0" tIns="0" rIns="0" bIns="0" rtlCol="0">
                <a:noAutofit/>
              </a:bodyPr>
              <a:lstStyle/>
              <a:p>
                <a:pPr>
                  <a:lnSpc>
                    <a:spcPct val="110000"/>
                  </a:lnSpc>
                </a:pPr>
                <a:r>
                  <a:rPr lang="en-US" sz="600" dirty="0">
                    <a:solidFill>
                      <a:srgbClr val="00646E"/>
                    </a:solidFill>
                    <a:ea typeface="+mj-ea"/>
                    <a:cs typeface="Arial" pitchFamily="34" charset="0"/>
                  </a:rPr>
                  <a:t>+</a:t>
                </a:r>
              </a:p>
            </p:txBody>
          </p:sp>
        </p:grpSp>
        <p:sp>
          <p:nvSpPr>
            <p:cNvPr id="19" name="Rechteck 42">
              <a:extLst>
                <a:ext uri="{FF2B5EF4-FFF2-40B4-BE49-F238E27FC236}">
                  <a16:creationId xmlns:a16="http://schemas.microsoft.com/office/drawing/2014/main" id="{8B910CE8-8CE5-D842-AE94-198084211190}"/>
                </a:ext>
              </a:extLst>
            </p:cNvPr>
            <p:cNvSpPr/>
            <p:nvPr/>
          </p:nvSpPr>
          <p:spPr bwMode="auto">
            <a:xfrm>
              <a:off x="1595719" y="4128788"/>
              <a:ext cx="5689025" cy="473930"/>
            </a:xfrm>
            <a:prstGeom prst="rect">
              <a:avLst/>
            </a:prstGeom>
            <a:solidFill>
              <a:srgbClr val="FFFFFF">
                <a:alpha val="70980"/>
              </a:srgbClr>
            </a:solidFill>
            <a:ln>
              <a:noFill/>
            </a:ln>
            <a:effectLst/>
          </p:spPr>
          <p:txBody>
            <a:bodyPr wrap="square" lIns="81000" tIns="40500" rIns="81000" bIns="40500" numCol="1" spcCol="72000" rtlCol="0" anchor="ctr">
              <a:noAutofit/>
            </a:bodyPr>
            <a:lstStyle/>
            <a:p>
              <a:pPr algn="ctr">
                <a:lnSpc>
                  <a:spcPct val="110000"/>
                </a:lnSpc>
                <a:spcBef>
                  <a:spcPct val="0"/>
                </a:spcBef>
                <a:buFont typeface="Wingdings" charset="0"/>
                <a:buNone/>
              </a:pPr>
              <a:endParaRPr lang="en-US" sz="1350" dirty="0">
                <a:solidFill>
                  <a:schemeClr val="tx1"/>
                </a:solidFill>
                <a:latin typeface="+mn-lt"/>
                <a:ea typeface="Arial Unicode MS" panose="020B0604020202020204" pitchFamily="34" charset="-128"/>
                <a:cs typeface="Arial Unicode MS" panose="020B0604020202020204" pitchFamily="34" charset="-128"/>
              </a:endParaRPr>
            </a:p>
          </p:txBody>
        </p:sp>
        <p:pic>
          <p:nvPicPr>
            <p:cNvPr id="21" name="Grafik 44">
              <a:extLst>
                <a:ext uri="{FF2B5EF4-FFF2-40B4-BE49-F238E27FC236}">
                  <a16:creationId xmlns:a16="http://schemas.microsoft.com/office/drawing/2014/main" id="{910A3005-CEAE-F640-9C7A-E1418045EE94}"/>
                </a:ext>
              </a:extLst>
            </p:cNvPr>
            <p:cNvPicPr>
              <a:picLocks noChangeAspect="1"/>
            </p:cNvPicPr>
            <p:nvPr/>
          </p:nvPicPr>
          <p:blipFill>
            <a:blip r:embed="rId8"/>
            <a:stretch>
              <a:fillRect/>
            </a:stretch>
          </p:blipFill>
          <p:spPr>
            <a:xfrm>
              <a:off x="2208182" y="3805266"/>
              <a:ext cx="570420" cy="668206"/>
            </a:xfrm>
            <a:prstGeom prst="rect">
              <a:avLst/>
            </a:prstGeom>
          </p:spPr>
        </p:pic>
        <p:pic>
          <p:nvPicPr>
            <p:cNvPr id="22" name="Grafik 45">
              <a:extLst>
                <a:ext uri="{FF2B5EF4-FFF2-40B4-BE49-F238E27FC236}">
                  <a16:creationId xmlns:a16="http://schemas.microsoft.com/office/drawing/2014/main" id="{84E14BB0-EFEE-D248-A003-3F3143963EFC}"/>
                </a:ext>
              </a:extLst>
            </p:cNvPr>
            <p:cNvPicPr>
              <a:picLocks noChangeAspect="1"/>
            </p:cNvPicPr>
            <p:nvPr/>
          </p:nvPicPr>
          <p:blipFill>
            <a:blip r:embed="rId8"/>
            <a:stretch>
              <a:fillRect/>
            </a:stretch>
          </p:blipFill>
          <p:spPr>
            <a:xfrm>
              <a:off x="3604247" y="3805266"/>
              <a:ext cx="570420" cy="668206"/>
            </a:xfrm>
            <a:prstGeom prst="rect">
              <a:avLst/>
            </a:prstGeom>
          </p:spPr>
        </p:pic>
        <p:pic>
          <p:nvPicPr>
            <p:cNvPr id="23" name="Grafik 46">
              <a:extLst>
                <a:ext uri="{FF2B5EF4-FFF2-40B4-BE49-F238E27FC236}">
                  <a16:creationId xmlns:a16="http://schemas.microsoft.com/office/drawing/2014/main" id="{A0CBF158-91D9-7A41-82BE-49DC2B3AC7EE}"/>
                </a:ext>
              </a:extLst>
            </p:cNvPr>
            <p:cNvPicPr>
              <a:picLocks noChangeAspect="1"/>
            </p:cNvPicPr>
            <p:nvPr/>
          </p:nvPicPr>
          <p:blipFill>
            <a:blip r:embed="rId8"/>
            <a:stretch>
              <a:fillRect/>
            </a:stretch>
          </p:blipFill>
          <p:spPr>
            <a:xfrm>
              <a:off x="4973924" y="3805266"/>
              <a:ext cx="570420" cy="668206"/>
            </a:xfrm>
            <a:prstGeom prst="rect">
              <a:avLst/>
            </a:prstGeom>
          </p:spPr>
        </p:pic>
        <p:pic>
          <p:nvPicPr>
            <p:cNvPr id="24" name="Grafik 47">
              <a:extLst>
                <a:ext uri="{FF2B5EF4-FFF2-40B4-BE49-F238E27FC236}">
                  <a16:creationId xmlns:a16="http://schemas.microsoft.com/office/drawing/2014/main" id="{E0614FCD-AA61-9E44-A6D5-C851A435CC55}"/>
                </a:ext>
              </a:extLst>
            </p:cNvPr>
            <p:cNvPicPr>
              <a:picLocks noChangeAspect="1"/>
            </p:cNvPicPr>
            <p:nvPr/>
          </p:nvPicPr>
          <p:blipFill>
            <a:blip r:embed="rId8"/>
            <a:stretch>
              <a:fillRect/>
            </a:stretch>
          </p:blipFill>
          <p:spPr>
            <a:xfrm>
              <a:off x="6406276" y="3805266"/>
              <a:ext cx="570420" cy="668206"/>
            </a:xfrm>
            <a:prstGeom prst="rect">
              <a:avLst/>
            </a:prstGeom>
          </p:spPr>
        </p:pic>
        <p:sp>
          <p:nvSpPr>
            <p:cNvPr id="25" name="Textfeld 54">
              <a:extLst>
                <a:ext uri="{FF2B5EF4-FFF2-40B4-BE49-F238E27FC236}">
                  <a16:creationId xmlns:a16="http://schemas.microsoft.com/office/drawing/2014/main" id="{C3973965-84C2-3A49-90B6-22706A1BEA1D}"/>
                </a:ext>
              </a:extLst>
            </p:cNvPr>
            <p:cNvSpPr txBox="1"/>
            <p:nvPr/>
          </p:nvSpPr>
          <p:spPr>
            <a:xfrm>
              <a:off x="3473600" y="3694533"/>
              <a:ext cx="1956943" cy="212157"/>
            </a:xfrm>
            <a:prstGeom prst="rect">
              <a:avLst/>
            </a:prstGeom>
            <a:noFill/>
          </p:spPr>
          <p:txBody>
            <a:bodyPr wrap="none" lIns="0" tIns="0" rIns="0" bIns="0" rtlCol="0">
              <a:noAutofit/>
            </a:bodyPr>
            <a:lstStyle/>
            <a:p>
              <a:pPr algn="ctr">
                <a:lnSpc>
                  <a:spcPct val="110000"/>
                </a:lnSpc>
              </a:pPr>
              <a:r>
                <a:rPr lang="en-US" sz="600" b="1" dirty="0">
                  <a:solidFill>
                    <a:srgbClr val="337880"/>
                  </a:solidFill>
                  <a:latin typeface="+mn-lt"/>
                  <a:ea typeface="Arial Unicode MS" panose="020B0604020202020204" pitchFamily="34" charset="-128"/>
                  <a:cs typeface="Arial Unicode MS" panose="020B0604020202020204" pitchFamily="34" charset="-128"/>
                </a:rPr>
                <a:t>{properties, actions, events}</a:t>
              </a:r>
            </a:p>
          </p:txBody>
        </p:sp>
        <p:sp>
          <p:nvSpPr>
            <p:cNvPr id="26" name="Textfeld 55">
              <a:extLst>
                <a:ext uri="{FF2B5EF4-FFF2-40B4-BE49-F238E27FC236}">
                  <a16:creationId xmlns:a16="http://schemas.microsoft.com/office/drawing/2014/main" id="{F6E0E1EB-ED0E-5A40-B95E-3A774419F443}"/>
                </a:ext>
              </a:extLst>
            </p:cNvPr>
            <p:cNvSpPr txBox="1"/>
            <p:nvPr/>
          </p:nvSpPr>
          <p:spPr>
            <a:xfrm>
              <a:off x="1882591" y="2999518"/>
              <a:ext cx="535204" cy="256711"/>
            </a:xfrm>
            <a:prstGeom prst="rect">
              <a:avLst/>
            </a:prstGeom>
            <a:noFill/>
          </p:spPr>
          <p:txBody>
            <a:bodyPr wrap="none" lIns="0" tIns="0" rIns="0" bIns="0" rtlCol="0">
              <a:noAutofit/>
            </a:bodyPr>
            <a:lstStyle/>
            <a:p>
              <a:pPr>
                <a:lnSpc>
                  <a:spcPct val="110000"/>
                </a:lnSpc>
              </a:pPr>
              <a:r>
                <a:rPr lang="en-US" sz="750" b="1" dirty="0" err="1">
                  <a:solidFill>
                    <a:srgbClr val="327A82"/>
                  </a:solidFill>
                  <a:latin typeface="+mn-lt"/>
                  <a:ea typeface="Arial Unicode MS" panose="020B0604020202020204" pitchFamily="34" charset="-128"/>
                  <a:cs typeface="Arial Unicode MS" panose="020B0604020202020204" pitchFamily="34" charset="-128"/>
                </a:rPr>
                <a:t>WoT</a:t>
              </a:r>
              <a:r>
                <a:rPr lang="en-US" sz="750" b="1" dirty="0">
                  <a:solidFill>
                    <a:srgbClr val="327A82"/>
                  </a:solidFill>
                  <a:latin typeface="+mn-lt"/>
                  <a:ea typeface="Arial Unicode MS" panose="020B0604020202020204" pitchFamily="34" charset="-128"/>
                  <a:cs typeface="Arial Unicode MS" panose="020B0604020202020204" pitchFamily="34" charset="-128"/>
                </a:rPr>
                <a:t> API</a:t>
              </a:r>
            </a:p>
          </p:txBody>
        </p:sp>
        <p:sp>
          <p:nvSpPr>
            <p:cNvPr id="27" name="Textfeld 56">
              <a:extLst>
                <a:ext uri="{FF2B5EF4-FFF2-40B4-BE49-F238E27FC236}">
                  <a16:creationId xmlns:a16="http://schemas.microsoft.com/office/drawing/2014/main" id="{9DA32CBE-75E4-884C-B36D-35DE22EADAC6}"/>
                </a:ext>
              </a:extLst>
            </p:cNvPr>
            <p:cNvSpPr txBox="1"/>
            <p:nvPr/>
          </p:nvSpPr>
          <p:spPr>
            <a:xfrm>
              <a:off x="4344892" y="2999518"/>
              <a:ext cx="535204" cy="256711"/>
            </a:xfrm>
            <a:prstGeom prst="rect">
              <a:avLst/>
            </a:prstGeom>
            <a:noFill/>
          </p:spPr>
          <p:txBody>
            <a:bodyPr wrap="none" lIns="0" tIns="0" rIns="0" bIns="0" rtlCol="0">
              <a:noAutofit/>
            </a:bodyPr>
            <a:lstStyle/>
            <a:p>
              <a:pPr>
                <a:lnSpc>
                  <a:spcPct val="110000"/>
                </a:lnSpc>
              </a:pPr>
              <a:r>
                <a:rPr lang="en-US" sz="750" b="1" dirty="0" err="1">
                  <a:solidFill>
                    <a:srgbClr val="327A82"/>
                  </a:solidFill>
                  <a:latin typeface="+mn-lt"/>
                  <a:ea typeface="Arial Unicode MS" panose="020B0604020202020204" pitchFamily="34" charset="-128"/>
                  <a:cs typeface="Arial Unicode MS" panose="020B0604020202020204" pitchFamily="34" charset="-128"/>
                </a:rPr>
                <a:t>WoT</a:t>
              </a:r>
              <a:r>
                <a:rPr lang="en-US" sz="750" b="1" dirty="0">
                  <a:solidFill>
                    <a:srgbClr val="327A82"/>
                  </a:solidFill>
                  <a:latin typeface="+mn-lt"/>
                  <a:ea typeface="Arial Unicode MS" panose="020B0604020202020204" pitchFamily="34" charset="-128"/>
                  <a:cs typeface="Arial Unicode MS" panose="020B0604020202020204" pitchFamily="34" charset="-128"/>
                </a:rPr>
                <a:t> API</a:t>
              </a:r>
            </a:p>
          </p:txBody>
        </p:sp>
        <p:sp>
          <p:nvSpPr>
            <p:cNvPr id="28" name="Textfeld 57">
              <a:extLst>
                <a:ext uri="{FF2B5EF4-FFF2-40B4-BE49-F238E27FC236}">
                  <a16:creationId xmlns:a16="http://schemas.microsoft.com/office/drawing/2014/main" id="{C1103C9C-90D6-8F44-B513-A994034A787C}"/>
                </a:ext>
              </a:extLst>
            </p:cNvPr>
            <p:cNvSpPr txBox="1"/>
            <p:nvPr/>
          </p:nvSpPr>
          <p:spPr>
            <a:xfrm>
              <a:off x="6759387" y="2999518"/>
              <a:ext cx="535204" cy="256711"/>
            </a:xfrm>
            <a:prstGeom prst="rect">
              <a:avLst/>
            </a:prstGeom>
            <a:noFill/>
          </p:spPr>
          <p:txBody>
            <a:bodyPr wrap="none" lIns="0" tIns="0" rIns="0" bIns="0" rtlCol="0">
              <a:noAutofit/>
            </a:bodyPr>
            <a:lstStyle/>
            <a:p>
              <a:pPr>
                <a:lnSpc>
                  <a:spcPct val="110000"/>
                </a:lnSpc>
              </a:pPr>
              <a:r>
                <a:rPr lang="en-US" sz="750" b="1" dirty="0" err="1">
                  <a:solidFill>
                    <a:srgbClr val="327A82"/>
                  </a:solidFill>
                  <a:latin typeface="+mn-lt"/>
                  <a:ea typeface="Arial Unicode MS" panose="020B0604020202020204" pitchFamily="34" charset="-128"/>
                  <a:cs typeface="Arial Unicode MS" panose="020B0604020202020204" pitchFamily="34" charset="-128"/>
                </a:rPr>
                <a:t>WoT</a:t>
              </a:r>
              <a:r>
                <a:rPr lang="en-US" sz="750" b="1" dirty="0">
                  <a:solidFill>
                    <a:srgbClr val="327A82"/>
                  </a:solidFill>
                  <a:latin typeface="+mn-lt"/>
                  <a:ea typeface="Arial Unicode MS" panose="020B0604020202020204" pitchFamily="34" charset="-128"/>
                  <a:cs typeface="Arial Unicode MS" panose="020B0604020202020204" pitchFamily="34" charset="-128"/>
                </a:rPr>
                <a:t> API</a:t>
              </a:r>
            </a:p>
          </p:txBody>
        </p:sp>
        <p:pic>
          <p:nvPicPr>
            <p:cNvPr id="58" name="Picture 57">
              <a:extLst>
                <a:ext uri="{FF2B5EF4-FFF2-40B4-BE49-F238E27FC236}">
                  <a16:creationId xmlns:a16="http://schemas.microsoft.com/office/drawing/2014/main" id="{2F984748-515F-4749-9B0B-6B6B509A414A}"/>
                </a:ext>
              </a:extLst>
            </p:cNvPr>
            <p:cNvPicPr>
              <a:picLocks noChangeAspect="1"/>
            </p:cNvPicPr>
            <p:nvPr/>
          </p:nvPicPr>
          <p:blipFill rotWithShape="1">
            <a:blip r:embed="rId3"/>
            <a:srcRect t="25864" b="25627"/>
            <a:stretch/>
          </p:blipFill>
          <p:spPr>
            <a:xfrm>
              <a:off x="3807942" y="3317269"/>
              <a:ext cx="1236474" cy="357483"/>
            </a:xfrm>
            <a:prstGeom prst="rect">
              <a:avLst/>
            </a:prstGeom>
          </p:spPr>
        </p:pic>
      </p:grpSp>
    </p:spTree>
    <p:extLst>
      <p:ext uri="{BB962C8B-B14F-4D97-AF65-F5344CB8AC3E}">
        <p14:creationId xmlns:p14="http://schemas.microsoft.com/office/powerpoint/2010/main" val="3272302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BF3A1-D07B-4515-A713-0CC6C6E6A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Title 2">
            <a:extLst>
              <a:ext uri="{FF2B5EF4-FFF2-40B4-BE49-F238E27FC236}">
                <a16:creationId xmlns:a16="http://schemas.microsoft.com/office/drawing/2014/main" id="{C2C2267A-9BE9-4C07-891A-242617E0583E}"/>
              </a:ext>
            </a:extLst>
          </p:cNvPr>
          <p:cNvSpPr>
            <a:spLocks noGrp="1"/>
          </p:cNvSpPr>
          <p:nvPr>
            <p:ph type="title"/>
          </p:nvPr>
        </p:nvSpPr>
        <p:spPr>
          <a:xfrm>
            <a:off x="455613" y="128052"/>
            <a:ext cx="8229600" cy="868680"/>
          </a:xfrm>
        </p:spPr>
        <p:txBody>
          <a:bodyPr/>
          <a:lstStyle/>
          <a:p>
            <a:r>
              <a:rPr lang="en-US" sz="32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OTHER RELEVANT Standards</a:t>
            </a:r>
          </a:p>
        </p:txBody>
      </p:sp>
      <p:sp>
        <p:nvSpPr>
          <p:cNvPr id="4" name="Text Placeholder 3">
            <a:extLst>
              <a:ext uri="{FF2B5EF4-FFF2-40B4-BE49-F238E27FC236}">
                <a16:creationId xmlns:a16="http://schemas.microsoft.com/office/drawing/2014/main" id="{786C5FC4-0100-4E43-8005-EA07253A4920}"/>
              </a:ext>
            </a:extLst>
          </p:cNvPr>
          <p:cNvSpPr>
            <a:spLocks noGrp="1"/>
          </p:cNvSpPr>
          <p:nvPr>
            <p:ph type="body" idx="1"/>
          </p:nvPr>
        </p:nvSpPr>
        <p:spPr>
          <a:xfrm>
            <a:off x="455613" y="689016"/>
            <a:ext cx="8374063" cy="3566291"/>
          </a:xfrm>
        </p:spPr>
        <p:txBody>
          <a:bodyPr/>
          <a:lstStyle/>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XML, JSON, CBOR, ... + HTTP, </a:t>
            </a:r>
            <a:r>
              <a:rPr lang="en-US" sz="1600" b="1" dirty="0" err="1">
                <a:solidFill>
                  <a:schemeClr val="bg2"/>
                </a:solidFill>
                <a:latin typeface="Intel Clear" panose="020B0604020203020204" pitchFamily="34" charset="0"/>
                <a:ea typeface="Intel Clear" panose="020B0604020203020204" pitchFamily="34" charset="0"/>
                <a:cs typeface="Intel Clear" panose="020B0604020203020204" pitchFamily="34" charset="0"/>
              </a:rPr>
              <a:t>CoAP</a:t>
            </a:r>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 MQTT, 0MQ, AMQP, ...</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Various data payload representations + various communication protocols.</a:t>
            </a:r>
          </a:p>
          <a:p>
            <a:pPr marL="228600" indent="0"/>
            <a:r>
              <a:rPr lang="en-US" sz="1600" b="1" dirty="0" err="1">
                <a:solidFill>
                  <a:srgbClr val="002060"/>
                </a:solidFill>
                <a:latin typeface="Intel Clear" panose="020B0604020203020204" pitchFamily="34" charset="0"/>
                <a:ea typeface="Intel Clear" panose="020B0604020203020204" pitchFamily="34" charset="0"/>
                <a:cs typeface="Intel Clear" panose="020B0604020203020204" pitchFamily="34" charset="0"/>
              </a:rPr>
              <a:t>OpenAPI</a:t>
            </a:r>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/Swagger:</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Descriptive metadata for HTTP-based web services.</a:t>
            </a:r>
          </a:p>
          <a:p>
            <a:pPr marL="228600" indent="0"/>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JSON Schema:</a:t>
            </a:r>
            <a:b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br>
            <a:r>
              <a:rPr lang="en-US" sz="1600" b="1" dirty="0">
                <a:solidFill>
                  <a:srgbClr val="002060"/>
                </a:solidFill>
                <a:latin typeface="Intel Clear" panose="020B0604020203020204" pitchFamily="34" charset="0"/>
                <a:ea typeface="Intel Clear" panose="020B0604020203020204" pitchFamily="34" charset="0"/>
                <a:cs typeface="Intel Clear" panose="020B0604020203020204" pitchFamily="34" charset="0"/>
              </a:rPr>
              <a:t>  </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Data models for JSON payloads (often extended to CBOR, XML, </a:t>
            </a:r>
            <a:r>
              <a:rPr lang="en-US" sz="1600" dirty="0" err="1">
                <a:solidFill>
                  <a:schemeClr val="accent1"/>
                </a:solidFill>
                <a:latin typeface="Intel Clear" panose="020B0604020203020204" pitchFamily="34" charset="0"/>
                <a:ea typeface="Intel Clear" panose="020B0604020203020204" pitchFamily="34" charset="0"/>
                <a:cs typeface="Intel Clear" panose="020B0604020203020204" pitchFamily="34" charset="0"/>
              </a:rPr>
              <a:t>etc</a:t>
            </a: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a:t>
            </a:r>
          </a:p>
          <a:p>
            <a:pPr marL="228600" indent="0"/>
            <a:r>
              <a:rPr lang="en-US" sz="1600" b="1" dirty="0" err="1">
                <a:solidFill>
                  <a:schemeClr val="bg2"/>
                </a:solidFill>
                <a:latin typeface="Intel Clear" panose="020B0604020203020204" pitchFamily="34" charset="0"/>
                <a:ea typeface="Intel Clear" panose="020B0604020203020204" pitchFamily="34" charset="0"/>
                <a:cs typeface="Intel Clear" panose="020B0604020203020204" pitchFamily="34" charset="0"/>
              </a:rPr>
              <a:t>JSONPath</a:t>
            </a:r>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JSON-based query language (see also XPath for XML)</a:t>
            </a:r>
          </a:p>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One Data Model/</a:t>
            </a:r>
            <a:r>
              <a:rPr lang="en-US" sz="1600" b="1" dirty="0" err="1">
                <a:solidFill>
                  <a:schemeClr val="bg2"/>
                </a:solidFill>
                <a:latin typeface="Intel Clear" panose="020B0604020203020204" pitchFamily="34" charset="0"/>
                <a:ea typeface="Intel Clear" panose="020B0604020203020204" pitchFamily="34" charset="0"/>
                <a:cs typeface="Intel Clear" panose="020B0604020203020204" pitchFamily="34" charset="0"/>
              </a:rPr>
              <a:t>IoTschema</a:t>
            </a:r>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Emerging collaboration on a common semantic framework for IoT services.</a:t>
            </a:r>
          </a:p>
          <a:p>
            <a:pPr marL="228600" indent="0"/>
            <a:r>
              <a:rPr lang="en-US" sz="1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OAuth2:</a:t>
            </a:r>
            <a:b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Flexible authentication framework allowing fine-grained access controls.</a:t>
            </a:r>
          </a:p>
          <a:p>
            <a:pPr marL="228600" indent="0"/>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366828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19</a:t>
            </a:fld>
            <a:endParaRPr lang="en-US" dirty="0">
              <a:solidFill>
                <a:prstClr val="white"/>
              </a:solidFill>
            </a:endParaRPr>
          </a:p>
        </p:txBody>
      </p:sp>
      <p:sp>
        <p:nvSpPr>
          <p:cNvPr id="3" name="Title 2"/>
          <p:cNvSpPr>
            <a:spLocks noGrp="1"/>
          </p:cNvSpPr>
          <p:nvPr>
            <p:ph type="title"/>
          </p:nvPr>
        </p:nvSpPr>
        <p:spPr>
          <a:xfrm>
            <a:off x="360727" y="24288"/>
            <a:ext cx="8324883" cy="532925"/>
          </a:xfrm>
        </p:spPr>
        <p:txBody>
          <a:bodyPr/>
          <a:lstStyle/>
          <a:p>
            <a:r>
              <a:rPr lang="en-US" dirty="0">
                <a:solidFill>
                  <a:srgbClr val="000000"/>
                </a:solidFill>
              </a:rPr>
              <a:t>IoT DATA AND METADATA STANDARDS MAP</a:t>
            </a:r>
            <a:r>
              <a:rPr lang="en-US" dirty="0">
                <a:solidFill>
                  <a:schemeClr val="tx1"/>
                </a:solidFill>
              </a:rPr>
              <a:t>: CURRENT STATUS</a:t>
            </a:r>
          </a:p>
        </p:txBody>
      </p:sp>
      <p:graphicFrame>
        <p:nvGraphicFramePr>
          <p:cNvPr id="5" name="Content Placeholder 4"/>
          <p:cNvGraphicFramePr>
            <a:graphicFrameLocks noGrp="1"/>
          </p:cNvGraphicFramePr>
          <p:nvPr>
            <p:ph sz="quarter" idx="13"/>
          </p:nvPr>
        </p:nvGraphicFramePr>
        <p:xfrm>
          <a:off x="456010" y="557213"/>
          <a:ext cx="8227220" cy="4102276"/>
        </p:xfrm>
        <a:graphic>
          <a:graphicData uri="http://schemas.openxmlformats.org/drawingml/2006/table">
            <a:tbl>
              <a:tblPr firstRow="1" bandRow="1">
                <a:tableStyleId>{5C22544A-7EE6-4342-B048-85BDC9FD1C3A}</a:tableStyleId>
              </a:tblPr>
              <a:tblGrid>
                <a:gridCol w="1645444">
                  <a:extLst>
                    <a:ext uri="{9D8B030D-6E8A-4147-A177-3AD203B41FA5}">
                      <a16:colId xmlns:a16="http://schemas.microsoft.com/office/drawing/2014/main" val="20000"/>
                    </a:ext>
                  </a:extLst>
                </a:gridCol>
                <a:gridCol w="1645444">
                  <a:extLst>
                    <a:ext uri="{9D8B030D-6E8A-4147-A177-3AD203B41FA5}">
                      <a16:colId xmlns:a16="http://schemas.microsoft.com/office/drawing/2014/main" val="20001"/>
                    </a:ext>
                  </a:extLst>
                </a:gridCol>
                <a:gridCol w="1645444">
                  <a:extLst>
                    <a:ext uri="{9D8B030D-6E8A-4147-A177-3AD203B41FA5}">
                      <a16:colId xmlns:a16="http://schemas.microsoft.com/office/drawing/2014/main" val="20002"/>
                    </a:ext>
                  </a:extLst>
                </a:gridCol>
                <a:gridCol w="1645444">
                  <a:extLst>
                    <a:ext uri="{9D8B030D-6E8A-4147-A177-3AD203B41FA5}">
                      <a16:colId xmlns:a16="http://schemas.microsoft.com/office/drawing/2014/main" val="20003"/>
                    </a:ext>
                  </a:extLst>
                </a:gridCol>
                <a:gridCol w="1645444">
                  <a:extLst>
                    <a:ext uri="{9D8B030D-6E8A-4147-A177-3AD203B41FA5}">
                      <a16:colId xmlns:a16="http://schemas.microsoft.com/office/drawing/2014/main" val="20004"/>
                    </a:ext>
                  </a:extLst>
                </a:gridCol>
              </a:tblGrid>
              <a:tr h="190932">
                <a:tc>
                  <a:txBody>
                    <a:bodyPr/>
                    <a:lstStyle/>
                    <a:p>
                      <a:r>
                        <a:rPr lang="en-US" sz="1100" dirty="0"/>
                        <a:t>Discovery</a:t>
                      </a:r>
                    </a:p>
                  </a:txBody>
                  <a:tcPr marL="68580" marR="68580" marT="34290" marB="34290">
                    <a:solidFill>
                      <a:schemeClr val="accent2"/>
                    </a:solidFill>
                  </a:tcPr>
                </a:tc>
                <a:tc>
                  <a:txBody>
                    <a:bodyPr/>
                    <a:lstStyle/>
                    <a:p>
                      <a:r>
                        <a:rPr lang="en-US" sz="1100" dirty="0"/>
                        <a:t>Ingestion</a:t>
                      </a:r>
                    </a:p>
                  </a:txBody>
                  <a:tcPr marL="68580" marR="68580" marT="34290" marB="34290">
                    <a:solidFill>
                      <a:schemeClr val="accent2"/>
                    </a:solidFill>
                  </a:tcPr>
                </a:tc>
                <a:tc>
                  <a:txBody>
                    <a:bodyPr/>
                    <a:lstStyle/>
                    <a:p>
                      <a:r>
                        <a:rPr lang="en-US" sz="1100" dirty="0"/>
                        <a:t>Exchange</a:t>
                      </a:r>
                    </a:p>
                  </a:txBody>
                  <a:tcPr marL="68580" marR="68580" marT="34290" marB="34290">
                    <a:solidFill>
                      <a:schemeClr val="accent2"/>
                    </a:solidFill>
                  </a:tcPr>
                </a:tc>
                <a:tc>
                  <a:txBody>
                    <a:bodyPr/>
                    <a:lstStyle/>
                    <a:p>
                      <a:r>
                        <a:rPr lang="en-US" sz="1100" dirty="0"/>
                        <a:t>Modeling</a:t>
                      </a:r>
                    </a:p>
                  </a:txBody>
                  <a:tcPr marL="68580" marR="68580" marT="34290" marB="34290">
                    <a:solidFill>
                      <a:schemeClr val="accent2"/>
                    </a:solidFill>
                  </a:tcPr>
                </a:tc>
                <a:tc>
                  <a:txBody>
                    <a:bodyPr/>
                    <a:lstStyle/>
                    <a:p>
                      <a:r>
                        <a:rPr lang="en-US" sz="1100" dirty="0"/>
                        <a:t>Consumption</a:t>
                      </a:r>
                    </a:p>
                  </a:txBody>
                  <a:tcPr marL="68580" marR="68580" marT="34290" marB="34290">
                    <a:solidFill>
                      <a:schemeClr val="accent2"/>
                    </a:solidFill>
                  </a:tcPr>
                </a:tc>
                <a:extLst>
                  <a:ext uri="{0D108BD9-81ED-4DB2-BD59-A6C34878D82A}">
                    <a16:rowId xmlns:a16="http://schemas.microsoft.com/office/drawing/2014/main" val="84556168"/>
                  </a:ext>
                </a:extLst>
              </a:tr>
              <a:tr h="238731">
                <a:tc>
                  <a:txBody>
                    <a:bodyPr/>
                    <a:lstStyle/>
                    <a:p>
                      <a:r>
                        <a:rPr lang="en-US" sz="1100" baseline="0" dirty="0"/>
                        <a:t>Descriptions</a:t>
                      </a:r>
                      <a:endParaRPr lang="en-US" sz="1100" dirty="0"/>
                    </a:p>
                  </a:txBody>
                  <a:tcPr marL="68580" marR="68580" marT="34290" marB="34290">
                    <a:solidFill>
                      <a:schemeClr val="accent2"/>
                    </a:solidFill>
                  </a:tcPr>
                </a:tc>
                <a:tc>
                  <a:txBody>
                    <a:bodyPr/>
                    <a:lstStyle/>
                    <a:p>
                      <a:r>
                        <a:rPr lang="en-US" sz="1100" dirty="0"/>
                        <a:t>Encoding</a:t>
                      </a:r>
                    </a:p>
                  </a:txBody>
                  <a:tcPr marL="68580" marR="68580" marT="34290" marB="34290">
                    <a:solidFill>
                      <a:schemeClr val="accent2"/>
                    </a:solidFill>
                  </a:tcPr>
                </a:tc>
                <a:tc>
                  <a:txBody>
                    <a:bodyPr/>
                    <a:lstStyle/>
                    <a:p>
                      <a:r>
                        <a:rPr lang="en-US" sz="1100" dirty="0"/>
                        <a:t>Protocols</a:t>
                      </a:r>
                    </a:p>
                  </a:txBody>
                  <a:tcPr marL="68580" marR="68580" marT="34290" marB="34290">
                    <a:solidFill>
                      <a:schemeClr val="accent2"/>
                    </a:solidFill>
                  </a:tcPr>
                </a:tc>
                <a:tc>
                  <a:txBody>
                    <a:bodyPr/>
                    <a:lstStyle/>
                    <a:p>
                      <a:r>
                        <a:rPr lang="en-US" sz="1100" dirty="0"/>
                        <a:t>Semantics</a:t>
                      </a:r>
                    </a:p>
                  </a:txBody>
                  <a:tcPr marL="68580" marR="68580" marT="34290" marB="34290">
                    <a:solidFill>
                      <a:schemeClr val="accent2"/>
                    </a:solidFill>
                  </a:tcPr>
                </a:tc>
                <a:tc>
                  <a:txBody>
                    <a:bodyPr/>
                    <a:lstStyle/>
                    <a:p>
                      <a:r>
                        <a:rPr lang="en-US" sz="1100" baseline="0" dirty="0"/>
                        <a:t>Query</a:t>
                      </a:r>
                      <a:endParaRPr lang="en-US" sz="1100" dirty="0"/>
                    </a:p>
                  </a:txBody>
                  <a:tcPr marL="68580" marR="68580" marT="34290" marB="34290">
                    <a:solidFill>
                      <a:schemeClr val="accent2"/>
                    </a:solidFill>
                  </a:tcPr>
                </a:tc>
                <a:extLst>
                  <a:ext uri="{0D108BD9-81ED-4DB2-BD59-A6C34878D82A}">
                    <a16:rowId xmlns:a16="http://schemas.microsoft.com/office/drawing/2014/main" val="10000"/>
                  </a:ext>
                </a:extLst>
              </a:tr>
              <a:tr h="3627325">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7" name="Rounded Rectangle 6"/>
          <p:cNvSpPr/>
          <p:nvPr/>
        </p:nvSpPr>
        <p:spPr>
          <a:xfrm>
            <a:off x="458962" y="1764820"/>
            <a:ext cx="3273768" cy="19278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RAML</a:t>
            </a:r>
          </a:p>
        </p:txBody>
      </p:sp>
      <p:sp>
        <p:nvSpPr>
          <p:cNvPr id="10" name="Rounded Rectangle 9"/>
          <p:cNvSpPr/>
          <p:nvPr/>
        </p:nvSpPr>
        <p:spPr>
          <a:xfrm>
            <a:off x="445614" y="1290060"/>
            <a:ext cx="3994804" cy="19278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a:t>
            </a:r>
            <a:r>
              <a:rPr lang="en-US" sz="1050" dirty="0" err="1"/>
              <a:t>WoT</a:t>
            </a:r>
            <a:r>
              <a:rPr lang="en-US" sz="1050" dirty="0"/>
              <a:t> Thing Descriptions</a:t>
            </a:r>
          </a:p>
        </p:txBody>
      </p:sp>
      <p:sp>
        <p:nvSpPr>
          <p:cNvPr id="11" name="Rounded Rectangle 10"/>
          <p:cNvSpPr/>
          <p:nvPr/>
        </p:nvSpPr>
        <p:spPr>
          <a:xfrm>
            <a:off x="5402171" y="1056190"/>
            <a:ext cx="1622162"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RDF/JSON-LD</a:t>
            </a:r>
          </a:p>
        </p:txBody>
      </p:sp>
      <p:sp>
        <p:nvSpPr>
          <p:cNvPr id="13" name="Rounded Rectangle 12"/>
          <p:cNvSpPr/>
          <p:nvPr/>
        </p:nvSpPr>
        <p:spPr>
          <a:xfrm>
            <a:off x="7082114" y="3072373"/>
            <a:ext cx="1597994" cy="192780"/>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SQL</a:t>
            </a:r>
          </a:p>
        </p:txBody>
      </p:sp>
      <p:sp>
        <p:nvSpPr>
          <p:cNvPr id="14" name="Rounded Rectangle 13"/>
          <p:cNvSpPr/>
          <p:nvPr/>
        </p:nvSpPr>
        <p:spPr>
          <a:xfrm>
            <a:off x="2115210" y="3790159"/>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JSON</a:t>
            </a:r>
          </a:p>
        </p:txBody>
      </p:sp>
      <p:sp>
        <p:nvSpPr>
          <p:cNvPr id="15" name="Rounded Rectangle 14"/>
          <p:cNvSpPr/>
          <p:nvPr/>
        </p:nvSpPr>
        <p:spPr>
          <a:xfrm>
            <a:off x="2115210" y="3559673"/>
            <a:ext cx="1603128" cy="182607"/>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CBOR</a:t>
            </a:r>
          </a:p>
        </p:txBody>
      </p:sp>
      <p:sp>
        <p:nvSpPr>
          <p:cNvPr id="16" name="Rounded Rectangle 15"/>
          <p:cNvSpPr/>
          <p:nvPr/>
        </p:nvSpPr>
        <p:spPr>
          <a:xfrm>
            <a:off x="3760612" y="2254193"/>
            <a:ext cx="1606137"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HTTP</a:t>
            </a:r>
          </a:p>
        </p:txBody>
      </p:sp>
      <p:sp>
        <p:nvSpPr>
          <p:cNvPr id="17" name="Rounded Rectangle 16"/>
          <p:cNvSpPr/>
          <p:nvPr/>
        </p:nvSpPr>
        <p:spPr>
          <a:xfrm>
            <a:off x="467215" y="2253695"/>
            <a:ext cx="3264708" cy="187586"/>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HTML</a:t>
            </a:r>
          </a:p>
        </p:txBody>
      </p:sp>
      <p:sp>
        <p:nvSpPr>
          <p:cNvPr id="18" name="Rounded Rectangle 17"/>
          <p:cNvSpPr/>
          <p:nvPr/>
        </p:nvSpPr>
        <p:spPr>
          <a:xfrm>
            <a:off x="2115210" y="4011847"/>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XML</a:t>
            </a:r>
          </a:p>
        </p:txBody>
      </p:sp>
      <p:sp>
        <p:nvSpPr>
          <p:cNvPr id="19" name="Rounded Rectangle 18"/>
          <p:cNvSpPr/>
          <p:nvPr/>
        </p:nvSpPr>
        <p:spPr>
          <a:xfrm>
            <a:off x="853065" y="2734978"/>
            <a:ext cx="2199503" cy="187586"/>
          </a:xfrm>
          <a:prstGeom prst="roundRect">
            <a:avLst/>
          </a:prstGeom>
          <a:solidFill>
            <a:schemeClr val="accent2">
              <a:lumMod val="60000"/>
              <a:lumOff val="40000"/>
            </a:schemeClr>
          </a:solidFill>
          <a:ln w="47625">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JSON Schema</a:t>
            </a:r>
          </a:p>
        </p:txBody>
      </p:sp>
      <p:sp>
        <p:nvSpPr>
          <p:cNvPr id="20" name="Rounded Rectangle 19"/>
          <p:cNvSpPr/>
          <p:nvPr/>
        </p:nvSpPr>
        <p:spPr>
          <a:xfrm>
            <a:off x="853064" y="3215338"/>
            <a:ext cx="2199503" cy="192780"/>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OPC-UA XML Schema</a:t>
            </a:r>
          </a:p>
        </p:txBody>
      </p:sp>
      <p:sp>
        <p:nvSpPr>
          <p:cNvPr id="21" name="Rounded Rectangle 20"/>
          <p:cNvSpPr/>
          <p:nvPr/>
        </p:nvSpPr>
        <p:spPr>
          <a:xfrm>
            <a:off x="5407160" y="1553572"/>
            <a:ext cx="1630610" cy="192780"/>
          </a:xfrm>
          <a:prstGeom prst="roundRect">
            <a:avLst/>
          </a:prstGeom>
          <a:solidFill>
            <a:schemeClr val="accent2">
              <a:lumMod val="75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iot.schema.org</a:t>
            </a:r>
          </a:p>
        </p:txBody>
      </p:sp>
      <p:sp>
        <p:nvSpPr>
          <p:cNvPr id="24" name="Rounded Rectangle 23"/>
          <p:cNvSpPr/>
          <p:nvPr/>
        </p:nvSpPr>
        <p:spPr>
          <a:xfrm>
            <a:off x="5402170" y="2322835"/>
            <a:ext cx="1623451" cy="197489"/>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ETSI: NGSI-LD</a:t>
            </a:r>
          </a:p>
        </p:txBody>
      </p:sp>
      <p:sp>
        <p:nvSpPr>
          <p:cNvPr id="25" name="Rounded Rectangle 24"/>
          <p:cNvSpPr/>
          <p:nvPr/>
        </p:nvSpPr>
        <p:spPr>
          <a:xfrm>
            <a:off x="853065" y="1054007"/>
            <a:ext cx="2199503"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 Schema/SHACL</a:t>
            </a:r>
          </a:p>
        </p:txBody>
      </p:sp>
      <p:sp>
        <p:nvSpPr>
          <p:cNvPr id="28" name="Rounded Rectangle 27"/>
          <p:cNvSpPr/>
          <p:nvPr/>
        </p:nvSpPr>
        <p:spPr>
          <a:xfrm>
            <a:off x="3758648" y="2494108"/>
            <a:ext cx="1610063"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a:t>
            </a:r>
            <a:r>
              <a:rPr lang="en-US" sz="1050" dirty="0" err="1"/>
              <a:t>CoAP</a:t>
            </a:r>
            <a:endParaRPr lang="en-US" sz="1050" dirty="0"/>
          </a:p>
        </p:txBody>
      </p:sp>
      <p:sp>
        <p:nvSpPr>
          <p:cNvPr id="29" name="Rounded Rectangle 28"/>
          <p:cNvSpPr/>
          <p:nvPr/>
        </p:nvSpPr>
        <p:spPr>
          <a:xfrm>
            <a:off x="3755377" y="3116325"/>
            <a:ext cx="1628486" cy="182607"/>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OMG: DDS</a:t>
            </a:r>
          </a:p>
        </p:txBody>
      </p:sp>
      <p:sp>
        <p:nvSpPr>
          <p:cNvPr id="30" name="Rounded Rectangle 29"/>
          <p:cNvSpPr/>
          <p:nvPr/>
        </p:nvSpPr>
        <p:spPr>
          <a:xfrm>
            <a:off x="3755377" y="4466230"/>
            <a:ext cx="1628486" cy="182607"/>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IP/TCP/UDP</a:t>
            </a:r>
          </a:p>
        </p:txBody>
      </p:sp>
      <p:sp>
        <p:nvSpPr>
          <p:cNvPr id="31" name="Rounded Rectangle 30"/>
          <p:cNvSpPr/>
          <p:nvPr/>
        </p:nvSpPr>
        <p:spPr>
          <a:xfrm>
            <a:off x="3756567" y="3346811"/>
            <a:ext cx="1628486" cy="186435"/>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MQTT</a:t>
            </a:r>
          </a:p>
        </p:txBody>
      </p:sp>
      <p:sp>
        <p:nvSpPr>
          <p:cNvPr id="32" name="Rounded Rectangle 31"/>
          <p:cNvSpPr/>
          <p:nvPr/>
        </p:nvSpPr>
        <p:spPr>
          <a:xfrm>
            <a:off x="3756567" y="3570280"/>
            <a:ext cx="1628486" cy="18260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AMQP</a:t>
            </a:r>
          </a:p>
        </p:txBody>
      </p:sp>
      <p:sp>
        <p:nvSpPr>
          <p:cNvPr id="33" name="Rounded Rectangle 32"/>
          <p:cNvSpPr/>
          <p:nvPr/>
        </p:nvSpPr>
        <p:spPr>
          <a:xfrm>
            <a:off x="5407160" y="1800571"/>
            <a:ext cx="1617934" cy="21308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Haystack</a:t>
            </a:r>
          </a:p>
        </p:txBody>
      </p:sp>
      <p:sp>
        <p:nvSpPr>
          <p:cNvPr id="34" name="Rounded Rectangle 33"/>
          <p:cNvSpPr/>
          <p:nvPr/>
        </p:nvSpPr>
        <p:spPr>
          <a:xfrm>
            <a:off x="5407159" y="2059701"/>
            <a:ext cx="1618461" cy="21308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SSN</a:t>
            </a:r>
          </a:p>
        </p:txBody>
      </p:sp>
      <p:sp>
        <p:nvSpPr>
          <p:cNvPr id="35" name="Rounded Rectangle 34"/>
          <p:cNvSpPr/>
          <p:nvPr/>
        </p:nvSpPr>
        <p:spPr>
          <a:xfrm>
            <a:off x="7049498" y="1301896"/>
            <a:ext cx="1608567"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OWL</a:t>
            </a:r>
          </a:p>
        </p:txBody>
      </p:sp>
      <p:sp>
        <p:nvSpPr>
          <p:cNvPr id="36" name="Rounded Rectangle 35"/>
          <p:cNvSpPr/>
          <p:nvPr/>
        </p:nvSpPr>
        <p:spPr>
          <a:xfrm>
            <a:off x="5402170" y="1301896"/>
            <a:ext cx="1622163"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OGS: O&amp;M</a:t>
            </a:r>
          </a:p>
        </p:txBody>
      </p:sp>
      <p:sp>
        <p:nvSpPr>
          <p:cNvPr id="38" name="Rounded Rectangle 37"/>
          <p:cNvSpPr/>
          <p:nvPr/>
        </p:nvSpPr>
        <p:spPr>
          <a:xfrm>
            <a:off x="7075853" y="4001675"/>
            <a:ext cx="1608567" cy="192780"/>
          </a:xfrm>
          <a:prstGeom prst="roundRect">
            <a:avLst/>
          </a:prstGeom>
          <a:solidFill>
            <a:schemeClr val="accent2">
              <a:lumMod val="20000"/>
              <a:lumOff val="80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COIN</a:t>
            </a:r>
          </a:p>
        </p:txBody>
      </p:sp>
      <p:sp>
        <p:nvSpPr>
          <p:cNvPr id="41" name="Rounded Rectangle 17">
            <a:extLst>
              <a:ext uri="{FF2B5EF4-FFF2-40B4-BE49-F238E27FC236}">
                <a16:creationId xmlns:a16="http://schemas.microsoft.com/office/drawing/2014/main" id="{4DED2724-942A-41D6-B166-50CEBA845D37}"/>
              </a:ext>
            </a:extLst>
          </p:cNvPr>
          <p:cNvSpPr/>
          <p:nvPr/>
        </p:nvSpPr>
        <p:spPr>
          <a:xfrm>
            <a:off x="2114454" y="4233535"/>
            <a:ext cx="1603884"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YAML</a:t>
            </a:r>
          </a:p>
        </p:txBody>
      </p:sp>
      <p:sp>
        <p:nvSpPr>
          <p:cNvPr id="42" name="Rounded Rectangle 29">
            <a:extLst>
              <a:ext uri="{FF2B5EF4-FFF2-40B4-BE49-F238E27FC236}">
                <a16:creationId xmlns:a16="http://schemas.microsoft.com/office/drawing/2014/main" id="{679760AE-0CF1-4787-8ADF-B7A67081F91D}"/>
              </a:ext>
            </a:extLst>
          </p:cNvPr>
          <p:cNvSpPr/>
          <p:nvPr/>
        </p:nvSpPr>
        <p:spPr>
          <a:xfrm>
            <a:off x="5408222" y="4466239"/>
            <a:ext cx="1628486" cy="182608"/>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YANG</a:t>
            </a:r>
          </a:p>
        </p:txBody>
      </p:sp>
      <p:sp>
        <p:nvSpPr>
          <p:cNvPr id="43" name="Rounded Rectangle 10">
            <a:extLst>
              <a:ext uri="{FF2B5EF4-FFF2-40B4-BE49-F238E27FC236}">
                <a16:creationId xmlns:a16="http://schemas.microsoft.com/office/drawing/2014/main" id="{32EAB920-D811-4300-BEC9-FAE4C8214D6E}"/>
              </a:ext>
            </a:extLst>
          </p:cNvPr>
          <p:cNvSpPr/>
          <p:nvPr/>
        </p:nvSpPr>
        <p:spPr>
          <a:xfrm>
            <a:off x="7052620" y="1056190"/>
            <a:ext cx="1630610"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SPARQL</a:t>
            </a:r>
          </a:p>
        </p:txBody>
      </p:sp>
      <p:sp>
        <p:nvSpPr>
          <p:cNvPr id="44" name="Rounded Rectangle 15">
            <a:extLst>
              <a:ext uri="{FF2B5EF4-FFF2-40B4-BE49-F238E27FC236}">
                <a16:creationId xmlns:a16="http://schemas.microsoft.com/office/drawing/2014/main" id="{664019AD-31EC-4C07-9C03-174013B2AD3B}"/>
              </a:ext>
            </a:extLst>
          </p:cNvPr>
          <p:cNvSpPr/>
          <p:nvPr/>
        </p:nvSpPr>
        <p:spPr>
          <a:xfrm>
            <a:off x="3776374" y="3994738"/>
            <a:ext cx="1606137" cy="184602"/>
          </a:xfrm>
          <a:prstGeom prst="roundRect">
            <a:avLst/>
          </a:prstGeom>
          <a:solidFill>
            <a:schemeClr val="accent2">
              <a:lumMod val="20000"/>
              <a:lumOff val="80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ICN</a:t>
            </a:r>
          </a:p>
        </p:txBody>
      </p:sp>
      <p:sp>
        <p:nvSpPr>
          <p:cNvPr id="45" name="Rounded Rectangle 30">
            <a:extLst>
              <a:ext uri="{FF2B5EF4-FFF2-40B4-BE49-F238E27FC236}">
                <a16:creationId xmlns:a16="http://schemas.microsoft.com/office/drawing/2014/main" id="{42A6BA78-08FC-4BEE-9435-78A3F73779DB}"/>
              </a:ext>
            </a:extLst>
          </p:cNvPr>
          <p:cNvSpPr/>
          <p:nvPr/>
        </p:nvSpPr>
        <p:spPr>
          <a:xfrm>
            <a:off x="460770" y="3470401"/>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TOSCA/UDDI</a:t>
            </a:r>
          </a:p>
        </p:txBody>
      </p:sp>
      <p:sp>
        <p:nvSpPr>
          <p:cNvPr id="46" name="Rounded Rectangle 30">
            <a:extLst>
              <a:ext uri="{FF2B5EF4-FFF2-40B4-BE49-F238E27FC236}">
                <a16:creationId xmlns:a16="http://schemas.microsoft.com/office/drawing/2014/main" id="{18C10CF2-58AB-4932-99B2-52FF49843F9D}"/>
              </a:ext>
            </a:extLst>
          </p:cNvPr>
          <p:cNvSpPr/>
          <p:nvPr/>
        </p:nvSpPr>
        <p:spPr>
          <a:xfrm>
            <a:off x="466934" y="3698489"/>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SAML</a:t>
            </a:r>
          </a:p>
        </p:txBody>
      </p:sp>
      <p:sp>
        <p:nvSpPr>
          <p:cNvPr id="23" name="Rounded Rectangle 22"/>
          <p:cNvSpPr/>
          <p:nvPr/>
        </p:nvSpPr>
        <p:spPr>
          <a:xfrm>
            <a:off x="5425664" y="4162616"/>
            <a:ext cx="1591692" cy="242880"/>
          </a:xfrm>
          <a:prstGeom prst="roundRect">
            <a:avLst>
              <a:gd name="adj" fmla="val 3934"/>
            </a:avLst>
          </a:prstGeom>
          <a:solidFill>
            <a:schemeClr val="accent2">
              <a:lumMod val="20000"/>
              <a:lumOff val="80000"/>
            </a:schemeClr>
          </a:solidFill>
          <a:ln w="47625">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50" dirty="0">
                <a:solidFill>
                  <a:schemeClr val="tx2"/>
                </a:solidFill>
              </a:rPr>
              <a:t>One Data Model</a:t>
            </a:r>
          </a:p>
        </p:txBody>
      </p:sp>
      <p:sp>
        <p:nvSpPr>
          <p:cNvPr id="37" name="Rounded Rectangle 36"/>
          <p:cNvSpPr/>
          <p:nvPr/>
        </p:nvSpPr>
        <p:spPr>
          <a:xfrm>
            <a:off x="5418182" y="2896460"/>
            <a:ext cx="1599174" cy="21033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 </a:t>
            </a:r>
            <a:r>
              <a:rPr lang="en-US" sz="1050" dirty="0" err="1"/>
              <a:t>oneiota</a:t>
            </a:r>
            <a:endParaRPr lang="en-US" sz="1050" dirty="0"/>
          </a:p>
        </p:txBody>
      </p:sp>
      <p:sp>
        <p:nvSpPr>
          <p:cNvPr id="39" name="Rounded Rectangle 36">
            <a:extLst>
              <a:ext uri="{FF2B5EF4-FFF2-40B4-BE49-F238E27FC236}">
                <a16:creationId xmlns:a16="http://schemas.microsoft.com/office/drawing/2014/main" id="{BF4ABEBA-E22A-4810-BC7D-5D40765CF052}"/>
              </a:ext>
            </a:extLst>
          </p:cNvPr>
          <p:cNvSpPr/>
          <p:nvPr/>
        </p:nvSpPr>
        <p:spPr>
          <a:xfrm>
            <a:off x="5425664" y="3138084"/>
            <a:ext cx="1591692" cy="210333"/>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Zigbee</a:t>
            </a:r>
          </a:p>
        </p:txBody>
      </p:sp>
      <p:sp>
        <p:nvSpPr>
          <p:cNvPr id="40" name="Rounded Rectangle 36">
            <a:extLst>
              <a:ext uri="{FF2B5EF4-FFF2-40B4-BE49-F238E27FC236}">
                <a16:creationId xmlns:a16="http://schemas.microsoft.com/office/drawing/2014/main" id="{CF3C4805-A80D-4540-A02E-FFC0D1876B13}"/>
              </a:ext>
            </a:extLst>
          </p:cNvPr>
          <p:cNvSpPr/>
          <p:nvPr/>
        </p:nvSpPr>
        <p:spPr>
          <a:xfrm>
            <a:off x="5418182" y="3640182"/>
            <a:ext cx="1591692" cy="210044"/>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LwM2M/IPSO</a:t>
            </a:r>
          </a:p>
        </p:txBody>
      </p:sp>
      <p:sp>
        <p:nvSpPr>
          <p:cNvPr id="47" name="Rounded Rectangle 36">
            <a:extLst>
              <a:ext uri="{FF2B5EF4-FFF2-40B4-BE49-F238E27FC236}">
                <a16:creationId xmlns:a16="http://schemas.microsoft.com/office/drawing/2014/main" id="{58DCB071-16AB-440F-A3BB-2F14A8344B21}"/>
              </a:ext>
            </a:extLst>
          </p:cNvPr>
          <p:cNvSpPr/>
          <p:nvPr/>
        </p:nvSpPr>
        <p:spPr>
          <a:xfrm>
            <a:off x="5423282" y="3390598"/>
            <a:ext cx="1594074" cy="210333"/>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a:t>ZWave</a:t>
            </a:r>
            <a:endParaRPr lang="en-US" sz="1050" dirty="0"/>
          </a:p>
        </p:txBody>
      </p:sp>
      <p:sp>
        <p:nvSpPr>
          <p:cNvPr id="48" name="Rounded Rectangle 36">
            <a:extLst>
              <a:ext uri="{FF2B5EF4-FFF2-40B4-BE49-F238E27FC236}">
                <a16:creationId xmlns:a16="http://schemas.microsoft.com/office/drawing/2014/main" id="{A532A885-8FD5-49FD-8B63-80FF93957AC3}"/>
              </a:ext>
            </a:extLst>
          </p:cNvPr>
          <p:cNvSpPr/>
          <p:nvPr/>
        </p:nvSpPr>
        <p:spPr>
          <a:xfrm>
            <a:off x="5423283" y="3899315"/>
            <a:ext cx="1586592" cy="210044"/>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OneM2M</a:t>
            </a:r>
          </a:p>
        </p:txBody>
      </p:sp>
      <p:sp>
        <p:nvSpPr>
          <p:cNvPr id="49" name="Rounded Rectangle 19">
            <a:extLst>
              <a:ext uri="{FF2B5EF4-FFF2-40B4-BE49-F238E27FC236}">
                <a16:creationId xmlns:a16="http://schemas.microsoft.com/office/drawing/2014/main" id="{AA715915-215E-4299-87DF-EF1557DAA99D}"/>
              </a:ext>
            </a:extLst>
          </p:cNvPr>
          <p:cNvSpPr/>
          <p:nvPr/>
        </p:nvSpPr>
        <p:spPr>
          <a:xfrm>
            <a:off x="853064" y="2974679"/>
            <a:ext cx="2199503" cy="192780"/>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OPC-UA</a:t>
            </a:r>
          </a:p>
        </p:txBody>
      </p:sp>
      <p:sp>
        <p:nvSpPr>
          <p:cNvPr id="56" name="Rounded Rectangle 6">
            <a:extLst>
              <a:ext uri="{FF2B5EF4-FFF2-40B4-BE49-F238E27FC236}">
                <a16:creationId xmlns:a16="http://schemas.microsoft.com/office/drawing/2014/main" id="{55E37D2E-F5EF-4EE0-9F70-C53C0B88370B}"/>
              </a:ext>
            </a:extLst>
          </p:cNvPr>
          <p:cNvSpPr/>
          <p:nvPr/>
        </p:nvSpPr>
        <p:spPr>
          <a:xfrm>
            <a:off x="457858" y="1516750"/>
            <a:ext cx="3273768" cy="19278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LF: Swagger/</a:t>
            </a:r>
            <a:r>
              <a:rPr lang="en-US" sz="1050" dirty="0" err="1"/>
              <a:t>OpenAPI</a:t>
            </a:r>
            <a:endParaRPr lang="en-US" sz="1050" dirty="0"/>
          </a:p>
        </p:txBody>
      </p:sp>
      <p:sp>
        <p:nvSpPr>
          <p:cNvPr id="66" name="Rounded Rectangle 32">
            <a:extLst>
              <a:ext uri="{FF2B5EF4-FFF2-40B4-BE49-F238E27FC236}">
                <a16:creationId xmlns:a16="http://schemas.microsoft.com/office/drawing/2014/main" id="{899F7BEC-E80E-499A-94AC-6B8A82AC01B0}"/>
              </a:ext>
            </a:extLst>
          </p:cNvPr>
          <p:cNvSpPr/>
          <p:nvPr/>
        </p:nvSpPr>
        <p:spPr>
          <a:xfrm>
            <a:off x="2169986" y="4860309"/>
            <a:ext cx="783900" cy="197619"/>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RDF</a:t>
            </a:r>
          </a:p>
        </p:txBody>
      </p:sp>
      <p:sp>
        <p:nvSpPr>
          <p:cNvPr id="67" name="Rounded Rectangle 30">
            <a:extLst>
              <a:ext uri="{FF2B5EF4-FFF2-40B4-BE49-F238E27FC236}">
                <a16:creationId xmlns:a16="http://schemas.microsoft.com/office/drawing/2014/main" id="{30762028-61A2-46B3-82CA-45FFF7D71AE0}"/>
              </a:ext>
            </a:extLst>
          </p:cNvPr>
          <p:cNvSpPr/>
          <p:nvPr/>
        </p:nvSpPr>
        <p:spPr>
          <a:xfrm>
            <a:off x="5585068" y="4862686"/>
            <a:ext cx="78390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Other</a:t>
            </a:r>
          </a:p>
        </p:txBody>
      </p:sp>
      <p:sp>
        <p:nvSpPr>
          <p:cNvPr id="69" name="Rounded Rectangle 15">
            <a:extLst>
              <a:ext uri="{FF2B5EF4-FFF2-40B4-BE49-F238E27FC236}">
                <a16:creationId xmlns:a16="http://schemas.microsoft.com/office/drawing/2014/main" id="{BE0B3884-D0EF-419B-B1D5-33761A33FD77}"/>
              </a:ext>
            </a:extLst>
          </p:cNvPr>
          <p:cNvSpPr/>
          <p:nvPr/>
        </p:nvSpPr>
        <p:spPr>
          <a:xfrm>
            <a:off x="477165" y="4865148"/>
            <a:ext cx="783901"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CRUD(N)</a:t>
            </a:r>
          </a:p>
        </p:txBody>
      </p:sp>
      <p:sp>
        <p:nvSpPr>
          <p:cNvPr id="70" name="Rounded Rectangle 28">
            <a:extLst>
              <a:ext uri="{FF2B5EF4-FFF2-40B4-BE49-F238E27FC236}">
                <a16:creationId xmlns:a16="http://schemas.microsoft.com/office/drawing/2014/main" id="{BD48F6A0-FB5B-4884-A565-F9BAEC464971}"/>
              </a:ext>
            </a:extLst>
          </p:cNvPr>
          <p:cNvSpPr/>
          <p:nvPr/>
        </p:nvSpPr>
        <p:spPr>
          <a:xfrm>
            <a:off x="1323576" y="4860310"/>
            <a:ext cx="783900" cy="19897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Pub/Sub</a:t>
            </a:r>
          </a:p>
        </p:txBody>
      </p:sp>
      <p:sp>
        <p:nvSpPr>
          <p:cNvPr id="71" name="Rounded Rectangle 17">
            <a:extLst>
              <a:ext uri="{FF2B5EF4-FFF2-40B4-BE49-F238E27FC236}">
                <a16:creationId xmlns:a16="http://schemas.microsoft.com/office/drawing/2014/main" id="{0E85E09D-6480-431C-A8F8-FFA15B4E7E64}"/>
              </a:ext>
            </a:extLst>
          </p:cNvPr>
          <p:cNvSpPr/>
          <p:nvPr/>
        </p:nvSpPr>
        <p:spPr>
          <a:xfrm>
            <a:off x="3849656" y="4860309"/>
            <a:ext cx="840482" cy="197619"/>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Structured</a:t>
            </a:r>
          </a:p>
        </p:txBody>
      </p:sp>
      <p:sp>
        <p:nvSpPr>
          <p:cNvPr id="73" name="Rounded Rectangle 12">
            <a:extLst>
              <a:ext uri="{FF2B5EF4-FFF2-40B4-BE49-F238E27FC236}">
                <a16:creationId xmlns:a16="http://schemas.microsoft.com/office/drawing/2014/main" id="{DFF2E960-51B9-44B5-BC18-EF6975589D4E}"/>
              </a:ext>
            </a:extLst>
          </p:cNvPr>
          <p:cNvSpPr/>
          <p:nvPr/>
        </p:nvSpPr>
        <p:spPr>
          <a:xfrm>
            <a:off x="3015749" y="4860309"/>
            <a:ext cx="783900" cy="197619"/>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Relational</a:t>
            </a:r>
          </a:p>
        </p:txBody>
      </p:sp>
      <p:sp>
        <p:nvSpPr>
          <p:cNvPr id="74" name="Rounded Rectangle 6">
            <a:extLst>
              <a:ext uri="{FF2B5EF4-FFF2-40B4-BE49-F238E27FC236}">
                <a16:creationId xmlns:a16="http://schemas.microsoft.com/office/drawing/2014/main" id="{B157C490-E0C2-4630-8F0F-DAE4490B0989}"/>
              </a:ext>
            </a:extLst>
          </p:cNvPr>
          <p:cNvSpPr/>
          <p:nvPr/>
        </p:nvSpPr>
        <p:spPr>
          <a:xfrm>
            <a:off x="4740145" y="4860309"/>
            <a:ext cx="776456" cy="189963"/>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a:t>
            </a:r>
          </a:p>
        </p:txBody>
      </p:sp>
      <p:sp>
        <p:nvSpPr>
          <p:cNvPr id="75" name="Rounded Rectangle 37">
            <a:extLst>
              <a:ext uri="{FF2B5EF4-FFF2-40B4-BE49-F238E27FC236}">
                <a16:creationId xmlns:a16="http://schemas.microsoft.com/office/drawing/2014/main" id="{75AB6264-07BA-4B77-94F2-FE601E75F8C1}"/>
              </a:ext>
            </a:extLst>
          </p:cNvPr>
          <p:cNvSpPr/>
          <p:nvPr/>
        </p:nvSpPr>
        <p:spPr>
          <a:xfrm>
            <a:off x="6437435" y="4860309"/>
            <a:ext cx="786008" cy="192780"/>
          </a:xfrm>
          <a:prstGeom prst="roundRect">
            <a:avLst/>
          </a:prstGeom>
          <a:no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Emerging</a:t>
            </a:r>
          </a:p>
        </p:txBody>
      </p:sp>
      <p:sp>
        <p:nvSpPr>
          <p:cNvPr id="51" name="Rounded Rectangle 50"/>
          <p:cNvSpPr/>
          <p:nvPr/>
        </p:nvSpPr>
        <p:spPr>
          <a:xfrm>
            <a:off x="460770" y="2005479"/>
            <a:ext cx="3273768" cy="192780"/>
          </a:xfrm>
          <a:prstGeom prst="roundRect">
            <a:avLst/>
          </a:prstGeom>
          <a:solidFill>
            <a:srgbClr val="5CD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Microsoft: DTDL</a:t>
            </a:r>
          </a:p>
        </p:txBody>
      </p:sp>
    </p:spTree>
    <p:extLst>
      <p:ext uri="{BB962C8B-B14F-4D97-AF65-F5344CB8AC3E}">
        <p14:creationId xmlns:p14="http://schemas.microsoft.com/office/powerpoint/2010/main" val="108418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6872352" y="4824387"/>
            <a:ext cx="2133600" cy="2739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2</a:t>
            </a:fld>
            <a:endParaRPr/>
          </a:p>
        </p:txBody>
      </p:sp>
      <p:sp>
        <p:nvSpPr>
          <p:cNvPr id="72" name="Google Shape;72;p11"/>
          <p:cNvSpPr txBox="1">
            <a:spLocks noGrp="1"/>
          </p:cNvSpPr>
          <p:nvPr>
            <p:ph type="ctrTitle" idx="4294967295"/>
          </p:nvPr>
        </p:nvSpPr>
        <p:spPr>
          <a:xfrm>
            <a:off x="304397" y="0"/>
            <a:ext cx="4923600" cy="56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400"/>
              <a:buFont typeface="Arial"/>
              <a:buNone/>
            </a:pPr>
            <a:r>
              <a:rPr lang="en-US"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rPr>
              <a:t>OUTLINE</a:t>
            </a:r>
            <a:endParaRPr sz="3200" i="0" u="none" strike="noStrike" cap="none"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sym typeface="Roboto Condensed"/>
            </a:endParaRPr>
          </a:p>
        </p:txBody>
      </p:sp>
      <p:sp>
        <p:nvSpPr>
          <p:cNvPr id="73" name="Google Shape;73;p11"/>
          <p:cNvSpPr txBox="1"/>
          <p:nvPr/>
        </p:nvSpPr>
        <p:spPr>
          <a:xfrm>
            <a:off x="256984" y="882032"/>
            <a:ext cx="8475600" cy="3366150"/>
          </a:xfrm>
          <a:prstGeom prst="rect">
            <a:avLst/>
          </a:prstGeom>
          <a:noFill/>
          <a:ln>
            <a:noFill/>
          </a:ln>
        </p:spPr>
        <p:txBody>
          <a:bodyPr spcFirstLastPara="1" wrap="square" lIns="91425" tIns="45700" rIns="91425" bIns="45700" anchor="t" anchorCtr="0">
            <a:noAutofit/>
          </a:bodyPr>
          <a:lstStyle/>
          <a:p>
            <a:pPr marL="139700" marR="0" lvl="0" algn="l" rtl="0">
              <a:lnSpc>
                <a:spcPct val="100000"/>
              </a:lnSpc>
              <a:spcBef>
                <a:spcPts val="0"/>
              </a:spcBef>
              <a:spcAft>
                <a:spcPts val="0"/>
              </a:spcAft>
              <a:buClr>
                <a:srgbClr val="0070C0"/>
              </a:buClr>
              <a:buSzPts val="1400"/>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Part 1</a:t>
            </a:r>
          </a:p>
          <a:p>
            <a:pPr marL="457200" marR="0" lvl="0" indent="-317500" algn="l" rtl="0">
              <a:lnSpc>
                <a:spcPct val="100000"/>
              </a:lnSpc>
              <a:spcBef>
                <a:spcPts val="0"/>
              </a:spcBef>
              <a:spcAft>
                <a:spcPts val="0"/>
              </a:spcAft>
              <a:buClr>
                <a:schemeClr val="bg2"/>
              </a:buClr>
              <a:buSzPct val="100000"/>
              <a:buFont typeface="Arial" panose="020B0604020202020204" pitchFamily="34" charset="0"/>
              <a:buChar char="•"/>
            </a:pPr>
            <a:r>
              <a:rPr lang="en-US" sz="1800" b="1" i="0" u="none" strike="noStrike" cap="none" dirty="0">
                <a:solidFill>
                  <a:schemeClr val="bg2"/>
                </a:solidFill>
                <a:latin typeface="Intel Clear" panose="020B0604020203020204" pitchFamily="34" charset="0"/>
                <a:ea typeface="Intel Clear" panose="020B0604020203020204" pitchFamily="34" charset="0"/>
                <a:cs typeface="Intel Clear" panose="020B0604020203020204" pitchFamily="34" charset="0"/>
                <a:sym typeface="Arial"/>
              </a:rPr>
              <a:t>State of the Union - Internet of Things (IoT)</a:t>
            </a:r>
          </a:p>
          <a:p>
            <a:pPr marL="798513" lvl="1" indent="-317500">
              <a:buClr>
                <a:schemeClr val="bg2"/>
              </a:buClr>
              <a:buSzPct val="75000"/>
              <a:buFont typeface="Wingdings" panose="05000000000000000000" pitchFamily="2" charset="2"/>
              <a:buChar char="Ø"/>
            </a:pPr>
            <a:r>
              <a:rPr lang="en-US" sz="16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Where are we?</a:t>
            </a:r>
          </a:p>
          <a:p>
            <a:pPr marL="461963" indent="-317500">
              <a:buClr>
                <a:schemeClr val="bg2"/>
              </a:buClr>
              <a:buSzPct val="101000"/>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History of cellular standards &amp; lessons for Smart Cities</a:t>
            </a:r>
          </a:p>
          <a:p>
            <a:pPr marL="461963" lvl="1" indent="-317500">
              <a:buClr>
                <a:schemeClr val="bg2"/>
              </a:buClr>
              <a:buSzPct val="101000"/>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A Look at Smart Cities </a:t>
            </a:r>
          </a:p>
          <a:p>
            <a:pPr marL="461963" lvl="1" indent="-317500">
              <a:buClr>
                <a:schemeClr val="bg2"/>
              </a:buClr>
              <a:buSzPct val="101000"/>
              <a:buFont typeface="Arial" panose="020B0604020202020204" pitchFamily="34" charset="0"/>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What can the W3C and ASEAN Smart Cities Community Do?</a:t>
            </a:r>
          </a:p>
          <a:p>
            <a:pPr marL="823913" marR="0" lvl="0" indent="-342900" algn="l" rtl="0">
              <a:lnSpc>
                <a:spcPct val="100000"/>
              </a:lnSpc>
              <a:spcBef>
                <a:spcPts val="0"/>
              </a:spcBef>
              <a:spcAft>
                <a:spcPts val="0"/>
              </a:spcAft>
              <a:buClr>
                <a:srgbClr val="0070C0"/>
              </a:buClr>
              <a:buSzPts val="1400"/>
              <a:buFont typeface="Wingdings" panose="05000000000000000000" pitchFamily="2" charset="2"/>
              <a:buChar char="Ø"/>
            </a:pPr>
            <a:endParaRPr sz="1800"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169863" marR="0" lvl="0" algn="l" rtl="0">
              <a:lnSpc>
                <a:spcPct val="100000"/>
              </a:lnSpc>
              <a:spcBef>
                <a:spcPts val="0"/>
              </a:spcBef>
              <a:spcAft>
                <a:spcPts val="0"/>
              </a:spcAft>
              <a:buNone/>
            </a:pPr>
            <a:r>
              <a:rPr lang="en-US" sz="1800" b="1" i="0" u="none" strike="noStrike" cap="none" dirty="0">
                <a:solidFill>
                  <a:schemeClr val="bg2"/>
                </a:solidFill>
                <a:latin typeface="Intel Clear" panose="020B0604020203020204" pitchFamily="34" charset="0"/>
                <a:ea typeface="Intel Clear" panose="020B0604020203020204" pitchFamily="34" charset="0"/>
                <a:cs typeface="Intel Clear" panose="020B0604020203020204" pitchFamily="34" charset="0"/>
                <a:sym typeface="Arial"/>
              </a:rPr>
              <a:t>Part 2</a:t>
            </a:r>
            <a:endParaRPr lang="en-CA" sz="1800" b="1" i="0" u="none" strike="noStrike" cap="none" dirty="0">
              <a:solidFill>
                <a:schemeClr val="bg2"/>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457200" marR="0" lvl="0" indent="-317500" algn="l" rtl="0">
              <a:lnSpc>
                <a:spcPct val="100000"/>
              </a:lnSpc>
              <a:spcBef>
                <a:spcPts val="0"/>
              </a:spcBef>
              <a:spcAft>
                <a:spcPts val="0"/>
              </a:spcAft>
              <a:buClr>
                <a:srgbClr val="0070C0"/>
              </a:buClr>
              <a:buSzPts val="1400"/>
              <a:buFont typeface="Arial"/>
              <a:buChar char="●"/>
            </a:pPr>
            <a:r>
              <a:rPr lang="en-CA" sz="1800" b="1" i="0" u="none" strike="noStrike" cap="none" dirty="0">
                <a:solidFill>
                  <a:schemeClr val="bg2"/>
                </a:solidFill>
                <a:latin typeface="Intel Clear" panose="020B0604020203020204" pitchFamily="34" charset="0"/>
                <a:ea typeface="Intel Clear" panose="020B0604020203020204" pitchFamily="34" charset="0"/>
                <a:cs typeface="Intel Clear" panose="020B0604020203020204" pitchFamily="34" charset="0"/>
                <a:sym typeface="Arial"/>
              </a:rPr>
              <a:t>Convergence plan for IoT data standards</a:t>
            </a:r>
            <a:endParaRPr lang="en-CA"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457200" marR="0" lvl="0" indent="-317500" algn="l" rtl="0">
              <a:lnSpc>
                <a:spcPct val="100000"/>
              </a:lnSpc>
              <a:spcBef>
                <a:spcPts val="0"/>
              </a:spcBef>
              <a:spcAft>
                <a:spcPts val="0"/>
              </a:spcAft>
              <a:buClr>
                <a:srgbClr val="0070C0"/>
              </a:buClr>
              <a:buSzPts val="1400"/>
              <a:buFont typeface="Arial"/>
              <a:buChar char="●"/>
            </a:pPr>
            <a:r>
              <a:rPr lang="en-US"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Discussion and ideas for collaboration</a:t>
            </a:r>
          </a:p>
          <a:p>
            <a:pPr marL="457200" marR="0" lvl="0" indent="-317500" algn="l" rtl="0">
              <a:lnSpc>
                <a:spcPct val="100000"/>
              </a:lnSpc>
              <a:spcBef>
                <a:spcPts val="0"/>
              </a:spcBef>
              <a:spcAft>
                <a:spcPts val="0"/>
              </a:spcAft>
              <a:buClr>
                <a:srgbClr val="0070C0"/>
              </a:buClr>
              <a:buSzPts val="1400"/>
              <a:buFont typeface="Arial"/>
              <a:buChar char="●"/>
            </a:pPr>
            <a:endParaRPr lang="en-US" sz="1800" b="1" i="0" u="none" strike="noStrike" cap="none" dirty="0">
              <a:solidFill>
                <a:schemeClr val="bg2"/>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914400" marR="0" lvl="0" indent="0" algn="l" rtl="0">
              <a:lnSpc>
                <a:spcPct val="100000"/>
              </a:lnSpc>
              <a:spcBef>
                <a:spcPts val="0"/>
              </a:spcBef>
              <a:spcAft>
                <a:spcPts val="0"/>
              </a:spcAft>
              <a:buNone/>
            </a:pPr>
            <a:endParaRPr sz="1800"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914400" marR="0" lvl="0" indent="0" algn="l" rtl="0">
              <a:lnSpc>
                <a:spcPct val="100000"/>
              </a:lnSpc>
              <a:spcBef>
                <a:spcPts val="0"/>
              </a:spcBef>
              <a:spcAft>
                <a:spcPts val="0"/>
              </a:spcAft>
              <a:buNone/>
            </a:pPr>
            <a:endParaRPr b="1"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p>
            <a:pPr marR="0" lvl="0" algn="l" rtl="0">
              <a:lnSpc>
                <a:spcPct val="100000"/>
              </a:lnSpc>
              <a:spcBef>
                <a:spcPts val="0"/>
              </a:spcBef>
              <a:spcAft>
                <a:spcPts val="0"/>
              </a:spcAft>
            </a:pPr>
            <a:endParaRPr b="1" dirty="0">
              <a:solidFill>
                <a:srgbClr val="0070C0"/>
              </a:solidFill>
              <a:latin typeface="Intel Clear" panose="020B0604020203020204" pitchFamily="34" charset="0"/>
              <a:ea typeface="Intel Clear" panose="020B0604020203020204" pitchFamily="34" charset="0"/>
              <a:cs typeface="Intel Clear" panose="020B0604020203020204" pitchFamily="34" charset="0"/>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dirty="0">
              <a:solidFill>
                <a:srgbClr val="0070C0"/>
              </a:solidFill>
              <a:latin typeface="Intel Clear" panose="020B0604020203020204" pitchFamily="34" charset="0"/>
              <a:ea typeface="Intel Clear" panose="020B0604020203020204" pitchFamily="34" charset="0"/>
              <a:cs typeface="Intel Clear" panose="020B0604020203020204" pitchFamily="34" charset="0"/>
              <a:sym typeface="Arial"/>
            </a:endParaRPr>
          </a:p>
          <a:p>
            <a:pPr marL="285750" marR="0" lvl="2" indent="-196850" algn="l" rtl="0">
              <a:lnSpc>
                <a:spcPct val="100000"/>
              </a:lnSpc>
              <a:spcBef>
                <a:spcPts val="0"/>
              </a:spcBef>
              <a:spcAft>
                <a:spcPts val="0"/>
              </a:spcAft>
              <a:buClr>
                <a:srgbClr val="000000"/>
              </a:buClr>
              <a:buSzPts val="1400"/>
              <a:buFont typeface="Arial"/>
              <a:buNone/>
            </a:pPr>
            <a:endParaRPr sz="1400" b="1" i="0" u="none" strike="noStrike" cap="none" dirty="0">
              <a:solidFill>
                <a:srgbClr val="0070C0"/>
              </a:solidFill>
              <a:latin typeface="Arial"/>
              <a:ea typeface="Arial"/>
              <a:cs typeface="Arial"/>
              <a:sym typeface="Arial"/>
            </a:endParaRPr>
          </a:p>
          <a:p>
            <a:pPr marL="692150" marR="0" lvl="3" indent="-196850" algn="l" rtl="0">
              <a:lnSpc>
                <a:spcPct val="100000"/>
              </a:lnSpc>
              <a:spcBef>
                <a:spcPts val="0"/>
              </a:spcBef>
              <a:spcAft>
                <a:spcPts val="0"/>
              </a:spcAft>
              <a:buClr>
                <a:srgbClr val="000000"/>
              </a:buClr>
              <a:buSzPts val="1400"/>
              <a:buFont typeface="Arial"/>
              <a:buNone/>
            </a:pPr>
            <a:endParaRPr sz="1400" b="1" i="0" u="none" strike="noStrike" cap="none" dirty="0">
              <a:solidFill>
                <a:srgbClr val="0070C0"/>
              </a:solidFill>
              <a:latin typeface="Arial"/>
              <a:ea typeface="Arial"/>
              <a:cs typeface="Arial"/>
              <a:sym typeface="Arial"/>
            </a:endParaRPr>
          </a:p>
          <a:p>
            <a:pPr marL="0" marR="0" lvl="1" indent="0" algn="l" rtl="0">
              <a:lnSpc>
                <a:spcPct val="100000"/>
              </a:lnSpc>
              <a:spcBef>
                <a:spcPts val="0"/>
              </a:spcBef>
              <a:spcAft>
                <a:spcPts val="0"/>
              </a:spcAft>
              <a:buNone/>
            </a:pPr>
            <a:endParaRPr sz="1400" b="0" i="0" u="none" strike="noStrike" cap="none" dirty="0">
              <a:solidFill>
                <a:srgbClr val="0070C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Content Placeholder 4">
            <a:extLst>
              <a:ext uri="{FF2B5EF4-FFF2-40B4-BE49-F238E27FC236}">
                <a16:creationId xmlns:a16="http://schemas.microsoft.com/office/drawing/2014/main" id="{C89D0230-A111-48F7-B49C-D8B58F3F3E92}"/>
              </a:ext>
            </a:extLst>
          </p:cNvPr>
          <p:cNvGraphicFramePr>
            <a:graphicFrameLocks/>
          </p:cNvGraphicFramePr>
          <p:nvPr/>
        </p:nvGraphicFramePr>
        <p:xfrm>
          <a:off x="456010" y="557213"/>
          <a:ext cx="8227220" cy="4102276"/>
        </p:xfrm>
        <a:graphic>
          <a:graphicData uri="http://schemas.openxmlformats.org/drawingml/2006/table">
            <a:tbl>
              <a:tblPr firstRow="1" bandRow="1">
                <a:tableStyleId>{5C22544A-7EE6-4342-B048-85BDC9FD1C3A}</a:tableStyleId>
              </a:tblPr>
              <a:tblGrid>
                <a:gridCol w="1645444">
                  <a:extLst>
                    <a:ext uri="{9D8B030D-6E8A-4147-A177-3AD203B41FA5}">
                      <a16:colId xmlns:a16="http://schemas.microsoft.com/office/drawing/2014/main" val="20000"/>
                    </a:ext>
                  </a:extLst>
                </a:gridCol>
                <a:gridCol w="1645444">
                  <a:extLst>
                    <a:ext uri="{9D8B030D-6E8A-4147-A177-3AD203B41FA5}">
                      <a16:colId xmlns:a16="http://schemas.microsoft.com/office/drawing/2014/main" val="20001"/>
                    </a:ext>
                  </a:extLst>
                </a:gridCol>
                <a:gridCol w="1645444">
                  <a:extLst>
                    <a:ext uri="{9D8B030D-6E8A-4147-A177-3AD203B41FA5}">
                      <a16:colId xmlns:a16="http://schemas.microsoft.com/office/drawing/2014/main" val="20002"/>
                    </a:ext>
                  </a:extLst>
                </a:gridCol>
                <a:gridCol w="1645444">
                  <a:extLst>
                    <a:ext uri="{9D8B030D-6E8A-4147-A177-3AD203B41FA5}">
                      <a16:colId xmlns:a16="http://schemas.microsoft.com/office/drawing/2014/main" val="20003"/>
                    </a:ext>
                  </a:extLst>
                </a:gridCol>
                <a:gridCol w="1645444">
                  <a:extLst>
                    <a:ext uri="{9D8B030D-6E8A-4147-A177-3AD203B41FA5}">
                      <a16:colId xmlns:a16="http://schemas.microsoft.com/office/drawing/2014/main" val="20004"/>
                    </a:ext>
                  </a:extLst>
                </a:gridCol>
              </a:tblGrid>
              <a:tr h="190932">
                <a:tc>
                  <a:txBody>
                    <a:bodyPr/>
                    <a:lstStyle/>
                    <a:p>
                      <a:r>
                        <a:rPr lang="en-US" sz="1100" dirty="0"/>
                        <a:t>Discovery</a:t>
                      </a:r>
                    </a:p>
                  </a:txBody>
                  <a:tcPr marL="68580" marR="68580" marT="34290" marB="34290">
                    <a:solidFill>
                      <a:schemeClr val="accent2"/>
                    </a:solidFill>
                  </a:tcPr>
                </a:tc>
                <a:tc>
                  <a:txBody>
                    <a:bodyPr/>
                    <a:lstStyle/>
                    <a:p>
                      <a:r>
                        <a:rPr lang="en-US" sz="1100" dirty="0"/>
                        <a:t>Ingestion</a:t>
                      </a:r>
                    </a:p>
                  </a:txBody>
                  <a:tcPr marL="68580" marR="68580" marT="34290" marB="34290">
                    <a:solidFill>
                      <a:schemeClr val="accent2"/>
                    </a:solidFill>
                  </a:tcPr>
                </a:tc>
                <a:tc>
                  <a:txBody>
                    <a:bodyPr/>
                    <a:lstStyle/>
                    <a:p>
                      <a:r>
                        <a:rPr lang="en-US" sz="1100" dirty="0"/>
                        <a:t>Exchange</a:t>
                      </a:r>
                    </a:p>
                  </a:txBody>
                  <a:tcPr marL="68580" marR="68580" marT="34290" marB="34290">
                    <a:solidFill>
                      <a:schemeClr val="accent2"/>
                    </a:solidFill>
                  </a:tcPr>
                </a:tc>
                <a:tc>
                  <a:txBody>
                    <a:bodyPr/>
                    <a:lstStyle/>
                    <a:p>
                      <a:r>
                        <a:rPr lang="en-US" sz="1100" dirty="0"/>
                        <a:t>Modeling</a:t>
                      </a:r>
                    </a:p>
                  </a:txBody>
                  <a:tcPr marL="68580" marR="68580" marT="34290" marB="34290">
                    <a:solidFill>
                      <a:schemeClr val="accent2"/>
                    </a:solidFill>
                  </a:tcPr>
                </a:tc>
                <a:tc>
                  <a:txBody>
                    <a:bodyPr/>
                    <a:lstStyle/>
                    <a:p>
                      <a:r>
                        <a:rPr lang="en-US" sz="1100" dirty="0"/>
                        <a:t>Consumption</a:t>
                      </a:r>
                    </a:p>
                  </a:txBody>
                  <a:tcPr marL="68580" marR="68580" marT="34290" marB="34290">
                    <a:solidFill>
                      <a:schemeClr val="accent2"/>
                    </a:solidFill>
                  </a:tcPr>
                </a:tc>
                <a:extLst>
                  <a:ext uri="{0D108BD9-81ED-4DB2-BD59-A6C34878D82A}">
                    <a16:rowId xmlns:a16="http://schemas.microsoft.com/office/drawing/2014/main" val="84556168"/>
                  </a:ext>
                </a:extLst>
              </a:tr>
              <a:tr h="238731">
                <a:tc>
                  <a:txBody>
                    <a:bodyPr/>
                    <a:lstStyle/>
                    <a:p>
                      <a:r>
                        <a:rPr lang="en-US" sz="1100" baseline="0" dirty="0"/>
                        <a:t>Descriptions</a:t>
                      </a:r>
                      <a:endParaRPr lang="en-US" sz="1100" dirty="0"/>
                    </a:p>
                  </a:txBody>
                  <a:tcPr marL="68580" marR="68580" marT="34290" marB="34290">
                    <a:solidFill>
                      <a:schemeClr val="accent2"/>
                    </a:solidFill>
                  </a:tcPr>
                </a:tc>
                <a:tc>
                  <a:txBody>
                    <a:bodyPr/>
                    <a:lstStyle/>
                    <a:p>
                      <a:r>
                        <a:rPr lang="en-US" sz="1100" dirty="0"/>
                        <a:t>Encoding</a:t>
                      </a:r>
                    </a:p>
                  </a:txBody>
                  <a:tcPr marL="68580" marR="68580" marT="34290" marB="34290">
                    <a:solidFill>
                      <a:schemeClr val="accent2"/>
                    </a:solidFill>
                  </a:tcPr>
                </a:tc>
                <a:tc>
                  <a:txBody>
                    <a:bodyPr/>
                    <a:lstStyle/>
                    <a:p>
                      <a:r>
                        <a:rPr lang="en-US" sz="1100" dirty="0"/>
                        <a:t>Protocols</a:t>
                      </a:r>
                    </a:p>
                  </a:txBody>
                  <a:tcPr marL="68580" marR="68580" marT="34290" marB="34290">
                    <a:solidFill>
                      <a:schemeClr val="accent2"/>
                    </a:solidFill>
                  </a:tcPr>
                </a:tc>
                <a:tc>
                  <a:txBody>
                    <a:bodyPr/>
                    <a:lstStyle/>
                    <a:p>
                      <a:r>
                        <a:rPr lang="en-US" sz="1100" dirty="0"/>
                        <a:t>Semantics</a:t>
                      </a:r>
                    </a:p>
                  </a:txBody>
                  <a:tcPr marL="68580" marR="68580" marT="34290" marB="34290">
                    <a:solidFill>
                      <a:schemeClr val="accent2"/>
                    </a:solidFill>
                  </a:tcPr>
                </a:tc>
                <a:tc>
                  <a:txBody>
                    <a:bodyPr/>
                    <a:lstStyle/>
                    <a:p>
                      <a:r>
                        <a:rPr lang="en-US" sz="1100" baseline="0" dirty="0"/>
                        <a:t>Query</a:t>
                      </a:r>
                      <a:endParaRPr lang="en-US" sz="1100" dirty="0"/>
                    </a:p>
                  </a:txBody>
                  <a:tcPr marL="68580" marR="68580" marT="34290" marB="34290">
                    <a:solidFill>
                      <a:schemeClr val="accent2"/>
                    </a:solidFill>
                  </a:tcPr>
                </a:tc>
                <a:extLst>
                  <a:ext uri="{0D108BD9-81ED-4DB2-BD59-A6C34878D82A}">
                    <a16:rowId xmlns:a16="http://schemas.microsoft.com/office/drawing/2014/main" val="10000"/>
                  </a:ext>
                </a:extLst>
              </a:tr>
              <a:tr h="3627325">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20</a:t>
            </a:fld>
            <a:endParaRPr lang="en-US" dirty="0">
              <a:solidFill>
                <a:prstClr val="white"/>
              </a:solidFill>
            </a:endParaRPr>
          </a:p>
        </p:txBody>
      </p:sp>
      <p:sp>
        <p:nvSpPr>
          <p:cNvPr id="3" name="Title 2"/>
          <p:cNvSpPr>
            <a:spLocks noGrp="1"/>
          </p:cNvSpPr>
          <p:nvPr>
            <p:ph type="title"/>
          </p:nvPr>
        </p:nvSpPr>
        <p:spPr>
          <a:xfrm>
            <a:off x="371475" y="24288"/>
            <a:ext cx="8314135" cy="532925"/>
          </a:xfrm>
        </p:spPr>
        <p:txBody>
          <a:bodyPr/>
          <a:lstStyle/>
          <a:p>
            <a:r>
              <a:rPr lang="en-US" dirty="0">
                <a:solidFill>
                  <a:schemeClr val="tx1"/>
                </a:solidFill>
              </a:rPr>
              <a:t>IoT DATA AND METADATA STANDARDS MAP: GOAL</a:t>
            </a:r>
          </a:p>
        </p:txBody>
      </p:sp>
      <p:sp>
        <p:nvSpPr>
          <p:cNvPr id="11" name="Rounded Rectangle 10"/>
          <p:cNvSpPr/>
          <p:nvPr/>
        </p:nvSpPr>
        <p:spPr>
          <a:xfrm>
            <a:off x="5402171" y="1056190"/>
            <a:ext cx="1622162"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RDF/JSON-LD</a:t>
            </a:r>
          </a:p>
        </p:txBody>
      </p:sp>
      <p:sp>
        <p:nvSpPr>
          <p:cNvPr id="13" name="Rounded Rectangle 12"/>
          <p:cNvSpPr/>
          <p:nvPr/>
        </p:nvSpPr>
        <p:spPr>
          <a:xfrm>
            <a:off x="7082114" y="3072373"/>
            <a:ext cx="1597994" cy="192780"/>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SQL</a:t>
            </a:r>
          </a:p>
        </p:txBody>
      </p:sp>
      <p:sp>
        <p:nvSpPr>
          <p:cNvPr id="16" name="Rounded Rectangle 15"/>
          <p:cNvSpPr/>
          <p:nvPr/>
        </p:nvSpPr>
        <p:spPr>
          <a:xfrm>
            <a:off x="3760612" y="2254193"/>
            <a:ext cx="1606137"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HTTP</a:t>
            </a:r>
          </a:p>
        </p:txBody>
      </p:sp>
      <p:sp>
        <p:nvSpPr>
          <p:cNvPr id="17" name="Rounded Rectangle 16"/>
          <p:cNvSpPr/>
          <p:nvPr/>
        </p:nvSpPr>
        <p:spPr>
          <a:xfrm>
            <a:off x="467215" y="2253695"/>
            <a:ext cx="3264708" cy="187586"/>
          </a:xfrm>
          <a:prstGeom prst="round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HTML</a:t>
            </a:r>
          </a:p>
        </p:txBody>
      </p:sp>
      <p:sp>
        <p:nvSpPr>
          <p:cNvPr id="25" name="Rounded Rectangle 24"/>
          <p:cNvSpPr/>
          <p:nvPr/>
        </p:nvSpPr>
        <p:spPr>
          <a:xfrm>
            <a:off x="853065" y="1054007"/>
            <a:ext cx="2199503"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 Schema/SHACL</a:t>
            </a:r>
          </a:p>
        </p:txBody>
      </p:sp>
      <p:sp>
        <p:nvSpPr>
          <p:cNvPr id="28" name="Rounded Rectangle 27"/>
          <p:cNvSpPr/>
          <p:nvPr/>
        </p:nvSpPr>
        <p:spPr>
          <a:xfrm>
            <a:off x="3758648" y="2494108"/>
            <a:ext cx="1610063"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a:t>
            </a:r>
            <a:r>
              <a:rPr lang="en-US" sz="1050" dirty="0" err="1"/>
              <a:t>CoAP</a:t>
            </a:r>
            <a:endParaRPr lang="en-US" sz="1050" dirty="0"/>
          </a:p>
        </p:txBody>
      </p:sp>
      <p:sp>
        <p:nvSpPr>
          <p:cNvPr id="29" name="Rounded Rectangle 28"/>
          <p:cNvSpPr/>
          <p:nvPr/>
        </p:nvSpPr>
        <p:spPr>
          <a:xfrm>
            <a:off x="3755377" y="3116325"/>
            <a:ext cx="1628486" cy="182607"/>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OMG: DDS</a:t>
            </a:r>
          </a:p>
        </p:txBody>
      </p:sp>
      <p:sp>
        <p:nvSpPr>
          <p:cNvPr id="30" name="Rounded Rectangle 29"/>
          <p:cNvSpPr/>
          <p:nvPr/>
        </p:nvSpPr>
        <p:spPr>
          <a:xfrm>
            <a:off x="3755377" y="4466230"/>
            <a:ext cx="1628486" cy="182607"/>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IP/TCP/UDP</a:t>
            </a:r>
          </a:p>
        </p:txBody>
      </p:sp>
      <p:sp>
        <p:nvSpPr>
          <p:cNvPr id="31" name="Rounded Rectangle 30"/>
          <p:cNvSpPr/>
          <p:nvPr/>
        </p:nvSpPr>
        <p:spPr>
          <a:xfrm>
            <a:off x="3756567" y="3346811"/>
            <a:ext cx="1628486" cy="186435"/>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MQTT</a:t>
            </a:r>
          </a:p>
        </p:txBody>
      </p:sp>
      <p:sp>
        <p:nvSpPr>
          <p:cNvPr id="32" name="Rounded Rectangle 31"/>
          <p:cNvSpPr/>
          <p:nvPr/>
        </p:nvSpPr>
        <p:spPr>
          <a:xfrm>
            <a:off x="3756567" y="3570280"/>
            <a:ext cx="1628486" cy="18260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AMQP</a:t>
            </a:r>
          </a:p>
        </p:txBody>
      </p:sp>
      <p:sp>
        <p:nvSpPr>
          <p:cNvPr id="35" name="Rounded Rectangle 34"/>
          <p:cNvSpPr/>
          <p:nvPr/>
        </p:nvSpPr>
        <p:spPr>
          <a:xfrm>
            <a:off x="7049498" y="1301896"/>
            <a:ext cx="1608567"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OWL</a:t>
            </a:r>
          </a:p>
        </p:txBody>
      </p:sp>
      <p:sp>
        <p:nvSpPr>
          <p:cNvPr id="38" name="Rounded Rectangle 37"/>
          <p:cNvSpPr/>
          <p:nvPr/>
        </p:nvSpPr>
        <p:spPr>
          <a:xfrm>
            <a:off x="7075853" y="4001675"/>
            <a:ext cx="1608567" cy="192780"/>
          </a:xfrm>
          <a:prstGeom prst="roundRect">
            <a:avLst/>
          </a:prstGeom>
          <a:solidFill>
            <a:schemeClr val="accent2">
              <a:lumMod val="20000"/>
              <a:lumOff val="80000"/>
            </a:schemeClr>
          </a:solidFill>
          <a:ln w="381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COIN</a:t>
            </a:r>
          </a:p>
        </p:txBody>
      </p:sp>
      <p:sp>
        <p:nvSpPr>
          <p:cNvPr id="42" name="Rounded Rectangle 29">
            <a:extLst>
              <a:ext uri="{FF2B5EF4-FFF2-40B4-BE49-F238E27FC236}">
                <a16:creationId xmlns:a16="http://schemas.microsoft.com/office/drawing/2014/main" id="{679760AE-0CF1-4787-8ADF-B7A67081F91D}"/>
              </a:ext>
            </a:extLst>
          </p:cNvPr>
          <p:cNvSpPr/>
          <p:nvPr/>
        </p:nvSpPr>
        <p:spPr>
          <a:xfrm>
            <a:off x="5408222" y="4466239"/>
            <a:ext cx="1628486" cy="182608"/>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YANG</a:t>
            </a:r>
          </a:p>
        </p:txBody>
      </p:sp>
      <p:sp>
        <p:nvSpPr>
          <p:cNvPr id="43" name="Rounded Rectangle 10">
            <a:extLst>
              <a:ext uri="{FF2B5EF4-FFF2-40B4-BE49-F238E27FC236}">
                <a16:creationId xmlns:a16="http://schemas.microsoft.com/office/drawing/2014/main" id="{32EAB920-D811-4300-BEC9-FAE4C8214D6E}"/>
              </a:ext>
            </a:extLst>
          </p:cNvPr>
          <p:cNvSpPr/>
          <p:nvPr/>
        </p:nvSpPr>
        <p:spPr>
          <a:xfrm>
            <a:off x="7052620" y="1056190"/>
            <a:ext cx="1630610"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SPARQL</a:t>
            </a:r>
          </a:p>
        </p:txBody>
      </p:sp>
      <p:sp>
        <p:nvSpPr>
          <p:cNvPr id="44" name="Rounded Rectangle 15">
            <a:extLst>
              <a:ext uri="{FF2B5EF4-FFF2-40B4-BE49-F238E27FC236}">
                <a16:creationId xmlns:a16="http://schemas.microsoft.com/office/drawing/2014/main" id="{664019AD-31EC-4C07-9C03-174013B2AD3B}"/>
              </a:ext>
            </a:extLst>
          </p:cNvPr>
          <p:cNvSpPr/>
          <p:nvPr/>
        </p:nvSpPr>
        <p:spPr>
          <a:xfrm>
            <a:off x="3776374" y="3994738"/>
            <a:ext cx="1606137" cy="184602"/>
          </a:xfrm>
          <a:prstGeom prst="roundRect">
            <a:avLst/>
          </a:prstGeom>
          <a:solidFill>
            <a:schemeClr val="accent2">
              <a:lumMod val="20000"/>
              <a:lumOff val="80000"/>
            </a:schemeClr>
          </a:solidFill>
          <a:ln w="38100">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ICN</a:t>
            </a:r>
          </a:p>
        </p:txBody>
      </p:sp>
      <p:sp>
        <p:nvSpPr>
          <p:cNvPr id="45" name="Rounded Rectangle 30">
            <a:extLst>
              <a:ext uri="{FF2B5EF4-FFF2-40B4-BE49-F238E27FC236}">
                <a16:creationId xmlns:a16="http://schemas.microsoft.com/office/drawing/2014/main" id="{42A6BA78-08FC-4BEE-9435-78A3F73779DB}"/>
              </a:ext>
            </a:extLst>
          </p:cNvPr>
          <p:cNvSpPr/>
          <p:nvPr/>
        </p:nvSpPr>
        <p:spPr>
          <a:xfrm>
            <a:off x="460770" y="3023511"/>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TOSCA/UDDI</a:t>
            </a:r>
          </a:p>
        </p:txBody>
      </p:sp>
      <p:sp>
        <p:nvSpPr>
          <p:cNvPr id="46" name="Rounded Rectangle 30">
            <a:extLst>
              <a:ext uri="{FF2B5EF4-FFF2-40B4-BE49-F238E27FC236}">
                <a16:creationId xmlns:a16="http://schemas.microsoft.com/office/drawing/2014/main" id="{18C10CF2-58AB-4932-99B2-52FF49843F9D}"/>
              </a:ext>
            </a:extLst>
          </p:cNvPr>
          <p:cNvSpPr/>
          <p:nvPr/>
        </p:nvSpPr>
        <p:spPr>
          <a:xfrm>
            <a:off x="466934" y="3251599"/>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SAML</a:t>
            </a:r>
          </a:p>
        </p:txBody>
      </p:sp>
      <p:sp>
        <p:nvSpPr>
          <p:cNvPr id="49" name="Rounded Rectangle 19">
            <a:extLst>
              <a:ext uri="{FF2B5EF4-FFF2-40B4-BE49-F238E27FC236}">
                <a16:creationId xmlns:a16="http://schemas.microsoft.com/office/drawing/2014/main" id="{AA715915-215E-4299-87DF-EF1557DAA99D}"/>
              </a:ext>
            </a:extLst>
          </p:cNvPr>
          <p:cNvSpPr/>
          <p:nvPr/>
        </p:nvSpPr>
        <p:spPr>
          <a:xfrm>
            <a:off x="853064" y="2496847"/>
            <a:ext cx="2199503" cy="192780"/>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OPC-UA</a:t>
            </a:r>
          </a:p>
        </p:txBody>
      </p:sp>
      <p:sp>
        <p:nvSpPr>
          <p:cNvPr id="93" name="Rounded Rectangle 18">
            <a:extLst>
              <a:ext uri="{FF2B5EF4-FFF2-40B4-BE49-F238E27FC236}">
                <a16:creationId xmlns:a16="http://schemas.microsoft.com/office/drawing/2014/main" id="{26BC045B-642F-4A4A-98DE-D458663C597A}"/>
              </a:ext>
            </a:extLst>
          </p:cNvPr>
          <p:cNvSpPr/>
          <p:nvPr/>
        </p:nvSpPr>
        <p:spPr>
          <a:xfrm>
            <a:off x="832838" y="1766366"/>
            <a:ext cx="2199503" cy="431763"/>
          </a:xfrm>
          <a:prstGeom prst="roundRect">
            <a:avLst>
              <a:gd name="adj" fmla="val 7843"/>
            </a:avLst>
          </a:prstGeom>
          <a:solidFill>
            <a:srgbClr val="0082B3"/>
          </a:solidFill>
          <a:ln w="47625">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Data Schema</a:t>
            </a:r>
          </a:p>
        </p:txBody>
      </p:sp>
      <p:sp>
        <p:nvSpPr>
          <p:cNvPr id="96" name="Rounded Rectangle 14">
            <a:extLst>
              <a:ext uri="{FF2B5EF4-FFF2-40B4-BE49-F238E27FC236}">
                <a16:creationId xmlns:a16="http://schemas.microsoft.com/office/drawing/2014/main" id="{7FCD9A49-3386-46C2-AFA4-57D881FE202A}"/>
              </a:ext>
            </a:extLst>
          </p:cNvPr>
          <p:cNvSpPr/>
          <p:nvPr/>
        </p:nvSpPr>
        <p:spPr>
          <a:xfrm>
            <a:off x="2110095" y="3326577"/>
            <a:ext cx="1603128" cy="1293389"/>
          </a:xfrm>
          <a:prstGeom prst="roundRect">
            <a:avLst>
              <a:gd name="adj" fmla="val 191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700" dirty="0"/>
              <a:t>Structured Linked Data</a:t>
            </a:r>
          </a:p>
        </p:txBody>
      </p:sp>
      <p:sp>
        <p:nvSpPr>
          <p:cNvPr id="14" name="Rounded Rectangle 13"/>
          <p:cNvSpPr/>
          <p:nvPr/>
        </p:nvSpPr>
        <p:spPr>
          <a:xfrm>
            <a:off x="2115210" y="3790159"/>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JSON</a:t>
            </a:r>
          </a:p>
        </p:txBody>
      </p:sp>
      <p:sp>
        <p:nvSpPr>
          <p:cNvPr id="15" name="Rounded Rectangle 14"/>
          <p:cNvSpPr/>
          <p:nvPr/>
        </p:nvSpPr>
        <p:spPr>
          <a:xfrm>
            <a:off x="2115210" y="3559673"/>
            <a:ext cx="1603128" cy="182607"/>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CBOR</a:t>
            </a:r>
          </a:p>
        </p:txBody>
      </p:sp>
      <p:sp>
        <p:nvSpPr>
          <p:cNvPr id="18" name="Rounded Rectangle 17"/>
          <p:cNvSpPr/>
          <p:nvPr/>
        </p:nvSpPr>
        <p:spPr>
          <a:xfrm>
            <a:off x="2115210" y="4011847"/>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XML</a:t>
            </a:r>
          </a:p>
        </p:txBody>
      </p:sp>
      <p:sp>
        <p:nvSpPr>
          <p:cNvPr id="98" name="Rounded Rectangle 17">
            <a:extLst>
              <a:ext uri="{FF2B5EF4-FFF2-40B4-BE49-F238E27FC236}">
                <a16:creationId xmlns:a16="http://schemas.microsoft.com/office/drawing/2014/main" id="{25CEC67B-FF6D-4AE1-B863-41596D3311F9}"/>
              </a:ext>
            </a:extLst>
          </p:cNvPr>
          <p:cNvSpPr/>
          <p:nvPr/>
        </p:nvSpPr>
        <p:spPr>
          <a:xfrm>
            <a:off x="2126240" y="4243065"/>
            <a:ext cx="1603884"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YAML</a:t>
            </a:r>
          </a:p>
        </p:txBody>
      </p:sp>
      <p:sp>
        <p:nvSpPr>
          <p:cNvPr id="92" name="Rounded Rectangle 14">
            <a:extLst>
              <a:ext uri="{FF2B5EF4-FFF2-40B4-BE49-F238E27FC236}">
                <a16:creationId xmlns:a16="http://schemas.microsoft.com/office/drawing/2014/main" id="{0528D80E-4527-4294-8994-F0C9B92EA027}"/>
              </a:ext>
            </a:extLst>
          </p:cNvPr>
          <p:cNvSpPr/>
          <p:nvPr/>
        </p:nvSpPr>
        <p:spPr>
          <a:xfrm>
            <a:off x="2115210" y="3327156"/>
            <a:ext cx="1603128" cy="182607"/>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JSON-LD 1.1</a:t>
            </a:r>
          </a:p>
        </p:txBody>
      </p:sp>
      <p:sp>
        <p:nvSpPr>
          <p:cNvPr id="110" name="Rounded Rectangle 23">
            <a:extLst>
              <a:ext uri="{FF2B5EF4-FFF2-40B4-BE49-F238E27FC236}">
                <a16:creationId xmlns:a16="http://schemas.microsoft.com/office/drawing/2014/main" id="{83C28EF1-5166-40CF-BF7C-F950B2DF0199}"/>
              </a:ext>
            </a:extLst>
          </p:cNvPr>
          <p:cNvSpPr/>
          <p:nvPr/>
        </p:nvSpPr>
        <p:spPr>
          <a:xfrm>
            <a:off x="5411680" y="1290060"/>
            <a:ext cx="1600767" cy="3122492"/>
          </a:xfrm>
          <a:prstGeom prst="roundRect">
            <a:avLst>
              <a:gd name="adj" fmla="val 3529"/>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W3C/ISO: IoT Schema</a:t>
            </a:r>
          </a:p>
        </p:txBody>
      </p:sp>
      <p:sp>
        <p:nvSpPr>
          <p:cNvPr id="111" name="Rounded Rectangle 9">
            <a:extLst>
              <a:ext uri="{FF2B5EF4-FFF2-40B4-BE49-F238E27FC236}">
                <a16:creationId xmlns:a16="http://schemas.microsoft.com/office/drawing/2014/main" id="{90BF9AFC-6E78-42B0-91E9-7B1E6AFD9029}"/>
              </a:ext>
            </a:extLst>
          </p:cNvPr>
          <p:cNvSpPr/>
          <p:nvPr/>
        </p:nvSpPr>
        <p:spPr>
          <a:xfrm>
            <a:off x="445614" y="1290060"/>
            <a:ext cx="3994804" cy="42074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Resource/Service Descriptions</a:t>
            </a:r>
          </a:p>
        </p:txBody>
      </p:sp>
      <p:sp>
        <p:nvSpPr>
          <p:cNvPr id="39" name="Rounded Rectangle 32">
            <a:extLst>
              <a:ext uri="{FF2B5EF4-FFF2-40B4-BE49-F238E27FC236}">
                <a16:creationId xmlns:a16="http://schemas.microsoft.com/office/drawing/2014/main" id="{899F7BEC-E80E-499A-94AC-6B8A82AC01B0}"/>
              </a:ext>
            </a:extLst>
          </p:cNvPr>
          <p:cNvSpPr/>
          <p:nvPr/>
        </p:nvSpPr>
        <p:spPr>
          <a:xfrm>
            <a:off x="2169986" y="4860309"/>
            <a:ext cx="783900" cy="197619"/>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RDF</a:t>
            </a:r>
          </a:p>
        </p:txBody>
      </p:sp>
      <p:sp>
        <p:nvSpPr>
          <p:cNvPr id="40" name="Rounded Rectangle 30">
            <a:extLst>
              <a:ext uri="{FF2B5EF4-FFF2-40B4-BE49-F238E27FC236}">
                <a16:creationId xmlns:a16="http://schemas.microsoft.com/office/drawing/2014/main" id="{30762028-61A2-46B3-82CA-45FFF7D71AE0}"/>
              </a:ext>
            </a:extLst>
          </p:cNvPr>
          <p:cNvSpPr/>
          <p:nvPr/>
        </p:nvSpPr>
        <p:spPr>
          <a:xfrm>
            <a:off x="5585068" y="4862686"/>
            <a:ext cx="78390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Other</a:t>
            </a:r>
          </a:p>
        </p:txBody>
      </p:sp>
      <p:sp>
        <p:nvSpPr>
          <p:cNvPr id="41" name="Rounded Rectangle 15">
            <a:extLst>
              <a:ext uri="{FF2B5EF4-FFF2-40B4-BE49-F238E27FC236}">
                <a16:creationId xmlns:a16="http://schemas.microsoft.com/office/drawing/2014/main" id="{BE0B3884-D0EF-419B-B1D5-33761A33FD77}"/>
              </a:ext>
            </a:extLst>
          </p:cNvPr>
          <p:cNvSpPr/>
          <p:nvPr/>
        </p:nvSpPr>
        <p:spPr>
          <a:xfrm>
            <a:off x="477165" y="4865148"/>
            <a:ext cx="783901"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CRUD(N)</a:t>
            </a:r>
          </a:p>
        </p:txBody>
      </p:sp>
      <p:sp>
        <p:nvSpPr>
          <p:cNvPr id="47" name="Rounded Rectangle 28">
            <a:extLst>
              <a:ext uri="{FF2B5EF4-FFF2-40B4-BE49-F238E27FC236}">
                <a16:creationId xmlns:a16="http://schemas.microsoft.com/office/drawing/2014/main" id="{BD48F6A0-FB5B-4884-A565-F9BAEC464971}"/>
              </a:ext>
            </a:extLst>
          </p:cNvPr>
          <p:cNvSpPr/>
          <p:nvPr/>
        </p:nvSpPr>
        <p:spPr>
          <a:xfrm>
            <a:off x="1323576" y="4860310"/>
            <a:ext cx="783900" cy="19897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Pub/Sub</a:t>
            </a:r>
          </a:p>
        </p:txBody>
      </p:sp>
      <p:sp>
        <p:nvSpPr>
          <p:cNvPr id="48" name="Rounded Rectangle 17">
            <a:extLst>
              <a:ext uri="{FF2B5EF4-FFF2-40B4-BE49-F238E27FC236}">
                <a16:creationId xmlns:a16="http://schemas.microsoft.com/office/drawing/2014/main" id="{0E85E09D-6480-431C-A8F8-FFA15B4E7E64}"/>
              </a:ext>
            </a:extLst>
          </p:cNvPr>
          <p:cNvSpPr/>
          <p:nvPr/>
        </p:nvSpPr>
        <p:spPr>
          <a:xfrm>
            <a:off x="3849656" y="4860309"/>
            <a:ext cx="840482" cy="197619"/>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Structured</a:t>
            </a:r>
          </a:p>
        </p:txBody>
      </p:sp>
      <p:sp>
        <p:nvSpPr>
          <p:cNvPr id="50" name="Rounded Rectangle 12">
            <a:extLst>
              <a:ext uri="{FF2B5EF4-FFF2-40B4-BE49-F238E27FC236}">
                <a16:creationId xmlns:a16="http://schemas.microsoft.com/office/drawing/2014/main" id="{DFF2E960-51B9-44B5-BC18-EF6975589D4E}"/>
              </a:ext>
            </a:extLst>
          </p:cNvPr>
          <p:cNvSpPr/>
          <p:nvPr/>
        </p:nvSpPr>
        <p:spPr>
          <a:xfrm>
            <a:off x="3015749" y="4860309"/>
            <a:ext cx="783900" cy="197619"/>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Relational</a:t>
            </a:r>
          </a:p>
        </p:txBody>
      </p:sp>
      <p:sp>
        <p:nvSpPr>
          <p:cNvPr id="51" name="Rounded Rectangle 6">
            <a:extLst>
              <a:ext uri="{FF2B5EF4-FFF2-40B4-BE49-F238E27FC236}">
                <a16:creationId xmlns:a16="http://schemas.microsoft.com/office/drawing/2014/main" id="{B157C490-E0C2-4630-8F0F-DAE4490B0989}"/>
              </a:ext>
            </a:extLst>
          </p:cNvPr>
          <p:cNvSpPr/>
          <p:nvPr/>
        </p:nvSpPr>
        <p:spPr>
          <a:xfrm>
            <a:off x="4740145" y="4860309"/>
            <a:ext cx="776456" cy="189963"/>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a:t>
            </a:r>
          </a:p>
        </p:txBody>
      </p:sp>
    </p:spTree>
    <p:extLst>
      <p:ext uri="{BB962C8B-B14F-4D97-AF65-F5344CB8AC3E}">
        <p14:creationId xmlns:p14="http://schemas.microsoft.com/office/powerpoint/2010/main" val="2298776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62827" y="4824387"/>
            <a:ext cx="2133600" cy="273844"/>
          </a:xfrm>
        </p:spPr>
        <p:txBody>
          <a:bodyPr/>
          <a:lstStyle/>
          <a:p>
            <a:fld id="{EE2556C5-CE8C-6547-B838-EA80C61A4AF7}" type="slidenum">
              <a:rPr lang="en-US" smtClean="0">
                <a:solidFill>
                  <a:prstClr val="white"/>
                </a:solidFill>
              </a:rPr>
              <a:pPr/>
              <a:t>21</a:t>
            </a:fld>
            <a:endParaRPr lang="en-US" dirty="0">
              <a:solidFill>
                <a:prstClr val="white"/>
              </a:solidFill>
            </a:endParaRPr>
          </a:p>
        </p:txBody>
      </p:sp>
      <p:sp>
        <p:nvSpPr>
          <p:cNvPr id="3" name="Title 2"/>
          <p:cNvSpPr>
            <a:spLocks noGrp="1"/>
          </p:cNvSpPr>
          <p:nvPr>
            <p:ph type="title"/>
          </p:nvPr>
        </p:nvSpPr>
        <p:spPr>
          <a:xfrm>
            <a:off x="399224" y="-52438"/>
            <a:ext cx="8229600" cy="532925"/>
          </a:xfrm>
        </p:spPr>
        <p:txBody>
          <a:bodyPr/>
          <a:lstStyle/>
          <a:p>
            <a:r>
              <a:rPr lang="en-US" sz="3200" dirty="0">
                <a:solidFill>
                  <a:schemeClr val="tx1"/>
                </a:solidFill>
              </a:rPr>
              <a:t>IoT Data and Metadata STANDARDS </a:t>
            </a:r>
            <a:r>
              <a:rPr lang="en-US" sz="3200" dirty="0" err="1">
                <a:solidFill>
                  <a:schemeClr val="tx1"/>
                </a:solidFill>
              </a:rPr>
              <a:t>cONVERGENCE</a:t>
            </a:r>
            <a:r>
              <a:rPr lang="en-US" sz="3200" dirty="0">
                <a:solidFill>
                  <a:schemeClr val="tx1"/>
                </a:solidFill>
              </a:rPr>
              <a:t> TIMELINE</a:t>
            </a:r>
          </a:p>
        </p:txBody>
      </p:sp>
      <p:graphicFrame>
        <p:nvGraphicFramePr>
          <p:cNvPr id="5" name="Content Placeholder 4"/>
          <p:cNvGraphicFramePr>
            <a:graphicFrameLocks noGrp="1"/>
          </p:cNvGraphicFramePr>
          <p:nvPr>
            <p:ph sz="quarter" idx="13"/>
          </p:nvPr>
        </p:nvGraphicFramePr>
        <p:xfrm>
          <a:off x="456010" y="557213"/>
          <a:ext cx="8227220" cy="4101555"/>
        </p:xfrm>
        <a:graphic>
          <a:graphicData uri="http://schemas.openxmlformats.org/drawingml/2006/table">
            <a:tbl>
              <a:tblPr firstRow="1" bandRow="1">
                <a:tableStyleId>{5C22544A-7EE6-4342-B048-85BDC9FD1C3A}</a:tableStyleId>
              </a:tblPr>
              <a:tblGrid>
                <a:gridCol w="1645444">
                  <a:extLst>
                    <a:ext uri="{9D8B030D-6E8A-4147-A177-3AD203B41FA5}">
                      <a16:colId xmlns:a16="http://schemas.microsoft.com/office/drawing/2014/main" val="20000"/>
                    </a:ext>
                  </a:extLst>
                </a:gridCol>
                <a:gridCol w="1645444">
                  <a:extLst>
                    <a:ext uri="{9D8B030D-6E8A-4147-A177-3AD203B41FA5}">
                      <a16:colId xmlns:a16="http://schemas.microsoft.com/office/drawing/2014/main" val="20001"/>
                    </a:ext>
                  </a:extLst>
                </a:gridCol>
                <a:gridCol w="1645444">
                  <a:extLst>
                    <a:ext uri="{9D8B030D-6E8A-4147-A177-3AD203B41FA5}">
                      <a16:colId xmlns:a16="http://schemas.microsoft.com/office/drawing/2014/main" val="20002"/>
                    </a:ext>
                  </a:extLst>
                </a:gridCol>
                <a:gridCol w="1645444">
                  <a:extLst>
                    <a:ext uri="{9D8B030D-6E8A-4147-A177-3AD203B41FA5}">
                      <a16:colId xmlns:a16="http://schemas.microsoft.com/office/drawing/2014/main" val="20003"/>
                    </a:ext>
                  </a:extLst>
                </a:gridCol>
                <a:gridCol w="1645444">
                  <a:extLst>
                    <a:ext uri="{9D8B030D-6E8A-4147-A177-3AD203B41FA5}">
                      <a16:colId xmlns:a16="http://schemas.microsoft.com/office/drawing/2014/main" val="20004"/>
                    </a:ext>
                  </a:extLst>
                </a:gridCol>
              </a:tblGrid>
              <a:tr h="474230">
                <a:tc>
                  <a:txBody>
                    <a:bodyPr/>
                    <a:lstStyle/>
                    <a:p>
                      <a:r>
                        <a:rPr lang="en-US" sz="1100" dirty="0"/>
                        <a:t>2019</a:t>
                      </a:r>
                    </a:p>
                  </a:txBody>
                  <a:tcPr marL="68580" marR="68580" marT="34290" marB="34290">
                    <a:solidFill>
                      <a:schemeClr val="accent2"/>
                    </a:solidFill>
                  </a:tcPr>
                </a:tc>
                <a:tc>
                  <a:txBody>
                    <a:bodyPr/>
                    <a:lstStyle/>
                    <a:p>
                      <a:r>
                        <a:rPr lang="en-US" sz="1100" dirty="0"/>
                        <a:t>2020</a:t>
                      </a:r>
                    </a:p>
                  </a:txBody>
                  <a:tcPr marL="68580" marR="68580" marT="34290" marB="34290">
                    <a:solidFill>
                      <a:schemeClr val="accent2"/>
                    </a:solidFill>
                  </a:tcPr>
                </a:tc>
                <a:tc>
                  <a:txBody>
                    <a:bodyPr/>
                    <a:lstStyle/>
                    <a:p>
                      <a:r>
                        <a:rPr lang="en-US" sz="1100" dirty="0"/>
                        <a:t>2021</a:t>
                      </a:r>
                    </a:p>
                  </a:txBody>
                  <a:tcPr marL="68580" marR="68580" marT="34290" marB="34290">
                    <a:solidFill>
                      <a:schemeClr val="accent2"/>
                    </a:solidFill>
                  </a:tcPr>
                </a:tc>
                <a:tc>
                  <a:txBody>
                    <a:bodyPr/>
                    <a:lstStyle/>
                    <a:p>
                      <a:r>
                        <a:rPr lang="en-US" sz="1100" dirty="0"/>
                        <a:t>2022</a:t>
                      </a:r>
                    </a:p>
                  </a:txBody>
                  <a:tcPr marL="68580" marR="68580" marT="34290" marB="34290">
                    <a:solidFill>
                      <a:schemeClr val="accent2"/>
                    </a:solidFill>
                  </a:tcPr>
                </a:tc>
                <a:tc>
                  <a:txBody>
                    <a:bodyPr/>
                    <a:lstStyle/>
                    <a:p>
                      <a:r>
                        <a:rPr lang="en-US" sz="1100" baseline="0" dirty="0"/>
                        <a:t>2023</a:t>
                      </a:r>
                      <a:endParaRPr lang="en-US" sz="1100" dirty="0"/>
                    </a:p>
                  </a:txBody>
                  <a:tcPr marL="68580" marR="68580" marT="34290" marB="34290">
                    <a:solidFill>
                      <a:schemeClr val="accent2"/>
                    </a:solidFill>
                  </a:tcPr>
                </a:tc>
                <a:extLst>
                  <a:ext uri="{0D108BD9-81ED-4DB2-BD59-A6C34878D82A}">
                    <a16:rowId xmlns:a16="http://schemas.microsoft.com/office/drawing/2014/main" val="10000"/>
                  </a:ext>
                </a:extLst>
              </a:tr>
              <a:tr h="3627325">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66" name="Rounded Rectangle 32">
            <a:extLst>
              <a:ext uri="{FF2B5EF4-FFF2-40B4-BE49-F238E27FC236}">
                <a16:creationId xmlns:a16="http://schemas.microsoft.com/office/drawing/2014/main" id="{899F7BEC-E80E-499A-94AC-6B8A82AC01B0}"/>
              </a:ext>
            </a:extLst>
          </p:cNvPr>
          <p:cNvSpPr/>
          <p:nvPr/>
        </p:nvSpPr>
        <p:spPr>
          <a:xfrm>
            <a:off x="493586" y="4872790"/>
            <a:ext cx="783900" cy="190386"/>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RDF</a:t>
            </a:r>
          </a:p>
        </p:txBody>
      </p:sp>
      <p:sp>
        <p:nvSpPr>
          <p:cNvPr id="67" name="Rounded Rectangle 30">
            <a:extLst>
              <a:ext uri="{FF2B5EF4-FFF2-40B4-BE49-F238E27FC236}">
                <a16:creationId xmlns:a16="http://schemas.microsoft.com/office/drawing/2014/main" id="{30762028-61A2-46B3-82CA-45FFF7D71AE0}"/>
              </a:ext>
            </a:extLst>
          </p:cNvPr>
          <p:cNvSpPr/>
          <p:nvPr/>
        </p:nvSpPr>
        <p:spPr>
          <a:xfrm>
            <a:off x="2181053" y="4871482"/>
            <a:ext cx="783900" cy="178754"/>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Other</a:t>
            </a:r>
          </a:p>
        </p:txBody>
      </p:sp>
      <p:sp>
        <p:nvSpPr>
          <p:cNvPr id="71" name="Rounded Rectangle 17">
            <a:extLst>
              <a:ext uri="{FF2B5EF4-FFF2-40B4-BE49-F238E27FC236}">
                <a16:creationId xmlns:a16="http://schemas.microsoft.com/office/drawing/2014/main" id="{0E85E09D-6480-431C-A8F8-FFA15B4E7E64}"/>
              </a:ext>
            </a:extLst>
          </p:cNvPr>
          <p:cNvSpPr/>
          <p:nvPr/>
        </p:nvSpPr>
        <p:spPr>
          <a:xfrm>
            <a:off x="1335056" y="4871482"/>
            <a:ext cx="783900" cy="187805"/>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Structured</a:t>
            </a:r>
          </a:p>
        </p:txBody>
      </p:sp>
      <p:grpSp>
        <p:nvGrpSpPr>
          <p:cNvPr id="123" name="Group 122">
            <a:extLst>
              <a:ext uri="{FF2B5EF4-FFF2-40B4-BE49-F238E27FC236}">
                <a16:creationId xmlns:a16="http://schemas.microsoft.com/office/drawing/2014/main" id="{ACE9F08C-B002-43F7-BA1B-E93768114E63}"/>
              </a:ext>
            </a:extLst>
          </p:cNvPr>
          <p:cNvGrpSpPr/>
          <p:nvPr/>
        </p:nvGrpSpPr>
        <p:grpSpPr>
          <a:xfrm>
            <a:off x="468592" y="4120136"/>
            <a:ext cx="1805569" cy="520587"/>
            <a:chOff x="468592" y="3777236"/>
            <a:chExt cx="1805569" cy="520587"/>
          </a:xfrm>
        </p:grpSpPr>
        <p:sp>
          <p:nvSpPr>
            <p:cNvPr id="98" name="Rounded Rectangle 17">
              <a:extLst>
                <a:ext uri="{FF2B5EF4-FFF2-40B4-BE49-F238E27FC236}">
                  <a16:creationId xmlns:a16="http://schemas.microsoft.com/office/drawing/2014/main" id="{25CEC67B-FF6D-4AE1-B863-41596D3311F9}"/>
                </a:ext>
              </a:extLst>
            </p:cNvPr>
            <p:cNvSpPr/>
            <p:nvPr/>
          </p:nvSpPr>
          <p:spPr>
            <a:xfrm>
              <a:off x="670277" y="4115215"/>
              <a:ext cx="1603884" cy="182608"/>
            </a:xfrm>
            <a:prstGeom prst="roundRect">
              <a:avLst/>
            </a:prstGeom>
            <a:solidFill>
              <a:srgbClr val="00206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YAML</a:t>
              </a:r>
            </a:p>
          </p:txBody>
        </p:sp>
        <p:sp>
          <p:nvSpPr>
            <p:cNvPr id="18" name="Rounded Rectangle 17"/>
            <p:cNvSpPr/>
            <p:nvPr/>
          </p:nvSpPr>
          <p:spPr>
            <a:xfrm>
              <a:off x="601379" y="4002500"/>
              <a:ext cx="1603128" cy="182608"/>
            </a:xfrm>
            <a:prstGeom prst="roundRect">
              <a:avLst/>
            </a:prstGeom>
            <a:solidFill>
              <a:srgbClr val="00206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XML</a:t>
              </a:r>
            </a:p>
          </p:txBody>
        </p:sp>
        <p:sp>
          <p:nvSpPr>
            <p:cNvPr id="14" name="Rounded Rectangle 13"/>
            <p:cNvSpPr/>
            <p:nvPr/>
          </p:nvSpPr>
          <p:spPr>
            <a:xfrm>
              <a:off x="525856" y="3884159"/>
              <a:ext cx="1603128" cy="182608"/>
            </a:xfrm>
            <a:prstGeom prst="roundRect">
              <a:avLst/>
            </a:prstGeom>
            <a:solidFill>
              <a:srgbClr val="00206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JSON</a:t>
              </a:r>
            </a:p>
          </p:txBody>
        </p:sp>
        <p:sp>
          <p:nvSpPr>
            <p:cNvPr id="15" name="Rounded Rectangle 14"/>
            <p:cNvSpPr/>
            <p:nvPr/>
          </p:nvSpPr>
          <p:spPr>
            <a:xfrm>
              <a:off x="468592" y="3777236"/>
              <a:ext cx="1603128" cy="182607"/>
            </a:xfrm>
            <a:prstGeom prst="roundRect">
              <a:avLst/>
            </a:prstGeom>
            <a:solidFill>
              <a:srgbClr val="00206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CBOR</a:t>
              </a:r>
            </a:p>
          </p:txBody>
        </p:sp>
      </p:grpSp>
      <p:grpSp>
        <p:nvGrpSpPr>
          <p:cNvPr id="235" name="Group 234">
            <a:extLst>
              <a:ext uri="{FF2B5EF4-FFF2-40B4-BE49-F238E27FC236}">
                <a16:creationId xmlns:a16="http://schemas.microsoft.com/office/drawing/2014/main" id="{1C1A6F5F-B72B-42E5-929C-8A4CA58FF6B2}"/>
              </a:ext>
            </a:extLst>
          </p:cNvPr>
          <p:cNvGrpSpPr/>
          <p:nvPr/>
        </p:nvGrpSpPr>
        <p:grpSpPr>
          <a:xfrm>
            <a:off x="4432210" y="4149000"/>
            <a:ext cx="1603128" cy="509769"/>
            <a:chOff x="3451135" y="4149000"/>
            <a:chExt cx="1603128" cy="509769"/>
          </a:xfrm>
        </p:grpSpPr>
        <p:sp>
          <p:nvSpPr>
            <p:cNvPr id="96" name="Rounded Rectangle 14">
              <a:extLst>
                <a:ext uri="{FF2B5EF4-FFF2-40B4-BE49-F238E27FC236}">
                  <a16:creationId xmlns:a16="http://schemas.microsoft.com/office/drawing/2014/main" id="{7FCD9A49-3386-46C2-AFA4-57D881FE202A}"/>
                </a:ext>
              </a:extLst>
            </p:cNvPr>
            <p:cNvSpPr/>
            <p:nvPr/>
          </p:nvSpPr>
          <p:spPr>
            <a:xfrm>
              <a:off x="3451135" y="4149001"/>
              <a:ext cx="1603128" cy="509768"/>
            </a:xfrm>
            <a:prstGeom prst="roundRect">
              <a:avLst>
                <a:gd name="adj" fmla="val 7278"/>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50" dirty="0"/>
                <a:t>Structured Linked Data</a:t>
              </a:r>
            </a:p>
          </p:txBody>
        </p:sp>
        <p:sp>
          <p:nvSpPr>
            <p:cNvPr id="92" name="Rounded Rectangle 14">
              <a:extLst>
                <a:ext uri="{FF2B5EF4-FFF2-40B4-BE49-F238E27FC236}">
                  <a16:creationId xmlns:a16="http://schemas.microsoft.com/office/drawing/2014/main" id="{0528D80E-4527-4294-8994-F0C9B92EA027}"/>
                </a:ext>
              </a:extLst>
            </p:cNvPr>
            <p:cNvSpPr/>
            <p:nvPr/>
          </p:nvSpPr>
          <p:spPr>
            <a:xfrm>
              <a:off x="3451135" y="4149000"/>
              <a:ext cx="1603128" cy="257045"/>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W3C: JSON-LD 1.1</a:t>
              </a:r>
            </a:p>
          </p:txBody>
        </p:sp>
      </p:grpSp>
      <p:sp>
        <p:nvSpPr>
          <p:cNvPr id="110" name="Rounded Rectangle 23">
            <a:extLst>
              <a:ext uri="{FF2B5EF4-FFF2-40B4-BE49-F238E27FC236}">
                <a16:creationId xmlns:a16="http://schemas.microsoft.com/office/drawing/2014/main" id="{83C28EF1-5166-40CF-BF7C-F950B2DF0199}"/>
              </a:ext>
            </a:extLst>
          </p:cNvPr>
          <p:cNvSpPr/>
          <p:nvPr/>
        </p:nvSpPr>
        <p:spPr>
          <a:xfrm>
            <a:off x="4424965" y="1683196"/>
            <a:ext cx="1623451" cy="1654701"/>
          </a:xfrm>
          <a:prstGeom prst="roundRect">
            <a:avLst>
              <a:gd name="adj" fmla="val 6767"/>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IoT Schema</a:t>
            </a:r>
          </a:p>
        </p:txBody>
      </p:sp>
      <p:sp>
        <p:nvSpPr>
          <p:cNvPr id="111" name="Rounded Rectangle 9">
            <a:extLst>
              <a:ext uri="{FF2B5EF4-FFF2-40B4-BE49-F238E27FC236}">
                <a16:creationId xmlns:a16="http://schemas.microsoft.com/office/drawing/2014/main" id="{90BF9AFC-6E78-42B0-91E9-7B1E6AFD9029}"/>
              </a:ext>
            </a:extLst>
          </p:cNvPr>
          <p:cNvSpPr/>
          <p:nvPr/>
        </p:nvSpPr>
        <p:spPr>
          <a:xfrm>
            <a:off x="7068045" y="1062782"/>
            <a:ext cx="1615185" cy="773992"/>
          </a:xfrm>
          <a:prstGeom prst="roundRect">
            <a:avLst>
              <a:gd name="adj" fmla="val 9009"/>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Resource/Service Descriptions</a:t>
            </a:r>
          </a:p>
        </p:txBody>
      </p:sp>
      <p:sp>
        <p:nvSpPr>
          <p:cNvPr id="77" name="Rounded Rectangle 36">
            <a:extLst>
              <a:ext uri="{FF2B5EF4-FFF2-40B4-BE49-F238E27FC236}">
                <a16:creationId xmlns:a16="http://schemas.microsoft.com/office/drawing/2014/main" id="{5BFEA30B-C382-449B-A327-55C3C7D15217}"/>
              </a:ext>
            </a:extLst>
          </p:cNvPr>
          <p:cNvSpPr/>
          <p:nvPr/>
        </p:nvSpPr>
        <p:spPr>
          <a:xfrm>
            <a:off x="480142" y="1330414"/>
            <a:ext cx="1595813" cy="230125"/>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LF: </a:t>
            </a:r>
            <a:r>
              <a:rPr lang="en-US" sz="1050" dirty="0" err="1"/>
              <a:t>OpenAPI</a:t>
            </a:r>
            <a:endParaRPr lang="en-US" sz="1050" dirty="0"/>
          </a:p>
        </p:txBody>
      </p:sp>
      <p:sp>
        <p:nvSpPr>
          <p:cNvPr id="76" name="Rounded Rectangle 22">
            <a:extLst>
              <a:ext uri="{FF2B5EF4-FFF2-40B4-BE49-F238E27FC236}">
                <a16:creationId xmlns:a16="http://schemas.microsoft.com/office/drawing/2014/main" id="{332B269F-3F1F-4CCF-9B59-4E91B7FABC73}"/>
              </a:ext>
            </a:extLst>
          </p:cNvPr>
          <p:cNvSpPr/>
          <p:nvPr/>
        </p:nvSpPr>
        <p:spPr>
          <a:xfrm>
            <a:off x="479431" y="1062782"/>
            <a:ext cx="1613064" cy="245777"/>
          </a:xfrm>
          <a:prstGeom prst="roundRect">
            <a:avLst>
              <a:gd name="adj" fmla="val 15847"/>
            </a:avLst>
          </a:prstGeom>
          <a:solidFill>
            <a:schemeClr val="accent2">
              <a:lumMod val="75000"/>
            </a:schemeClr>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50" dirty="0">
                <a:solidFill>
                  <a:schemeClr val="bg1"/>
                </a:solidFill>
              </a:rPr>
              <a:t>W3C: WoT TD</a:t>
            </a:r>
          </a:p>
        </p:txBody>
      </p:sp>
      <p:sp>
        <p:nvSpPr>
          <p:cNvPr id="78" name="Rounded Rectangle 22">
            <a:extLst>
              <a:ext uri="{FF2B5EF4-FFF2-40B4-BE49-F238E27FC236}">
                <a16:creationId xmlns:a16="http://schemas.microsoft.com/office/drawing/2014/main" id="{5ECD003F-CC0E-4F81-91C9-1833C973728E}"/>
              </a:ext>
            </a:extLst>
          </p:cNvPr>
          <p:cNvSpPr/>
          <p:nvPr/>
        </p:nvSpPr>
        <p:spPr>
          <a:xfrm>
            <a:off x="4424965" y="1330645"/>
            <a:ext cx="1595812" cy="229662"/>
          </a:xfrm>
          <a:prstGeom prst="roundRect">
            <a:avLst>
              <a:gd name="adj" fmla="val 15847"/>
            </a:avLst>
          </a:prstGeom>
          <a:solidFill>
            <a:schemeClr val="accent2">
              <a:lumMod val="75000"/>
            </a:schemeClr>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W3C: </a:t>
            </a:r>
            <a:r>
              <a:rPr lang="en-US" sz="1050" dirty="0" err="1">
                <a:solidFill>
                  <a:schemeClr val="bg1"/>
                </a:solidFill>
              </a:rPr>
              <a:t>OpenAPI</a:t>
            </a:r>
            <a:endParaRPr lang="en-US" sz="1050" dirty="0">
              <a:solidFill>
                <a:schemeClr val="bg1"/>
              </a:solidFill>
            </a:endParaRPr>
          </a:p>
        </p:txBody>
      </p:sp>
      <p:cxnSp>
        <p:nvCxnSpPr>
          <p:cNvPr id="89" name="Connector: Curved 88">
            <a:extLst>
              <a:ext uri="{FF2B5EF4-FFF2-40B4-BE49-F238E27FC236}">
                <a16:creationId xmlns:a16="http://schemas.microsoft.com/office/drawing/2014/main" id="{66F16223-9221-4C29-844A-5118C0F1473A}"/>
              </a:ext>
            </a:extLst>
          </p:cNvPr>
          <p:cNvCxnSpPr>
            <a:cxnSpLocks/>
            <a:stCxn id="77" idx="3"/>
            <a:endCxn id="78" idx="1"/>
          </p:cNvCxnSpPr>
          <p:nvPr/>
        </p:nvCxnSpPr>
        <p:spPr>
          <a:xfrm flipV="1">
            <a:off x="2075955" y="1445476"/>
            <a:ext cx="2349010"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ounded Rectangle 18">
            <a:extLst>
              <a:ext uri="{FF2B5EF4-FFF2-40B4-BE49-F238E27FC236}">
                <a16:creationId xmlns:a16="http://schemas.microsoft.com/office/drawing/2014/main" id="{26BC045B-642F-4A4A-98DE-D458663C597A}"/>
              </a:ext>
            </a:extLst>
          </p:cNvPr>
          <p:cNvSpPr/>
          <p:nvPr/>
        </p:nvSpPr>
        <p:spPr>
          <a:xfrm>
            <a:off x="2540510" y="3511768"/>
            <a:ext cx="1494648" cy="444711"/>
          </a:xfrm>
          <a:prstGeom prst="roundRect">
            <a:avLst/>
          </a:prstGeom>
          <a:solidFill>
            <a:srgbClr val="0082B3"/>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Data Schema</a:t>
            </a:r>
          </a:p>
        </p:txBody>
      </p:sp>
      <p:sp>
        <p:nvSpPr>
          <p:cNvPr id="72" name="Rounded Rectangle 18">
            <a:extLst>
              <a:ext uri="{FF2B5EF4-FFF2-40B4-BE49-F238E27FC236}">
                <a16:creationId xmlns:a16="http://schemas.microsoft.com/office/drawing/2014/main" id="{08237905-499F-4FA0-9C9D-E796C66C37CE}"/>
              </a:ext>
            </a:extLst>
          </p:cNvPr>
          <p:cNvSpPr/>
          <p:nvPr/>
        </p:nvSpPr>
        <p:spPr>
          <a:xfrm>
            <a:off x="475935" y="3505834"/>
            <a:ext cx="1620057" cy="202995"/>
          </a:xfrm>
          <a:prstGeom prst="roundRect">
            <a:avLst/>
          </a:prstGeom>
          <a:solidFill>
            <a:schemeClr val="accent2">
              <a:lumMod val="60000"/>
              <a:lumOff val="40000"/>
            </a:schemeClr>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JSON Schema</a:t>
            </a:r>
          </a:p>
        </p:txBody>
      </p:sp>
      <p:sp>
        <p:nvSpPr>
          <p:cNvPr id="65" name="Rounded Rectangle 18">
            <a:extLst>
              <a:ext uri="{FF2B5EF4-FFF2-40B4-BE49-F238E27FC236}">
                <a16:creationId xmlns:a16="http://schemas.microsoft.com/office/drawing/2014/main" id="{B5F752E1-7664-46C7-B5CB-4F43D33D6329}"/>
              </a:ext>
            </a:extLst>
          </p:cNvPr>
          <p:cNvSpPr/>
          <p:nvPr/>
        </p:nvSpPr>
        <p:spPr>
          <a:xfrm>
            <a:off x="475935" y="3753484"/>
            <a:ext cx="1620057" cy="202995"/>
          </a:xfrm>
          <a:prstGeom prst="roundRect">
            <a:avLst/>
          </a:prstGeom>
          <a:solidFill>
            <a:schemeClr val="accent2">
              <a:lumMod val="60000"/>
              <a:lumOff val="40000"/>
            </a:schemeClr>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XML Schema</a:t>
            </a:r>
          </a:p>
        </p:txBody>
      </p:sp>
      <p:cxnSp>
        <p:nvCxnSpPr>
          <p:cNvPr id="22" name="Connector: Elbow 21">
            <a:extLst>
              <a:ext uri="{FF2B5EF4-FFF2-40B4-BE49-F238E27FC236}">
                <a16:creationId xmlns:a16="http://schemas.microsoft.com/office/drawing/2014/main" id="{CBC29F92-2E12-43F5-939A-142D2EA83EB0}"/>
              </a:ext>
            </a:extLst>
          </p:cNvPr>
          <p:cNvCxnSpPr>
            <a:cxnSpLocks/>
            <a:stCxn id="72" idx="3"/>
            <a:endCxn id="93" idx="1"/>
          </p:cNvCxnSpPr>
          <p:nvPr/>
        </p:nvCxnSpPr>
        <p:spPr>
          <a:xfrm>
            <a:off x="2095992" y="3607332"/>
            <a:ext cx="444518" cy="126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9923913-48A4-4FDC-AC85-81E2570A0025}"/>
              </a:ext>
            </a:extLst>
          </p:cNvPr>
          <p:cNvCxnSpPr>
            <a:cxnSpLocks/>
            <a:stCxn id="65" idx="3"/>
            <a:endCxn id="93" idx="1"/>
          </p:cNvCxnSpPr>
          <p:nvPr/>
        </p:nvCxnSpPr>
        <p:spPr>
          <a:xfrm flipV="1">
            <a:off x="2095992" y="3734124"/>
            <a:ext cx="444518" cy="120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22">
            <a:extLst>
              <a:ext uri="{FF2B5EF4-FFF2-40B4-BE49-F238E27FC236}">
                <a16:creationId xmlns:a16="http://schemas.microsoft.com/office/drawing/2014/main" id="{8B31E0FF-AB8A-433B-A2A9-972B9824861F}"/>
              </a:ext>
            </a:extLst>
          </p:cNvPr>
          <p:cNvSpPr/>
          <p:nvPr/>
        </p:nvSpPr>
        <p:spPr>
          <a:xfrm>
            <a:off x="2990486" y="2639134"/>
            <a:ext cx="1046848" cy="698764"/>
          </a:xfrm>
          <a:prstGeom prst="roundRect">
            <a:avLst>
              <a:gd name="adj" fmla="val 15847"/>
            </a:avLst>
          </a:prstGeom>
          <a:solidFill>
            <a:schemeClr val="accent2">
              <a:lumMod val="75000"/>
            </a:schemeClr>
          </a:solidFill>
          <a:ln w="47625">
            <a:noFill/>
            <a:prstDash val="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One Data Model</a:t>
            </a:r>
          </a:p>
        </p:txBody>
      </p:sp>
      <p:grpSp>
        <p:nvGrpSpPr>
          <p:cNvPr id="4" name="Group 3">
            <a:extLst>
              <a:ext uri="{FF2B5EF4-FFF2-40B4-BE49-F238E27FC236}">
                <a16:creationId xmlns:a16="http://schemas.microsoft.com/office/drawing/2014/main" id="{E82EAF93-738A-466B-B416-B0A4508F4759}"/>
              </a:ext>
            </a:extLst>
          </p:cNvPr>
          <p:cNvGrpSpPr/>
          <p:nvPr/>
        </p:nvGrpSpPr>
        <p:grpSpPr>
          <a:xfrm>
            <a:off x="471977" y="2634683"/>
            <a:ext cx="1856391" cy="703214"/>
            <a:chOff x="471977" y="1301183"/>
            <a:chExt cx="1856391" cy="703214"/>
          </a:xfrm>
        </p:grpSpPr>
        <p:sp>
          <p:nvSpPr>
            <p:cNvPr id="109" name="Rounded Rectangle 36">
              <a:extLst>
                <a:ext uri="{FF2B5EF4-FFF2-40B4-BE49-F238E27FC236}">
                  <a16:creationId xmlns:a16="http://schemas.microsoft.com/office/drawing/2014/main" id="{4FE43B87-B37D-460F-A558-27536FB653A5}"/>
                </a:ext>
              </a:extLst>
            </p:cNvPr>
            <p:cNvSpPr/>
            <p:nvPr/>
          </p:nvSpPr>
          <p:spPr>
            <a:xfrm>
              <a:off x="741776" y="1794353"/>
              <a:ext cx="1586592" cy="210044"/>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OneM2M</a:t>
              </a:r>
            </a:p>
          </p:txBody>
        </p:sp>
        <p:sp>
          <p:nvSpPr>
            <p:cNvPr id="107" name="Rounded Rectangle 36">
              <a:extLst>
                <a:ext uri="{FF2B5EF4-FFF2-40B4-BE49-F238E27FC236}">
                  <a16:creationId xmlns:a16="http://schemas.microsoft.com/office/drawing/2014/main" id="{8635EE5C-9061-46B3-B97B-7353A8033391}"/>
                </a:ext>
              </a:extLst>
            </p:cNvPr>
            <p:cNvSpPr/>
            <p:nvPr/>
          </p:nvSpPr>
          <p:spPr>
            <a:xfrm>
              <a:off x="672593" y="1678551"/>
              <a:ext cx="1591692" cy="210044"/>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LwM2M/IPSO</a:t>
              </a:r>
            </a:p>
          </p:txBody>
        </p:sp>
        <p:sp>
          <p:nvSpPr>
            <p:cNvPr id="108" name="Rounded Rectangle 36">
              <a:extLst>
                <a:ext uri="{FF2B5EF4-FFF2-40B4-BE49-F238E27FC236}">
                  <a16:creationId xmlns:a16="http://schemas.microsoft.com/office/drawing/2014/main" id="{E58AD1DF-74E1-402F-BB6F-60DEF76AD222}"/>
                </a:ext>
              </a:extLst>
            </p:cNvPr>
            <p:cNvSpPr/>
            <p:nvPr/>
          </p:nvSpPr>
          <p:spPr>
            <a:xfrm>
              <a:off x="616192" y="1563435"/>
              <a:ext cx="1594074" cy="210333"/>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a:t>ZWave</a:t>
              </a:r>
              <a:endParaRPr lang="en-US" sz="1050" dirty="0"/>
            </a:p>
          </p:txBody>
        </p:sp>
        <p:sp>
          <p:nvSpPr>
            <p:cNvPr id="106" name="Rounded Rectangle 36">
              <a:extLst>
                <a:ext uri="{FF2B5EF4-FFF2-40B4-BE49-F238E27FC236}">
                  <a16:creationId xmlns:a16="http://schemas.microsoft.com/office/drawing/2014/main" id="{4A55FF39-27ED-4954-8C84-849CED6C0356}"/>
                </a:ext>
              </a:extLst>
            </p:cNvPr>
            <p:cNvSpPr/>
            <p:nvPr/>
          </p:nvSpPr>
          <p:spPr>
            <a:xfrm>
              <a:off x="537292" y="1433827"/>
              <a:ext cx="1591692" cy="210333"/>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Zigbee</a:t>
              </a:r>
            </a:p>
          </p:txBody>
        </p:sp>
        <p:sp>
          <p:nvSpPr>
            <p:cNvPr id="102" name="Rounded Rectangle 36">
              <a:extLst>
                <a:ext uri="{FF2B5EF4-FFF2-40B4-BE49-F238E27FC236}">
                  <a16:creationId xmlns:a16="http://schemas.microsoft.com/office/drawing/2014/main" id="{3FEF611E-E6E6-469A-A118-34E5BF1B1E38}"/>
                </a:ext>
              </a:extLst>
            </p:cNvPr>
            <p:cNvSpPr/>
            <p:nvPr/>
          </p:nvSpPr>
          <p:spPr>
            <a:xfrm>
              <a:off x="471977" y="1301183"/>
              <a:ext cx="1599174" cy="210332"/>
            </a:xfrm>
            <a:prstGeom prst="roundRect">
              <a:avLst/>
            </a:prstGeom>
            <a:solidFill>
              <a:srgbClr val="5CD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 </a:t>
              </a:r>
              <a:r>
                <a:rPr lang="en-US" sz="1050" dirty="0" err="1"/>
                <a:t>oneiota</a:t>
              </a:r>
              <a:endParaRPr lang="en-US" sz="1050" dirty="0"/>
            </a:p>
          </p:txBody>
        </p:sp>
      </p:grpSp>
      <p:cxnSp>
        <p:nvCxnSpPr>
          <p:cNvPr id="41" name="Connector: Elbow 40">
            <a:extLst>
              <a:ext uri="{FF2B5EF4-FFF2-40B4-BE49-F238E27FC236}">
                <a16:creationId xmlns:a16="http://schemas.microsoft.com/office/drawing/2014/main" id="{F5AC79BF-D92F-4EF2-808E-746BD1A8EA93}"/>
              </a:ext>
            </a:extLst>
          </p:cNvPr>
          <p:cNvCxnSpPr>
            <a:cxnSpLocks/>
            <a:stCxn id="102" idx="3"/>
            <a:endCxn id="105" idx="1"/>
          </p:cNvCxnSpPr>
          <p:nvPr/>
        </p:nvCxnSpPr>
        <p:spPr>
          <a:xfrm>
            <a:off x="2071151" y="2739849"/>
            <a:ext cx="919335" cy="248667"/>
          </a:xfrm>
          <a:prstGeom prst="bentConnector3">
            <a:avLst>
              <a:gd name="adj1" fmla="val 686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7CFAC77-7228-44DA-A0AD-F9C19EDC1F52}"/>
              </a:ext>
            </a:extLst>
          </p:cNvPr>
          <p:cNvCxnSpPr>
            <a:cxnSpLocks/>
            <a:stCxn id="106" idx="3"/>
            <a:endCxn id="105" idx="1"/>
          </p:cNvCxnSpPr>
          <p:nvPr/>
        </p:nvCxnSpPr>
        <p:spPr>
          <a:xfrm>
            <a:off x="2128984" y="2872494"/>
            <a:ext cx="861502" cy="116022"/>
          </a:xfrm>
          <a:prstGeom prst="bentConnector3">
            <a:avLst>
              <a:gd name="adj1" fmla="val 654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961371C-1696-426C-8CFB-BD3DF2C5871C}"/>
              </a:ext>
            </a:extLst>
          </p:cNvPr>
          <p:cNvCxnSpPr>
            <a:cxnSpLocks/>
            <a:stCxn id="108" idx="3"/>
            <a:endCxn id="105" idx="1"/>
          </p:cNvCxnSpPr>
          <p:nvPr/>
        </p:nvCxnSpPr>
        <p:spPr>
          <a:xfrm flipV="1">
            <a:off x="2210266" y="2988516"/>
            <a:ext cx="780220" cy="13586"/>
          </a:xfrm>
          <a:prstGeom prst="bentConnector3">
            <a:avLst>
              <a:gd name="adj1" fmla="val 609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B67402B-CD9F-4CAE-9FC0-9A3DA1B6CD03}"/>
              </a:ext>
            </a:extLst>
          </p:cNvPr>
          <p:cNvCxnSpPr>
            <a:cxnSpLocks/>
            <a:stCxn id="107" idx="3"/>
            <a:endCxn id="105" idx="1"/>
          </p:cNvCxnSpPr>
          <p:nvPr/>
        </p:nvCxnSpPr>
        <p:spPr>
          <a:xfrm flipV="1">
            <a:off x="2264285" y="2988516"/>
            <a:ext cx="726201" cy="128557"/>
          </a:xfrm>
          <a:prstGeom prst="bentConnector3">
            <a:avLst>
              <a:gd name="adj1" fmla="val 591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40572B4-106F-4A15-91AB-B350C4230E4B}"/>
              </a:ext>
            </a:extLst>
          </p:cNvPr>
          <p:cNvCxnSpPr>
            <a:cxnSpLocks/>
            <a:stCxn id="109" idx="3"/>
            <a:endCxn id="105" idx="1"/>
          </p:cNvCxnSpPr>
          <p:nvPr/>
        </p:nvCxnSpPr>
        <p:spPr>
          <a:xfrm flipV="1">
            <a:off x="2328368" y="2988516"/>
            <a:ext cx="662118" cy="244359"/>
          </a:xfrm>
          <a:prstGeom prst="bentConnector3">
            <a:avLst>
              <a:gd name="adj1" fmla="val 557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E9B7DCE-F235-455A-9126-131FD7B10C4B}"/>
              </a:ext>
            </a:extLst>
          </p:cNvPr>
          <p:cNvCxnSpPr>
            <a:cxnSpLocks/>
          </p:cNvCxnSpPr>
          <p:nvPr/>
        </p:nvCxnSpPr>
        <p:spPr>
          <a:xfrm flipV="1">
            <a:off x="2073445" y="1183734"/>
            <a:ext cx="4993382" cy="19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5C3B8CF9-8D8E-454D-8E9C-8015637C15ED}"/>
              </a:ext>
            </a:extLst>
          </p:cNvPr>
          <p:cNvCxnSpPr>
            <a:cxnSpLocks/>
            <a:stCxn id="105" idx="3"/>
            <a:endCxn id="110" idx="1"/>
          </p:cNvCxnSpPr>
          <p:nvPr/>
        </p:nvCxnSpPr>
        <p:spPr>
          <a:xfrm flipV="1">
            <a:off x="4037334" y="2510547"/>
            <a:ext cx="387631" cy="4779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C1C3B89C-95A1-4D9A-95E4-FBD6AC4C8E36}"/>
              </a:ext>
            </a:extLst>
          </p:cNvPr>
          <p:cNvCxnSpPr>
            <a:cxnSpLocks/>
            <a:stCxn id="93" idx="3"/>
            <a:endCxn id="92" idx="0"/>
          </p:cNvCxnSpPr>
          <p:nvPr/>
        </p:nvCxnSpPr>
        <p:spPr>
          <a:xfrm>
            <a:off x="4035158" y="3734124"/>
            <a:ext cx="1198616" cy="414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49DC22E6-61F9-42BE-A6C4-855194E3507F}"/>
              </a:ext>
            </a:extLst>
          </p:cNvPr>
          <p:cNvCxnSpPr>
            <a:cxnSpLocks/>
            <a:stCxn id="93" idx="3"/>
          </p:cNvCxnSpPr>
          <p:nvPr/>
        </p:nvCxnSpPr>
        <p:spPr>
          <a:xfrm flipV="1">
            <a:off x="4035158" y="1683196"/>
            <a:ext cx="3031669" cy="2050928"/>
          </a:xfrm>
          <a:prstGeom prst="bentConnector3">
            <a:avLst>
              <a:gd name="adj1" fmla="val 91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230EFE48-3E11-4011-AE0B-37A518633C2B}"/>
              </a:ext>
            </a:extLst>
          </p:cNvPr>
          <p:cNvCxnSpPr>
            <a:cxnSpLocks/>
            <a:stCxn id="36" idx="3"/>
            <a:endCxn id="110" idx="1"/>
          </p:cNvCxnSpPr>
          <p:nvPr/>
        </p:nvCxnSpPr>
        <p:spPr>
          <a:xfrm>
            <a:off x="2078467" y="1784511"/>
            <a:ext cx="2346498" cy="726036"/>
          </a:xfrm>
          <a:prstGeom prst="bentConnector3">
            <a:avLst>
              <a:gd name="adj1" fmla="val 918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1E1B9083-CD9A-4F74-B5E1-CF69B5752348}"/>
              </a:ext>
            </a:extLst>
          </p:cNvPr>
          <p:cNvCxnSpPr>
            <a:cxnSpLocks/>
            <a:stCxn id="80" idx="3"/>
            <a:endCxn id="110" idx="1"/>
          </p:cNvCxnSpPr>
          <p:nvPr/>
        </p:nvCxnSpPr>
        <p:spPr>
          <a:xfrm>
            <a:off x="2392792" y="2374616"/>
            <a:ext cx="2032173" cy="135931"/>
          </a:xfrm>
          <a:prstGeom prst="bentConnector3">
            <a:avLst>
              <a:gd name="adj1" fmla="val 903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C6A68DE9-1E02-468A-A4D0-A00BF3D95655}"/>
              </a:ext>
            </a:extLst>
          </p:cNvPr>
          <p:cNvCxnSpPr>
            <a:cxnSpLocks/>
            <a:stCxn id="15" idx="3"/>
            <a:endCxn id="96" idx="1"/>
          </p:cNvCxnSpPr>
          <p:nvPr/>
        </p:nvCxnSpPr>
        <p:spPr>
          <a:xfrm>
            <a:off x="2071720" y="4211440"/>
            <a:ext cx="2360490" cy="192445"/>
          </a:xfrm>
          <a:prstGeom prst="bentConnector3">
            <a:avLst>
              <a:gd name="adj1" fmla="val 54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328BB774-3227-437D-801A-931CC5B848B2}"/>
              </a:ext>
            </a:extLst>
          </p:cNvPr>
          <p:cNvCxnSpPr>
            <a:cxnSpLocks/>
            <a:stCxn id="98" idx="3"/>
            <a:endCxn id="96" idx="1"/>
          </p:cNvCxnSpPr>
          <p:nvPr/>
        </p:nvCxnSpPr>
        <p:spPr>
          <a:xfrm flipV="1">
            <a:off x="2274161" y="4403885"/>
            <a:ext cx="2158049" cy="1455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49672835-052D-485B-9164-2B8133CAD974}"/>
              </a:ext>
            </a:extLst>
          </p:cNvPr>
          <p:cNvCxnSpPr>
            <a:cxnSpLocks/>
            <a:stCxn id="14" idx="3"/>
            <a:endCxn id="96" idx="1"/>
          </p:cNvCxnSpPr>
          <p:nvPr/>
        </p:nvCxnSpPr>
        <p:spPr>
          <a:xfrm>
            <a:off x="2128984" y="4318363"/>
            <a:ext cx="2303226" cy="85522"/>
          </a:xfrm>
          <a:prstGeom prst="bentConnector3">
            <a:avLst>
              <a:gd name="adj1" fmla="val 528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F305FCCC-A932-4838-A0D9-705E723AEFE7}"/>
              </a:ext>
            </a:extLst>
          </p:cNvPr>
          <p:cNvCxnSpPr>
            <a:cxnSpLocks/>
            <a:stCxn id="18" idx="3"/>
            <a:endCxn id="96" idx="1"/>
          </p:cNvCxnSpPr>
          <p:nvPr/>
        </p:nvCxnSpPr>
        <p:spPr>
          <a:xfrm flipV="1">
            <a:off x="2204507" y="4403885"/>
            <a:ext cx="2227703" cy="32819"/>
          </a:xfrm>
          <a:prstGeom prst="bentConnector3">
            <a:avLst>
              <a:gd name="adj1" fmla="val 517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AC6B9EB8-A79D-47C6-A3F9-9B927872FB52}"/>
              </a:ext>
            </a:extLst>
          </p:cNvPr>
          <p:cNvCxnSpPr>
            <a:cxnSpLocks/>
          </p:cNvCxnSpPr>
          <p:nvPr/>
        </p:nvCxnSpPr>
        <p:spPr>
          <a:xfrm flipV="1">
            <a:off x="6001727" y="1183734"/>
            <a:ext cx="1065100" cy="261742"/>
          </a:xfrm>
          <a:prstGeom prst="bentConnector3">
            <a:avLst>
              <a:gd name="adj1" fmla="val 33009"/>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35">
            <a:extLst>
              <a:ext uri="{FF2B5EF4-FFF2-40B4-BE49-F238E27FC236}">
                <a16:creationId xmlns:a16="http://schemas.microsoft.com/office/drawing/2014/main" id="{4CC91091-F933-44C2-8D23-D5837B7A8279}"/>
              </a:ext>
            </a:extLst>
          </p:cNvPr>
          <p:cNvSpPr/>
          <p:nvPr/>
        </p:nvSpPr>
        <p:spPr>
          <a:xfrm>
            <a:off x="789664" y="2274479"/>
            <a:ext cx="1603128" cy="200273"/>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ETSI: NGSI-LD</a:t>
            </a:r>
          </a:p>
        </p:txBody>
      </p:sp>
      <p:sp>
        <p:nvSpPr>
          <p:cNvPr id="246" name="Rounded Rectangle 35">
            <a:extLst>
              <a:ext uri="{FF2B5EF4-FFF2-40B4-BE49-F238E27FC236}">
                <a16:creationId xmlns:a16="http://schemas.microsoft.com/office/drawing/2014/main" id="{64AC8DD8-83D5-4B4A-81FB-938B499AAED5}"/>
              </a:ext>
            </a:extLst>
          </p:cNvPr>
          <p:cNvSpPr/>
          <p:nvPr/>
        </p:nvSpPr>
        <p:spPr>
          <a:xfrm>
            <a:off x="713464" y="2141574"/>
            <a:ext cx="1603128" cy="200273"/>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SSN</a:t>
            </a:r>
          </a:p>
        </p:txBody>
      </p:sp>
      <p:sp>
        <p:nvSpPr>
          <p:cNvPr id="245" name="Rounded Rectangle 35">
            <a:extLst>
              <a:ext uri="{FF2B5EF4-FFF2-40B4-BE49-F238E27FC236}">
                <a16:creationId xmlns:a16="http://schemas.microsoft.com/office/drawing/2014/main" id="{3AC8869E-C6A7-4F2B-9308-DB9A5E676075}"/>
              </a:ext>
            </a:extLst>
          </p:cNvPr>
          <p:cNvSpPr/>
          <p:nvPr/>
        </p:nvSpPr>
        <p:spPr>
          <a:xfrm>
            <a:off x="637264" y="1989174"/>
            <a:ext cx="1603128" cy="200273"/>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iot.schema.org</a:t>
            </a:r>
          </a:p>
        </p:txBody>
      </p:sp>
      <p:sp>
        <p:nvSpPr>
          <p:cNvPr id="244" name="Rounded Rectangle 35">
            <a:extLst>
              <a:ext uri="{FF2B5EF4-FFF2-40B4-BE49-F238E27FC236}">
                <a16:creationId xmlns:a16="http://schemas.microsoft.com/office/drawing/2014/main" id="{89E896ED-EA7E-4F8A-8BF8-9B1C584DD352}"/>
              </a:ext>
            </a:extLst>
          </p:cNvPr>
          <p:cNvSpPr/>
          <p:nvPr/>
        </p:nvSpPr>
        <p:spPr>
          <a:xfrm>
            <a:off x="551539" y="1836774"/>
            <a:ext cx="1603128" cy="200273"/>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Haystack</a:t>
            </a:r>
          </a:p>
        </p:txBody>
      </p:sp>
      <p:sp>
        <p:nvSpPr>
          <p:cNvPr id="36" name="Rounded Rectangle 35"/>
          <p:cNvSpPr/>
          <p:nvPr/>
        </p:nvSpPr>
        <p:spPr>
          <a:xfrm>
            <a:off x="475339" y="1684374"/>
            <a:ext cx="1603128" cy="200273"/>
          </a:xfrm>
          <a:prstGeom prst="roundRect">
            <a:avLst/>
          </a:prstGeom>
          <a:solidFill>
            <a:schemeClr val="accent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OGS: O&amp;M</a:t>
            </a:r>
          </a:p>
        </p:txBody>
      </p:sp>
      <p:cxnSp>
        <p:nvCxnSpPr>
          <p:cNvPr id="256" name="Connector: Elbow 255">
            <a:extLst>
              <a:ext uri="{FF2B5EF4-FFF2-40B4-BE49-F238E27FC236}">
                <a16:creationId xmlns:a16="http://schemas.microsoft.com/office/drawing/2014/main" id="{EA086302-5C40-4C53-AF3E-7913D7126C1F}"/>
              </a:ext>
            </a:extLst>
          </p:cNvPr>
          <p:cNvCxnSpPr>
            <a:cxnSpLocks/>
            <a:stCxn id="244" idx="3"/>
            <a:endCxn id="110" idx="1"/>
          </p:cNvCxnSpPr>
          <p:nvPr/>
        </p:nvCxnSpPr>
        <p:spPr>
          <a:xfrm>
            <a:off x="2154667" y="1936911"/>
            <a:ext cx="2270298" cy="573636"/>
          </a:xfrm>
          <a:prstGeom prst="bentConnector3">
            <a:avLst>
              <a:gd name="adj1" fmla="val 915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nector: Elbow 258">
            <a:extLst>
              <a:ext uri="{FF2B5EF4-FFF2-40B4-BE49-F238E27FC236}">
                <a16:creationId xmlns:a16="http://schemas.microsoft.com/office/drawing/2014/main" id="{D2D1F822-756F-42FE-8D46-4FAC682B4A26}"/>
              </a:ext>
            </a:extLst>
          </p:cNvPr>
          <p:cNvCxnSpPr>
            <a:cxnSpLocks/>
            <a:stCxn id="245" idx="3"/>
            <a:endCxn id="110" idx="1"/>
          </p:cNvCxnSpPr>
          <p:nvPr/>
        </p:nvCxnSpPr>
        <p:spPr>
          <a:xfrm>
            <a:off x="2240392" y="2089311"/>
            <a:ext cx="2184573" cy="421236"/>
          </a:xfrm>
          <a:prstGeom prst="bentConnector3">
            <a:avLst>
              <a:gd name="adj1" fmla="val 909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Connector: Elbow 261">
            <a:extLst>
              <a:ext uri="{FF2B5EF4-FFF2-40B4-BE49-F238E27FC236}">
                <a16:creationId xmlns:a16="http://schemas.microsoft.com/office/drawing/2014/main" id="{06F5BEFE-E8EF-47B2-90C0-755730603B7E}"/>
              </a:ext>
            </a:extLst>
          </p:cNvPr>
          <p:cNvCxnSpPr>
            <a:cxnSpLocks/>
            <a:stCxn id="246" idx="3"/>
            <a:endCxn id="110" idx="1"/>
          </p:cNvCxnSpPr>
          <p:nvPr/>
        </p:nvCxnSpPr>
        <p:spPr>
          <a:xfrm>
            <a:off x="2316592" y="2241711"/>
            <a:ext cx="2108373" cy="268836"/>
          </a:xfrm>
          <a:prstGeom prst="bentConnector3">
            <a:avLst>
              <a:gd name="adj1" fmla="val 906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4B824979-0CBD-48C2-B3A6-791398821006}"/>
              </a:ext>
            </a:extLst>
          </p:cNvPr>
          <p:cNvCxnSpPr>
            <a:cxnSpLocks/>
            <a:stCxn id="110" idx="3"/>
            <a:endCxn id="111" idx="1"/>
          </p:cNvCxnSpPr>
          <p:nvPr/>
        </p:nvCxnSpPr>
        <p:spPr>
          <a:xfrm flipV="1">
            <a:off x="6048416" y="1449778"/>
            <a:ext cx="1019629" cy="10607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BF3A1-D07B-4515-A713-0CC6C6E6A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3" name="Title 2">
            <a:extLst>
              <a:ext uri="{FF2B5EF4-FFF2-40B4-BE49-F238E27FC236}">
                <a16:creationId xmlns:a16="http://schemas.microsoft.com/office/drawing/2014/main" id="{C2C2267A-9BE9-4C07-891A-242617E0583E}"/>
              </a:ext>
            </a:extLst>
          </p:cNvPr>
          <p:cNvSpPr>
            <a:spLocks noGrp="1"/>
          </p:cNvSpPr>
          <p:nvPr>
            <p:ph type="title"/>
          </p:nvPr>
        </p:nvSpPr>
        <p:spPr>
          <a:xfrm>
            <a:off x="455613" y="44476"/>
            <a:ext cx="8229600" cy="868680"/>
          </a:xfrm>
        </p:spPr>
        <p:txBody>
          <a:bodyPr/>
          <a:lstStyle/>
          <a:p>
            <a:r>
              <a:rPr lang="en-US" sz="3200" dirty="0">
                <a:solidFill>
                  <a:schemeClr val="tx1"/>
                </a:solidFill>
                <a:latin typeface="Intel Clear Pro" panose="020B0804020202060201" pitchFamily="34" charset="0"/>
                <a:ea typeface="Intel Clear Pro" panose="020B0804020202060201" pitchFamily="34" charset="0"/>
                <a:cs typeface="Intel Clear Pro" panose="020B0804020202060201" pitchFamily="34" charset="0"/>
              </a:rPr>
              <a:t>CALLS to ACTION</a:t>
            </a:r>
          </a:p>
        </p:txBody>
      </p:sp>
      <p:sp>
        <p:nvSpPr>
          <p:cNvPr id="4" name="Text Placeholder 3">
            <a:extLst>
              <a:ext uri="{FF2B5EF4-FFF2-40B4-BE49-F238E27FC236}">
                <a16:creationId xmlns:a16="http://schemas.microsoft.com/office/drawing/2014/main" id="{786C5FC4-0100-4E43-8005-EA07253A4920}"/>
              </a:ext>
            </a:extLst>
          </p:cNvPr>
          <p:cNvSpPr>
            <a:spLocks noGrp="1"/>
          </p:cNvSpPr>
          <p:nvPr>
            <p:ph type="body" idx="1"/>
          </p:nvPr>
        </p:nvSpPr>
        <p:spPr>
          <a:xfrm>
            <a:off x="455613" y="581026"/>
            <a:ext cx="8550340" cy="3432942"/>
          </a:xfrm>
        </p:spPr>
        <p:txBody>
          <a:bodyPr/>
          <a:lstStyle/>
          <a:p>
            <a:pPr marL="342900" indent="-342900">
              <a:buFont typeface="+mj-lt"/>
              <a:buAutoNum type="arabicPeriod"/>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Define Smart City Use Cases and Requirements</a:t>
            </a:r>
          </a:p>
          <a:p>
            <a:pPr marL="800100" lvl="1"/>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Motivate standards convergence with focused objectives</a:t>
            </a:r>
          </a:p>
          <a:p>
            <a:pPr marL="342900" indent="-342900">
              <a:buFont typeface="+mj-lt"/>
              <a:buAutoNum type="arabicPeriod"/>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Identify and Target Gaps</a:t>
            </a:r>
          </a:p>
          <a:p>
            <a:pPr marL="457200" lvl="1" indent="0">
              <a:buNone/>
            </a:pPr>
            <a:r>
              <a:rPr lang="en-US" b="1"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Example: </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Semantic definitions for Smart City services.</a:t>
            </a:r>
          </a:p>
          <a:p>
            <a:pPr marL="342900" indent="-342900">
              <a:buFont typeface="+mj-lt"/>
              <a:buAutoNum type="arabicPeriod"/>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Eliminate Redundancy</a:t>
            </a:r>
          </a:p>
          <a:p>
            <a:pPr marL="846138" lvl="1" indent="-388938">
              <a:buNone/>
            </a:pPr>
            <a:r>
              <a:rPr lang="en-US" b="1"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Example: </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Multiple service descriptions </a:t>
            </a:r>
            <a:b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b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sym typeface="Wingdings" pitchFamily="2" charset="2"/>
              </a:rPr>
              <a:t> Single</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unified service description</a:t>
            </a:r>
          </a:p>
          <a:p>
            <a:pPr marL="358775" indent="-350838">
              <a:buFont typeface="+mj-lt"/>
              <a:buAutoNum type="arabicPeriod"/>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Expand Generality of Existing Standards</a:t>
            </a:r>
          </a:p>
          <a:p>
            <a:pPr marL="800100" lvl="1" indent="-350838">
              <a:buNone/>
            </a:pPr>
            <a:r>
              <a:rPr lang="en-US" b="1"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Example:</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 JSON Schema </a:t>
            </a: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sym typeface="Wingdings" pitchFamily="2" charset="2"/>
              </a:rPr>
              <a:t>only defined for JSON </a:t>
            </a:r>
            <a:b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sym typeface="Wingdings" pitchFamily="2" charset="2"/>
              </a:rPr>
            </a:b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sym typeface="Wingdings" pitchFamily="2" charset="2"/>
              </a:rPr>
              <a:t>             Data Schema suitable for all relevant payload encodings.</a:t>
            </a:r>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a:p>
            <a:pPr marL="342900"/>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a:p>
            <a:pPr marL="342900" lvl="1">
              <a:buFont typeface="+mj-lt"/>
              <a:buAutoNum type="arabicPeriod"/>
            </a:pPr>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a:p>
            <a:pPr marL="342900" lvl="1">
              <a:buFont typeface="+mj-lt"/>
              <a:buAutoNum type="arabicPeriod"/>
            </a:pPr>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a:p>
            <a:pPr marL="685800" indent="-685800">
              <a:buFont typeface="+mj-lt"/>
              <a:buAutoNum type="arabicPeriod"/>
            </a:pPr>
            <a:endPar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19224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Text Placeholder 3"/>
          <p:cNvSpPr>
            <a:spLocks noGrp="1"/>
          </p:cNvSpPr>
          <p:nvPr>
            <p:ph type="body" idx="1"/>
          </p:nvPr>
        </p:nvSpPr>
        <p:spPr>
          <a:xfrm>
            <a:off x="127000" y="1396214"/>
            <a:ext cx="8669633" cy="1941790"/>
          </a:xfrm>
        </p:spPr>
        <p:txBody>
          <a:bodyPr/>
          <a:lstStyle/>
          <a:p>
            <a:pPr algn="ctr"/>
            <a:r>
              <a:rPr lang="en-US" sz="3600"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Smart Cities - PART 1</a:t>
            </a:r>
            <a:br>
              <a:rPr lang="en-US" sz="3600" b="1" dirty="0">
                <a:latin typeface="Intel Clear" panose="020B0604020203020204" pitchFamily="34" charset="0"/>
                <a:ea typeface="Intel Clear" panose="020B0604020203020204" pitchFamily="34" charset="0"/>
                <a:cs typeface="Intel Clear" panose="020B0604020203020204" pitchFamily="34" charset="0"/>
              </a:rPr>
            </a:br>
            <a:r>
              <a:rPr lang="en-US" sz="2400"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Crossing the Chasm through Standards Convergence</a:t>
            </a:r>
          </a:p>
          <a:p>
            <a:pPr algn="ctr"/>
            <a:r>
              <a:rPr lang="en-US" sz="3600" b="1" dirty="0"/>
              <a:t> </a:t>
            </a:r>
          </a:p>
        </p:txBody>
      </p:sp>
      <p:sp>
        <p:nvSpPr>
          <p:cNvPr id="3" name="TextBox 2">
            <a:extLst>
              <a:ext uri="{FF2B5EF4-FFF2-40B4-BE49-F238E27FC236}">
                <a16:creationId xmlns:a16="http://schemas.microsoft.com/office/drawing/2014/main" id="{5CB67131-BF84-4C0A-ADC0-D6041EDC722D}"/>
              </a:ext>
            </a:extLst>
          </p:cNvPr>
          <p:cNvSpPr txBox="1"/>
          <p:nvPr/>
        </p:nvSpPr>
        <p:spPr>
          <a:xfrm>
            <a:off x="7190913" y="3977196"/>
            <a:ext cx="1757778" cy="523220"/>
          </a:xfrm>
          <a:prstGeom prst="rect">
            <a:avLst/>
          </a:prstGeom>
          <a:noFill/>
        </p:spPr>
        <p:txBody>
          <a:bodyPr wrap="square" rtlCol="0">
            <a:spAutoFit/>
          </a:bodyPr>
          <a:lstStyle/>
          <a:p>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Eric Siow</a:t>
            </a:r>
          </a:p>
          <a:p>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Intel Corporation</a:t>
            </a:r>
          </a:p>
        </p:txBody>
      </p:sp>
    </p:spTree>
    <p:extLst>
      <p:ext uri="{BB962C8B-B14F-4D97-AF65-F5344CB8AC3E}">
        <p14:creationId xmlns:p14="http://schemas.microsoft.com/office/powerpoint/2010/main" val="40971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itle 2"/>
          <p:cNvSpPr>
            <a:spLocks noGrp="1"/>
          </p:cNvSpPr>
          <p:nvPr>
            <p:ph type="title"/>
          </p:nvPr>
        </p:nvSpPr>
        <p:spPr>
          <a:xfrm>
            <a:off x="457200" y="0"/>
            <a:ext cx="8229600" cy="868680"/>
          </a:xfrm>
        </p:spPr>
        <p:txBody>
          <a:bodyPr/>
          <a:lstStyle/>
          <a:p>
            <a:r>
              <a:rPr lang="en-US" sz="3200" dirty="0">
                <a:solidFill>
                  <a:schemeClr val="tx1"/>
                </a:solidFill>
                <a:latin typeface="Intel Clear Pro" panose="020B0804020202060201" pitchFamily="34" charset="77"/>
                <a:ea typeface="Intel Clear Pro" panose="020B0804020202060201" pitchFamily="34" charset="77"/>
                <a:cs typeface="Intel Clear Pro" panose="020B0804020202060201" pitchFamily="34" charset="77"/>
              </a:rPr>
              <a:t>State of the Union (IoT)</a:t>
            </a:r>
          </a:p>
        </p:txBody>
      </p:sp>
      <p:sp>
        <p:nvSpPr>
          <p:cNvPr id="4" name="Text Placeholder 3"/>
          <p:cNvSpPr>
            <a:spLocks noGrp="1"/>
          </p:cNvSpPr>
          <p:nvPr>
            <p:ph type="body" idx="1"/>
          </p:nvPr>
        </p:nvSpPr>
        <p:spPr>
          <a:xfrm>
            <a:off x="312330" y="909344"/>
            <a:ext cx="8228012" cy="2992524"/>
          </a:xfrm>
        </p:spPr>
        <p:txBody>
          <a:bodyPr/>
          <a:lstStyle/>
          <a:p>
            <a:pPr marL="514350" indent="-285750">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IoT is about 11 years old</a:t>
            </a:r>
          </a:p>
          <a:p>
            <a:pPr marL="514350" indent="-285750">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Hype has been much greater than present reality</a:t>
            </a:r>
          </a:p>
          <a:p>
            <a:pPr marL="514350" indent="-285750">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IoT is “biting off more than it can chew”:</a:t>
            </a:r>
          </a:p>
          <a:p>
            <a:pPr marL="517525" indent="-290513">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Trying to address too many markets</a:t>
            </a:r>
          </a:p>
          <a:p>
            <a:pPr marL="517525" indent="-290513">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Involves too many and mostly uncoordinated SDOs and SIGs</a:t>
            </a:r>
          </a:p>
          <a:p>
            <a:pPr marL="517525" indent="-290513">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Investments in IoT may be at risk</a:t>
            </a:r>
          </a:p>
          <a:p>
            <a:pPr marL="228600" indent="0">
              <a:buSzPct val="75000"/>
            </a:pPr>
            <a:endParaRPr lang="en-US" sz="2400" dirty="0">
              <a:solidFill>
                <a:schemeClr val="bg2"/>
              </a:solidFill>
            </a:endParaRPr>
          </a:p>
          <a:p>
            <a:pPr marL="685800" lvl="1" indent="0">
              <a:buSzPct val="75000"/>
              <a:buNone/>
            </a:pPr>
            <a:endParaRPr lang="en-US" dirty="0">
              <a:solidFill>
                <a:schemeClr val="bg2"/>
              </a:solidFill>
            </a:endParaRPr>
          </a:p>
          <a:p>
            <a:pPr marL="685800" lvl="1" indent="0">
              <a:buSzPct val="75000"/>
              <a:buNone/>
            </a:pPr>
            <a:endParaRPr lang="en-US" sz="1600" dirty="0">
              <a:solidFill>
                <a:schemeClr val="bg2">
                  <a:lumMod val="60000"/>
                  <a:lumOff val="40000"/>
                </a:schemeClr>
              </a:solidFill>
            </a:endParaRPr>
          </a:p>
          <a:p>
            <a:pPr marL="971550" lvl="1" indent="-285750">
              <a:buSzPct val="75000"/>
              <a:buFont typeface="Arial" panose="020B0604020202020204" pitchFamily="34" charset="0"/>
              <a:buChar char="−"/>
            </a:pPr>
            <a:endParaRPr lang="en-US" sz="1600" dirty="0">
              <a:solidFill>
                <a:schemeClr val="bg2">
                  <a:lumMod val="60000"/>
                  <a:lumOff val="40000"/>
                </a:schemeClr>
              </a:solidFill>
            </a:endParaRPr>
          </a:p>
        </p:txBody>
      </p:sp>
      <p:sp>
        <p:nvSpPr>
          <p:cNvPr id="7" name="TextBox 6"/>
          <p:cNvSpPr txBox="1"/>
          <p:nvPr/>
        </p:nvSpPr>
        <p:spPr>
          <a:xfrm>
            <a:off x="623072" y="4132295"/>
            <a:ext cx="7778919" cy="461665"/>
          </a:xfrm>
          <a:prstGeom prst="rect">
            <a:avLst/>
          </a:prstGeom>
          <a:solidFill>
            <a:schemeClr val="accent3">
              <a:lumMod val="60000"/>
              <a:lumOff val="40000"/>
            </a:schemeClr>
          </a:solidFill>
        </p:spPr>
        <p:txBody>
          <a:bodyPr wrap="square" rtlCol="0">
            <a:spAutoFit/>
          </a:bodyPr>
          <a:lstStyle/>
          <a:p>
            <a:pPr algn="ctr"/>
            <a:r>
              <a:rPr lang="en-US" sz="2400" b="1" dirty="0">
                <a:solidFill>
                  <a:srgbClr val="FF0000"/>
                </a:solidFill>
                <a:latin typeface="Intel Clear" panose="020B0604020203020204" pitchFamily="34" charset="0"/>
                <a:ea typeface="Intel Clear" panose="020B0604020203020204" pitchFamily="34" charset="0"/>
                <a:cs typeface="Intel Clear" panose="020B0604020203020204" pitchFamily="34" charset="0"/>
              </a:rPr>
              <a:t>Smart City investments also face the same issues</a:t>
            </a:r>
          </a:p>
        </p:txBody>
      </p:sp>
    </p:spTree>
    <p:extLst>
      <p:ext uri="{BB962C8B-B14F-4D97-AF65-F5344CB8AC3E}">
        <p14:creationId xmlns:p14="http://schemas.microsoft.com/office/powerpoint/2010/main" val="163649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4" name="Content Placeholder 3"/>
          <p:cNvSpPr>
            <a:spLocks noGrp="1"/>
          </p:cNvSpPr>
          <p:nvPr>
            <p:ph sz="quarter" idx="13"/>
          </p:nvPr>
        </p:nvSpPr>
        <p:spPr>
          <a:solidFill>
            <a:schemeClr val="bg1"/>
          </a:solidFill>
        </p:spPr>
        <p:txBody>
          <a:bodyPr/>
          <a:lstStyle/>
          <a:p>
            <a:r>
              <a:rPr lang="en-US" sz="3600" b="1" dirty="0">
                <a:ln w="0"/>
                <a:solidFill>
                  <a:schemeClr val="bg2"/>
                </a:solidFill>
                <a:effectLst>
                  <a:outerShdw blurRad="38100" dist="19050" dir="2700000" algn="tl" rotWithShape="0">
                    <a:schemeClr val="dk1">
                      <a:alpha val="40000"/>
                    </a:schemeClr>
                  </a:outerShdw>
                </a:effectLst>
              </a:rPr>
              <a:t>“Life is really simple, but we insist on making it complicated.”  </a:t>
            </a:r>
          </a:p>
          <a:p>
            <a:endParaRPr lang="en-US" dirty="0"/>
          </a:p>
          <a:p>
            <a:r>
              <a:rPr lang="en-US" dirty="0"/>
              <a:t>                                                                                  </a:t>
            </a:r>
            <a:r>
              <a:rPr lang="en-US" sz="2800" dirty="0">
                <a:solidFill>
                  <a:schemeClr val="tx1"/>
                </a:solidFill>
              </a:rPr>
              <a:t>Confucius</a:t>
            </a:r>
          </a:p>
        </p:txBody>
      </p:sp>
    </p:spTree>
    <p:extLst>
      <p:ext uri="{BB962C8B-B14F-4D97-AF65-F5344CB8AC3E}">
        <p14:creationId xmlns:p14="http://schemas.microsoft.com/office/powerpoint/2010/main" val="176834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72352" y="4824387"/>
            <a:ext cx="2133600" cy="273844"/>
          </a:xfrm>
        </p:spPr>
        <p:txBody>
          <a:bodyPr/>
          <a:lstStyle/>
          <a:p>
            <a:fld id="{EE2556C5-CE8C-6547-B838-EA80C61A4AF7}" type="slidenum">
              <a:rPr lang="en-US" smtClean="0">
                <a:solidFill>
                  <a:prstClr val="white"/>
                </a:solidFill>
              </a:rPr>
              <a:pPr/>
              <a:t>6</a:t>
            </a:fld>
            <a:endParaRPr lang="en-US" dirty="0">
              <a:solidFill>
                <a:prstClr val="white"/>
              </a:solidFill>
            </a:endParaRPr>
          </a:p>
        </p:txBody>
      </p:sp>
      <p:sp>
        <p:nvSpPr>
          <p:cNvPr id="3" name="Title 2"/>
          <p:cNvSpPr>
            <a:spLocks noGrp="1"/>
          </p:cNvSpPr>
          <p:nvPr>
            <p:ph type="title"/>
          </p:nvPr>
        </p:nvSpPr>
        <p:spPr>
          <a:xfrm>
            <a:off x="360727" y="24288"/>
            <a:ext cx="8324883" cy="532925"/>
          </a:xfrm>
        </p:spPr>
        <p:txBody>
          <a:bodyPr/>
          <a:lstStyle/>
          <a:p>
            <a:r>
              <a:rPr lang="en-US" dirty="0">
                <a:solidFill>
                  <a:schemeClr val="tx1"/>
                </a:solidFill>
              </a:rPr>
              <a:t>IoT DATA AND METADATA STANDARDS MAP</a:t>
            </a:r>
          </a:p>
        </p:txBody>
      </p:sp>
      <p:graphicFrame>
        <p:nvGraphicFramePr>
          <p:cNvPr id="5" name="Content Placeholder 4"/>
          <p:cNvGraphicFramePr>
            <a:graphicFrameLocks noGrp="1"/>
          </p:cNvGraphicFramePr>
          <p:nvPr>
            <p:ph sz="quarter" idx="13"/>
          </p:nvPr>
        </p:nvGraphicFramePr>
        <p:xfrm>
          <a:off x="456010" y="557213"/>
          <a:ext cx="8227220" cy="4102276"/>
        </p:xfrm>
        <a:graphic>
          <a:graphicData uri="http://schemas.openxmlformats.org/drawingml/2006/table">
            <a:tbl>
              <a:tblPr firstRow="1" bandRow="1">
                <a:tableStyleId>{5C22544A-7EE6-4342-B048-85BDC9FD1C3A}</a:tableStyleId>
              </a:tblPr>
              <a:tblGrid>
                <a:gridCol w="1645444">
                  <a:extLst>
                    <a:ext uri="{9D8B030D-6E8A-4147-A177-3AD203B41FA5}">
                      <a16:colId xmlns:a16="http://schemas.microsoft.com/office/drawing/2014/main" val="20000"/>
                    </a:ext>
                  </a:extLst>
                </a:gridCol>
                <a:gridCol w="1645444">
                  <a:extLst>
                    <a:ext uri="{9D8B030D-6E8A-4147-A177-3AD203B41FA5}">
                      <a16:colId xmlns:a16="http://schemas.microsoft.com/office/drawing/2014/main" val="20001"/>
                    </a:ext>
                  </a:extLst>
                </a:gridCol>
                <a:gridCol w="1645444">
                  <a:extLst>
                    <a:ext uri="{9D8B030D-6E8A-4147-A177-3AD203B41FA5}">
                      <a16:colId xmlns:a16="http://schemas.microsoft.com/office/drawing/2014/main" val="20002"/>
                    </a:ext>
                  </a:extLst>
                </a:gridCol>
                <a:gridCol w="1645444">
                  <a:extLst>
                    <a:ext uri="{9D8B030D-6E8A-4147-A177-3AD203B41FA5}">
                      <a16:colId xmlns:a16="http://schemas.microsoft.com/office/drawing/2014/main" val="20003"/>
                    </a:ext>
                  </a:extLst>
                </a:gridCol>
                <a:gridCol w="1645444">
                  <a:extLst>
                    <a:ext uri="{9D8B030D-6E8A-4147-A177-3AD203B41FA5}">
                      <a16:colId xmlns:a16="http://schemas.microsoft.com/office/drawing/2014/main" val="20004"/>
                    </a:ext>
                  </a:extLst>
                </a:gridCol>
              </a:tblGrid>
              <a:tr h="190932">
                <a:tc>
                  <a:txBody>
                    <a:bodyPr/>
                    <a:lstStyle/>
                    <a:p>
                      <a:r>
                        <a:rPr lang="en-US" sz="1100" dirty="0"/>
                        <a:t>Discovery</a:t>
                      </a:r>
                    </a:p>
                  </a:txBody>
                  <a:tcPr marL="68580" marR="68580" marT="34290" marB="34290">
                    <a:solidFill>
                      <a:schemeClr val="accent2"/>
                    </a:solidFill>
                  </a:tcPr>
                </a:tc>
                <a:tc>
                  <a:txBody>
                    <a:bodyPr/>
                    <a:lstStyle/>
                    <a:p>
                      <a:r>
                        <a:rPr lang="en-US" sz="1100" dirty="0"/>
                        <a:t>Ingestion</a:t>
                      </a:r>
                    </a:p>
                  </a:txBody>
                  <a:tcPr marL="68580" marR="68580" marT="34290" marB="34290">
                    <a:solidFill>
                      <a:schemeClr val="accent2"/>
                    </a:solidFill>
                  </a:tcPr>
                </a:tc>
                <a:tc>
                  <a:txBody>
                    <a:bodyPr/>
                    <a:lstStyle/>
                    <a:p>
                      <a:r>
                        <a:rPr lang="en-US" sz="1100" dirty="0"/>
                        <a:t>Exchange</a:t>
                      </a:r>
                    </a:p>
                  </a:txBody>
                  <a:tcPr marL="68580" marR="68580" marT="34290" marB="34290">
                    <a:solidFill>
                      <a:schemeClr val="accent2"/>
                    </a:solidFill>
                  </a:tcPr>
                </a:tc>
                <a:tc>
                  <a:txBody>
                    <a:bodyPr/>
                    <a:lstStyle/>
                    <a:p>
                      <a:r>
                        <a:rPr lang="en-US" sz="1100" dirty="0"/>
                        <a:t>Modeling</a:t>
                      </a:r>
                    </a:p>
                  </a:txBody>
                  <a:tcPr marL="68580" marR="68580" marT="34290" marB="34290">
                    <a:solidFill>
                      <a:schemeClr val="accent2"/>
                    </a:solidFill>
                  </a:tcPr>
                </a:tc>
                <a:tc>
                  <a:txBody>
                    <a:bodyPr/>
                    <a:lstStyle/>
                    <a:p>
                      <a:r>
                        <a:rPr lang="en-US" sz="1100" dirty="0"/>
                        <a:t>Consumption</a:t>
                      </a:r>
                    </a:p>
                  </a:txBody>
                  <a:tcPr marL="68580" marR="68580" marT="34290" marB="34290">
                    <a:solidFill>
                      <a:schemeClr val="accent2"/>
                    </a:solidFill>
                  </a:tcPr>
                </a:tc>
                <a:extLst>
                  <a:ext uri="{0D108BD9-81ED-4DB2-BD59-A6C34878D82A}">
                    <a16:rowId xmlns:a16="http://schemas.microsoft.com/office/drawing/2014/main" val="84556168"/>
                  </a:ext>
                </a:extLst>
              </a:tr>
              <a:tr h="238731">
                <a:tc>
                  <a:txBody>
                    <a:bodyPr/>
                    <a:lstStyle/>
                    <a:p>
                      <a:r>
                        <a:rPr lang="en-US" sz="1100" baseline="0" dirty="0"/>
                        <a:t>Descriptions</a:t>
                      </a:r>
                      <a:endParaRPr lang="en-US" sz="1100" dirty="0"/>
                    </a:p>
                  </a:txBody>
                  <a:tcPr marL="68580" marR="68580" marT="34290" marB="34290">
                    <a:solidFill>
                      <a:schemeClr val="accent2"/>
                    </a:solidFill>
                  </a:tcPr>
                </a:tc>
                <a:tc>
                  <a:txBody>
                    <a:bodyPr/>
                    <a:lstStyle/>
                    <a:p>
                      <a:r>
                        <a:rPr lang="en-US" sz="1100" dirty="0"/>
                        <a:t>Encoding</a:t>
                      </a:r>
                    </a:p>
                  </a:txBody>
                  <a:tcPr marL="68580" marR="68580" marT="34290" marB="34290">
                    <a:solidFill>
                      <a:schemeClr val="accent2"/>
                    </a:solidFill>
                  </a:tcPr>
                </a:tc>
                <a:tc>
                  <a:txBody>
                    <a:bodyPr/>
                    <a:lstStyle/>
                    <a:p>
                      <a:r>
                        <a:rPr lang="en-US" sz="1100" dirty="0"/>
                        <a:t>Protocols</a:t>
                      </a:r>
                    </a:p>
                  </a:txBody>
                  <a:tcPr marL="68580" marR="68580" marT="34290" marB="34290">
                    <a:solidFill>
                      <a:schemeClr val="accent2"/>
                    </a:solidFill>
                  </a:tcPr>
                </a:tc>
                <a:tc>
                  <a:txBody>
                    <a:bodyPr/>
                    <a:lstStyle/>
                    <a:p>
                      <a:r>
                        <a:rPr lang="en-US" sz="1100" dirty="0"/>
                        <a:t>Semantics</a:t>
                      </a:r>
                    </a:p>
                  </a:txBody>
                  <a:tcPr marL="68580" marR="68580" marT="34290" marB="34290">
                    <a:solidFill>
                      <a:schemeClr val="accent2"/>
                    </a:solidFill>
                  </a:tcPr>
                </a:tc>
                <a:tc>
                  <a:txBody>
                    <a:bodyPr/>
                    <a:lstStyle/>
                    <a:p>
                      <a:r>
                        <a:rPr lang="en-US" sz="1100" baseline="0" dirty="0"/>
                        <a:t>Query</a:t>
                      </a:r>
                      <a:endParaRPr lang="en-US" sz="1100" dirty="0"/>
                    </a:p>
                  </a:txBody>
                  <a:tcPr marL="68580" marR="68580" marT="34290" marB="34290">
                    <a:solidFill>
                      <a:schemeClr val="accent2"/>
                    </a:solidFill>
                  </a:tcPr>
                </a:tc>
                <a:extLst>
                  <a:ext uri="{0D108BD9-81ED-4DB2-BD59-A6C34878D82A}">
                    <a16:rowId xmlns:a16="http://schemas.microsoft.com/office/drawing/2014/main" val="10000"/>
                  </a:ext>
                </a:extLst>
              </a:tr>
              <a:tr h="3627325">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tc>
                  <a:txBody>
                    <a:bodyPr/>
                    <a:lstStyle/>
                    <a:p>
                      <a:endParaRPr lang="en-US" sz="1100" dirty="0"/>
                    </a:p>
                  </a:txBody>
                  <a:tcPr marL="68580" marR="68580" marT="34290" marB="34290">
                    <a:solidFill>
                      <a:schemeClr val="accent4">
                        <a:lumMod val="20000"/>
                        <a:lumOff val="80000"/>
                      </a:schemeClr>
                    </a:solidFill>
                  </a:tcPr>
                </a:tc>
                <a:extLst>
                  <a:ext uri="{0D108BD9-81ED-4DB2-BD59-A6C34878D82A}">
                    <a16:rowId xmlns:a16="http://schemas.microsoft.com/office/drawing/2014/main" val="10001"/>
                  </a:ext>
                </a:extLst>
              </a:tr>
            </a:tbl>
          </a:graphicData>
        </a:graphic>
      </p:graphicFrame>
      <p:sp>
        <p:nvSpPr>
          <p:cNvPr id="7" name="Rounded Rectangle 6"/>
          <p:cNvSpPr/>
          <p:nvPr/>
        </p:nvSpPr>
        <p:spPr>
          <a:xfrm>
            <a:off x="458962" y="1764820"/>
            <a:ext cx="3273768" cy="19278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RAML</a:t>
            </a:r>
          </a:p>
        </p:txBody>
      </p:sp>
      <p:sp>
        <p:nvSpPr>
          <p:cNvPr id="10" name="Rounded Rectangle 9"/>
          <p:cNvSpPr/>
          <p:nvPr/>
        </p:nvSpPr>
        <p:spPr>
          <a:xfrm>
            <a:off x="445614" y="1290060"/>
            <a:ext cx="3994804" cy="19278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a:t>
            </a:r>
            <a:r>
              <a:rPr lang="en-US" sz="1050" dirty="0" err="1"/>
              <a:t>WoT</a:t>
            </a:r>
            <a:r>
              <a:rPr lang="en-US" sz="1050" dirty="0"/>
              <a:t> Thing Descriptions</a:t>
            </a:r>
          </a:p>
        </p:txBody>
      </p:sp>
      <p:sp>
        <p:nvSpPr>
          <p:cNvPr id="11" name="Rounded Rectangle 10"/>
          <p:cNvSpPr/>
          <p:nvPr/>
        </p:nvSpPr>
        <p:spPr>
          <a:xfrm>
            <a:off x="5402171" y="1056190"/>
            <a:ext cx="1622162"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RDF/JSON-LD</a:t>
            </a:r>
          </a:p>
        </p:txBody>
      </p:sp>
      <p:sp>
        <p:nvSpPr>
          <p:cNvPr id="13" name="Rounded Rectangle 12"/>
          <p:cNvSpPr/>
          <p:nvPr/>
        </p:nvSpPr>
        <p:spPr>
          <a:xfrm>
            <a:off x="7082114" y="3072373"/>
            <a:ext cx="1597994" cy="192780"/>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SQL</a:t>
            </a:r>
          </a:p>
        </p:txBody>
      </p:sp>
      <p:sp>
        <p:nvSpPr>
          <p:cNvPr id="14" name="Rounded Rectangle 13"/>
          <p:cNvSpPr/>
          <p:nvPr/>
        </p:nvSpPr>
        <p:spPr>
          <a:xfrm>
            <a:off x="2115210" y="3790159"/>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JSON</a:t>
            </a:r>
          </a:p>
        </p:txBody>
      </p:sp>
      <p:sp>
        <p:nvSpPr>
          <p:cNvPr id="15" name="Rounded Rectangle 14"/>
          <p:cNvSpPr/>
          <p:nvPr/>
        </p:nvSpPr>
        <p:spPr>
          <a:xfrm>
            <a:off x="2115210" y="3559673"/>
            <a:ext cx="1603128" cy="182607"/>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CBOR</a:t>
            </a:r>
          </a:p>
        </p:txBody>
      </p:sp>
      <p:sp>
        <p:nvSpPr>
          <p:cNvPr id="16" name="Rounded Rectangle 15"/>
          <p:cNvSpPr/>
          <p:nvPr/>
        </p:nvSpPr>
        <p:spPr>
          <a:xfrm>
            <a:off x="3760612" y="2254193"/>
            <a:ext cx="1606137"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HTTP</a:t>
            </a:r>
          </a:p>
        </p:txBody>
      </p:sp>
      <p:sp>
        <p:nvSpPr>
          <p:cNvPr id="17" name="Rounded Rectangle 16"/>
          <p:cNvSpPr/>
          <p:nvPr/>
        </p:nvSpPr>
        <p:spPr>
          <a:xfrm>
            <a:off x="467215" y="2253695"/>
            <a:ext cx="3264708" cy="187586"/>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HTML</a:t>
            </a:r>
          </a:p>
        </p:txBody>
      </p:sp>
      <p:sp>
        <p:nvSpPr>
          <p:cNvPr id="18" name="Rounded Rectangle 17"/>
          <p:cNvSpPr/>
          <p:nvPr/>
        </p:nvSpPr>
        <p:spPr>
          <a:xfrm>
            <a:off x="2115210" y="4011847"/>
            <a:ext cx="1603128"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XML</a:t>
            </a:r>
          </a:p>
        </p:txBody>
      </p:sp>
      <p:sp>
        <p:nvSpPr>
          <p:cNvPr id="19" name="Rounded Rectangle 18"/>
          <p:cNvSpPr/>
          <p:nvPr/>
        </p:nvSpPr>
        <p:spPr>
          <a:xfrm>
            <a:off x="853065" y="2734978"/>
            <a:ext cx="2199503" cy="187586"/>
          </a:xfrm>
          <a:prstGeom prst="roundRect">
            <a:avLst/>
          </a:prstGeom>
          <a:solidFill>
            <a:schemeClr val="accent2">
              <a:lumMod val="60000"/>
              <a:lumOff val="40000"/>
            </a:schemeClr>
          </a:solidFill>
          <a:ln w="47625">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JSON Schema</a:t>
            </a:r>
          </a:p>
        </p:txBody>
      </p:sp>
      <p:sp>
        <p:nvSpPr>
          <p:cNvPr id="20" name="Rounded Rectangle 19"/>
          <p:cNvSpPr/>
          <p:nvPr/>
        </p:nvSpPr>
        <p:spPr>
          <a:xfrm>
            <a:off x="853064" y="3215338"/>
            <a:ext cx="2199503" cy="192780"/>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OPC-UA XML Schema</a:t>
            </a:r>
          </a:p>
        </p:txBody>
      </p:sp>
      <p:sp>
        <p:nvSpPr>
          <p:cNvPr id="21" name="Rounded Rectangle 20"/>
          <p:cNvSpPr/>
          <p:nvPr/>
        </p:nvSpPr>
        <p:spPr>
          <a:xfrm>
            <a:off x="5407160" y="1553572"/>
            <a:ext cx="1630610" cy="192780"/>
          </a:xfrm>
          <a:prstGeom prst="roundRect">
            <a:avLst/>
          </a:prstGeom>
          <a:solidFill>
            <a:schemeClr val="accent2">
              <a:lumMod val="75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iot.schema.org</a:t>
            </a:r>
          </a:p>
        </p:txBody>
      </p:sp>
      <p:sp>
        <p:nvSpPr>
          <p:cNvPr id="24" name="Rounded Rectangle 23"/>
          <p:cNvSpPr/>
          <p:nvPr/>
        </p:nvSpPr>
        <p:spPr>
          <a:xfrm>
            <a:off x="5402170" y="2322835"/>
            <a:ext cx="1623451" cy="197489"/>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ETSI: NGSI-LD</a:t>
            </a:r>
          </a:p>
        </p:txBody>
      </p:sp>
      <p:sp>
        <p:nvSpPr>
          <p:cNvPr id="25" name="Rounded Rectangle 24"/>
          <p:cNvSpPr/>
          <p:nvPr/>
        </p:nvSpPr>
        <p:spPr>
          <a:xfrm>
            <a:off x="853065" y="1054007"/>
            <a:ext cx="2199503"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RDF Schema/SHACL</a:t>
            </a:r>
          </a:p>
        </p:txBody>
      </p:sp>
      <p:sp>
        <p:nvSpPr>
          <p:cNvPr id="28" name="Rounded Rectangle 27"/>
          <p:cNvSpPr/>
          <p:nvPr/>
        </p:nvSpPr>
        <p:spPr>
          <a:xfrm>
            <a:off x="3758648" y="2494108"/>
            <a:ext cx="1610063"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a:t>
            </a:r>
            <a:r>
              <a:rPr lang="en-US" sz="1050" dirty="0" err="1"/>
              <a:t>CoAP</a:t>
            </a:r>
            <a:endParaRPr lang="en-US" sz="1050" dirty="0"/>
          </a:p>
        </p:txBody>
      </p:sp>
      <p:sp>
        <p:nvSpPr>
          <p:cNvPr id="29" name="Rounded Rectangle 28"/>
          <p:cNvSpPr/>
          <p:nvPr/>
        </p:nvSpPr>
        <p:spPr>
          <a:xfrm>
            <a:off x="3755377" y="3116325"/>
            <a:ext cx="1628486" cy="182607"/>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OMG: DDS</a:t>
            </a:r>
          </a:p>
        </p:txBody>
      </p:sp>
      <p:sp>
        <p:nvSpPr>
          <p:cNvPr id="30" name="Rounded Rectangle 29"/>
          <p:cNvSpPr/>
          <p:nvPr/>
        </p:nvSpPr>
        <p:spPr>
          <a:xfrm>
            <a:off x="3755377" y="4466230"/>
            <a:ext cx="1628486" cy="182607"/>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IP/TCP/UDP</a:t>
            </a:r>
          </a:p>
        </p:txBody>
      </p:sp>
      <p:sp>
        <p:nvSpPr>
          <p:cNvPr id="31" name="Rounded Rectangle 30"/>
          <p:cNvSpPr/>
          <p:nvPr/>
        </p:nvSpPr>
        <p:spPr>
          <a:xfrm>
            <a:off x="3756567" y="3346811"/>
            <a:ext cx="1628486" cy="186435"/>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MQTT</a:t>
            </a:r>
          </a:p>
        </p:txBody>
      </p:sp>
      <p:sp>
        <p:nvSpPr>
          <p:cNvPr id="32" name="Rounded Rectangle 31"/>
          <p:cNvSpPr/>
          <p:nvPr/>
        </p:nvSpPr>
        <p:spPr>
          <a:xfrm>
            <a:off x="3756567" y="3570280"/>
            <a:ext cx="1628486" cy="18260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AMQP</a:t>
            </a:r>
          </a:p>
        </p:txBody>
      </p:sp>
      <p:sp>
        <p:nvSpPr>
          <p:cNvPr id="33" name="Rounded Rectangle 32"/>
          <p:cNvSpPr/>
          <p:nvPr/>
        </p:nvSpPr>
        <p:spPr>
          <a:xfrm>
            <a:off x="5407160" y="1800571"/>
            <a:ext cx="1617934" cy="21308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Haystack</a:t>
            </a:r>
          </a:p>
        </p:txBody>
      </p:sp>
      <p:sp>
        <p:nvSpPr>
          <p:cNvPr id="34" name="Rounded Rectangle 33"/>
          <p:cNvSpPr/>
          <p:nvPr/>
        </p:nvSpPr>
        <p:spPr>
          <a:xfrm>
            <a:off x="5407159" y="2059701"/>
            <a:ext cx="1618461" cy="213088"/>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SSN</a:t>
            </a:r>
          </a:p>
        </p:txBody>
      </p:sp>
      <p:sp>
        <p:nvSpPr>
          <p:cNvPr id="35" name="Rounded Rectangle 34"/>
          <p:cNvSpPr/>
          <p:nvPr/>
        </p:nvSpPr>
        <p:spPr>
          <a:xfrm>
            <a:off x="7049498" y="1301896"/>
            <a:ext cx="1608567"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OWL</a:t>
            </a:r>
          </a:p>
        </p:txBody>
      </p:sp>
      <p:sp>
        <p:nvSpPr>
          <p:cNvPr id="36" name="Rounded Rectangle 35"/>
          <p:cNvSpPr/>
          <p:nvPr/>
        </p:nvSpPr>
        <p:spPr>
          <a:xfrm>
            <a:off x="5402170" y="1301896"/>
            <a:ext cx="1622163"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OGS: O&amp;M</a:t>
            </a:r>
          </a:p>
        </p:txBody>
      </p:sp>
      <p:sp>
        <p:nvSpPr>
          <p:cNvPr id="38" name="Rounded Rectangle 37"/>
          <p:cNvSpPr/>
          <p:nvPr/>
        </p:nvSpPr>
        <p:spPr>
          <a:xfrm>
            <a:off x="7075853" y="4001675"/>
            <a:ext cx="1608567" cy="192780"/>
          </a:xfrm>
          <a:prstGeom prst="roundRect">
            <a:avLst/>
          </a:prstGeom>
          <a:solidFill>
            <a:schemeClr val="accent2">
              <a:lumMod val="20000"/>
              <a:lumOff val="80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COIN</a:t>
            </a:r>
          </a:p>
        </p:txBody>
      </p:sp>
      <p:sp>
        <p:nvSpPr>
          <p:cNvPr id="41" name="Rounded Rectangle 17">
            <a:extLst>
              <a:ext uri="{FF2B5EF4-FFF2-40B4-BE49-F238E27FC236}">
                <a16:creationId xmlns:a16="http://schemas.microsoft.com/office/drawing/2014/main" id="{4DED2724-942A-41D6-B166-50CEBA845D37}"/>
              </a:ext>
            </a:extLst>
          </p:cNvPr>
          <p:cNvSpPr/>
          <p:nvPr/>
        </p:nvSpPr>
        <p:spPr>
          <a:xfrm>
            <a:off x="2114454" y="4233535"/>
            <a:ext cx="1603884" cy="182608"/>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YAML</a:t>
            </a:r>
          </a:p>
        </p:txBody>
      </p:sp>
      <p:sp>
        <p:nvSpPr>
          <p:cNvPr id="42" name="Rounded Rectangle 29">
            <a:extLst>
              <a:ext uri="{FF2B5EF4-FFF2-40B4-BE49-F238E27FC236}">
                <a16:creationId xmlns:a16="http://schemas.microsoft.com/office/drawing/2014/main" id="{679760AE-0CF1-4787-8ADF-B7A67081F91D}"/>
              </a:ext>
            </a:extLst>
          </p:cNvPr>
          <p:cNvSpPr/>
          <p:nvPr/>
        </p:nvSpPr>
        <p:spPr>
          <a:xfrm>
            <a:off x="5408222" y="4466239"/>
            <a:ext cx="1628486" cy="182608"/>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IETF: YANG</a:t>
            </a:r>
          </a:p>
        </p:txBody>
      </p:sp>
      <p:sp>
        <p:nvSpPr>
          <p:cNvPr id="43" name="Rounded Rectangle 10">
            <a:extLst>
              <a:ext uri="{FF2B5EF4-FFF2-40B4-BE49-F238E27FC236}">
                <a16:creationId xmlns:a16="http://schemas.microsoft.com/office/drawing/2014/main" id="{32EAB920-D811-4300-BEC9-FAE4C8214D6E}"/>
              </a:ext>
            </a:extLst>
          </p:cNvPr>
          <p:cNvSpPr/>
          <p:nvPr/>
        </p:nvSpPr>
        <p:spPr>
          <a:xfrm>
            <a:off x="7052620" y="1056190"/>
            <a:ext cx="1630610" cy="200273"/>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W3C: SPARQL</a:t>
            </a:r>
          </a:p>
        </p:txBody>
      </p:sp>
      <p:sp>
        <p:nvSpPr>
          <p:cNvPr id="44" name="Rounded Rectangle 15">
            <a:extLst>
              <a:ext uri="{FF2B5EF4-FFF2-40B4-BE49-F238E27FC236}">
                <a16:creationId xmlns:a16="http://schemas.microsoft.com/office/drawing/2014/main" id="{664019AD-31EC-4C07-9C03-174013B2AD3B}"/>
              </a:ext>
            </a:extLst>
          </p:cNvPr>
          <p:cNvSpPr/>
          <p:nvPr/>
        </p:nvSpPr>
        <p:spPr>
          <a:xfrm>
            <a:off x="3776374" y="3994738"/>
            <a:ext cx="1606137" cy="184602"/>
          </a:xfrm>
          <a:prstGeom prst="roundRect">
            <a:avLst/>
          </a:prstGeom>
          <a:solidFill>
            <a:schemeClr val="accent2">
              <a:lumMod val="20000"/>
              <a:lumOff val="80000"/>
            </a:schemeClr>
          </a:solid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IETF: ICN</a:t>
            </a:r>
          </a:p>
        </p:txBody>
      </p:sp>
      <p:sp>
        <p:nvSpPr>
          <p:cNvPr id="45" name="Rounded Rectangle 30">
            <a:extLst>
              <a:ext uri="{FF2B5EF4-FFF2-40B4-BE49-F238E27FC236}">
                <a16:creationId xmlns:a16="http://schemas.microsoft.com/office/drawing/2014/main" id="{42A6BA78-08FC-4BEE-9435-78A3F73779DB}"/>
              </a:ext>
            </a:extLst>
          </p:cNvPr>
          <p:cNvSpPr/>
          <p:nvPr/>
        </p:nvSpPr>
        <p:spPr>
          <a:xfrm>
            <a:off x="460770" y="3470401"/>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TOSCA/UDDI</a:t>
            </a:r>
          </a:p>
        </p:txBody>
      </p:sp>
      <p:sp>
        <p:nvSpPr>
          <p:cNvPr id="46" name="Rounded Rectangle 30">
            <a:extLst>
              <a:ext uri="{FF2B5EF4-FFF2-40B4-BE49-F238E27FC236}">
                <a16:creationId xmlns:a16="http://schemas.microsoft.com/office/drawing/2014/main" id="{18C10CF2-58AB-4932-99B2-52FF49843F9D}"/>
              </a:ext>
            </a:extLst>
          </p:cNvPr>
          <p:cNvSpPr/>
          <p:nvPr/>
        </p:nvSpPr>
        <p:spPr>
          <a:xfrm>
            <a:off x="466934" y="3698489"/>
            <a:ext cx="161333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Oasis: SAML</a:t>
            </a:r>
          </a:p>
        </p:txBody>
      </p:sp>
      <p:sp>
        <p:nvSpPr>
          <p:cNvPr id="23" name="Rounded Rectangle 22"/>
          <p:cNvSpPr/>
          <p:nvPr/>
        </p:nvSpPr>
        <p:spPr>
          <a:xfrm>
            <a:off x="5425664" y="4162616"/>
            <a:ext cx="1591692" cy="242880"/>
          </a:xfrm>
          <a:prstGeom prst="roundRect">
            <a:avLst>
              <a:gd name="adj" fmla="val 3934"/>
            </a:avLst>
          </a:prstGeom>
          <a:solidFill>
            <a:schemeClr val="accent2">
              <a:lumMod val="20000"/>
              <a:lumOff val="80000"/>
            </a:schemeClr>
          </a:solidFill>
          <a:ln w="47625">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1050" dirty="0">
                <a:solidFill>
                  <a:schemeClr val="tx2"/>
                </a:solidFill>
              </a:rPr>
              <a:t>One Data Model</a:t>
            </a:r>
          </a:p>
        </p:txBody>
      </p:sp>
      <p:sp>
        <p:nvSpPr>
          <p:cNvPr id="37" name="Rounded Rectangle 36"/>
          <p:cNvSpPr/>
          <p:nvPr/>
        </p:nvSpPr>
        <p:spPr>
          <a:xfrm>
            <a:off x="5418182" y="2896460"/>
            <a:ext cx="1599174" cy="21033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 </a:t>
            </a:r>
            <a:r>
              <a:rPr lang="en-US" sz="1050" dirty="0" err="1"/>
              <a:t>oneiota</a:t>
            </a:r>
            <a:endParaRPr lang="en-US" sz="1050" dirty="0"/>
          </a:p>
        </p:txBody>
      </p:sp>
      <p:sp>
        <p:nvSpPr>
          <p:cNvPr id="39" name="Rounded Rectangle 36">
            <a:extLst>
              <a:ext uri="{FF2B5EF4-FFF2-40B4-BE49-F238E27FC236}">
                <a16:creationId xmlns:a16="http://schemas.microsoft.com/office/drawing/2014/main" id="{BF4ABEBA-E22A-4810-BC7D-5D40765CF052}"/>
              </a:ext>
            </a:extLst>
          </p:cNvPr>
          <p:cNvSpPr/>
          <p:nvPr/>
        </p:nvSpPr>
        <p:spPr>
          <a:xfrm>
            <a:off x="5425664" y="3138084"/>
            <a:ext cx="1591692" cy="210333"/>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Zigbee</a:t>
            </a:r>
          </a:p>
        </p:txBody>
      </p:sp>
      <p:sp>
        <p:nvSpPr>
          <p:cNvPr id="40" name="Rounded Rectangle 36">
            <a:extLst>
              <a:ext uri="{FF2B5EF4-FFF2-40B4-BE49-F238E27FC236}">
                <a16:creationId xmlns:a16="http://schemas.microsoft.com/office/drawing/2014/main" id="{CF3C4805-A80D-4540-A02E-FFC0D1876B13}"/>
              </a:ext>
            </a:extLst>
          </p:cNvPr>
          <p:cNvSpPr/>
          <p:nvPr/>
        </p:nvSpPr>
        <p:spPr>
          <a:xfrm>
            <a:off x="5418182" y="3640182"/>
            <a:ext cx="1591692" cy="210044"/>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LwM2M/IPSO</a:t>
            </a:r>
          </a:p>
        </p:txBody>
      </p:sp>
      <p:sp>
        <p:nvSpPr>
          <p:cNvPr id="47" name="Rounded Rectangle 36">
            <a:extLst>
              <a:ext uri="{FF2B5EF4-FFF2-40B4-BE49-F238E27FC236}">
                <a16:creationId xmlns:a16="http://schemas.microsoft.com/office/drawing/2014/main" id="{58DCB071-16AB-440F-A3BB-2F14A8344B21}"/>
              </a:ext>
            </a:extLst>
          </p:cNvPr>
          <p:cNvSpPr/>
          <p:nvPr/>
        </p:nvSpPr>
        <p:spPr>
          <a:xfrm>
            <a:off x="5423282" y="3390598"/>
            <a:ext cx="1594074" cy="210333"/>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err="1"/>
              <a:t>ZWave</a:t>
            </a:r>
            <a:endParaRPr lang="en-US" sz="1050" dirty="0"/>
          </a:p>
        </p:txBody>
      </p:sp>
      <p:sp>
        <p:nvSpPr>
          <p:cNvPr id="48" name="Rounded Rectangle 36">
            <a:extLst>
              <a:ext uri="{FF2B5EF4-FFF2-40B4-BE49-F238E27FC236}">
                <a16:creationId xmlns:a16="http://schemas.microsoft.com/office/drawing/2014/main" id="{A532A885-8FD5-49FD-8B63-80FF93957AC3}"/>
              </a:ext>
            </a:extLst>
          </p:cNvPr>
          <p:cNvSpPr/>
          <p:nvPr/>
        </p:nvSpPr>
        <p:spPr>
          <a:xfrm>
            <a:off x="5423283" y="3899315"/>
            <a:ext cx="1586592" cy="210044"/>
          </a:xfrm>
          <a:prstGeom prst="round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OneM2M</a:t>
            </a:r>
          </a:p>
        </p:txBody>
      </p:sp>
      <p:sp>
        <p:nvSpPr>
          <p:cNvPr id="49" name="Rounded Rectangle 19">
            <a:extLst>
              <a:ext uri="{FF2B5EF4-FFF2-40B4-BE49-F238E27FC236}">
                <a16:creationId xmlns:a16="http://schemas.microsoft.com/office/drawing/2014/main" id="{AA715915-215E-4299-87DF-EF1557DAA99D}"/>
              </a:ext>
            </a:extLst>
          </p:cNvPr>
          <p:cNvSpPr/>
          <p:nvPr/>
        </p:nvSpPr>
        <p:spPr>
          <a:xfrm>
            <a:off x="853064" y="2974679"/>
            <a:ext cx="2199503" cy="192780"/>
          </a:xfrm>
          <a:prstGeom prst="round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bg1"/>
                </a:solidFill>
              </a:rPr>
              <a:t>OPC-UA</a:t>
            </a:r>
          </a:p>
        </p:txBody>
      </p:sp>
      <p:sp>
        <p:nvSpPr>
          <p:cNvPr id="56" name="Rounded Rectangle 6">
            <a:extLst>
              <a:ext uri="{FF2B5EF4-FFF2-40B4-BE49-F238E27FC236}">
                <a16:creationId xmlns:a16="http://schemas.microsoft.com/office/drawing/2014/main" id="{55E37D2E-F5EF-4EE0-9F70-C53C0B88370B}"/>
              </a:ext>
            </a:extLst>
          </p:cNvPr>
          <p:cNvSpPr/>
          <p:nvPr/>
        </p:nvSpPr>
        <p:spPr>
          <a:xfrm>
            <a:off x="457858" y="1516750"/>
            <a:ext cx="3273768" cy="192780"/>
          </a:xfrm>
          <a:prstGeom prst="roundRect">
            <a:avLst/>
          </a:prstGeom>
          <a:solidFill>
            <a:srgbClr val="0071C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LF: Swagger/</a:t>
            </a:r>
            <a:r>
              <a:rPr lang="en-US" sz="1050" dirty="0" err="1"/>
              <a:t>OpenAPI</a:t>
            </a:r>
            <a:endParaRPr lang="en-US" sz="1050" dirty="0"/>
          </a:p>
        </p:txBody>
      </p:sp>
      <p:sp>
        <p:nvSpPr>
          <p:cNvPr id="66" name="Rounded Rectangle 32">
            <a:extLst>
              <a:ext uri="{FF2B5EF4-FFF2-40B4-BE49-F238E27FC236}">
                <a16:creationId xmlns:a16="http://schemas.microsoft.com/office/drawing/2014/main" id="{899F7BEC-E80E-499A-94AC-6B8A82AC01B0}"/>
              </a:ext>
            </a:extLst>
          </p:cNvPr>
          <p:cNvSpPr/>
          <p:nvPr/>
        </p:nvSpPr>
        <p:spPr>
          <a:xfrm>
            <a:off x="2169986" y="4860309"/>
            <a:ext cx="783900" cy="197619"/>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RDF</a:t>
            </a:r>
          </a:p>
        </p:txBody>
      </p:sp>
      <p:sp>
        <p:nvSpPr>
          <p:cNvPr id="67" name="Rounded Rectangle 30">
            <a:extLst>
              <a:ext uri="{FF2B5EF4-FFF2-40B4-BE49-F238E27FC236}">
                <a16:creationId xmlns:a16="http://schemas.microsoft.com/office/drawing/2014/main" id="{30762028-61A2-46B3-82CA-45FFF7D71AE0}"/>
              </a:ext>
            </a:extLst>
          </p:cNvPr>
          <p:cNvSpPr/>
          <p:nvPr/>
        </p:nvSpPr>
        <p:spPr>
          <a:xfrm>
            <a:off x="5585068" y="4862686"/>
            <a:ext cx="783900" cy="187586"/>
          </a:xfrm>
          <a:prstGeom prst="roundRect">
            <a:avLst/>
          </a:prstGeom>
          <a:solidFill>
            <a:schemeClr val="accent2">
              <a:lumMod val="60000"/>
              <a:lumOff val="4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Other</a:t>
            </a:r>
          </a:p>
        </p:txBody>
      </p:sp>
      <p:sp>
        <p:nvSpPr>
          <p:cNvPr id="69" name="Rounded Rectangle 15">
            <a:extLst>
              <a:ext uri="{FF2B5EF4-FFF2-40B4-BE49-F238E27FC236}">
                <a16:creationId xmlns:a16="http://schemas.microsoft.com/office/drawing/2014/main" id="{BE0B3884-D0EF-419B-B1D5-33761A33FD77}"/>
              </a:ext>
            </a:extLst>
          </p:cNvPr>
          <p:cNvSpPr/>
          <p:nvPr/>
        </p:nvSpPr>
        <p:spPr>
          <a:xfrm>
            <a:off x="477165" y="4865148"/>
            <a:ext cx="783901" cy="19278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CRUD(N)</a:t>
            </a:r>
          </a:p>
        </p:txBody>
      </p:sp>
      <p:sp>
        <p:nvSpPr>
          <p:cNvPr id="70" name="Rounded Rectangle 28">
            <a:extLst>
              <a:ext uri="{FF2B5EF4-FFF2-40B4-BE49-F238E27FC236}">
                <a16:creationId xmlns:a16="http://schemas.microsoft.com/office/drawing/2014/main" id="{BD48F6A0-FB5B-4884-A565-F9BAEC464971}"/>
              </a:ext>
            </a:extLst>
          </p:cNvPr>
          <p:cNvSpPr/>
          <p:nvPr/>
        </p:nvSpPr>
        <p:spPr>
          <a:xfrm>
            <a:off x="1323576" y="4860310"/>
            <a:ext cx="783900" cy="198978"/>
          </a:xfrm>
          <a:prstGeom prst="roundRect">
            <a:avLst/>
          </a:prstGeom>
          <a:solidFill>
            <a:schemeClr val="bg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Pub/Sub</a:t>
            </a:r>
          </a:p>
        </p:txBody>
      </p:sp>
      <p:sp>
        <p:nvSpPr>
          <p:cNvPr id="71" name="Rounded Rectangle 17">
            <a:extLst>
              <a:ext uri="{FF2B5EF4-FFF2-40B4-BE49-F238E27FC236}">
                <a16:creationId xmlns:a16="http://schemas.microsoft.com/office/drawing/2014/main" id="{0E85E09D-6480-431C-A8F8-FFA15B4E7E64}"/>
              </a:ext>
            </a:extLst>
          </p:cNvPr>
          <p:cNvSpPr/>
          <p:nvPr/>
        </p:nvSpPr>
        <p:spPr>
          <a:xfrm>
            <a:off x="3849656" y="4860309"/>
            <a:ext cx="840482" cy="197619"/>
          </a:xfrm>
          <a:prstGeom prst="round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Structured</a:t>
            </a:r>
          </a:p>
        </p:txBody>
      </p:sp>
      <p:sp>
        <p:nvSpPr>
          <p:cNvPr id="73" name="Rounded Rectangle 12">
            <a:extLst>
              <a:ext uri="{FF2B5EF4-FFF2-40B4-BE49-F238E27FC236}">
                <a16:creationId xmlns:a16="http://schemas.microsoft.com/office/drawing/2014/main" id="{DFF2E960-51B9-44B5-BC18-EF6975589D4E}"/>
              </a:ext>
            </a:extLst>
          </p:cNvPr>
          <p:cNvSpPr/>
          <p:nvPr/>
        </p:nvSpPr>
        <p:spPr>
          <a:xfrm>
            <a:off x="3015749" y="4860309"/>
            <a:ext cx="783900" cy="197619"/>
          </a:xfrm>
          <a:prstGeom prst="round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Relational</a:t>
            </a:r>
          </a:p>
        </p:txBody>
      </p:sp>
      <p:sp>
        <p:nvSpPr>
          <p:cNvPr id="74" name="Rounded Rectangle 6">
            <a:extLst>
              <a:ext uri="{FF2B5EF4-FFF2-40B4-BE49-F238E27FC236}">
                <a16:creationId xmlns:a16="http://schemas.microsoft.com/office/drawing/2014/main" id="{B157C490-E0C2-4630-8F0F-DAE4490B0989}"/>
              </a:ext>
            </a:extLst>
          </p:cNvPr>
          <p:cNvSpPr/>
          <p:nvPr/>
        </p:nvSpPr>
        <p:spPr>
          <a:xfrm>
            <a:off x="4740145" y="4860309"/>
            <a:ext cx="776456" cy="189963"/>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OCF</a:t>
            </a:r>
          </a:p>
        </p:txBody>
      </p:sp>
      <p:sp>
        <p:nvSpPr>
          <p:cNvPr id="75" name="Rounded Rectangle 37">
            <a:extLst>
              <a:ext uri="{FF2B5EF4-FFF2-40B4-BE49-F238E27FC236}">
                <a16:creationId xmlns:a16="http://schemas.microsoft.com/office/drawing/2014/main" id="{75AB6264-07BA-4B77-94F2-FE601E75F8C1}"/>
              </a:ext>
            </a:extLst>
          </p:cNvPr>
          <p:cNvSpPr/>
          <p:nvPr/>
        </p:nvSpPr>
        <p:spPr>
          <a:xfrm>
            <a:off x="6437435" y="4860309"/>
            <a:ext cx="786008" cy="192780"/>
          </a:xfrm>
          <a:prstGeom prst="roundRect">
            <a:avLst/>
          </a:prstGeom>
          <a:noFill/>
          <a:ln w="3810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2"/>
                </a:solidFill>
              </a:rPr>
              <a:t>Emerging</a:t>
            </a:r>
          </a:p>
        </p:txBody>
      </p:sp>
      <p:sp>
        <p:nvSpPr>
          <p:cNvPr id="51" name="Rounded Rectangle 50"/>
          <p:cNvSpPr/>
          <p:nvPr/>
        </p:nvSpPr>
        <p:spPr>
          <a:xfrm>
            <a:off x="460770" y="2005479"/>
            <a:ext cx="3273768" cy="192780"/>
          </a:xfrm>
          <a:prstGeom prst="roundRect">
            <a:avLst/>
          </a:prstGeom>
          <a:solidFill>
            <a:srgbClr val="5CD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t>Microsoft: DTDL</a:t>
            </a:r>
          </a:p>
        </p:txBody>
      </p:sp>
    </p:spTree>
    <p:extLst>
      <p:ext uri="{BB962C8B-B14F-4D97-AF65-F5344CB8AC3E}">
        <p14:creationId xmlns:p14="http://schemas.microsoft.com/office/powerpoint/2010/main" val="305446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4" name="Text Placeholder 3"/>
          <p:cNvSpPr>
            <a:spLocks noGrp="1"/>
          </p:cNvSpPr>
          <p:nvPr>
            <p:ph type="body" idx="1"/>
          </p:nvPr>
        </p:nvSpPr>
        <p:spPr>
          <a:xfrm>
            <a:off x="455613" y="474133"/>
            <a:ext cx="8228012" cy="4155017"/>
          </a:xfrm>
        </p:spPr>
        <p:txBody>
          <a:bodyPr/>
          <a:lstStyle/>
          <a:p>
            <a:endParaRPr lang="en-US" dirty="0"/>
          </a:p>
        </p:txBody>
      </p:sp>
      <p:sp>
        <p:nvSpPr>
          <p:cNvPr id="6" name="TextBox 5"/>
          <p:cNvSpPr txBox="1"/>
          <p:nvPr/>
        </p:nvSpPr>
        <p:spPr>
          <a:xfrm>
            <a:off x="893619" y="1816437"/>
            <a:ext cx="6892098" cy="769441"/>
          </a:xfrm>
          <a:prstGeom prst="rect">
            <a:avLst/>
          </a:prstGeom>
          <a:noFill/>
        </p:spPr>
        <p:txBody>
          <a:bodyPr wrap="square" rtlCol="0">
            <a:spAutoFit/>
          </a:bodyPr>
          <a:lstStyle/>
          <a:p>
            <a:pPr algn="ctr"/>
            <a:r>
              <a:rPr lang="en-US" sz="4400" dirty="0">
                <a:latin typeface="Intel Clear Pro" panose="020B0804020202060201" pitchFamily="34" charset="77"/>
                <a:ea typeface="Intel Clear Pro" panose="020B0804020202060201" pitchFamily="34" charset="77"/>
                <a:cs typeface="Intel Clear Pro" panose="020B0804020202060201" pitchFamily="34" charset="77"/>
              </a:rPr>
              <a:t>A Look at History of Cellular Standards</a:t>
            </a:r>
          </a:p>
        </p:txBody>
      </p:sp>
    </p:spTree>
    <p:extLst>
      <p:ext uri="{BB962C8B-B14F-4D97-AF65-F5344CB8AC3E}">
        <p14:creationId xmlns:p14="http://schemas.microsoft.com/office/powerpoint/2010/main" val="424580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6F34F1-DCB2-4220-9A73-AE2C0E7551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itle 2">
            <a:extLst>
              <a:ext uri="{FF2B5EF4-FFF2-40B4-BE49-F238E27FC236}">
                <a16:creationId xmlns:a16="http://schemas.microsoft.com/office/drawing/2014/main" id="{88151CD0-ACF2-4EF8-A2E2-3DF07E99D13E}"/>
              </a:ext>
            </a:extLst>
          </p:cNvPr>
          <p:cNvSpPr>
            <a:spLocks noGrp="1"/>
          </p:cNvSpPr>
          <p:nvPr>
            <p:ph type="title"/>
          </p:nvPr>
        </p:nvSpPr>
        <p:spPr>
          <a:xfrm>
            <a:off x="455613" y="153804"/>
            <a:ext cx="8229600" cy="573184"/>
          </a:xfrm>
        </p:spPr>
        <p:txBody>
          <a:bodyPr/>
          <a:lstStyle/>
          <a:p>
            <a:r>
              <a:rPr lang="en-US" sz="3200" dirty="0">
                <a:solidFill>
                  <a:schemeClr val="tx1"/>
                </a:solidFill>
                <a:latin typeface="Intel Clear Pro" panose="020B0804020202060201" pitchFamily="34" charset="77"/>
                <a:ea typeface="Intel Clear Pro" panose="020B0804020202060201" pitchFamily="34" charset="77"/>
                <a:cs typeface="Intel Clear Pro" panose="020B0804020202060201" pitchFamily="34" charset="77"/>
              </a:rPr>
              <a:t>40-Year History of Cellular Standards Evolution</a:t>
            </a:r>
          </a:p>
        </p:txBody>
      </p:sp>
      <p:graphicFrame>
        <p:nvGraphicFramePr>
          <p:cNvPr id="10" name="Table 10">
            <a:extLst>
              <a:ext uri="{FF2B5EF4-FFF2-40B4-BE49-F238E27FC236}">
                <a16:creationId xmlns:a16="http://schemas.microsoft.com/office/drawing/2014/main" id="{99DE54E2-E351-45D7-AB37-E9943AE2271D}"/>
              </a:ext>
            </a:extLst>
          </p:cNvPr>
          <p:cNvGraphicFramePr>
            <a:graphicFrameLocks noGrp="1"/>
          </p:cNvGraphicFramePr>
          <p:nvPr/>
        </p:nvGraphicFramePr>
        <p:xfrm>
          <a:off x="455613" y="914230"/>
          <a:ext cx="8094494" cy="3460054"/>
        </p:xfrm>
        <a:graphic>
          <a:graphicData uri="http://schemas.openxmlformats.org/drawingml/2006/table">
            <a:tbl>
              <a:tblPr firstRow="1" bandRow="1">
                <a:tableStyleId>{D5350547-78E7-484B-BB55-F2D3985AF747}</a:tableStyleId>
              </a:tblPr>
              <a:tblGrid>
                <a:gridCol w="1800815">
                  <a:extLst>
                    <a:ext uri="{9D8B030D-6E8A-4147-A177-3AD203B41FA5}">
                      <a16:colId xmlns:a16="http://schemas.microsoft.com/office/drawing/2014/main" val="2995367600"/>
                    </a:ext>
                  </a:extLst>
                </a:gridCol>
                <a:gridCol w="1708669">
                  <a:extLst>
                    <a:ext uri="{9D8B030D-6E8A-4147-A177-3AD203B41FA5}">
                      <a16:colId xmlns:a16="http://schemas.microsoft.com/office/drawing/2014/main" val="637934740"/>
                    </a:ext>
                  </a:extLst>
                </a:gridCol>
                <a:gridCol w="1579550">
                  <a:extLst>
                    <a:ext uri="{9D8B030D-6E8A-4147-A177-3AD203B41FA5}">
                      <a16:colId xmlns:a16="http://schemas.microsoft.com/office/drawing/2014/main" val="37504748"/>
                    </a:ext>
                  </a:extLst>
                </a:gridCol>
                <a:gridCol w="1502730">
                  <a:extLst>
                    <a:ext uri="{9D8B030D-6E8A-4147-A177-3AD203B41FA5}">
                      <a16:colId xmlns:a16="http://schemas.microsoft.com/office/drawing/2014/main" val="3740225370"/>
                    </a:ext>
                  </a:extLst>
                </a:gridCol>
                <a:gridCol w="1502730">
                  <a:extLst>
                    <a:ext uri="{9D8B030D-6E8A-4147-A177-3AD203B41FA5}">
                      <a16:colId xmlns:a16="http://schemas.microsoft.com/office/drawing/2014/main" val="2546916212"/>
                    </a:ext>
                  </a:extLst>
                </a:gridCol>
              </a:tblGrid>
              <a:tr h="297919">
                <a:tc>
                  <a:txBody>
                    <a:bodyPr/>
                    <a:lstStyle/>
                    <a:p>
                      <a:pPr algn="ctr"/>
                      <a:r>
                        <a:rPr lang="en-US" b="1" dirty="0"/>
                        <a:t>1G</a:t>
                      </a:r>
                    </a:p>
                  </a:txBody>
                  <a:tcPr anchor="ctr">
                    <a:lnR w="12700" cap="flat" cmpd="sng" algn="ctr">
                      <a:solidFill>
                        <a:schemeClr val="tx1"/>
                      </a:solidFill>
                      <a:prstDash val="dash"/>
                      <a:round/>
                      <a:headEnd type="none" w="med" len="med"/>
                      <a:tailEnd type="none" w="med" len="med"/>
                    </a:lnR>
                    <a:solidFill>
                      <a:schemeClr val="accent3">
                        <a:lumMod val="60000"/>
                        <a:lumOff val="40000"/>
                      </a:schemeClr>
                    </a:solidFill>
                  </a:tcPr>
                </a:tc>
                <a:tc>
                  <a:txBody>
                    <a:bodyPr/>
                    <a:lstStyle/>
                    <a:p>
                      <a:pPr algn="ctr"/>
                      <a:r>
                        <a:rPr lang="en-US" b="1" dirty="0"/>
                        <a:t>2G/2.5G/2.75G</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60000"/>
                        <a:lumOff val="40000"/>
                      </a:schemeClr>
                    </a:solidFill>
                  </a:tcPr>
                </a:tc>
                <a:tc>
                  <a:txBody>
                    <a:bodyPr/>
                    <a:lstStyle/>
                    <a:p>
                      <a:pPr algn="ctr"/>
                      <a:r>
                        <a:rPr lang="en-US" b="1" dirty="0"/>
                        <a:t>3G/3.5G</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60000"/>
                        <a:lumOff val="40000"/>
                      </a:schemeClr>
                    </a:solidFill>
                  </a:tcPr>
                </a:tc>
                <a:tc>
                  <a:txBody>
                    <a:bodyPr/>
                    <a:lstStyle/>
                    <a:p>
                      <a:pPr algn="ctr"/>
                      <a:r>
                        <a:rPr lang="en-US" b="1" dirty="0"/>
                        <a:t>4G/4.5G</a:t>
                      </a: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60000"/>
                        <a:lumOff val="40000"/>
                      </a:schemeClr>
                    </a:solidFill>
                  </a:tcPr>
                </a:tc>
                <a:tc>
                  <a:txBody>
                    <a:bodyPr/>
                    <a:lstStyle/>
                    <a:p>
                      <a:pPr algn="ctr"/>
                      <a:r>
                        <a:rPr lang="en-US" b="1" dirty="0"/>
                        <a:t>5G</a:t>
                      </a:r>
                    </a:p>
                  </a:txBody>
                  <a:tcPr anchor="ctr">
                    <a:lnL w="12700" cap="flat" cmpd="sng" algn="ctr">
                      <a:solidFill>
                        <a:schemeClr val="tx1"/>
                      </a:solidFill>
                      <a:prstDash val="dash"/>
                      <a:round/>
                      <a:headEnd type="none" w="med" len="med"/>
                      <a:tailEnd type="none" w="med" len="med"/>
                    </a:lnL>
                    <a:solidFill>
                      <a:schemeClr val="accent3">
                        <a:lumMod val="60000"/>
                        <a:lumOff val="40000"/>
                      </a:schemeClr>
                    </a:solidFill>
                  </a:tcPr>
                </a:tc>
                <a:extLst>
                  <a:ext uri="{0D108BD9-81ED-4DB2-BD59-A6C34878D82A}">
                    <a16:rowId xmlns:a16="http://schemas.microsoft.com/office/drawing/2014/main" val="3528320616"/>
                  </a:ext>
                </a:extLst>
              </a:tr>
              <a:tr h="3155254">
                <a:tc>
                  <a:txBody>
                    <a:bodyPr/>
                    <a:lstStyle/>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b="0" dirty="0"/>
                    </a:p>
                    <a:p>
                      <a:pPr algn="ctr">
                        <a:spcBef>
                          <a:spcPts val="0"/>
                        </a:spcBef>
                      </a:pPr>
                      <a:endParaRPr lang="en-US" sz="1200" dirty="0"/>
                    </a:p>
                    <a:p>
                      <a:pPr algn="ctr">
                        <a:spcBef>
                          <a:spcPts val="0"/>
                        </a:spcBef>
                      </a:pPr>
                      <a:endParaRPr lang="en-US" sz="1200" dirty="0"/>
                    </a:p>
                    <a:p>
                      <a:pPr algn="ctr">
                        <a:spcBef>
                          <a:spcPts val="0"/>
                        </a:spcBef>
                      </a:pPr>
                      <a:endParaRPr lang="en-US" sz="1200" dirty="0"/>
                    </a:p>
                    <a:p>
                      <a:pPr algn="ctr">
                        <a:spcBef>
                          <a:spcPts val="0"/>
                        </a:spcBef>
                      </a:pPr>
                      <a:endParaRPr lang="en-US" sz="1200" dirty="0"/>
                    </a:p>
                    <a:p>
                      <a:pPr algn="ctr">
                        <a:spcBef>
                          <a:spcPts val="0"/>
                        </a:spcBef>
                      </a:pPr>
                      <a:endParaRPr lang="en-US" sz="1200" dirty="0"/>
                    </a:p>
                  </a:txBody>
                  <a:tcPr>
                    <a:lnR w="12700" cap="flat" cmpd="sng" algn="ctr">
                      <a:solidFill>
                        <a:schemeClr val="tx1"/>
                      </a:solidFill>
                      <a:prstDash val="dash"/>
                      <a:round/>
                      <a:headEnd type="none" w="med" len="med"/>
                      <a:tailEnd type="none" w="med" len="med"/>
                    </a:lnR>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algn="ctr"/>
                      <a:endParaRPr lang="en-US" sz="1200" dirty="0"/>
                    </a:p>
                    <a:p>
                      <a:pPr algn="ctr"/>
                      <a:endParaRPr lang="en-US" sz="1200" dirty="0"/>
                    </a:p>
                    <a:p>
                      <a:pPr algn="ctr"/>
                      <a:endParaRPr lang="en-US" sz="12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1" dirty="0"/>
                    </a:p>
                    <a:p>
                      <a:pPr algn="ctr"/>
                      <a:endParaRPr lang="en-US" sz="1200" dirty="0"/>
                    </a:p>
                    <a:p>
                      <a:pPr algn="ctr"/>
                      <a:endParaRPr lang="en-US" sz="12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20000"/>
                        <a:lumOff val="80000"/>
                      </a:schemeClr>
                    </a:solidFill>
                  </a:tcPr>
                </a:tc>
                <a:tc>
                  <a:txBody>
                    <a:bodyPr/>
                    <a:lstStyle/>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20000"/>
                        <a:lumOff val="80000"/>
                      </a:schemeClr>
                    </a:solidFill>
                  </a:tcPr>
                </a:tc>
                <a:tc>
                  <a:txBody>
                    <a:bodyPr/>
                    <a:lstStyle/>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100" b="1" dirty="0"/>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solidFill>
                      <a:schemeClr val="accent3">
                        <a:lumMod val="20000"/>
                        <a:lumOff val="80000"/>
                      </a:schemeClr>
                    </a:solidFill>
                  </a:tcPr>
                </a:tc>
                <a:tc>
                  <a:txBody>
                    <a:bodyPr/>
                    <a:lstStyle/>
                    <a:p>
                      <a:pPr algn="ctr"/>
                      <a:endParaRPr lang="en-US" sz="1200" b="1" dirty="0"/>
                    </a:p>
                  </a:txBody>
                  <a:tcPr>
                    <a:lnL w="12700" cap="flat" cmpd="sng" algn="ctr">
                      <a:solidFill>
                        <a:schemeClr val="tx1"/>
                      </a:solidFill>
                      <a:prstDash val="dash"/>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95574980"/>
                  </a:ext>
                </a:extLst>
              </a:tr>
            </a:tbl>
          </a:graphicData>
        </a:graphic>
      </p:graphicFrame>
      <p:sp>
        <p:nvSpPr>
          <p:cNvPr id="12" name="TextBox 11">
            <a:extLst>
              <a:ext uri="{FF2B5EF4-FFF2-40B4-BE49-F238E27FC236}">
                <a16:creationId xmlns:a16="http://schemas.microsoft.com/office/drawing/2014/main" id="{951DC2DF-A820-4296-895C-667292749F80}"/>
              </a:ext>
            </a:extLst>
          </p:cNvPr>
          <p:cNvSpPr txBox="1"/>
          <p:nvPr/>
        </p:nvSpPr>
        <p:spPr>
          <a:xfrm>
            <a:off x="182019" y="4374284"/>
            <a:ext cx="612537" cy="276999"/>
          </a:xfrm>
          <a:prstGeom prst="rect">
            <a:avLst/>
          </a:prstGeom>
          <a:noFill/>
        </p:spPr>
        <p:txBody>
          <a:bodyPr wrap="square" rtlCol="0">
            <a:spAutoFit/>
          </a:bodyPr>
          <a:lstStyle/>
          <a:p>
            <a:r>
              <a:rPr lang="en-US" sz="1200" b="1" dirty="0"/>
              <a:t>1979</a:t>
            </a:r>
          </a:p>
        </p:txBody>
      </p:sp>
      <p:sp>
        <p:nvSpPr>
          <p:cNvPr id="13" name="TextBox 12">
            <a:extLst>
              <a:ext uri="{FF2B5EF4-FFF2-40B4-BE49-F238E27FC236}">
                <a16:creationId xmlns:a16="http://schemas.microsoft.com/office/drawing/2014/main" id="{30747D23-F766-4000-9CD4-EC1FB7F6AA3B}"/>
              </a:ext>
            </a:extLst>
          </p:cNvPr>
          <p:cNvSpPr txBox="1"/>
          <p:nvPr/>
        </p:nvSpPr>
        <p:spPr>
          <a:xfrm>
            <a:off x="1981549" y="4361986"/>
            <a:ext cx="612537" cy="276999"/>
          </a:xfrm>
          <a:prstGeom prst="rect">
            <a:avLst/>
          </a:prstGeom>
          <a:noFill/>
        </p:spPr>
        <p:txBody>
          <a:bodyPr wrap="square" rtlCol="0">
            <a:spAutoFit/>
          </a:bodyPr>
          <a:lstStyle/>
          <a:p>
            <a:r>
              <a:rPr lang="en-US" sz="1200" b="1" dirty="0"/>
              <a:t>1991</a:t>
            </a:r>
          </a:p>
        </p:txBody>
      </p:sp>
      <p:sp>
        <p:nvSpPr>
          <p:cNvPr id="14" name="TextBox 13">
            <a:extLst>
              <a:ext uri="{FF2B5EF4-FFF2-40B4-BE49-F238E27FC236}">
                <a16:creationId xmlns:a16="http://schemas.microsoft.com/office/drawing/2014/main" id="{75FC1DE9-66CB-4706-9B79-4230BC82AEA3}"/>
              </a:ext>
            </a:extLst>
          </p:cNvPr>
          <p:cNvSpPr txBox="1"/>
          <p:nvPr/>
        </p:nvSpPr>
        <p:spPr>
          <a:xfrm>
            <a:off x="3680906" y="4391227"/>
            <a:ext cx="612537" cy="276999"/>
          </a:xfrm>
          <a:prstGeom prst="rect">
            <a:avLst/>
          </a:prstGeom>
          <a:noFill/>
        </p:spPr>
        <p:txBody>
          <a:bodyPr wrap="square" rtlCol="0">
            <a:spAutoFit/>
          </a:bodyPr>
          <a:lstStyle/>
          <a:p>
            <a:r>
              <a:rPr lang="en-US" sz="1200" b="1" dirty="0"/>
              <a:t>2002</a:t>
            </a:r>
          </a:p>
        </p:txBody>
      </p:sp>
      <p:sp>
        <p:nvSpPr>
          <p:cNvPr id="15" name="TextBox 14">
            <a:extLst>
              <a:ext uri="{FF2B5EF4-FFF2-40B4-BE49-F238E27FC236}">
                <a16:creationId xmlns:a16="http://schemas.microsoft.com/office/drawing/2014/main" id="{5CE6FAD2-8E74-42C1-B2E2-F50BCE755D4D}"/>
              </a:ext>
            </a:extLst>
          </p:cNvPr>
          <p:cNvSpPr txBox="1"/>
          <p:nvPr/>
        </p:nvSpPr>
        <p:spPr>
          <a:xfrm>
            <a:off x="5300556" y="4391227"/>
            <a:ext cx="612537" cy="276999"/>
          </a:xfrm>
          <a:prstGeom prst="rect">
            <a:avLst/>
          </a:prstGeom>
          <a:noFill/>
        </p:spPr>
        <p:txBody>
          <a:bodyPr wrap="square" rtlCol="0">
            <a:spAutoFit/>
          </a:bodyPr>
          <a:lstStyle/>
          <a:p>
            <a:r>
              <a:rPr lang="en-US" sz="1200" b="1" dirty="0"/>
              <a:t>2009</a:t>
            </a:r>
          </a:p>
        </p:txBody>
      </p:sp>
      <p:sp>
        <p:nvSpPr>
          <p:cNvPr id="16" name="TextBox 15">
            <a:extLst>
              <a:ext uri="{FF2B5EF4-FFF2-40B4-BE49-F238E27FC236}">
                <a16:creationId xmlns:a16="http://schemas.microsoft.com/office/drawing/2014/main" id="{EE180561-CBA5-4B9F-B7CE-55B59B5D426E}"/>
              </a:ext>
            </a:extLst>
          </p:cNvPr>
          <p:cNvSpPr txBox="1"/>
          <p:nvPr/>
        </p:nvSpPr>
        <p:spPr>
          <a:xfrm>
            <a:off x="6823323" y="4392095"/>
            <a:ext cx="960129" cy="276999"/>
          </a:xfrm>
          <a:prstGeom prst="rect">
            <a:avLst/>
          </a:prstGeom>
          <a:noFill/>
        </p:spPr>
        <p:txBody>
          <a:bodyPr wrap="square" rtlCol="0">
            <a:spAutoFit/>
          </a:bodyPr>
          <a:lstStyle/>
          <a:p>
            <a:r>
              <a:rPr lang="en-US" sz="1200" b="1" dirty="0"/>
              <a:t>2019</a:t>
            </a:r>
          </a:p>
        </p:txBody>
      </p:sp>
      <p:sp>
        <p:nvSpPr>
          <p:cNvPr id="21" name="TextBox 20">
            <a:extLst>
              <a:ext uri="{FF2B5EF4-FFF2-40B4-BE49-F238E27FC236}">
                <a16:creationId xmlns:a16="http://schemas.microsoft.com/office/drawing/2014/main" id="{9235D56D-DFD9-4B89-9C7F-1FCB5F266C2D}"/>
              </a:ext>
            </a:extLst>
          </p:cNvPr>
          <p:cNvSpPr txBox="1"/>
          <p:nvPr/>
        </p:nvSpPr>
        <p:spPr>
          <a:xfrm>
            <a:off x="582631" y="2026688"/>
            <a:ext cx="1205709" cy="677108"/>
          </a:xfrm>
          <a:prstGeom prst="rect">
            <a:avLst/>
          </a:prstGeom>
          <a:solidFill>
            <a:schemeClr val="bg1"/>
          </a:solidFill>
        </p:spPr>
        <p:txBody>
          <a:bodyPr wrap="square" rtlCol="0">
            <a:spAutoFit/>
          </a:bodyPr>
          <a:lstStyle/>
          <a:p>
            <a:pPr algn="ctr"/>
            <a:r>
              <a:rPr lang="en-US" sz="1100" b="1" dirty="0"/>
              <a:t>NMT</a:t>
            </a:r>
          </a:p>
          <a:p>
            <a:pPr algn="ctr"/>
            <a:r>
              <a:rPr lang="en-US" sz="900" dirty="0">
                <a:solidFill>
                  <a:schemeClr val="accent1"/>
                </a:solidFill>
              </a:rPr>
              <a:t>Scandinavia, Russia, E. Europe, Asia</a:t>
            </a:r>
          </a:p>
        </p:txBody>
      </p:sp>
      <p:sp>
        <p:nvSpPr>
          <p:cNvPr id="22" name="TextBox 21">
            <a:extLst>
              <a:ext uri="{FF2B5EF4-FFF2-40B4-BE49-F238E27FC236}">
                <a16:creationId xmlns:a16="http://schemas.microsoft.com/office/drawing/2014/main" id="{B6DE538F-F4AC-4253-8617-474263362B14}"/>
              </a:ext>
            </a:extLst>
          </p:cNvPr>
          <p:cNvSpPr txBox="1"/>
          <p:nvPr/>
        </p:nvSpPr>
        <p:spPr>
          <a:xfrm>
            <a:off x="588101" y="2756539"/>
            <a:ext cx="1194446" cy="538609"/>
          </a:xfrm>
          <a:prstGeom prst="rect">
            <a:avLst/>
          </a:prstGeom>
          <a:solidFill>
            <a:schemeClr val="bg1"/>
          </a:solidFill>
        </p:spPr>
        <p:txBody>
          <a:bodyPr wrap="square" rtlCol="0">
            <a:spAutoFit/>
          </a:bodyPr>
          <a:lstStyle/>
          <a:p>
            <a:pPr algn="ctr"/>
            <a:r>
              <a:rPr lang="en-US" sz="1100" b="1" dirty="0"/>
              <a:t>TACS/ETACS</a:t>
            </a:r>
          </a:p>
          <a:p>
            <a:pPr algn="ctr"/>
            <a:r>
              <a:rPr lang="en-US" sz="900" dirty="0">
                <a:solidFill>
                  <a:schemeClr val="accent1"/>
                </a:solidFill>
              </a:rPr>
              <a:t>UK, HK, Spore, Mid. East</a:t>
            </a:r>
          </a:p>
        </p:txBody>
      </p:sp>
      <p:sp>
        <p:nvSpPr>
          <p:cNvPr id="23" name="TextBox 22">
            <a:extLst>
              <a:ext uri="{FF2B5EF4-FFF2-40B4-BE49-F238E27FC236}">
                <a16:creationId xmlns:a16="http://schemas.microsoft.com/office/drawing/2014/main" id="{6D36FBEC-CA15-4F6C-BE52-0E642B7B5C00}"/>
              </a:ext>
            </a:extLst>
          </p:cNvPr>
          <p:cNvSpPr txBox="1"/>
          <p:nvPr/>
        </p:nvSpPr>
        <p:spPr>
          <a:xfrm>
            <a:off x="593893" y="1275422"/>
            <a:ext cx="1194447" cy="677108"/>
          </a:xfrm>
          <a:prstGeom prst="rect">
            <a:avLst/>
          </a:prstGeom>
          <a:solidFill>
            <a:schemeClr val="bg1"/>
          </a:solidFill>
        </p:spPr>
        <p:txBody>
          <a:bodyPr wrap="square" rtlCol="0">
            <a:spAutoFit/>
          </a:bodyPr>
          <a:lstStyle/>
          <a:p>
            <a:pPr algn="ctr"/>
            <a:r>
              <a:rPr lang="en-US" sz="1100" b="1" dirty="0"/>
              <a:t>AMPS</a:t>
            </a:r>
          </a:p>
          <a:p>
            <a:pPr algn="ctr"/>
            <a:r>
              <a:rPr lang="en-US" sz="900" dirty="0">
                <a:solidFill>
                  <a:schemeClr val="accent1"/>
                </a:solidFill>
              </a:rPr>
              <a:t>US, China, Australia, </a:t>
            </a:r>
          </a:p>
          <a:p>
            <a:pPr algn="ctr"/>
            <a:r>
              <a:rPr lang="en-US" sz="900" dirty="0">
                <a:solidFill>
                  <a:schemeClr val="accent1"/>
                </a:solidFill>
              </a:rPr>
              <a:t>S. America</a:t>
            </a:r>
          </a:p>
        </p:txBody>
      </p:sp>
      <p:sp>
        <p:nvSpPr>
          <p:cNvPr id="24" name="TextBox 23">
            <a:extLst>
              <a:ext uri="{FF2B5EF4-FFF2-40B4-BE49-F238E27FC236}">
                <a16:creationId xmlns:a16="http://schemas.microsoft.com/office/drawing/2014/main" id="{AADB3717-C96C-44C2-8475-755E50E8FF2E}"/>
              </a:ext>
            </a:extLst>
          </p:cNvPr>
          <p:cNvSpPr txBox="1"/>
          <p:nvPr/>
        </p:nvSpPr>
        <p:spPr>
          <a:xfrm>
            <a:off x="591158" y="3888297"/>
            <a:ext cx="1199916" cy="400110"/>
          </a:xfrm>
          <a:prstGeom prst="rect">
            <a:avLst/>
          </a:prstGeom>
          <a:solidFill>
            <a:schemeClr val="bg1"/>
          </a:solidFill>
        </p:spPr>
        <p:txBody>
          <a:bodyPr wrap="square" rtlCol="0">
            <a:spAutoFit/>
          </a:bodyPr>
          <a:lstStyle/>
          <a:p>
            <a:pPr algn="ctr"/>
            <a:r>
              <a:rPr lang="en-US" sz="1100" b="1" dirty="0"/>
              <a:t>NTACS/JTACS</a:t>
            </a:r>
          </a:p>
          <a:p>
            <a:pPr algn="ctr"/>
            <a:r>
              <a:rPr lang="en-US" sz="900" dirty="0">
                <a:solidFill>
                  <a:schemeClr val="accent1"/>
                </a:solidFill>
              </a:rPr>
              <a:t>Japan</a:t>
            </a:r>
          </a:p>
        </p:txBody>
      </p:sp>
      <p:sp>
        <p:nvSpPr>
          <p:cNvPr id="25" name="TextBox 24">
            <a:extLst>
              <a:ext uri="{FF2B5EF4-FFF2-40B4-BE49-F238E27FC236}">
                <a16:creationId xmlns:a16="http://schemas.microsoft.com/office/drawing/2014/main" id="{8BAB741D-B6B6-4968-A8E5-FA7CF09DD88E}"/>
              </a:ext>
            </a:extLst>
          </p:cNvPr>
          <p:cNvSpPr txBox="1"/>
          <p:nvPr/>
        </p:nvSpPr>
        <p:spPr>
          <a:xfrm>
            <a:off x="582631" y="3347891"/>
            <a:ext cx="1199916" cy="430887"/>
          </a:xfrm>
          <a:prstGeom prst="rect">
            <a:avLst/>
          </a:prstGeom>
          <a:solidFill>
            <a:schemeClr val="bg1"/>
          </a:solidFill>
        </p:spPr>
        <p:txBody>
          <a:bodyPr wrap="square" rtlCol="0">
            <a:spAutoFit/>
          </a:bodyPr>
          <a:lstStyle/>
          <a:p>
            <a:pPr algn="ctr"/>
            <a:r>
              <a:rPr lang="en-US" sz="1100" b="1" dirty="0"/>
              <a:t>NTT MCS L1&amp;2</a:t>
            </a:r>
          </a:p>
          <a:p>
            <a:pPr algn="ctr"/>
            <a:r>
              <a:rPr lang="en-US" sz="1100" dirty="0">
                <a:solidFill>
                  <a:schemeClr val="accent1"/>
                </a:solidFill>
              </a:rPr>
              <a:t>Japan</a:t>
            </a:r>
          </a:p>
        </p:txBody>
      </p:sp>
      <p:sp>
        <p:nvSpPr>
          <p:cNvPr id="26" name="TextBox 25">
            <a:extLst>
              <a:ext uri="{FF2B5EF4-FFF2-40B4-BE49-F238E27FC236}">
                <a16:creationId xmlns:a16="http://schemas.microsoft.com/office/drawing/2014/main" id="{B4086D3F-395C-4181-AC28-A075F2D96A34}"/>
              </a:ext>
            </a:extLst>
          </p:cNvPr>
          <p:cNvSpPr txBox="1"/>
          <p:nvPr/>
        </p:nvSpPr>
        <p:spPr>
          <a:xfrm>
            <a:off x="2735996" y="1363076"/>
            <a:ext cx="742511" cy="430887"/>
          </a:xfrm>
          <a:prstGeom prst="rect">
            <a:avLst/>
          </a:prstGeom>
          <a:solidFill>
            <a:schemeClr val="bg1"/>
          </a:solidFill>
        </p:spPr>
        <p:txBody>
          <a:bodyPr wrap="none" rtlCol="0">
            <a:spAutoFit/>
          </a:bodyPr>
          <a:lstStyle/>
          <a:p>
            <a:r>
              <a:rPr lang="en-US" sz="1100" b="1" dirty="0">
                <a:solidFill>
                  <a:schemeClr val="tx1"/>
                </a:solidFill>
              </a:rPr>
              <a:t>D-AMPS</a:t>
            </a:r>
          </a:p>
          <a:p>
            <a:pPr algn="ctr"/>
            <a:r>
              <a:rPr lang="en-US" sz="1100" b="1" dirty="0">
                <a:solidFill>
                  <a:schemeClr val="accent1"/>
                </a:solidFill>
              </a:rPr>
              <a:t>US</a:t>
            </a:r>
          </a:p>
        </p:txBody>
      </p:sp>
      <p:sp>
        <p:nvSpPr>
          <p:cNvPr id="27" name="TextBox 26">
            <a:extLst>
              <a:ext uri="{FF2B5EF4-FFF2-40B4-BE49-F238E27FC236}">
                <a16:creationId xmlns:a16="http://schemas.microsoft.com/office/drawing/2014/main" id="{84EC0177-49C4-41D2-9392-BD14ABE69F79}"/>
              </a:ext>
            </a:extLst>
          </p:cNvPr>
          <p:cNvSpPr txBox="1"/>
          <p:nvPr/>
        </p:nvSpPr>
        <p:spPr>
          <a:xfrm>
            <a:off x="2414953" y="2006932"/>
            <a:ext cx="1383712" cy="400110"/>
          </a:xfrm>
          <a:prstGeom prst="rect">
            <a:avLst/>
          </a:prstGeom>
          <a:solidFill>
            <a:schemeClr val="bg1"/>
          </a:solidFill>
        </p:spPr>
        <p:txBody>
          <a:bodyPr wrap="none" rtlCol="0">
            <a:spAutoFit/>
          </a:bodyPr>
          <a:lstStyle/>
          <a:p>
            <a:pPr algn="ctr"/>
            <a:r>
              <a:rPr lang="en-US" sz="1100" b="1" dirty="0"/>
              <a:t>GSM/GPRS/EDGE</a:t>
            </a:r>
          </a:p>
          <a:p>
            <a:pPr algn="ctr"/>
            <a:r>
              <a:rPr lang="en-US" sz="900" dirty="0">
                <a:solidFill>
                  <a:schemeClr val="accent1"/>
                </a:solidFill>
              </a:rPr>
              <a:t>Most of the World</a:t>
            </a:r>
          </a:p>
        </p:txBody>
      </p:sp>
      <p:sp>
        <p:nvSpPr>
          <p:cNvPr id="28" name="TextBox 27">
            <a:extLst>
              <a:ext uri="{FF2B5EF4-FFF2-40B4-BE49-F238E27FC236}">
                <a16:creationId xmlns:a16="http://schemas.microsoft.com/office/drawing/2014/main" id="{068876AE-F262-45F8-BD41-D4A2E04A226C}"/>
              </a:ext>
            </a:extLst>
          </p:cNvPr>
          <p:cNvSpPr txBox="1"/>
          <p:nvPr/>
        </p:nvSpPr>
        <p:spPr>
          <a:xfrm>
            <a:off x="2729630" y="2717928"/>
            <a:ext cx="827471" cy="400110"/>
          </a:xfrm>
          <a:prstGeom prst="rect">
            <a:avLst/>
          </a:prstGeom>
          <a:solidFill>
            <a:schemeClr val="bg1"/>
          </a:solidFill>
        </p:spPr>
        <p:txBody>
          <a:bodyPr wrap="square" rtlCol="0">
            <a:spAutoFit/>
          </a:bodyPr>
          <a:lstStyle/>
          <a:p>
            <a:pPr algn="ctr"/>
            <a:r>
              <a:rPr lang="en-US" sz="1100" b="1" dirty="0">
                <a:solidFill>
                  <a:schemeClr val="tx1"/>
                </a:solidFill>
              </a:rPr>
              <a:t>PDC</a:t>
            </a:r>
          </a:p>
          <a:p>
            <a:pPr algn="ctr"/>
            <a:r>
              <a:rPr lang="en-US" sz="900" dirty="0">
                <a:solidFill>
                  <a:schemeClr val="accent1"/>
                </a:solidFill>
              </a:rPr>
              <a:t>Japan</a:t>
            </a:r>
          </a:p>
        </p:txBody>
      </p:sp>
      <p:sp>
        <p:nvSpPr>
          <p:cNvPr id="29" name="TextBox 28">
            <a:extLst>
              <a:ext uri="{FF2B5EF4-FFF2-40B4-BE49-F238E27FC236}">
                <a16:creationId xmlns:a16="http://schemas.microsoft.com/office/drawing/2014/main" id="{6202DC14-27A2-4378-9E06-C743A0F59FF2}"/>
              </a:ext>
            </a:extLst>
          </p:cNvPr>
          <p:cNvSpPr txBox="1"/>
          <p:nvPr/>
        </p:nvSpPr>
        <p:spPr>
          <a:xfrm>
            <a:off x="2481482" y="3357317"/>
            <a:ext cx="1286054" cy="677108"/>
          </a:xfrm>
          <a:prstGeom prst="rect">
            <a:avLst/>
          </a:prstGeom>
          <a:solidFill>
            <a:schemeClr val="bg1"/>
          </a:solidFill>
        </p:spPr>
        <p:txBody>
          <a:bodyPr wrap="square" rtlCol="0">
            <a:spAutoFit/>
          </a:bodyPr>
          <a:lstStyle/>
          <a:p>
            <a:pPr algn="ctr"/>
            <a:r>
              <a:rPr lang="en-US" sz="1100" b="1" dirty="0" err="1"/>
              <a:t>cdmaOne</a:t>
            </a:r>
            <a:endParaRPr lang="en-US" sz="1100" b="1" dirty="0"/>
          </a:p>
          <a:p>
            <a:pPr algn="ctr"/>
            <a:r>
              <a:rPr lang="en-US" sz="900" dirty="0">
                <a:solidFill>
                  <a:schemeClr val="accent1"/>
                </a:solidFill>
              </a:rPr>
              <a:t>US, Japan, Korea, India, China, </a:t>
            </a:r>
            <a:r>
              <a:rPr lang="en-US" sz="900" dirty="0" err="1">
                <a:solidFill>
                  <a:schemeClr val="accent1"/>
                </a:solidFill>
              </a:rPr>
              <a:t>S.America</a:t>
            </a:r>
            <a:endParaRPr lang="en-US" sz="900" dirty="0">
              <a:solidFill>
                <a:schemeClr val="accent1"/>
              </a:solidFill>
            </a:endParaRPr>
          </a:p>
        </p:txBody>
      </p:sp>
      <p:sp>
        <p:nvSpPr>
          <p:cNvPr id="30" name="TextBox 29">
            <a:extLst>
              <a:ext uri="{FF2B5EF4-FFF2-40B4-BE49-F238E27FC236}">
                <a16:creationId xmlns:a16="http://schemas.microsoft.com/office/drawing/2014/main" id="{9B826469-1625-4AD0-AA60-58E9B6D2D980}"/>
              </a:ext>
            </a:extLst>
          </p:cNvPr>
          <p:cNvSpPr txBox="1"/>
          <p:nvPr/>
        </p:nvSpPr>
        <p:spPr>
          <a:xfrm>
            <a:off x="4106694" y="1347268"/>
            <a:ext cx="1302758" cy="400110"/>
          </a:xfrm>
          <a:prstGeom prst="rect">
            <a:avLst/>
          </a:prstGeom>
          <a:solidFill>
            <a:schemeClr val="bg1"/>
          </a:solidFill>
        </p:spPr>
        <p:txBody>
          <a:bodyPr wrap="square" rtlCol="0">
            <a:spAutoFit/>
          </a:bodyPr>
          <a:lstStyle/>
          <a:p>
            <a:pPr algn="ctr"/>
            <a:r>
              <a:rPr lang="en-US" sz="1100" b="1" dirty="0"/>
              <a:t>WCDMA/HSDPA</a:t>
            </a:r>
          </a:p>
          <a:p>
            <a:pPr algn="ctr"/>
            <a:r>
              <a:rPr lang="en-US" sz="900" dirty="0">
                <a:solidFill>
                  <a:schemeClr val="accent1"/>
                </a:solidFill>
              </a:rPr>
              <a:t>Most of the World</a:t>
            </a:r>
          </a:p>
        </p:txBody>
      </p:sp>
      <p:sp>
        <p:nvSpPr>
          <p:cNvPr id="31" name="TextBox 30">
            <a:extLst>
              <a:ext uri="{FF2B5EF4-FFF2-40B4-BE49-F238E27FC236}">
                <a16:creationId xmlns:a16="http://schemas.microsoft.com/office/drawing/2014/main" id="{EB793AF0-42BB-458C-9AE4-F1C1E0649EE6}"/>
              </a:ext>
            </a:extLst>
          </p:cNvPr>
          <p:cNvSpPr txBox="1"/>
          <p:nvPr/>
        </p:nvSpPr>
        <p:spPr>
          <a:xfrm>
            <a:off x="4143954" y="2439705"/>
            <a:ext cx="1358661" cy="677108"/>
          </a:xfrm>
          <a:prstGeom prst="rect">
            <a:avLst/>
          </a:prstGeom>
          <a:solidFill>
            <a:schemeClr val="bg1"/>
          </a:solidFill>
        </p:spPr>
        <p:txBody>
          <a:bodyPr wrap="square" rtlCol="0">
            <a:spAutoFit/>
          </a:bodyPr>
          <a:lstStyle/>
          <a:p>
            <a:pPr algn="ctr"/>
            <a:r>
              <a:rPr lang="en-US" sz="1100" b="1" dirty="0"/>
              <a:t>CDMA2000/EVDO</a:t>
            </a:r>
          </a:p>
          <a:p>
            <a:pPr algn="ctr"/>
            <a:r>
              <a:rPr lang="en-US" sz="900" dirty="0">
                <a:solidFill>
                  <a:schemeClr val="accent1"/>
                </a:solidFill>
              </a:rPr>
              <a:t>US, Japan, Korea, India, China, </a:t>
            </a:r>
          </a:p>
          <a:p>
            <a:pPr algn="ctr"/>
            <a:r>
              <a:rPr lang="en-US" sz="900" dirty="0">
                <a:solidFill>
                  <a:schemeClr val="accent1"/>
                </a:solidFill>
              </a:rPr>
              <a:t>S. America</a:t>
            </a:r>
          </a:p>
        </p:txBody>
      </p:sp>
      <p:cxnSp>
        <p:nvCxnSpPr>
          <p:cNvPr id="33" name="Straight Arrow Connector 32">
            <a:extLst>
              <a:ext uri="{FF2B5EF4-FFF2-40B4-BE49-F238E27FC236}">
                <a16:creationId xmlns:a16="http://schemas.microsoft.com/office/drawing/2014/main" id="{1096AF78-73E9-4F8B-9DF9-1EB9D96782FF}"/>
              </a:ext>
            </a:extLst>
          </p:cNvPr>
          <p:cNvCxnSpPr>
            <a:cxnSpLocks/>
          </p:cNvCxnSpPr>
          <p:nvPr/>
        </p:nvCxnSpPr>
        <p:spPr>
          <a:xfrm>
            <a:off x="1782708" y="1565607"/>
            <a:ext cx="95328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EEC8AB1-1A5E-489A-9606-B79B7CFA213A}"/>
              </a:ext>
            </a:extLst>
          </p:cNvPr>
          <p:cNvCxnSpPr>
            <a:cxnSpLocks/>
            <a:endCxn id="27" idx="1"/>
          </p:cNvCxnSpPr>
          <p:nvPr/>
        </p:nvCxnSpPr>
        <p:spPr>
          <a:xfrm>
            <a:off x="1799872" y="2197799"/>
            <a:ext cx="615081" cy="91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C51C8A7-271C-4FDB-A00A-615A2489F001}"/>
              </a:ext>
            </a:extLst>
          </p:cNvPr>
          <p:cNvCxnSpPr>
            <a:cxnSpLocks/>
          </p:cNvCxnSpPr>
          <p:nvPr/>
        </p:nvCxnSpPr>
        <p:spPr>
          <a:xfrm flipV="1">
            <a:off x="1782708" y="2426154"/>
            <a:ext cx="1301042" cy="490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2B2783D-0FE3-458B-A74B-C6072D154B32}"/>
              </a:ext>
            </a:extLst>
          </p:cNvPr>
          <p:cNvCxnSpPr>
            <a:cxnSpLocks/>
          </p:cNvCxnSpPr>
          <p:nvPr/>
        </p:nvCxnSpPr>
        <p:spPr>
          <a:xfrm flipV="1">
            <a:off x="1798004" y="3017493"/>
            <a:ext cx="931626" cy="3895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44FB37-CE2C-4131-A77A-1E15FD456735}"/>
              </a:ext>
            </a:extLst>
          </p:cNvPr>
          <p:cNvCxnSpPr>
            <a:cxnSpLocks/>
          </p:cNvCxnSpPr>
          <p:nvPr/>
        </p:nvCxnSpPr>
        <p:spPr>
          <a:xfrm flipV="1">
            <a:off x="3835779" y="1805212"/>
            <a:ext cx="393973" cy="2214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5DC8269-1B1B-4CF5-B870-6B0209221DA3}"/>
              </a:ext>
            </a:extLst>
          </p:cNvPr>
          <p:cNvSpPr txBox="1"/>
          <p:nvPr/>
        </p:nvSpPr>
        <p:spPr>
          <a:xfrm>
            <a:off x="5960908" y="3207032"/>
            <a:ext cx="670376" cy="400110"/>
          </a:xfrm>
          <a:prstGeom prst="rect">
            <a:avLst/>
          </a:prstGeom>
          <a:solidFill>
            <a:schemeClr val="bg1"/>
          </a:solidFill>
        </p:spPr>
        <p:txBody>
          <a:bodyPr wrap="none" rtlCol="0">
            <a:spAutoFit/>
          </a:bodyPr>
          <a:lstStyle/>
          <a:p>
            <a:r>
              <a:rPr lang="en-US" sz="1100" b="1" dirty="0" err="1"/>
              <a:t>WiBRO</a:t>
            </a:r>
            <a:endParaRPr lang="en-US" sz="1100" b="1" dirty="0"/>
          </a:p>
          <a:p>
            <a:pPr algn="ctr"/>
            <a:r>
              <a:rPr lang="en-US" sz="900" dirty="0">
                <a:solidFill>
                  <a:schemeClr val="accent1"/>
                </a:solidFill>
              </a:rPr>
              <a:t>Korea</a:t>
            </a:r>
          </a:p>
        </p:txBody>
      </p:sp>
      <p:cxnSp>
        <p:nvCxnSpPr>
          <p:cNvPr id="43" name="Straight Arrow Connector 42">
            <a:extLst>
              <a:ext uri="{FF2B5EF4-FFF2-40B4-BE49-F238E27FC236}">
                <a16:creationId xmlns:a16="http://schemas.microsoft.com/office/drawing/2014/main" id="{98D1EC30-DCF4-481C-8720-8AD0396B8433}"/>
              </a:ext>
            </a:extLst>
          </p:cNvPr>
          <p:cNvCxnSpPr>
            <a:cxnSpLocks/>
            <a:endCxn id="62" idx="1"/>
          </p:cNvCxnSpPr>
          <p:nvPr/>
        </p:nvCxnSpPr>
        <p:spPr>
          <a:xfrm>
            <a:off x="5244340" y="4043270"/>
            <a:ext cx="698935" cy="5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FA13782-439E-4178-BF28-A2CA48A8BD38}"/>
              </a:ext>
            </a:extLst>
          </p:cNvPr>
          <p:cNvCxnSpPr>
            <a:cxnSpLocks/>
            <a:endCxn id="30" idx="1"/>
          </p:cNvCxnSpPr>
          <p:nvPr/>
        </p:nvCxnSpPr>
        <p:spPr>
          <a:xfrm>
            <a:off x="3554340" y="1547323"/>
            <a:ext cx="55235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7C9A352-9508-4128-B1CE-BC978B09A793}"/>
              </a:ext>
            </a:extLst>
          </p:cNvPr>
          <p:cNvCxnSpPr>
            <a:cxnSpLocks/>
          </p:cNvCxnSpPr>
          <p:nvPr/>
        </p:nvCxnSpPr>
        <p:spPr>
          <a:xfrm flipV="1">
            <a:off x="3566245" y="1764321"/>
            <a:ext cx="1425257" cy="964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4C9EC8-395E-4654-8CAE-848441B62D6D}"/>
              </a:ext>
            </a:extLst>
          </p:cNvPr>
          <p:cNvCxnSpPr>
            <a:cxnSpLocks/>
          </p:cNvCxnSpPr>
          <p:nvPr/>
        </p:nvCxnSpPr>
        <p:spPr>
          <a:xfrm flipV="1">
            <a:off x="3740292" y="3072799"/>
            <a:ext cx="433769" cy="2667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38537CF-76AE-4B16-9B56-817FDA258204}"/>
              </a:ext>
            </a:extLst>
          </p:cNvPr>
          <p:cNvSpPr txBox="1"/>
          <p:nvPr/>
        </p:nvSpPr>
        <p:spPr>
          <a:xfrm>
            <a:off x="4293443" y="3823368"/>
            <a:ext cx="931665" cy="430887"/>
          </a:xfrm>
          <a:prstGeom prst="rect">
            <a:avLst/>
          </a:prstGeom>
          <a:solidFill>
            <a:schemeClr val="bg1"/>
          </a:solidFill>
        </p:spPr>
        <p:txBody>
          <a:bodyPr wrap="none" rtlCol="0">
            <a:spAutoFit/>
          </a:bodyPr>
          <a:lstStyle/>
          <a:p>
            <a:r>
              <a:rPr lang="en-US" sz="1100" b="1" dirty="0">
                <a:solidFill>
                  <a:schemeClr val="tx1"/>
                </a:solidFill>
              </a:rPr>
              <a:t>TDS-CDMA</a:t>
            </a:r>
          </a:p>
          <a:p>
            <a:pPr algn="ctr"/>
            <a:r>
              <a:rPr lang="en-US" sz="1100" dirty="0">
                <a:solidFill>
                  <a:schemeClr val="accent1"/>
                </a:solidFill>
              </a:rPr>
              <a:t>China</a:t>
            </a:r>
          </a:p>
        </p:txBody>
      </p:sp>
      <p:sp>
        <p:nvSpPr>
          <p:cNvPr id="61" name="TextBox 60">
            <a:extLst>
              <a:ext uri="{FF2B5EF4-FFF2-40B4-BE49-F238E27FC236}">
                <a16:creationId xmlns:a16="http://schemas.microsoft.com/office/drawing/2014/main" id="{3C35CDE6-6F30-46AD-B7DB-5AF91E35EC4C}"/>
              </a:ext>
            </a:extLst>
          </p:cNvPr>
          <p:cNvSpPr txBox="1"/>
          <p:nvPr/>
        </p:nvSpPr>
        <p:spPr>
          <a:xfrm>
            <a:off x="5752195" y="1413921"/>
            <a:ext cx="1181734" cy="400110"/>
          </a:xfrm>
          <a:prstGeom prst="rect">
            <a:avLst/>
          </a:prstGeom>
          <a:solidFill>
            <a:schemeClr val="bg1"/>
          </a:solidFill>
        </p:spPr>
        <p:txBody>
          <a:bodyPr wrap="none" rtlCol="0">
            <a:spAutoFit/>
          </a:bodyPr>
          <a:lstStyle/>
          <a:p>
            <a:pPr algn="ctr"/>
            <a:r>
              <a:rPr lang="en-US" sz="1100" b="1" dirty="0"/>
              <a:t>LTE/LTE A-Pro</a:t>
            </a:r>
          </a:p>
          <a:p>
            <a:pPr algn="ctr"/>
            <a:r>
              <a:rPr lang="en-US" sz="900" dirty="0">
                <a:solidFill>
                  <a:schemeClr val="accent1"/>
                </a:solidFill>
              </a:rPr>
              <a:t>Most of the World</a:t>
            </a:r>
          </a:p>
        </p:txBody>
      </p:sp>
      <p:sp>
        <p:nvSpPr>
          <p:cNvPr id="62" name="TextBox 61">
            <a:extLst>
              <a:ext uri="{FF2B5EF4-FFF2-40B4-BE49-F238E27FC236}">
                <a16:creationId xmlns:a16="http://schemas.microsoft.com/office/drawing/2014/main" id="{7BE283A7-1045-4208-9DDC-C962D066DFF6}"/>
              </a:ext>
            </a:extLst>
          </p:cNvPr>
          <p:cNvSpPr txBox="1"/>
          <p:nvPr/>
        </p:nvSpPr>
        <p:spPr>
          <a:xfrm>
            <a:off x="5943275" y="3848678"/>
            <a:ext cx="688009" cy="400110"/>
          </a:xfrm>
          <a:prstGeom prst="rect">
            <a:avLst/>
          </a:prstGeom>
          <a:solidFill>
            <a:schemeClr val="bg1"/>
          </a:solidFill>
        </p:spPr>
        <p:txBody>
          <a:bodyPr wrap="none" rtlCol="0">
            <a:spAutoFit/>
          </a:bodyPr>
          <a:lstStyle/>
          <a:p>
            <a:r>
              <a:rPr lang="en-US" sz="1100" b="1" dirty="0"/>
              <a:t>TD-LTE</a:t>
            </a:r>
          </a:p>
          <a:p>
            <a:pPr algn="ctr"/>
            <a:r>
              <a:rPr lang="en-US" sz="900" b="1" dirty="0">
                <a:solidFill>
                  <a:schemeClr val="accent1"/>
                </a:solidFill>
              </a:rPr>
              <a:t>China</a:t>
            </a:r>
          </a:p>
        </p:txBody>
      </p:sp>
      <p:sp>
        <p:nvSpPr>
          <p:cNvPr id="63" name="TextBox 62">
            <a:extLst>
              <a:ext uri="{FF2B5EF4-FFF2-40B4-BE49-F238E27FC236}">
                <a16:creationId xmlns:a16="http://schemas.microsoft.com/office/drawing/2014/main" id="{02ACA83F-FD95-465B-BF61-BAEA6416F6E8}"/>
              </a:ext>
            </a:extLst>
          </p:cNvPr>
          <p:cNvSpPr txBox="1"/>
          <p:nvPr/>
        </p:nvSpPr>
        <p:spPr>
          <a:xfrm>
            <a:off x="5653210" y="2538866"/>
            <a:ext cx="1379705" cy="569387"/>
          </a:xfrm>
          <a:prstGeom prst="rect">
            <a:avLst/>
          </a:prstGeom>
          <a:solidFill>
            <a:schemeClr val="bg1"/>
          </a:solidFill>
        </p:spPr>
        <p:txBody>
          <a:bodyPr wrap="square" rtlCol="0">
            <a:spAutoFit/>
          </a:bodyPr>
          <a:lstStyle/>
          <a:p>
            <a:pPr algn="ctr"/>
            <a:r>
              <a:rPr lang="en-US" sz="1100" b="1" dirty="0"/>
              <a:t>WiMAX/</a:t>
            </a:r>
          </a:p>
          <a:p>
            <a:pPr algn="ctr"/>
            <a:r>
              <a:rPr lang="en-US" sz="1100" b="1" dirty="0"/>
              <a:t>WiMAX Adv.</a:t>
            </a:r>
          </a:p>
          <a:p>
            <a:pPr algn="ctr"/>
            <a:r>
              <a:rPr lang="en-US" sz="900" dirty="0">
                <a:solidFill>
                  <a:schemeClr val="accent1"/>
                </a:solidFill>
              </a:rPr>
              <a:t>US, Japan</a:t>
            </a:r>
          </a:p>
        </p:txBody>
      </p:sp>
      <p:cxnSp>
        <p:nvCxnSpPr>
          <p:cNvPr id="65" name="Straight Arrow Connector 64">
            <a:extLst>
              <a:ext uri="{FF2B5EF4-FFF2-40B4-BE49-F238E27FC236}">
                <a16:creationId xmlns:a16="http://schemas.microsoft.com/office/drawing/2014/main" id="{15119184-B1D6-4408-A13C-8FBD65BD75EF}"/>
              </a:ext>
            </a:extLst>
          </p:cNvPr>
          <p:cNvCxnSpPr>
            <a:cxnSpLocks/>
          </p:cNvCxnSpPr>
          <p:nvPr/>
        </p:nvCxnSpPr>
        <p:spPr>
          <a:xfrm>
            <a:off x="5438660" y="1578519"/>
            <a:ext cx="320327" cy="2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F57FD67-9F07-417D-8022-801348BCB907}"/>
              </a:ext>
            </a:extLst>
          </p:cNvPr>
          <p:cNvSpPr txBox="1"/>
          <p:nvPr/>
        </p:nvSpPr>
        <p:spPr>
          <a:xfrm>
            <a:off x="7456951" y="2135379"/>
            <a:ext cx="846540" cy="707886"/>
          </a:xfrm>
          <a:prstGeom prst="rect">
            <a:avLst/>
          </a:prstGeom>
          <a:solidFill>
            <a:schemeClr val="bg1"/>
          </a:solidFill>
        </p:spPr>
        <p:txBody>
          <a:bodyPr wrap="square" rtlCol="0">
            <a:spAutoFit/>
          </a:bodyPr>
          <a:lstStyle/>
          <a:p>
            <a:pPr algn="ctr"/>
            <a:r>
              <a:rPr lang="en-US" sz="1600" b="1" dirty="0"/>
              <a:t>5G</a:t>
            </a:r>
          </a:p>
          <a:p>
            <a:pPr algn="ctr"/>
            <a:r>
              <a:rPr lang="en-US" sz="1200" b="1" dirty="0">
                <a:solidFill>
                  <a:schemeClr val="accent1"/>
                </a:solidFill>
              </a:rPr>
              <a:t>Single Std?</a:t>
            </a:r>
          </a:p>
        </p:txBody>
      </p:sp>
      <p:cxnSp>
        <p:nvCxnSpPr>
          <p:cNvPr id="73" name="Straight Arrow Connector 72">
            <a:extLst>
              <a:ext uri="{FF2B5EF4-FFF2-40B4-BE49-F238E27FC236}">
                <a16:creationId xmlns:a16="http://schemas.microsoft.com/office/drawing/2014/main" id="{C8D68099-BFC6-4CA5-8405-326777F06692}"/>
              </a:ext>
            </a:extLst>
          </p:cNvPr>
          <p:cNvCxnSpPr>
            <a:cxnSpLocks/>
            <a:stCxn id="61" idx="3"/>
          </p:cNvCxnSpPr>
          <p:nvPr/>
        </p:nvCxnSpPr>
        <p:spPr>
          <a:xfrm>
            <a:off x="6933929" y="1613976"/>
            <a:ext cx="523022" cy="541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4CADE4B-1CD4-4157-85D2-15DBE8A37001}"/>
              </a:ext>
            </a:extLst>
          </p:cNvPr>
          <p:cNvCxnSpPr>
            <a:cxnSpLocks/>
            <a:stCxn id="42" idx="3"/>
          </p:cNvCxnSpPr>
          <p:nvPr/>
        </p:nvCxnSpPr>
        <p:spPr>
          <a:xfrm flipV="1">
            <a:off x="6631284" y="2848397"/>
            <a:ext cx="910493" cy="5586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9F15ED5-E2B4-4E0C-9B75-DEB177E17F99}"/>
              </a:ext>
            </a:extLst>
          </p:cNvPr>
          <p:cNvCxnSpPr>
            <a:cxnSpLocks/>
            <a:endCxn id="66" idx="1"/>
          </p:cNvCxnSpPr>
          <p:nvPr/>
        </p:nvCxnSpPr>
        <p:spPr>
          <a:xfrm flipV="1">
            <a:off x="7032915" y="2489322"/>
            <a:ext cx="424036" cy="2394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4EE56C-A538-4F68-B349-21E4911285BA}"/>
              </a:ext>
            </a:extLst>
          </p:cNvPr>
          <p:cNvSpPr txBox="1"/>
          <p:nvPr/>
        </p:nvSpPr>
        <p:spPr>
          <a:xfrm>
            <a:off x="5836613" y="1980778"/>
            <a:ext cx="960519" cy="400110"/>
          </a:xfrm>
          <a:prstGeom prst="rect">
            <a:avLst/>
          </a:prstGeom>
          <a:solidFill>
            <a:schemeClr val="bg1"/>
          </a:solidFill>
        </p:spPr>
        <p:txBody>
          <a:bodyPr wrap="none" rtlCol="0">
            <a:spAutoFit/>
          </a:bodyPr>
          <a:lstStyle/>
          <a:p>
            <a:pPr algn="ctr"/>
            <a:r>
              <a:rPr lang="en-US" sz="1100" b="1" dirty="0"/>
              <a:t>UMB</a:t>
            </a:r>
          </a:p>
          <a:p>
            <a:pPr algn="ctr"/>
            <a:r>
              <a:rPr lang="en-US" sz="900" dirty="0">
                <a:solidFill>
                  <a:srgbClr val="FF0000"/>
                </a:solidFill>
              </a:rPr>
              <a:t>No deployment</a:t>
            </a:r>
          </a:p>
        </p:txBody>
      </p:sp>
      <p:cxnSp>
        <p:nvCxnSpPr>
          <p:cNvPr id="90" name="Straight Arrow Connector 89">
            <a:extLst>
              <a:ext uri="{FF2B5EF4-FFF2-40B4-BE49-F238E27FC236}">
                <a16:creationId xmlns:a16="http://schemas.microsoft.com/office/drawing/2014/main" id="{E88E787E-EAFF-40D9-B193-3FD95A0F04E0}"/>
              </a:ext>
            </a:extLst>
          </p:cNvPr>
          <p:cNvCxnSpPr>
            <a:cxnSpLocks/>
          </p:cNvCxnSpPr>
          <p:nvPr/>
        </p:nvCxnSpPr>
        <p:spPr>
          <a:xfrm flipV="1">
            <a:off x="5438660" y="2189469"/>
            <a:ext cx="397953" cy="240963"/>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92CF115-DB6F-49F5-8463-C118618D441B}"/>
              </a:ext>
            </a:extLst>
          </p:cNvPr>
          <p:cNvCxnSpPr>
            <a:cxnSpLocks/>
            <a:endCxn id="29" idx="1"/>
          </p:cNvCxnSpPr>
          <p:nvPr/>
        </p:nvCxnSpPr>
        <p:spPr>
          <a:xfrm flipV="1">
            <a:off x="1823196" y="3695871"/>
            <a:ext cx="658286" cy="254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972090E-D46A-415D-8297-2922D9AC52C0}"/>
              </a:ext>
            </a:extLst>
          </p:cNvPr>
          <p:cNvCxnSpPr>
            <a:cxnSpLocks/>
          </p:cNvCxnSpPr>
          <p:nvPr/>
        </p:nvCxnSpPr>
        <p:spPr>
          <a:xfrm flipV="1">
            <a:off x="4963597" y="1821331"/>
            <a:ext cx="917139" cy="5943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8AC5186-DEDE-4071-A8A8-965B0580FF38}"/>
              </a:ext>
            </a:extLst>
          </p:cNvPr>
          <p:cNvCxnSpPr>
            <a:cxnSpLocks/>
          </p:cNvCxnSpPr>
          <p:nvPr/>
        </p:nvCxnSpPr>
        <p:spPr>
          <a:xfrm flipV="1">
            <a:off x="6626977" y="2843265"/>
            <a:ext cx="1483945" cy="1084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DDFAC5-3A40-446C-A8D1-20D0DADF19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3" name="Title 2">
            <a:extLst>
              <a:ext uri="{FF2B5EF4-FFF2-40B4-BE49-F238E27FC236}">
                <a16:creationId xmlns:a16="http://schemas.microsoft.com/office/drawing/2014/main" id="{3098C187-6DAE-49DA-908D-2120F88C36F7}"/>
              </a:ext>
            </a:extLst>
          </p:cNvPr>
          <p:cNvSpPr>
            <a:spLocks noGrp="1"/>
          </p:cNvSpPr>
          <p:nvPr>
            <p:ph type="title"/>
          </p:nvPr>
        </p:nvSpPr>
        <p:spPr>
          <a:xfrm>
            <a:off x="455613" y="134496"/>
            <a:ext cx="8229600" cy="868680"/>
          </a:xfrm>
        </p:spPr>
        <p:txBody>
          <a:bodyPr/>
          <a:lstStyle/>
          <a:p>
            <a:r>
              <a:rPr lang="en-US" sz="3200" dirty="0">
                <a:solidFill>
                  <a:schemeClr val="tx1"/>
                </a:solidFill>
                <a:latin typeface="Intel Clear Pro" panose="020B0804020202060201" pitchFamily="34" charset="77"/>
                <a:ea typeface="Intel Clear Pro" panose="020B0804020202060201" pitchFamily="34" charset="77"/>
                <a:cs typeface="Intel Clear Pro" panose="020B0804020202060201" pitchFamily="34" charset="77"/>
              </a:rPr>
              <a:t>Lessons from the History of Cellular Standards</a:t>
            </a:r>
          </a:p>
        </p:txBody>
      </p:sp>
      <p:sp>
        <p:nvSpPr>
          <p:cNvPr id="4" name="Text Placeholder 3">
            <a:extLst>
              <a:ext uri="{FF2B5EF4-FFF2-40B4-BE49-F238E27FC236}">
                <a16:creationId xmlns:a16="http://schemas.microsoft.com/office/drawing/2014/main" id="{66899293-8D86-49C8-8B97-01C770A692FF}"/>
              </a:ext>
            </a:extLst>
          </p:cNvPr>
          <p:cNvSpPr>
            <a:spLocks noGrp="1"/>
          </p:cNvSpPr>
          <p:nvPr>
            <p:ph type="body" idx="1"/>
          </p:nvPr>
        </p:nvSpPr>
        <p:spPr>
          <a:xfrm>
            <a:off x="361838" y="922004"/>
            <a:ext cx="8228012" cy="2597779"/>
          </a:xfrm>
        </p:spPr>
        <p:txBody>
          <a:bodyPr/>
          <a:lstStyle/>
          <a:p>
            <a:pPr marL="461963" indent="-285750">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Market fragmentation is costly (especially to early adopters)</a:t>
            </a:r>
          </a:p>
          <a:p>
            <a:pPr marL="919163" lvl="1" indent="-285750">
              <a:spcBef>
                <a:spcPts val="0"/>
              </a:spcBef>
              <a:buClr>
                <a:schemeClr val="bg2"/>
              </a:buClr>
              <a:buSzPct val="100000"/>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High R&amp;D expense </a:t>
            </a:r>
          </a:p>
          <a:p>
            <a:pPr marL="919163" lvl="1" indent="-285750">
              <a:spcBef>
                <a:spcPts val="0"/>
              </a:spcBef>
              <a:buClr>
                <a:schemeClr val="bg2"/>
              </a:buClr>
              <a:buSzPct val="100000"/>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High implementation and upgrade cost</a:t>
            </a:r>
          </a:p>
          <a:p>
            <a:pPr marL="919163" lvl="1" indent="-285750">
              <a:spcBef>
                <a:spcPts val="0"/>
              </a:spcBef>
              <a:buClr>
                <a:schemeClr val="bg2"/>
              </a:buClr>
              <a:buSzPct val="100000"/>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Risk of vendor lock-in</a:t>
            </a:r>
          </a:p>
          <a:p>
            <a:pPr marL="919163" lvl="1" indent="-285750">
              <a:spcBef>
                <a:spcPts val="0"/>
              </a:spcBef>
              <a:buClr>
                <a:schemeClr val="bg2"/>
              </a:buClr>
              <a:buSzPct val="100000"/>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Lacks interoperability</a:t>
            </a:r>
          </a:p>
          <a:p>
            <a:pPr marL="919163" lvl="1" indent="-285750">
              <a:spcBef>
                <a:spcPts val="0"/>
              </a:spcBef>
              <a:buClr>
                <a:schemeClr val="bg2"/>
              </a:buClr>
              <a:buSzPct val="100000"/>
              <a:buFont typeface="Arial" panose="020B0604020202020204" pitchFamily="34" charset="0"/>
              <a:buChar char="‒"/>
            </a:pPr>
            <a:r>
              <a:rPr lang="en-US" dirty="0">
                <a:solidFill>
                  <a:schemeClr val="accent1"/>
                </a:solidFill>
                <a:latin typeface="Intel Clear" panose="020B0604020203020204" pitchFamily="34" charset="0"/>
                <a:ea typeface="Intel Clear" panose="020B0604020203020204" pitchFamily="34" charset="0"/>
                <a:cs typeface="Intel Clear" panose="020B0604020203020204" pitchFamily="34" charset="0"/>
              </a:rPr>
              <a:t>Risk of obsolescence</a:t>
            </a:r>
          </a:p>
          <a:p>
            <a:pPr marL="633413" lvl="1" indent="0">
              <a:spcBef>
                <a:spcPts val="0"/>
              </a:spcBef>
              <a:buClr>
                <a:schemeClr val="bg2"/>
              </a:buClr>
              <a:buSzPct val="100000"/>
              <a:buNone/>
            </a:pPr>
            <a:endPar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461963" indent="-285750">
              <a:spcBef>
                <a:spcPts val="0"/>
              </a:spcBef>
              <a:buClr>
                <a:schemeClr val="bg2"/>
              </a:buClr>
              <a:buSzPct val="100000"/>
              <a:buFont typeface="Arial" panose="020B0604020202020204" pitchFamily="34" charset="0"/>
              <a:buChar char="•"/>
            </a:pPr>
            <a:r>
              <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rPr>
              <a:t>Collaboration &amp; co-operations amongst regional regulatory agencies, network operators and equipment vendors drove convergence</a:t>
            </a:r>
            <a:endPar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633413" lvl="1" indent="0">
              <a:spcBef>
                <a:spcPts val="0"/>
              </a:spcBef>
              <a:buClr>
                <a:schemeClr val="bg2"/>
              </a:buClr>
              <a:buSzPct val="100000"/>
              <a:buNone/>
            </a:pPr>
            <a:endParaRPr lang="en-US" b="1"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633413" lvl="1" indent="0">
              <a:spcBef>
                <a:spcPts val="0"/>
              </a:spcBef>
              <a:buClr>
                <a:schemeClr val="bg2"/>
              </a:buClr>
              <a:buSzPct val="100000"/>
              <a:buNone/>
            </a:pPr>
            <a:endParaRPr lang="en-US" dirty="0">
              <a:solidFill>
                <a:schemeClr val="bg2"/>
              </a:solidFill>
              <a:latin typeface="Intel Clear" panose="020B0604020203020204" pitchFamily="34" charset="0"/>
              <a:ea typeface="Intel Clear" panose="020B0604020203020204" pitchFamily="34" charset="0"/>
              <a:cs typeface="Intel Clear" panose="020B0604020203020204" pitchFamily="34" charset="0"/>
            </a:endParaRPr>
          </a:p>
          <a:p>
            <a:pPr marL="685800" lvl="1" indent="0">
              <a:buNone/>
            </a:pPr>
            <a:endParaRPr lang="en-US"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10" name="TextBox 9">
            <a:extLst>
              <a:ext uri="{FF2B5EF4-FFF2-40B4-BE49-F238E27FC236}">
                <a16:creationId xmlns:a16="http://schemas.microsoft.com/office/drawing/2014/main" id="{C7D70D47-7703-4A33-87FF-467A27909246}"/>
              </a:ext>
            </a:extLst>
          </p:cNvPr>
          <p:cNvSpPr txBox="1"/>
          <p:nvPr/>
        </p:nvSpPr>
        <p:spPr>
          <a:xfrm>
            <a:off x="455613" y="3972030"/>
            <a:ext cx="8040462" cy="400110"/>
          </a:xfrm>
          <a:prstGeom prst="rect">
            <a:avLst/>
          </a:prstGeom>
          <a:solidFill>
            <a:schemeClr val="accent3">
              <a:lumMod val="20000"/>
              <a:lumOff val="80000"/>
            </a:schemeClr>
          </a:solidFill>
        </p:spPr>
        <p:txBody>
          <a:bodyPr wrap="square" rtlCol="0" anchor="ctr">
            <a:spAutoFit/>
          </a:bodyPr>
          <a:lstStyle/>
          <a:p>
            <a:pPr algn="ctr"/>
            <a:r>
              <a:rPr lang="en-US" sz="2000" b="1" dirty="0">
                <a:solidFill>
                  <a:srgbClr val="FF0000"/>
                </a:solidFill>
                <a:latin typeface="Intel Clear" panose="020B0604020203020204" pitchFamily="34" charset="0"/>
                <a:ea typeface="Intel Clear" panose="020B0604020203020204" pitchFamily="34" charset="0"/>
                <a:cs typeface="Intel Clear" panose="020B0604020203020204" pitchFamily="34" charset="0"/>
              </a:rPr>
              <a:t>Can we apply these lessons to accelerate Smart Cities?</a:t>
            </a:r>
          </a:p>
        </p:txBody>
      </p:sp>
    </p:spTree>
    <p:extLst>
      <p:ext uri="{BB962C8B-B14F-4D97-AF65-F5344CB8AC3E}">
        <p14:creationId xmlns:p14="http://schemas.microsoft.com/office/powerpoint/2010/main" val="3012596158"/>
      </p:ext>
    </p:extLst>
  </p:cSld>
  <p:clrMapOvr>
    <a:masterClrMapping/>
  </p:clrMapOvr>
</p:sld>
</file>

<file path=ppt/theme/theme1.xml><?xml version="1.0" encoding="utf-8"?>
<a:theme xmlns:a="http://schemas.openxmlformats.org/drawingml/2006/main" name="Int_PPT Template_ClearPro_16x9">
  <a:themeElements>
    <a:clrScheme name="Intel Color Palette">
      <a:dk1>
        <a:srgbClr val="000000"/>
      </a:dk1>
      <a:lt1>
        <a:srgbClr val="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19365</TotalTime>
  <Words>3441</Words>
  <Application>Microsoft Macintosh PowerPoint</Application>
  <PresentationFormat>On-screen Show (16:9)</PresentationFormat>
  <Paragraphs>560</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Noto Sans Symbols</vt:lpstr>
      <vt:lpstr>Intel Clear Pro</vt:lpstr>
      <vt:lpstr>Arial</vt:lpstr>
      <vt:lpstr>Wingdings</vt:lpstr>
      <vt:lpstr>Intel Clear</vt:lpstr>
      <vt:lpstr>Int_PPT Template_ClearPro_16x9</vt:lpstr>
      <vt:lpstr>  CONVERGING STANDARDS FOR Smart CitiES: NEXT STEPS IN THE W3C   </vt:lpstr>
      <vt:lpstr>OUTLINE</vt:lpstr>
      <vt:lpstr>PowerPoint Presentation</vt:lpstr>
      <vt:lpstr>State of the Union (IoT)</vt:lpstr>
      <vt:lpstr>PowerPoint Presentation</vt:lpstr>
      <vt:lpstr>IoT DATA AND METADATA STANDARDS MAP</vt:lpstr>
      <vt:lpstr>PowerPoint Presentation</vt:lpstr>
      <vt:lpstr>40-Year History of Cellular Standards Evolution</vt:lpstr>
      <vt:lpstr>Lessons from the History of Cellular Standards</vt:lpstr>
      <vt:lpstr>PowerPoint Presentation</vt:lpstr>
      <vt:lpstr>Key Challenges Facing Smart Cities</vt:lpstr>
      <vt:lpstr>Crossing the Chasm (Smart Cities) </vt:lpstr>
      <vt:lpstr>What Can W3C and ASEAN Smart Cities Do? </vt:lpstr>
      <vt:lpstr>PowerPoint Presentation</vt:lpstr>
      <vt:lpstr>What Can the W3C Do?</vt:lpstr>
      <vt:lpstr>Relevant W3C Standards and GROUPS</vt:lpstr>
      <vt:lpstr>W3C Web of Things (WoT)</vt:lpstr>
      <vt:lpstr>OTHER RELEVANT Standards</vt:lpstr>
      <vt:lpstr>IoT DATA AND METADATA STANDARDS MAP: CURRENT STATUS</vt:lpstr>
      <vt:lpstr>IoT DATA AND METADATA STANDARDS MAP: GOAL</vt:lpstr>
      <vt:lpstr>IoT Data and Metadata STANDARDS cONVERGENCE TIMELINE</vt:lpstr>
      <vt:lpstr>CALLS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 Standardization Proposed Strategy Outline</dc:title>
  <dc:creator>Siow, Eric</dc:creator>
  <cp:keywords>CTPClassification=CTP_NT</cp:keywords>
  <cp:lastModifiedBy>Mccool, Michael</cp:lastModifiedBy>
  <cp:revision>627</cp:revision>
  <dcterms:modified xsi:type="dcterms:W3CDTF">2020-06-02T23:53:41Z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6c93d3b3-7200-422f-9994-de152d7e7d49</vt:lpwstr>
  </property>
  <property fmtid="{D5CDD505-2E9C-101B-9397-08002B2CF9AE}" pid="3" name="CTP_TimeStamp">
    <vt:lpwstr>2020-05-29 18:49:35Z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