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51"/>
  </p:normalViewPr>
  <p:slideViewPr>
    <p:cSldViewPr snapToGrid="0" snapToObjects="1">
      <p:cViewPr varScale="1">
        <p:scale>
          <a:sx n="112" d="100"/>
          <a:sy n="112" d="100"/>
        </p:scale>
        <p:origin x="520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9B5DD-0274-BF45-B4C5-62E173E8F634}" type="datetimeFigureOut">
              <a:rPr lang="en-US" smtClean="0"/>
              <a:t>6/8/20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16669-4A9E-2244-B321-FE3C257B7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8CDCF-83F0-654A-8E95-83ACE8329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428999"/>
            <a:ext cx="10515600" cy="1392589"/>
          </a:xfrm>
          <a:prstGeom prst="rect">
            <a:avLst/>
          </a:prstGeo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FDD66-E57C-D246-A8D3-5F7E64604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00977"/>
            <a:ext cx="9144000" cy="113735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A4BBE-75B1-9143-A887-FCA15B99C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2FA7A7-1EC8-9A45-B674-9F5AA40338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5125" y="483127"/>
            <a:ext cx="4641750" cy="276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545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FD7F8-1D21-E24C-867B-27076A867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309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8A5910-6C9B-1F48-8812-ECC4A33F6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AF42E-65C6-9945-BE49-EB50D67138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93E591-CC8D-C74E-8EED-098A7FB5E64D}" type="datetime1">
              <a:rPr lang="en-CA" smtClean="0"/>
              <a:t>2020-06-08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EF138-5D7E-EE45-A145-963FACA62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F53AE-A2BC-DE4D-BB61-40C1BC3B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6536F3-C8D2-4944-B4D4-6A4C8563FA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174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0FF282-7893-604E-9578-505C40B715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731022" y="365125"/>
            <a:ext cx="1622778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972C3-333E-304A-AB27-C6CDCBED1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9282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F7E9A-773D-734B-9080-4E50327633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1BC118-574D-594E-ABEA-A7C82666C9AB}" type="datetime1">
              <a:rPr lang="en-CA" smtClean="0"/>
              <a:t>2020-06-08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82C37-09FF-6A4D-8C32-64A7F07F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B5B9D-9935-CE4E-A40E-BBED3145D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F9CC3B-F1C2-024E-9BCF-1306C0AC80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981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C7C6D-3AF4-704E-BA3F-6FC5B568C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F4F71-1642-7C4D-949F-4818DFEAE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E4CE4-F196-BF4E-8EF4-267B94BD7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CB4A0-D1FD-9244-BC2D-7164B6310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7370EC-1423-5441-922D-1AAFD5BB31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EF411AF-3106-D04E-9818-E4C0FD06B9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29AB1E-7FD9-0A40-B7C0-508CCACB3E9A}" type="datetime1">
              <a:rPr lang="en-CA" smtClean="0"/>
              <a:t>2020-06-08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60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AD314-C4FC-384A-835E-A6FA7C1C3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95E31-AF4D-A348-A7A9-7416D5CFB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CCF5D-D219-B446-BFBF-42479CD05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E8723F-57EA-4C47-97B9-92AFDEEF85DC}" type="datetime1">
              <a:rPr lang="en-CA" smtClean="0"/>
              <a:t>2020-06-08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BE2F7-A02E-2541-92F4-BB12DCEA2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5E475-C185-8649-99DC-91A32B80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4E7543-36A1-9145-8718-DCB0BDDD9F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08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1F69A-4335-4B4E-B747-17F37F3C2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020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7619A-7211-0947-8360-23CE25F12D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2284B-15A7-584D-908E-45543479E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48B25-655D-AF40-BDC0-5457413735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B00E5D-EC04-AA49-8D52-0FCB6E08F63D}" type="datetime1">
              <a:rPr lang="en-CA" smtClean="0"/>
              <a:t>2020-06-08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9A9F6-1429-5E49-BAA4-1E84DC5BA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93763-BF3C-C644-9F21-D1290C78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5401E6-623E-8449-A07B-6B5E2253AD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52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3ABBC-6A16-9A46-A02F-79A517A30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7676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AB855-CE44-1647-A11E-35810E458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134005"/>
            <a:ext cx="5157787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E1739-9BD2-114D-9001-9767690E3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62112"/>
            <a:ext cx="5157787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8260CC-435F-4B4A-921E-F825D9DAFD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2" y="1132769"/>
            <a:ext cx="5183188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E7B3BE-4412-2546-8A83-8211EDE2FD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62112"/>
            <a:ext cx="5183188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95F5D0-89F8-014F-8A54-42E462B4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90905C-10FF-8047-AA7E-6DC7E8B6AF51}" type="datetime1">
              <a:rPr lang="en-CA" smtClean="0"/>
              <a:t>2020-06-08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B91292-54C2-5B4B-BC92-96B7E584A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B02B02-7BBA-3248-9E8D-33B016832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8F359D-97AE-244A-B6E0-7FABE799CE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97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A3E4-A9A0-B949-AB23-A7ED13D8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764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1C8F84-5DB4-5A45-850F-78308488EE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E86E2-4400-D342-BEEC-F9C1ADF6F9F7}" type="datetime1">
              <a:rPr lang="en-CA" smtClean="0"/>
              <a:t>2020-06-08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A30B16-8D2B-964B-A82E-A1D8E5782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CEFDE2-192C-EB49-B93B-A5C074DE6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9864CA-5904-6E4C-94B5-D61D982EE8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299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B624B9-C01C-504E-A7E7-3945364DF6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358A08-7221-7F45-8378-69D5559861DD}" type="datetime1">
              <a:rPr lang="en-CA" smtClean="0"/>
              <a:t>2020-06-08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98282D-B315-7747-81EE-E8722A58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647E0-FF85-FA4D-A8FA-E44590C11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E5121D-E664-684B-8EE0-95412BB475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427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8BCA-0D11-EE4D-9447-2FD49C0E2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EC554-6BD0-D046-93E8-160448B4C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04167"/>
            <a:ext cx="6172200" cy="49568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4FC1F-CB88-E848-A9AD-207062F13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DCBEE-639A-F74C-92CE-7B643E698F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C20FDB-303D-8A4E-83B7-226DD88B97BD}" type="datetime1">
              <a:rPr lang="en-CA" smtClean="0"/>
              <a:t>2020-06-08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478D4-36A8-D941-B07C-23AC977B5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275A4-A22A-5742-B711-4A30FC40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A484C7-B69E-1D4E-A042-8264DECEAC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4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08D0-7399-754A-98B1-12196A1EC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8B8A4F-D838-F44B-BD4B-90A268DE74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FA813-173D-3F4D-9B47-2ADE7EDAA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A9922-D3F8-854D-946A-BACD40890E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9EBA37-9D18-D34A-A88D-1B00AA06E95C}" type="datetime1">
              <a:rPr lang="en-CA" smtClean="0"/>
              <a:t>2020-06-08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A5379-2EF0-014F-A404-9281AD5F5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E44CB-9FEF-8E46-ADE7-C6878CCA2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4E5D11-1589-8B43-AC25-08B65AFD2D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95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F3363-D36B-4942-87A8-FED6DF69A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98222"/>
            <a:ext cx="10515600" cy="4878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5CA93B93-3243-C248-A970-24A76A358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7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E28B5F4-1EA0-4A4B-8D85-A0B1CB6C7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W3C Web of Things (WoT) WG/IG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8BACC8E-7FE2-EE49-8CEA-AAD5143CE5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73A2E78-F38A-E046-ACDB-668F070D1EF6}" type="datetime1">
              <a:rPr lang="en-CA" smtClean="0"/>
              <a:pPr/>
              <a:t>2020-06-08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D3E7A09-626A-BA49-9FC3-7280AA1F93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55BDE2E-7167-1944-9FEE-E44668D91C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66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3c/wot-discovery/blob/master/prior.md" TargetMode="External"/><Relationship Id="rId7" Type="http://schemas.openxmlformats.org/officeDocument/2006/relationships/hyperlink" Target="https://github.com/w3c/wot-discovery/tree/master/proposals" TargetMode="External"/><Relationship Id="rId2" Type="http://schemas.openxmlformats.org/officeDocument/2006/relationships/hyperlink" Target="https://github.com/w3c/wot-discover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w3c/wot-discovery/blob/master/design.md" TargetMode="External"/><Relationship Id="rId5" Type="http://schemas.openxmlformats.org/officeDocument/2006/relationships/hyperlink" Target="https://github.com/w3c/wot-discovery/blob/master/requirements.md" TargetMode="External"/><Relationship Id="rId4" Type="http://schemas.openxmlformats.org/officeDocument/2006/relationships/hyperlink" Target="https://github.com/w3c/wot-discovery/blob/master/background.md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87674-345B-6D45-8433-396169D87C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Discovery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E957DB-7468-C943-8F4B-9FE90A3CB8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Michael </a:t>
            </a:r>
            <a:r>
              <a:rPr lang="en-US" dirty="0" err="1"/>
              <a:t>McCool,</a:t>
            </a:r>
            <a:r>
              <a:rPr lang="en-US" dirty="0"/>
              <a:t> Intel</a:t>
            </a:r>
          </a:p>
          <a:p>
            <a:r>
              <a:rPr lang="en-US" dirty="0"/>
              <a:t>8 June 2020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488F1-92D7-254A-A373-03160DC75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</p:spTree>
    <p:extLst>
      <p:ext uri="{BB962C8B-B14F-4D97-AF65-F5344CB8AC3E}">
        <p14:creationId xmlns:p14="http://schemas.microsoft.com/office/powerpoint/2010/main" val="172328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92AD7-6764-453A-9434-7D5147ECC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Discovery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79435-624A-46CA-9339-B32D08502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530" y="1171476"/>
            <a:ext cx="10634870" cy="532581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Capabilities</a:t>
            </a:r>
          </a:p>
          <a:p>
            <a:pPr lvl="1"/>
            <a:r>
              <a:rPr lang="en-US" dirty="0"/>
              <a:t>Support both local and global/remote discovery (unconstrained by network domain)</a:t>
            </a:r>
          </a:p>
          <a:p>
            <a:pPr lvl="1"/>
            <a:r>
              <a:rPr lang="en-US" dirty="0"/>
              <a:t>Support “localizable” discovery (constrainable by location)</a:t>
            </a:r>
          </a:p>
          <a:p>
            <a:pPr lvl="1"/>
            <a:r>
              <a:rPr lang="en-US" dirty="0"/>
              <a:t>Support some form of “semantic query”</a:t>
            </a:r>
          </a:p>
          <a:p>
            <a:pPr lvl="1"/>
            <a:r>
              <a:rPr lang="en-US" dirty="0"/>
              <a:t>Support both</a:t>
            </a:r>
          </a:p>
          <a:p>
            <a:pPr lvl="2"/>
            <a:r>
              <a:rPr lang="en-US" dirty="0"/>
              <a:t>Directory services for searching large repositories of Things</a:t>
            </a:r>
          </a:p>
          <a:p>
            <a:pPr lvl="2"/>
            <a:r>
              <a:rPr lang="en-US" dirty="0"/>
              <a:t>Peer-to-peer (self-identifying) discovery</a:t>
            </a:r>
          </a:p>
          <a:p>
            <a:r>
              <a:rPr lang="en-US" dirty="0"/>
              <a:t>Privacy-Preserving Architecture</a:t>
            </a:r>
          </a:p>
          <a:p>
            <a:pPr lvl="1"/>
            <a:r>
              <a:rPr lang="en-US" dirty="0"/>
              <a:t>Respect device and information Lifecycle</a:t>
            </a:r>
          </a:p>
          <a:p>
            <a:pPr lvl="1"/>
            <a:r>
              <a:rPr lang="en-US" dirty="0"/>
              <a:t>Distribute TDs only to authenticated and authorized users</a:t>
            </a:r>
          </a:p>
          <a:p>
            <a:pPr lvl="1"/>
            <a:r>
              <a:rPr lang="en-US" dirty="0"/>
              <a:t>Don’t leak private data to </a:t>
            </a:r>
            <a:r>
              <a:rPr lang="en-US" dirty="0" err="1"/>
              <a:t>unauth</a:t>
            </a:r>
            <a:r>
              <a:rPr lang="en-US" dirty="0"/>
              <a:t>. users</a:t>
            </a:r>
          </a:p>
          <a:p>
            <a:pPr lvl="1"/>
            <a:r>
              <a:rPr lang="en-US" dirty="0"/>
              <a:t>Don’t leak information that can be used to INFER private information to </a:t>
            </a:r>
            <a:r>
              <a:rPr lang="en-US" dirty="0" err="1"/>
              <a:t>unauth</a:t>
            </a:r>
            <a:r>
              <a:rPr lang="en-US" dirty="0"/>
              <a:t>. users</a:t>
            </a:r>
          </a:p>
          <a:p>
            <a:r>
              <a:rPr lang="en-US" dirty="0"/>
              <a:t>Alignment with existing standards</a:t>
            </a:r>
          </a:p>
          <a:p>
            <a:pPr lvl="1"/>
            <a:r>
              <a:rPr lang="en-US" dirty="0"/>
              <a:t>E.g. IETF </a:t>
            </a:r>
            <a:r>
              <a:rPr lang="en-US" dirty="0" err="1"/>
              <a:t>CoRE</a:t>
            </a:r>
            <a:r>
              <a:rPr lang="en-US" dirty="0"/>
              <a:t> Resource Directories, </a:t>
            </a:r>
            <a:r>
              <a:rPr lang="en-US" dirty="0" err="1"/>
              <a:t>CoRE</a:t>
            </a:r>
            <a:r>
              <a:rPr lang="en-US" dirty="0"/>
              <a:t> Link Format, DID, …</a:t>
            </a:r>
          </a:p>
          <a:p>
            <a:pPr lvl="1"/>
            <a:r>
              <a:rPr lang="en-US" dirty="0"/>
              <a:t>Align with </a:t>
            </a:r>
            <a:r>
              <a:rPr lang="en-US" dirty="0" err="1"/>
              <a:t>WoT</a:t>
            </a:r>
            <a:r>
              <a:rPr lang="en-US" dirty="0"/>
              <a:t> Scripting API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7CADE4-4BD5-480E-9FAD-FC2A1E703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384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2E9E9-89D7-4C6F-998D-BC3DD9950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Two-Phase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06493-B506-46BF-9F19-0C6E79F00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529" y="1144190"/>
            <a:ext cx="10634871" cy="5451512"/>
          </a:xfrm>
        </p:spPr>
        <p:txBody>
          <a:bodyPr>
            <a:normAutofit fontScale="92500" lnSpcReduction="10000"/>
          </a:bodyPr>
          <a:lstStyle/>
          <a:p>
            <a:pPr marL="514093" indent="-514093">
              <a:buFont typeface="+mj-lt"/>
              <a:buAutoNum type="arabicPeriod"/>
            </a:pPr>
            <a:r>
              <a:rPr lang="en-US" dirty="0"/>
              <a:t>Introduction</a:t>
            </a:r>
          </a:p>
          <a:p>
            <a:pPr lvl="1"/>
            <a:r>
              <a:rPr lang="en-US" dirty="0"/>
              <a:t>“First Contact” Protocol</a:t>
            </a:r>
          </a:p>
          <a:p>
            <a:pPr lvl="2"/>
            <a:r>
              <a:rPr lang="en-US" dirty="0"/>
              <a:t>Answers the question: how to start?</a:t>
            </a:r>
          </a:p>
          <a:p>
            <a:pPr lvl="1"/>
            <a:r>
              <a:rPr lang="en-US" dirty="0"/>
              <a:t>Open</a:t>
            </a:r>
          </a:p>
          <a:p>
            <a:pPr lvl="2"/>
            <a:r>
              <a:rPr lang="en-US" dirty="0"/>
              <a:t>Can be accessed with no or limited access controls</a:t>
            </a:r>
          </a:p>
          <a:p>
            <a:pPr lvl="1"/>
            <a:r>
              <a:rPr lang="en-US" dirty="0"/>
              <a:t>Lightweight</a:t>
            </a:r>
          </a:p>
          <a:p>
            <a:pPr lvl="2"/>
            <a:r>
              <a:rPr lang="en-US" dirty="0"/>
              <a:t>Does not use significant resources on responder</a:t>
            </a:r>
          </a:p>
          <a:p>
            <a:pPr lvl="2"/>
            <a:r>
              <a:rPr lang="en-US" dirty="0"/>
              <a:t>Resistant to Denial of Service attacks</a:t>
            </a:r>
          </a:p>
          <a:p>
            <a:pPr lvl="1"/>
            <a:r>
              <a:rPr lang="en-US" dirty="0"/>
              <a:t>Provides intentionally limited information</a:t>
            </a:r>
          </a:p>
          <a:p>
            <a:pPr lvl="2"/>
            <a:r>
              <a:rPr lang="en-US" dirty="0"/>
              <a:t>Avoid leaking any metadata that can be used to infer private data</a:t>
            </a:r>
          </a:p>
          <a:p>
            <a:pPr lvl="2"/>
            <a:r>
              <a:rPr lang="en-US" dirty="0"/>
              <a:t>This includes types of devices, device ids, owners, timestamps, etc.</a:t>
            </a:r>
          </a:p>
          <a:p>
            <a:pPr marL="514093" indent="-514093">
              <a:buFont typeface="+mj-lt"/>
              <a:buAutoNum type="arabicPeriod"/>
            </a:pPr>
            <a:r>
              <a:rPr lang="en-US" dirty="0"/>
              <a:t>Exploration</a:t>
            </a:r>
          </a:p>
          <a:p>
            <a:pPr lvl="1"/>
            <a:r>
              <a:rPr lang="en-US" dirty="0"/>
              <a:t>Authentication and authorization required</a:t>
            </a:r>
          </a:p>
          <a:p>
            <a:pPr lvl="1"/>
            <a:r>
              <a:rPr lang="en-US" dirty="0"/>
              <a:t>Supports more complex search capabilities</a:t>
            </a:r>
          </a:p>
          <a:p>
            <a:pPr lvl="1"/>
            <a:r>
              <a:rPr lang="en-US" dirty="0"/>
              <a:t>Provides access to rich metadata</a:t>
            </a:r>
          </a:p>
          <a:p>
            <a:pPr lvl="1"/>
            <a:r>
              <a:rPr lang="en-US" dirty="0"/>
              <a:t>Access controls can limit data returned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ED7C0D-F508-4DF8-825D-60BFF6326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909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2E9E9-89D7-4C6F-998D-BC3DD9950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06493-B506-46BF-9F19-0C6E79F00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1025" y="1144190"/>
            <a:ext cx="10661375" cy="545151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“First Contact” protocol</a:t>
            </a:r>
          </a:p>
          <a:p>
            <a:pPr lvl="1"/>
            <a:r>
              <a:rPr lang="en-US" dirty="0"/>
              <a:t>Output: Address of exploration service, for example, a directory service</a:t>
            </a:r>
          </a:p>
          <a:p>
            <a:pPr lvl="1"/>
            <a:r>
              <a:rPr lang="en-US" dirty="0"/>
              <a:t>Need not be broadcast; could use well-known network services (</a:t>
            </a:r>
            <a:r>
              <a:rPr lang="en-US" dirty="0" err="1"/>
              <a:t>eg</a:t>
            </a:r>
            <a:r>
              <a:rPr lang="en-US" dirty="0"/>
              <a:t> DNS, DHCP,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Address should not leak any other metadata, e.g. type of devices</a:t>
            </a:r>
          </a:p>
          <a:p>
            <a:r>
              <a:rPr lang="en-US" dirty="0"/>
              <a:t>Can have multiple mechanisms for introduction</a:t>
            </a:r>
          </a:p>
          <a:p>
            <a:pPr lvl="1"/>
            <a:r>
              <a:rPr lang="en-US" dirty="0"/>
              <a:t>Local: QR code, </a:t>
            </a:r>
            <a:r>
              <a:rPr lang="en-US" dirty="0" err="1"/>
              <a:t>mDNS</a:t>
            </a:r>
            <a:r>
              <a:rPr lang="en-US" dirty="0"/>
              <a:t>, DNS-SD, DHCP, Bluetooth beacons (</a:t>
            </a:r>
            <a:r>
              <a:rPr lang="en-US" dirty="0" err="1"/>
              <a:t>Eddystone</a:t>
            </a:r>
            <a:r>
              <a:rPr lang="en-US" dirty="0"/>
              <a:t>), etc.</a:t>
            </a:r>
          </a:p>
          <a:p>
            <a:pPr lvl="1"/>
            <a:r>
              <a:rPr lang="en-US" dirty="0"/>
              <a:t>Global: Search engine, well-known global repositories, company repositories, cities, etc.</a:t>
            </a:r>
          </a:p>
          <a:p>
            <a:pPr lvl="1"/>
            <a:r>
              <a:rPr lang="en-US" dirty="0"/>
              <a:t>Self: Well-known addresses, </a:t>
            </a:r>
            <a:r>
              <a:rPr lang="en-US" dirty="0" err="1"/>
              <a:t>eg</a:t>
            </a:r>
            <a:r>
              <a:rPr lang="en-US" dirty="0"/>
              <a:t> “.well-known/td”</a:t>
            </a:r>
          </a:p>
          <a:p>
            <a:r>
              <a:rPr lang="en-US" dirty="0"/>
              <a:t>Existing mechanisms that have lists of typed links can also be used here: </a:t>
            </a:r>
          </a:p>
          <a:p>
            <a:pPr lvl="1"/>
            <a:r>
              <a:rPr lang="en-US" dirty="0" err="1"/>
              <a:t>CoRE</a:t>
            </a:r>
            <a:r>
              <a:rPr lang="en-US" dirty="0"/>
              <a:t> RD, DID Documents, DNS, etc.</a:t>
            </a:r>
          </a:p>
          <a:p>
            <a:pPr lvl="1"/>
            <a:r>
              <a:rPr lang="en-US" dirty="0"/>
              <a:t>Use these to find directories rather than to distribute metadata directly</a:t>
            </a:r>
          </a:p>
          <a:p>
            <a:r>
              <a:rPr lang="en-US" i="1" dirty="0"/>
              <a:t>May</a:t>
            </a:r>
            <a:r>
              <a:rPr lang="en-US" dirty="0"/>
              <a:t> in some cases point directly at a Thing Description</a:t>
            </a:r>
          </a:p>
          <a:p>
            <a:pPr lvl="1"/>
            <a:r>
              <a:rPr lang="en-US" dirty="0"/>
              <a:t>Degenerate case: like a “directory” has only one TD</a:t>
            </a:r>
          </a:p>
          <a:p>
            <a:pPr lvl="1"/>
            <a:r>
              <a:rPr lang="en-US" dirty="0"/>
              <a:t>Still requires authentication in principle to access content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ED7C0D-F508-4DF8-825D-60BFF6326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038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2E9E9-89D7-4C6F-998D-BC3DD9950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06493-B506-46BF-9F19-0C6E79F00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7773" y="1144190"/>
            <a:ext cx="10674627" cy="5451512"/>
          </a:xfrm>
        </p:spPr>
        <p:txBody>
          <a:bodyPr>
            <a:normAutofit/>
          </a:bodyPr>
          <a:lstStyle/>
          <a:p>
            <a:r>
              <a:rPr lang="en-US" dirty="0"/>
              <a:t>Authentication required, and then…</a:t>
            </a:r>
          </a:p>
          <a:p>
            <a:r>
              <a:rPr lang="en-US" dirty="0" err="1"/>
              <a:t>Queryable</a:t>
            </a:r>
            <a:r>
              <a:rPr lang="en-US" dirty="0"/>
              <a:t> Directory service</a:t>
            </a:r>
          </a:p>
          <a:p>
            <a:pPr lvl="1"/>
            <a:r>
              <a:rPr lang="en-US" dirty="0"/>
              <a:t>Lightweight: specific query parameters, </a:t>
            </a:r>
            <a:r>
              <a:rPr lang="en-US" dirty="0" err="1"/>
              <a:t>eg.</a:t>
            </a:r>
            <a:r>
              <a:rPr lang="en-US" dirty="0"/>
              <a:t> location, keywords</a:t>
            </a:r>
          </a:p>
          <a:p>
            <a:pPr lvl="1"/>
            <a:r>
              <a:rPr lang="en-US" dirty="0"/>
              <a:t>Full: (sub-)SPARQL semantic query AND/OR </a:t>
            </a:r>
            <a:r>
              <a:rPr lang="en-US" dirty="0" err="1"/>
              <a:t>GraphQL</a:t>
            </a:r>
            <a:r>
              <a:rPr lang="en-US" dirty="0"/>
              <a:t> AND/OR by-example</a:t>
            </a:r>
          </a:p>
          <a:p>
            <a:r>
              <a:rPr lang="en-US" dirty="0"/>
              <a:t>Gateway: registration sub-API, timeouts, etc.</a:t>
            </a:r>
          </a:p>
          <a:p>
            <a:r>
              <a:rPr lang="en-US" dirty="0"/>
              <a:t>Self: same query API, but no public registration API</a:t>
            </a:r>
          </a:p>
          <a:p>
            <a:r>
              <a:rPr lang="en-US" dirty="0"/>
              <a:t>Mutable IDs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need way to notify registered users of changes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ED7C0D-F508-4DF8-825D-60BFF6326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861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DB75B-CFAF-1044-9233-8309FBED1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Privacy Issue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349BE-57FD-E94B-A65B-71E3594D8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97915"/>
            <a:ext cx="10744201" cy="4926846"/>
          </a:xfrm>
        </p:spPr>
        <p:txBody>
          <a:bodyPr>
            <a:normAutofit/>
          </a:bodyPr>
          <a:lstStyle/>
          <a:p>
            <a:r>
              <a:rPr lang="en-US" dirty="0"/>
              <a:t>Privacy</a:t>
            </a:r>
          </a:p>
          <a:p>
            <a:pPr lvl="1"/>
            <a:r>
              <a:rPr lang="en-US" dirty="0"/>
              <a:t>Two-phase approach </a:t>
            </a:r>
            <a:r>
              <a:rPr lang="en-US" b="1" i="1" dirty="0"/>
              <a:t>not sufficient </a:t>
            </a:r>
            <a:r>
              <a:rPr lang="en-US" dirty="0"/>
              <a:t>to preserve privacy in all contexts</a:t>
            </a:r>
          </a:p>
          <a:p>
            <a:pPr lvl="1"/>
            <a:r>
              <a:rPr lang="en-US" dirty="0"/>
              <a:t>Privacy preservation also depends on the design of API</a:t>
            </a:r>
          </a:p>
          <a:p>
            <a:pPr lvl="1"/>
            <a:r>
              <a:rPr lang="en-US" dirty="0"/>
              <a:t>API needs to hide data that can be used to infer private information, such as location of device doing the discovery</a:t>
            </a:r>
          </a:p>
          <a:p>
            <a:r>
              <a:rPr lang="en-US" dirty="0"/>
              <a:t>Third-party code context (</a:t>
            </a:r>
            <a:r>
              <a:rPr lang="en-US" dirty="0" err="1"/>
              <a:t>eg</a:t>
            </a:r>
            <a:r>
              <a:rPr lang="en-US" dirty="0"/>
              <a:t> browser):</a:t>
            </a:r>
          </a:p>
          <a:p>
            <a:pPr lvl="1"/>
            <a:r>
              <a:rPr lang="en-US" dirty="0"/>
              <a:t>If discovery API follows two-phase structure, where Introduction returns list of directories, then even without authenticating the list of directories visible can possibly be used to infer location</a:t>
            </a:r>
          </a:p>
          <a:p>
            <a:pPr lvl="1"/>
            <a:r>
              <a:rPr lang="en-US" dirty="0"/>
              <a:t>This is especially true if the discovery mechanism can be constrained to particular Introduction mechanisms.</a:t>
            </a:r>
          </a:p>
          <a:p>
            <a:pPr lvl="1"/>
            <a:r>
              <a:rPr lang="en-US" dirty="0"/>
              <a:t>May also be a problem in proposed non-browser contexts, </a:t>
            </a:r>
            <a:r>
              <a:rPr lang="en-US" dirty="0" err="1"/>
              <a:t>eg.</a:t>
            </a:r>
            <a:r>
              <a:rPr lang="en-US" dirty="0"/>
              <a:t> “Edge Workers”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EF4E36-3B13-FB47-AEF6-BE61BD0E1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141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2AF1E-805D-0C42-AA0B-D8F84F417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89852-CEA2-9840-8A33-D03402EA8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8720"/>
            <a:ext cx="10515600" cy="4988243"/>
          </a:xfrm>
        </p:spPr>
        <p:txBody>
          <a:bodyPr/>
          <a:lstStyle/>
          <a:p>
            <a:r>
              <a:rPr lang="en-US" dirty="0"/>
              <a:t>Repository: </a:t>
            </a:r>
            <a:r>
              <a:rPr lang="en-CA" dirty="0">
                <a:hlinkClick r:id="rId2"/>
              </a:rPr>
              <a:t>https://github.com/w3c/wot-discovery</a:t>
            </a:r>
            <a:endParaRPr lang="en-CA" dirty="0"/>
          </a:p>
          <a:p>
            <a:r>
              <a:rPr lang="en-CA" dirty="0"/>
              <a:t>Prior work: </a:t>
            </a:r>
            <a:r>
              <a:rPr lang="en-CA" dirty="0">
                <a:hlinkClick r:id="rId3"/>
              </a:rPr>
              <a:t>https://github.com/w3c/wot-discovery/blob/master/prior.md</a:t>
            </a:r>
            <a:endParaRPr lang="en-CA" dirty="0"/>
          </a:p>
          <a:p>
            <a:r>
              <a:rPr lang="en-CA" dirty="0"/>
              <a:t>Background: </a:t>
            </a:r>
            <a:r>
              <a:rPr lang="en-CA" dirty="0">
                <a:hlinkClick r:id="rId4"/>
              </a:rPr>
              <a:t>https://github.com/w3c/wot-discovery/blob/master/background.md</a:t>
            </a:r>
            <a:endParaRPr lang="en-CA" dirty="0"/>
          </a:p>
          <a:p>
            <a:r>
              <a:rPr lang="en-US" dirty="0"/>
              <a:t>Requirements: </a:t>
            </a:r>
            <a:r>
              <a:rPr lang="en-CA" dirty="0">
                <a:hlinkClick r:id="rId5"/>
              </a:rPr>
              <a:t>https://github.com/w3c/wot-discovery/blob/master/requirements.md</a:t>
            </a:r>
            <a:endParaRPr lang="en-CA" dirty="0"/>
          </a:p>
          <a:p>
            <a:r>
              <a:rPr lang="en-CA" dirty="0"/>
              <a:t>Design: </a:t>
            </a:r>
            <a:r>
              <a:rPr lang="en-CA" dirty="0">
                <a:hlinkClick r:id="rId6"/>
              </a:rPr>
              <a:t>https://github.com/w3c/wot-discovery/blob/master/design.md</a:t>
            </a:r>
            <a:endParaRPr lang="en-CA" dirty="0"/>
          </a:p>
          <a:p>
            <a:r>
              <a:rPr lang="en-CA" dirty="0"/>
              <a:t>Proposals: </a:t>
            </a:r>
            <a:r>
              <a:rPr lang="en-CA" dirty="0">
                <a:hlinkClick r:id="rId7"/>
              </a:rPr>
              <a:t>https://github.com/w3c/wot-discovery/tree/master/proposals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12E658-CED1-684A-B1A2-3BB6B4C5C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3FFD64-E8D7-E042-8A86-EA17408D6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7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B5FE99C-A356-3F41-B1DA-C5C52D194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2020-06-08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508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5487D-51EB-304A-A005-5FEE4A38C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Scripting API – </a:t>
            </a:r>
            <a:r>
              <a:rPr lang="en-US"/>
              <a:t>Discussion Points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79F32-6A96-7047-BE64-0D9F4F4B9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783" y="1341856"/>
            <a:ext cx="10621618" cy="503793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Allows discovery mechanism to be specified</a:t>
            </a:r>
          </a:p>
          <a:p>
            <a:r>
              <a:rPr lang="en-US" dirty="0"/>
              <a:t>Returns discovered TDs</a:t>
            </a:r>
          </a:p>
          <a:p>
            <a:r>
              <a:rPr lang="en-US" dirty="0"/>
              <a:t>Assumes authentication/authorization is handled out-of-band</a:t>
            </a:r>
          </a:p>
          <a:p>
            <a:pPr marL="0" indent="0">
              <a:buNone/>
            </a:pPr>
            <a:r>
              <a:rPr lang="en-US" dirty="0"/>
              <a:t>Discussion Points:</a:t>
            </a:r>
          </a:p>
          <a:p>
            <a:r>
              <a:rPr lang="en-US" dirty="0"/>
              <a:t>Not incompatible with two-phase approach</a:t>
            </a:r>
          </a:p>
          <a:p>
            <a:pPr lvl="1"/>
            <a:r>
              <a:rPr lang="en-US" dirty="0"/>
              <a:t>Authentication/authorization needs to be set up outside script</a:t>
            </a:r>
          </a:p>
          <a:p>
            <a:r>
              <a:rPr lang="en-US" dirty="0"/>
              <a:t>Query format needs to be better standardized</a:t>
            </a:r>
          </a:p>
          <a:p>
            <a:pPr lvl="1"/>
            <a:r>
              <a:rPr lang="en-US" dirty="0"/>
              <a:t>What query forms are supported?  What are the parameters?</a:t>
            </a:r>
          </a:p>
          <a:p>
            <a:pPr lvl="1"/>
            <a:r>
              <a:rPr lang="en-US" dirty="0"/>
              <a:t>How can I search for Things in a particular physical location (that I am not necessarily at?)</a:t>
            </a:r>
          </a:p>
          <a:p>
            <a:r>
              <a:rPr lang="en-US" dirty="0"/>
              <a:t>Options to select mechanisms may be a privacy risk</a:t>
            </a:r>
          </a:p>
          <a:p>
            <a:pPr lvl="1"/>
            <a:r>
              <a:rPr lang="en-US" dirty="0"/>
              <a:t>If I can discover a thing via Bluetooth, I know it is within a few meters</a:t>
            </a:r>
          </a:p>
          <a:p>
            <a:pPr lvl="1"/>
            <a:r>
              <a:rPr lang="en-US" dirty="0"/>
              <a:t>Perhaps the mechanisms and desired location should also be specified out of band</a:t>
            </a:r>
          </a:p>
          <a:p>
            <a:r>
              <a:rPr lang="en-US" dirty="0"/>
              <a:t>Alternatives:</a:t>
            </a:r>
          </a:p>
          <a:p>
            <a:pPr lvl="1"/>
            <a:r>
              <a:rPr lang="en-US" dirty="0"/>
              <a:t> “Discovery sub-API” could be factored out and run during setup, like security config</a:t>
            </a:r>
          </a:p>
          <a:p>
            <a:pPr lvl="1"/>
            <a:r>
              <a:rPr lang="en-US" dirty="0"/>
              <a:t> Things to be consumed by a script perhaps managed declaratively using dependences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D5C4C6-084D-104C-AEC5-B2C14B2F6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419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2427C-F973-7449-BD4B-BF8F9CDEB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EBE45-5C80-8A4E-B16D-E28ABECED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Query Language</a:t>
            </a:r>
          </a:p>
          <a:p>
            <a:pPr lvl="1"/>
            <a:r>
              <a:rPr lang="en-US" dirty="0"/>
              <a:t>JSON Path?</a:t>
            </a:r>
          </a:p>
          <a:p>
            <a:pPr lvl="1"/>
            <a:r>
              <a:rPr lang="en-US" dirty="0"/>
              <a:t>X Path?</a:t>
            </a:r>
          </a:p>
          <a:p>
            <a:pPr lvl="1"/>
            <a:r>
              <a:rPr lang="en-US" dirty="0"/>
              <a:t>Custom?</a:t>
            </a:r>
          </a:p>
          <a:p>
            <a:pPr lvl="1"/>
            <a:r>
              <a:rPr lang="en-US" dirty="0"/>
              <a:t>SPARQL?</a:t>
            </a:r>
          </a:p>
          <a:p>
            <a:r>
              <a:rPr lang="en-US" dirty="0"/>
              <a:t>Security Schemes</a:t>
            </a:r>
          </a:p>
          <a:p>
            <a:r>
              <a:rPr lang="en-US" dirty="0"/>
              <a:t>Supported Introduction Protocols</a:t>
            </a:r>
          </a:p>
          <a:p>
            <a:pPr lvl="1"/>
            <a:r>
              <a:rPr lang="en-US" dirty="0"/>
              <a:t>Anything that gives an address/URL will do</a:t>
            </a:r>
          </a:p>
          <a:p>
            <a:pPr lvl="1"/>
            <a:r>
              <a:rPr lang="en-US" dirty="0"/>
              <a:t>Some need actions to support, </a:t>
            </a:r>
            <a:r>
              <a:rPr lang="en-US" dirty="0" err="1"/>
              <a:t>eg</a:t>
            </a:r>
            <a:r>
              <a:rPr lang="en-US" dirty="0"/>
              <a:t> service name registrations for DNS-SD</a:t>
            </a:r>
          </a:p>
          <a:p>
            <a:pPr lvl="1"/>
            <a:r>
              <a:rPr lang="en-US" dirty="0"/>
              <a:t>Also need </a:t>
            </a:r>
            <a:r>
              <a:rPr lang="en-US" dirty="0" err="1"/>
              <a:t>CoRE</a:t>
            </a:r>
            <a:r>
              <a:rPr lang="en-US" dirty="0"/>
              <a:t>-RD and DID integration – as Introductions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D81334-1F86-874B-A7C5-469BC6FEE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705A5C-8F33-D346-8D1C-5278172D2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9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B5B3953-4AC8-BF4F-9117-6F6DABB3B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2020-06-08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208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7F038A28-D6FA-EA47-A702-194D6D433751}" vid="{6C1D8679-B121-8E40-B742-2A1F72F48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WoT-Template</Template>
  <TotalTime>45</TotalTime>
  <Words>905</Words>
  <Application>Microsoft Macintosh PowerPoint</Application>
  <PresentationFormat>Widescreen</PresentationFormat>
  <Paragraphs>115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Discovery</vt:lpstr>
      <vt:lpstr>Discovery Requirements</vt:lpstr>
      <vt:lpstr>Two-Phase Architecture</vt:lpstr>
      <vt:lpstr>Introduction</vt:lpstr>
      <vt:lpstr>Exploration</vt:lpstr>
      <vt:lpstr>Privacy Issue</vt:lpstr>
      <vt:lpstr>Resources</vt:lpstr>
      <vt:lpstr>Current Scripting API – Discussion Points</vt:lpstr>
      <vt:lpstr>Discussion Points</vt:lpstr>
    </vt:vector>
  </TitlesOfParts>
  <Company>Intel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Mccool, Michael</dc:creator>
  <cp:keywords>CTPClassification=CTP_NT</cp:keywords>
  <cp:lastModifiedBy>Mccool, Michael</cp:lastModifiedBy>
  <cp:revision>4</cp:revision>
  <dcterms:created xsi:type="dcterms:W3CDTF">2020-06-08T02:25:48Z</dcterms:created>
  <dcterms:modified xsi:type="dcterms:W3CDTF">2020-06-08T12:35:05Z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b4c1c6ab-f7f2-4b8b-9b67-d88391ab6f01</vt:lpwstr>
  </property>
  <property fmtid="{D5CDD505-2E9C-101B-9397-08002B2CF9AE}" pid="3" name="CTP_TimeStamp">
    <vt:lpwstr>2020-06-08 02:31:08Z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