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1" r:id="rId3"/>
    <p:sldId id="355" r:id="rId4"/>
    <p:sldId id="257" r:id="rId5"/>
    <p:sldId id="336" r:id="rId6"/>
    <p:sldId id="370" r:id="rId7"/>
    <p:sldId id="369" r:id="rId8"/>
    <p:sldId id="350" r:id="rId9"/>
    <p:sldId id="272" r:id="rId10"/>
    <p:sldId id="352" r:id="rId11"/>
    <p:sldId id="351" r:id="rId12"/>
    <p:sldId id="353" r:id="rId13"/>
    <p:sldId id="259" r:id="rId14"/>
    <p:sldId id="359" r:id="rId15"/>
    <p:sldId id="361" r:id="rId16"/>
    <p:sldId id="263" r:id="rId17"/>
    <p:sldId id="362" r:id="rId18"/>
    <p:sldId id="364" r:id="rId19"/>
    <p:sldId id="260" r:id="rId20"/>
    <p:sldId id="264" r:id="rId21"/>
    <p:sldId id="365" r:id="rId22"/>
    <p:sldId id="366" r:id="rId23"/>
    <p:sldId id="367" r:id="rId24"/>
    <p:sldId id="356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4"/>
    <p:restoredTop sz="96857"/>
  </p:normalViewPr>
  <p:slideViewPr>
    <p:cSldViewPr snapToGrid="0" snapToObjects="1" showGuides="1">
      <p:cViewPr varScale="1">
        <p:scale>
          <a:sx n="112" d="100"/>
          <a:sy n="112" d="100"/>
        </p:scale>
        <p:origin x="232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6F6B-69F8-D846-8929-3C4A8D34F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87D99-D542-2E45-9695-EACF41C48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6C1E-AFBA-C045-82B0-F3EA77A10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EC281-647E-2644-A194-C7B8467D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4772-30A5-814D-9674-13FC666B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74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521A-F6B9-0E40-9C89-7E768F0CB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A8D63-877C-8D44-A50B-C7DF0FE4D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7123-BC8D-0B4D-9DE8-9D3EA32ED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71B0-49D4-EC45-8CEB-D2763064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30CF9-74F8-B440-BF5D-EE74809D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73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65B5-7FC8-BE41-A51A-FE18A3ECE8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3B8F2-4483-CB4F-AF64-0D23DDF16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322CC-8B5D-2147-B348-22B84889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E4A46-0766-514D-AB05-C470CEA6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30A6D-340B-2443-8E80-024A6F6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266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DFC4-FC89-7E45-A078-9247550B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65979-4429-7B4B-8A0B-EAB3FA370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D1D1-5EEE-8148-A719-D5A07A82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C87C-A0AD-4742-8216-7CEC462C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DAB5-C299-7045-BA6A-1A471FA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F2919FF-28BE-0342-AEE8-E8B69D88B6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1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D137-A01D-0F42-8BA2-BEE062FD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1FCE8-689C-4542-95AB-0F192D27B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F452C-C629-2441-B99C-B3EF657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5A65-B98F-1040-90D9-DF594E28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B4EE-7172-3445-9F83-88A37771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582C37-8A88-DD43-B5F8-3B42842C2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2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3EBA-ADBB-7040-847E-1B1B219E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BCE8-A13B-A14D-9B25-CF5F4FD8B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92AF2-BBD2-9E4F-9474-0C121BB91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032AD-0BD1-4D47-B97B-E49B833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9E96-7BDC-9D4D-9EEB-48534AF2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CBA5D-64BE-4247-934E-8491F942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536500D-F6EB-E046-8301-EEDFBE8230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0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280A-062B-E64B-B549-5D39C32A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7DA0F-05F5-DD43-91E7-D066EEAD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CB62E-EDC8-E748-BEF8-C9E8A028B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D6BCB-A8F4-B947-B8D1-88FCC24C2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CB3CC-3237-204E-8D99-BC254C634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67F436-3A15-3040-BB8D-A8DA8C90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7AF94-3F7A-3C4B-9883-685B96DC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4C71A4-1BF9-8340-967C-9B8B95F7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31C09F5-ED56-8A4F-B21E-A4B4362DE4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7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6E6D-7236-6244-97B9-EB7A9B0E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C2946-0055-7949-A18A-12459B35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240D7-422D-4648-944F-46D49AC0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8C582-B3B0-DF4D-A8E6-A42B1F5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9E5948-4527-AA4B-B14B-1911FE05F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93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25742-AF16-1541-9FB9-CF5E3CDA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D69F6-4EB8-3747-99DB-7CAA2E78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1DD04-0440-4648-8A80-4B78927F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2E02AB-B6AA-F54D-97B8-8FAC5F4DD7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5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DA6B-D9AF-4241-A8C5-2BEF18F4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A63EA-A3AD-A34A-BF68-8F1C4FAC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80083-ACC8-2A41-B919-EF0B52DD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A800C-5C57-4644-B87B-94CB023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4A2D1-359D-E84E-9BBF-6891A6875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E8FC2-549D-3F40-AB74-46828EDA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39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EA40-D2E8-3342-82F4-B433EDB4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02505-5684-7346-9215-7786EC617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88B0C-8942-8F4F-856A-F8E093FFC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0FA27-DA87-4944-B8A3-AC0B6B05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2CFE-C2AD-CB4A-B56E-EBB018FD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FDCF8-4B62-EB40-839E-BD837FED3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31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11CABD-E387-F144-9B7C-F22B8226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A946-E49E-5546-86FD-3842BA90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031AB-0F5F-FE4E-AAD6-F7B8F8649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8DD8-95D0-EA41-84E3-795DB70AC407}" type="datetimeFigureOut">
              <a:rPr lang="de-DE" smtClean="0"/>
              <a:t>08.06.20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2F0A-5FB1-E341-BA26-28333E236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EC3-906D-C541-868D-DAAC46AE1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1AE36-764E-A14C-B475-58B5D6EEAF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98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ichael.Lagally@oracle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blob/master/REQUIREMENTS/requirements-template.md" TargetMode="External"/><Relationship Id="rId2" Type="http://schemas.openxmlformats.org/officeDocument/2006/relationships/hyperlink" Target="https://github.com/w3c/wot-architecture/tree/master/REQUIREMENT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2020/01/wot-wg-charter.html#onboarding" TargetMode="External"/><Relationship Id="rId3" Type="http://schemas.openxmlformats.org/officeDocument/2006/relationships/hyperlink" Target="https://www.w3.org/2020/01/wot-wg-charter.html#link" TargetMode="External"/><Relationship Id="rId7" Type="http://schemas.openxmlformats.org/officeDocument/2006/relationships/hyperlink" Target="https://www.w3.org/2020/01/wot-wg-charter.html#lifecycle" TargetMode="External"/><Relationship Id="rId2" Type="http://schemas.openxmlformats.org/officeDocument/2006/relationships/hyperlink" Target="https://www.w3.org/2020/01/wot-wg-charter.html#usec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20/01/wot-wg-charter.html#complex-interaction" TargetMode="External"/><Relationship Id="rId5" Type="http://schemas.openxmlformats.org/officeDocument/2006/relationships/hyperlink" Target="https://www.w3.org/2020/01/wot-wg-charter.html#td-templates" TargetMode="External"/><Relationship Id="rId4" Type="http://schemas.openxmlformats.org/officeDocument/2006/relationships/hyperlink" Target="https://www.w3.org/2020/01/wot-wg-charter.html#profiles" TargetMode="External"/><Relationship Id="rId9" Type="http://schemas.openxmlformats.org/officeDocument/2006/relationships/hyperlink" Target="https://www.w3.org/2020/01/wot-wg-charter.html#identifier-management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ot-thing-description/" TargetMode="External"/><Relationship Id="rId2" Type="http://schemas.openxmlformats.org/officeDocument/2006/relationships/hyperlink" Target="https://www.w3.org/TR/wot-architectur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3c/wot-architecture/tree/master/USE-CASES" TargetMode="External"/><Relationship Id="rId2" Type="http://schemas.openxmlformats.org/officeDocument/2006/relationships/hyperlink" Target="https://github.com/w3c/wot-architectu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3c/wot-profile" TargetMode="External"/><Relationship Id="rId4" Type="http://schemas.openxmlformats.org/officeDocument/2006/relationships/hyperlink" Target="https://github.com/w3c/wot-architecture/tree/master/proposals/lifecyc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2020/01/wot-wg-charter.html#onboarding" TargetMode="External"/><Relationship Id="rId3" Type="http://schemas.openxmlformats.org/officeDocument/2006/relationships/hyperlink" Target="https://www.w3.org/2020/01/wot-wg-charter.html#link" TargetMode="External"/><Relationship Id="rId7" Type="http://schemas.openxmlformats.org/officeDocument/2006/relationships/hyperlink" Target="https://www.w3.org/2020/01/wot-wg-charter.html#lifecycle" TargetMode="External"/><Relationship Id="rId2" Type="http://schemas.openxmlformats.org/officeDocument/2006/relationships/hyperlink" Target="https://www.w3.org/2020/01/wot-wg-charter.html#useca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2020/01/wot-wg-charter.html#complex-interaction" TargetMode="External"/><Relationship Id="rId5" Type="http://schemas.openxmlformats.org/officeDocument/2006/relationships/hyperlink" Target="https://www.w3.org/2020/01/wot-wg-charter.html#td-templates" TargetMode="External"/><Relationship Id="rId4" Type="http://schemas.openxmlformats.org/officeDocument/2006/relationships/hyperlink" Target="https://www.w3.org/2020/01/wot-wg-charter.html#profiles" TargetMode="External"/><Relationship Id="rId9" Type="http://schemas.openxmlformats.org/officeDocument/2006/relationships/hyperlink" Target="https://www.w3.org/2020/01/wot-wg-charter.html#identifier-manag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49E6-FE28-1744-982E-FC8CA66C6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9881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W3C </a:t>
            </a:r>
            <a:r>
              <a:rPr lang="de-DE" dirty="0" err="1"/>
              <a:t>WoT</a:t>
            </a:r>
            <a:r>
              <a:rPr lang="de-DE" dirty="0"/>
              <a:t> – T2TRG Workshop</a:t>
            </a:r>
            <a:br>
              <a:rPr lang="de-DE" dirty="0"/>
            </a:br>
            <a:r>
              <a:rPr lang="de-DE" dirty="0" err="1"/>
              <a:t>Architecture</a:t>
            </a:r>
            <a:r>
              <a:rPr lang="de-DE" dirty="0"/>
              <a:t> TF</a:t>
            </a:r>
            <a:br>
              <a:rPr lang="de-DE" dirty="0"/>
            </a:br>
            <a:r>
              <a:rPr lang="de-DE" sz="4400" dirty="0" err="1"/>
              <a:t>Use</a:t>
            </a:r>
            <a:r>
              <a:rPr lang="de-DE" sz="4400" dirty="0"/>
              <a:t> Cases</a:t>
            </a:r>
            <a:br>
              <a:rPr lang="de-DE" sz="4400" dirty="0"/>
            </a:br>
            <a:r>
              <a:rPr lang="de-DE" sz="4400" dirty="0" err="1"/>
              <a:t>Lifecycle</a:t>
            </a:r>
            <a:br>
              <a:rPr lang="de-DE" sz="4400" dirty="0"/>
            </a:br>
            <a:r>
              <a:rPr lang="de-DE" sz="4400" dirty="0" err="1"/>
              <a:t>Profiles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8EEF2-5EF1-AF41-8385-3CB653705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9556"/>
            <a:ext cx="9144000" cy="1655762"/>
          </a:xfrm>
        </p:spPr>
        <p:txBody>
          <a:bodyPr/>
          <a:lstStyle/>
          <a:p>
            <a:endParaRPr lang="de-DE" dirty="0"/>
          </a:p>
          <a:p>
            <a:r>
              <a:rPr lang="de-DE" dirty="0">
                <a:hlinkClick r:id="rId2"/>
              </a:rPr>
              <a:t>Michael.Lagally@oracle.com</a:t>
            </a:r>
            <a:endParaRPr lang="de-DE" dirty="0"/>
          </a:p>
          <a:p>
            <a:r>
              <a:rPr lang="de-DE" dirty="0"/>
              <a:t>8.6.2020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57587B-A87C-074D-A85C-DA8028B88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5965" y="0"/>
            <a:ext cx="1876035" cy="111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571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7325-E061-7A47-A7A7-D2F66CA4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shortlist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B360-5D1D-A949-82B9-827B50A0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WoT</a:t>
            </a:r>
            <a:r>
              <a:rPr lang="de-DE" dirty="0"/>
              <a:t> WG/IG </a:t>
            </a:r>
            <a:r>
              <a:rPr lang="de-DE" dirty="0" err="1"/>
              <a:t>members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requested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vote</a:t>
            </a:r>
            <a:endParaRPr lang="de-DE" dirty="0"/>
          </a:p>
          <a:p>
            <a:endParaRPr lang="de-DE" dirty="0"/>
          </a:p>
          <a:p>
            <a:r>
              <a:rPr lang="de-DE" dirty="0"/>
              <a:t>W3C </a:t>
            </a:r>
            <a:r>
              <a:rPr lang="de-DE" dirty="0" err="1"/>
              <a:t>questionnaire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Criteria</a:t>
            </a:r>
            <a:r>
              <a:rPr lang="de-DE" dirty="0"/>
              <a:t>: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champion</a:t>
            </a:r>
            <a:r>
              <a:rPr lang="de-DE" dirty="0"/>
              <a:t> ?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customer</a:t>
            </a:r>
            <a:r>
              <a:rPr lang="de-DE" dirty="0"/>
              <a:t> ?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a </a:t>
            </a:r>
            <a:r>
              <a:rPr lang="de-DE" dirty="0" err="1"/>
              <a:t>product</a:t>
            </a:r>
            <a:r>
              <a:rPr lang="de-DE" dirty="0"/>
              <a:t> 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636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806AB-01E7-AD4F-9492-9C61E245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C52D-022A-3044-8E62-246F68301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shortlisted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a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) </a:t>
            </a:r>
            <a:r>
              <a:rPr lang="de-DE" dirty="0" err="1"/>
              <a:t>requirement</a:t>
            </a:r>
            <a:r>
              <a:rPr lang="de-DE" dirty="0"/>
              <a:t> </a:t>
            </a:r>
            <a:r>
              <a:rPr lang="de-DE" dirty="0" err="1"/>
              <a:t>document</a:t>
            </a:r>
            <a:r>
              <a:rPr lang="de-DE" dirty="0"/>
              <a:t> at:</a:t>
            </a:r>
          </a:p>
          <a:p>
            <a:pPr marL="0" indent="0">
              <a:buNone/>
            </a:pPr>
            <a:r>
              <a:rPr lang="de-DE" dirty="0">
                <a:hlinkClick r:id="rId2"/>
              </a:rPr>
              <a:t>https://github.com/w3c/wot-architecture/tree/master/REQUIREMENTS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Template: </a:t>
            </a:r>
            <a:r>
              <a:rPr lang="de-DE" dirty="0">
                <a:hlinkClick r:id="rId3"/>
              </a:rPr>
              <a:t>https://</a:t>
            </a:r>
            <a:r>
              <a:rPr lang="de-DE" dirty="0" err="1">
                <a:hlinkClick r:id="rId3"/>
              </a:rPr>
              <a:t>github.com</a:t>
            </a:r>
            <a:r>
              <a:rPr lang="de-DE" dirty="0">
                <a:hlinkClick r:id="rId3"/>
              </a:rPr>
              <a:t>/w3c/</a:t>
            </a:r>
            <a:r>
              <a:rPr lang="de-DE" dirty="0" err="1">
                <a:hlinkClick r:id="rId3"/>
              </a:rPr>
              <a:t>wot-architecture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blob</a:t>
            </a:r>
            <a:r>
              <a:rPr lang="de-DE" dirty="0">
                <a:hlinkClick r:id="rId3"/>
              </a:rPr>
              <a:t>/</a:t>
            </a:r>
            <a:r>
              <a:rPr lang="de-DE" dirty="0" err="1">
                <a:hlinkClick r:id="rId3"/>
              </a:rPr>
              <a:t>master</a:t>
            </a:r>
            <a:r>
              <a:rPr lang="de-DE" dirty="0">
                <a:hlinkClick r:id="rId3"/>
              </a:rPr>
              <a:t>/REQUIREMENTS/</a:t>
            </a:r>
            <a:r>
              <a:rPr lang="de-DE" dirty="0" err="1">
                <a:hlinkClick r:id="rId3"/>
              </a:rPr>
              <a:t>requirements-template.md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917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104E-25CD-654E-BCB2-65CBD8F3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W3C </a:t>
            </a:r>
            <a:r>
              <a:rPr lang="de-DE" dirty="0" err="1"/>
              <a:t>WoT</a:t>
            </a:r>
            <a:r>
              <a:rPr lang="de-DE" dirty="0"/>
              <a:t> IG </a:t>
            </a:r>
            <a:r>
              <a:rPr lang="de-DE" dirty="0" err="1"/>
              <a:t>Use</a:t>
            </a:r>
            <a:r>
              <a:rPr lang="de-DE" dirty="0"/>
              <a:t> Case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63EB-9B32-9F4A-8875-4F1A4317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IG TF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collecting</a:t>
            </a:r>
            <a:r>
              <a:rPr lang="de-DE" dirty="0"/>
              <a:t> additional UCs</a:t>
            </a:r>
          </a:p>
          <a:p>
            <a:endParaRPr lang="de-DE" dirty="0"/>
          </a:p>
          <a:p>
            <a:r>
              <a:rPr lang="de-DE" dirty="0" err="1"/>
              <a:t>Objective</a:t>
            </a:r>
            <a:endParaRPr lang="de-DE" dirty="0"/>
          </a:p>
          <a:p>
            <a:pPr lvl="1"/>
            <a:r>
              <a:rPr lang="de-DE" dirty="0" err="1"/>
              <a:t>Collect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wider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audience</a:t>
            </a:r>
            <a:endParaRPr lang="de-DE" dirty="0"/>
          </a:p>
          <a:p>
            <a:pPr lvl="1">
              <a:buFontTx/>
              <a:buChar char="-"/>
            </a:pPr>
            <a:r>
              <a:rPr lang="de-DE" dirty="0"/>
              <a:t>Scenarios</a:t>
            </a:r>
          </a:p>
          <a:p>
            <a:pPr lvl="1">
              <a:buFontTx/>
              <a:buChar char="-"/>
            </a:pP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lvl="1">
              <a:buFontTx/>
              <a:buChar char="-"/>
            </a:pPr>
            <a:r>
              <a:rPr lang="de-DE" dirty="0" err="1"/>
              <a:t>Requirements</a:t>
            </a:r>
            <a:br>
              <a:rPr lang="de-DE" dirty="0"/>
            </a:br>
            <a:endParaRPr lang="de-DE" dirty="0"/>
          </a:p>
          <a:p>
            <a:r>
              <a:rPr lang="de-DE" dirty="0"/>
              <a:t>Output:</a:t>
            </a:r>
          </a:p>
          <a:p>
            <a:pPr lvl="1"/>
            <a:r>
              <a:rPr lang="de-DE" dirty="0"/>
              <a:t>IG Group Note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21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3A95-C1C9-2B48-AA3B-21524F99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86C4F-CF61-E347-96DB-ADB3AFF8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349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E4DE-E64D-C843-9D39-8BAE13303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17B7-9F47-2D47-8432-E28701B6B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operational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different </a:t>
            </a:r>
            <a:r>
              <a:rPr lang="de-DE" dirty="0" err="1"/>
              <a:t>standards</a:t>
            </a:r>
            <a:endParaRPr lang="de-DE" dirty="0"/>
          </a:p>
          <a:p>
            <a:pPr lvl="1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security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1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transitions</a:t>
            </a:r>
            <a:endParaRPr lang="de-DE" dirty="0"/>
          </a:p>
          <a:p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terminology</a:t>
            </a:r>
            <a:endParaRPr lang="de-DE" dirty="0"/>
          </a:p>
          <a:p>
            <a:r>
              <a:rPr lang="de-DE" dirty="0" err="1"/>
              <a:t>Identify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on:</a:t>
            </a:r>
          </a:p>
          <a:p>
            <a:pPr lvl="1"/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/>
              <a:t>Security</a:t>
            </a:r>
          </a:p>
          <a:p>
            <a:pPr lvl="1"/>
            <a:r>
              <a:rPr lang="de-DE" dirty="0"/>
              <a:t>Thing </a:t>
            </a:r>
            <a:r>
              <a:rPr lang="de-DE" dirty="0" err="1"/>
              <a:t>description</a:t>
            </a:r>
            <a:endParaRPr lang="de-DE" dirty="0"/>
          </a:p>
          <a:p>
            <a:pPr lvl="1"/>
            <a:r>
              <a:rPr lang="de-DE" dirty="0"/>
              <a:t>Other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deliverables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628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E7E8-4B0F-544C-AC10-4D8A0CBF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Status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A1E00-8834-B541-A362-057EA7C7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TF </a:t>
            </a:r>
            <a:r>
              <a:rPr lang="de-DE" dirty="0" err="1"/>
              <a:t>analyzed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including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OCF</a:t>
            </a:r>
          </a:p>
          <a:p>
            <a:pPr lvl="1"/>
            <a:r>
              <a:rPr lang="de-DE" dirty="0"/>
              <a:t>OneM2M</a:t>
            </a:r>
          </a:p>
          <a:p>
            <a:pPr lvl="1"/>
            <a:r>
              <a:rPr lang="de-DE" dirty="0"/>
              <a:t>LwM2M</a:t>
            </a:r>
          </a:p>
          <a:p>
            <a:pPr lvl="1"/>
            <a:r>
              <a:rPr lang="de-DE" dirty="0"/>
              <a:t>T2TRG RFC 8576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Proposals</a:t>
            </a:r>
            <a:r>
              <a:rPr lang="de-DE" dirty="0"/>
              <a:t> on a </a:t>
            </a:r>
            <a:r>
              <a:rPr lang="de-DE" dirty="0" err="1"/>
              <a:t>unified</a:t>
            </a:r>
            <a:r>
              <a:rPr lang="de-DE" dirty="0"/>
              <a:t> </a:t>
            </a:r>
            <a:r>
              <a:rPr lang="de-DE" dirty="0" err="1"/>
              <a:t>state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discussion</a:t>
            </a:r>
            <a:r>
              <a:rPr lang="de-DE" dirty="0"/>
              <a:t> </a:t>
            </a:r>
          </a:p>
          <a:p>
            <a:r>
              <a:rPr lang="de-DE" dirty="0"/>
              <a:t>Agreement on fundamental </a:t>
            </a:r>
            <a:r>
              <a:rPr lang="de-DE" dirty="0" err="1"/>
              <a:t>states</a:t>
            </a:r>
            <a:r>
              <a:rPr lang="de-DE" dirty="0"/>
              <a:t> </a:t>
            </a:r>
          </a:p>
          <a:p>
            <a:r>
              <a:rPr lang="de-DE" dirty="0"/>
              <a:t>State </a:t>
            </a:r>
            <a:r>
              <a:rPr lang="de-DE" dirty="0" err="1"/>
              <a:t>names</a:t>
            </a:r>
            <a:r>
              <a:rPr lang="de-DE" dirty="0"/>
              <a:t> /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discussion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99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EDEF-AD3B-F24E-A45F-3561B6A9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Thing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(</a:t>
            </a:r>
            <a:r>
              <a:rPr lang="de-DE" dirty="0" err="1"/>
              <a:t>draft</a:t>
            </a:r>
            <a:r>
              <a:rPr lang="de-DE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7E804F-F328-AF4D-8AD7-99E17AB08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2276" y="1727490"/>
            <a:ext cx="6745332" cy="5076191"/>
          </a:xfrm>
        </p:spPr>
      </p:pic>
    </p:spTree>
    <p:extLst>
      <p:ext uri="{BB962C8B-B14F-4D97-AF65-F5344CB8AC3E}">
        <p14:creationId xmlns:p14="http://schemas.microsoft.com/office/powerpoint/2010/main" val="215379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0F1F-2601-754D-BA5F-35635154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 </a:t>
            </a:r>
            <a:r>
              <a:rPr lang="de-DE" dirty="0" err="1"/>
              <a:t>lifecycle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5F75A-4B96-DF43-B6F9-795B3F4CF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embedded</a:t>
            </a:r>
            <a:r>
              <a:rPr lang="de-DE" dirty="0"/>
              <a:t> in a wider „</a:t>
            </a:r>
            <a:r>
              <a:rPr lang="de-DE" dirty="0" err="1"/>
              <a:t>system</a:t>
            </a:r>
            <a:r>
              <a:rPr lang="de-DE" dirty="0"/>
              <a:t>“ </a:t>
            </a:r>
            <a:r>
              <a:rPr lang="de-DE" dirty="0" err="1"/>
              <a:t>lifecycle</a:t>
            </a:r>
            <a:endParaRPr lang="de-DE" dirty="0"/>
          </a:p>
          <a:p>
            <a:endParaRPr lang="de-DE" dirty="0"/>
          </a:p>
          <a:p>
            <a:r>
              <a:rPr lang="de-DE" dirty="0"/>
              <a:t>System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Onboarding</a:t>
            </a:r>
            <a:r>
              <a:rPr lang="de-DE" dirty="0"/>
              <a:t>/</a:t>
            </a:r>
            <a:r>
              <a:rPr lang="de-DE" dirty="0" err="1"/>
              <a:t>offboarding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consumer</a:t>
            </a:r>
            <a:r>
              <a:rPr lang="de-DE" dirty="0"/>
              <a:t>(s)</a:t>
            </a:r>
          </a:p>
          <a:p>
            <a:pPr lvl="1"/>
            <a:r>
              <a:rPr lang="de-DE" dirty="0" err="1"/>
              <a:t>Registering</a:t>
            </a:r>
            <a:r>
              <a:rPr lang="de-DE" dirty="0"/>
              <a:t>/</a:t>
            </a:r>
            <a:r>
              <a:rPr lang="de-DE" dirty="0" err="1"/>
              <a:t>deregistering</a:t>
            </a:r>
            <a:r>
              <a:rPr lang="de-DE" dirty="0"/>
              <a:t> a </a:t>
            </a:r>
            <a:r>
              <a:rPr lang="de-DE" dirty="0" err="1"/>
              <a:t>device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(optional)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directory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7361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17FF-1233-8445-9F63-40FBA4EE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flows</a:t>
            </a:r>
            <a:r>
              <a:rPr lang="de-DE" dirty="0"/>
              <a:t> (</a:t>
            </a:r>
            <a:r>
              <a:rPr lang="de-DE" dirty="0" err="1"/>
              <a:t>draft</a:t>
            </a:r>
            <a:r>
              <a:rPr lang="de-DE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FD926-BDAE-E645-BA44-C66693829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983" y="1825625"/>
            <a:ext cx="6508033" cy="4351338"/>
          </a:xfrm>
        </p:spPr>
      </p:pic>
    </p:spTree>
    <p:extLst>
      <p:ext uri="{BB962C8B-B14F-4D97-AF65-F5344CB8AC3E}">
        <p14:creationId xmlns:p14="http://schemas.microsoft.com/office/powerpoint/2010/main" val="2870027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9568D9-DB4E-9047-9770-E382592F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Profiles</a:t>
            </a:r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3C281A-15FD-5349-B2A1-5696E7015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46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30D8-5D9D-4D48-9730-F415FA12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items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1B71-5D8C-D143-A8A3-D97F0A88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de-DE" b="1" dirty="0">
                <a:hlinkClick r:id="rId2"/>
              </a:rPr>
              <a:t>Requirements, Use Cases, and Vocabulary</a:t>
            </a:r>
            <a:endParaRPr lang="de-DE" b="1" dirty="0"/>
          </a:p>
          <a:p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>
                <a:hlinkClick r:id="rId3"/>
              </a:rPr>
              <a:t>Link Relation Types</a:t>
            </a:r>
            <a:r>
              <a:rPr lang="de-DE" b="1" dirty="0"/>
              <a:t>: </a:t>
            </a:r>
            <a:r>
              <a:rPr lang="de-DE" dirty="0" err="1"/>
              <a:t>Define</a:t>
            </a:r>
            <a:r>
              <a:rPr lang="de-DE" dirty="0"/>
              <a:t> link </a:t>
            </a:r>
            <a:r>
              <a:rPr lang="de-DE" dirty="0" err="1"/>
              <a:t>relation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.</a:t>
            </a:r>
          </a:p>
          <a:p>
            <a:endParaRPr lang="de-DE" b="1" dirty="0">
              <a:hlinkClick r:id="rId4"/>
            </a:endParaRPr>
          </a:p>
          <a:p>
            <a:r>
              <a:rPr lang="de-DE" b="1" dirty="0">
                <a:hlinkClick r:id="rId4"/>
              </a:rPr>
              <a:t>Interoperability Profiles:</a:t>
            </a:r>
            <a:r>
              <a:rPr lang="de-DE" dirty="0">
                <a:hlinkClick r:id="rId4"/>
              </a:rPr>
              <a:t> </a:t>
            </a:r>
            <a:r>
              <a:rPr lang="de-DE" dirty="0"/>
              <a:t> Plug-</a:t>
            </a:r>
            <a:r>
              <a:rPr lang="de-DE" dirty="0" err="1"/>
              <a:t>and</a:t>
            </a:r>
            <a:r>
              <a:rPr lang="de-DE" dirty="0"/>
              <a:t>-play </a:t>
            </a:r>
            <a:r>
              <a:rPr lang="de-DE" dirty="0" err="1"/>
              <a:t>interoperabilty</a:t>
            </a:r>
            <a:r>
              <a:rPr lang="de-DE" dirty="0"/>
              <a:t> via a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.</a:t>
            </a:r>
          </a:p>
          <a:p>
            <a:endParaRPr lang="de-DE" b="1" dirty="0">
              <a:hlinkClick r:id="rId5"/>
            </a:endParaRPr>
          </a:p>
          <a:p>
            <a:r>
              <a:rPr lang="de-DE" b="1" dirty="0">
                <a:hlinkClick r:id="rId5"/>
              </a:rPr>
              <a:t>Thing Description Templates:</a:t>
            </a:r>
            <a:r>
              <a:rPr lang="de-DE" dirty="0">
                <a:hlinkClick r:id="rId5"/>
              </a:rPr>
              <a:t> </a:t>
            </a:r>
            <a:r>
              <a:rPr lang="de-DE" dirty="0"/>
              <a:t> </a:t>
            </a:r>
            <a:r>
              <a:rPr lang="de-DE" dirty="0" err="1"/>
              <a:t>classes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inheritance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, </a:t>
            </a:r>
            <a:r>
              <a:rPr lang="de-DE" dirty="0" err="1"/>
              <a:t>modularisation</a:t>
            </a:r>
            <a:r>
              <a:rPr lang="de-DE" dirty="0"/>
              <a:t>.</a:t>
            </a:r>
            <a:br>
              <a:rPr lang="de-DE" dirty="0"/>
            </a:br>
            <a:endParaRPr lang="de-DE" b="1" dirty="0">
              <a:hlinkClick r:id="rId6"/>
            </a:endParaRPr>
          </a:p>
          <a:p>
            <a:r>
              <a:rPr lang="de-DE" b="1" dirty="0">
                <a:hlinkClick r:id="rId6"/>
              </a:rPr>
              <a:t>Complex Interactions:</a:t>
            </a:r>
            <a:r>
              <a:rPr lang="de-DE" dirty="0">
                <a:hlinkClick r:id="rId6"/>
              </a:rPr>
              <a:t> 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hypermedia</a:t>
            </a:r>
            <a:r>
              <a:rPr lang="de-DE" dirty="0"/>
              <a:t>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.</a:t>
            </a:r>
            <a:endParaRPr lang="de-DE" b="1" dirty="0">
              <a:hlinkClick r:id="rId7"/>
            </a:endParaRPr>
          </a:p>
          <a:p>
            <a:endParaRPr lang="de-DE" b="1" dirty="0">
              <a:hlinkClick r:id="rId7"/>
            </a:endParaRPr>
          </a:p>
          <a:p>
            <a:r>
              <a:rPr lang="de-DE" b="1" dirty="0">
                <a:hlinkClick r:id="rId7"/>
              </a:rPr>
              <a:t>Lifecycle:</a:t>
            </a:r>
            <a:endParaRPr lang="de-DE" dirty="0"/>
          </a:p>
          <a:p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,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endParaRPr lang="de-DE" b="1" dirty="0">
              <a:hlinkClick r:id="rId8"/>
            </a:endParaRPr>
          </a:p>
          <a:p>
            <a:r>
              <a:rPr lang="de-DE" b="1" dirty="0">
                <a:hlinkClick r:id="rId8"/>
              </a:rPr>
              <a:t>Onboarding:</a:t>
            </a:r>
            <a:r>
              <a:rPr lang="de-DE" dirty="0">
                <a:hlinkClick r:id="rId8"/>
              </a:rPr>
              <a:t> 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trust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Things, </a:t>
            </a:r>
            <a:r>
              <a:rPr lang="de-DE" dirty="0" err="1"/>
              <a:t>gateways</a:t>
            </a:r>
            <a:r>
              <a:rPr lang="de-DE" dirty="0"/>
              <a:t>.</a:t>
            </a:r>
          </a:p>
          <a:p>
            <a:endParaRPr lang="de-DE" b="1" dirty="0">
              <a:hlinkClick r:id="rId9"/>
            </a:endParaRPr>
          </a:p>
          <a:p>
            <a:r>
              <a:rPr lang="de-DE" b="1" dirty="0">
                <a:hlinkClick r:id="rId9"/>
              </a:rPr>
              <a:t>Identifier Management:</a:t>
            </a:r>
            <a:r>
              <a:rPr lang="de-DE" dirty="0">
                <a:hlinkClick r:id="rId9"/>
              </a:rPr>
              <a:t> </a:t>
            </a:r>
            <a:r>
              <a:rPr lang="de-DE" dirty="0"/>
              <a:t> </a:t>
            </a:r>
            <a:r>
              <a:rPr lang="de-DE" dirty="0" err="1"/>
              <a:t>Mitigate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risks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defining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identifiers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21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The </a:t>
            </a:r>
            <a:r>
              <a:rPr lang="de-DE" dirty="0">
                <a:hlinkClick r:id="rId2"/>
              </a:rPr>
              <a:t>W3C Web of Things Architecture</a:t>
            </a:r>
            <a:r>
              <a:rPr lang="de-DE" dirty="0"/>
              <a:t> </a:t>
            </a:r>
            <a:r>
              <a:rPr lang="de-DE" dirty="0" err="1"/>
              <a:t>and</a:t>
            </a:r>
            <a:r>
              <a:rPr lang="de-DE" dirty="0"/>
              <a:t> </a:t>
            </a:r>
            <a:r>
              <a:rPr lang="de-DE" dirty="0">
                <a:hlinkClick r:id="rId3"/>
              </a:rPr>
              <a:t>Web of Things Thing Description</a:t>
            </a:r>
            <a:r>
              <a:rPr lang="de-DE" dirty="0"/>
              <a:t> </a:t>
            </a:r>
            <a:r>
              <a:rPr lang="de-DE" dirty="0" err="1"/>
              <a:t>define</a:t>
            </a:r>
            <a:r>
              <a:rPr lang="de-DE" dirty="0"/>
              <a:t> a powerful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myriads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different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 </a:t>
            </a:r>
          </a:p>
          <a:p>
            <a:r>
              <a:rPr lang="de-DE" dirty="0"/>
              <a:t>The </a:t>
            </a:r>
            <a:r>
              <a:rPr lang="de-DE" dirty="0" err="1"/>
              <a:t>format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flexible </a:t>
            </a:r>
            <a:r>
              <a:rPr lang="de-DE" dirty="0" err="1"/>
              <a:t>and</a:t>
            </a:r>
            <a:r>
              <a:rPr lang="de-DE" dirty="0"/>
              <a:t> open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few</a:t>
            </a:r>
            <a:r>
              <a:rPr lang="de-DE" dirty="0"/>
              <a:t> normative </a:t>
            </a:r>
            <a:r>
              <a:rPr lang="de-DE" dirty="0" err="1"/>
              <a:t>requirements</a:t>
            </a:r>
            <a:r>
              <a:rPr lang="de-DE" dirty="0"/>
              <a:t> on </a:t>
            </a:r>
            <a:r>
              <a:rPr lang="de-DE" dirty="0" err="1"/>
              <a:t>devices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it.</a:t>
            </a:r>
          </a:p>
          <a:p>
            <a:endParaRPr lang="de-DE" dirty="0"/>
          </a:p>
          <a:p>
            <a:r>
              <a:rPr lang="de-DE" dirty="0" err="1"/>
              <a:t>Use</a:t>
            </a:r>
            <a:r>
              <a:rPr lang="de-DE" dirty="0"/>
              <a:t> Cases </a:t>
            </a:r>
            <a:r>
              <a:rPr lang="de-DE" dirty="0" err="1"/>
              <a:t>require</a:t>
            </a:r>
            <a:r>
              <a:rPr lang="de-DE" dirty="0"/>
              <a:t> „out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interoperability</a:t>
            </a:r>
            <a:r>
              <a:rPr lang="de-DE" dirty="0"/>
              <a:t>“</a:t>
            </a:r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client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impossible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09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7D00C-8F50-1042-87B8-09C8B067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Profile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DA18E6-C396-114D-9203-3FB52577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The </a:t>
            </a:r>
            <a:r>
              <a:rPr lang="de-DE" b="1" dirty="0" err="1"/>
              <a:t>WoT</a:t>
            </a:r>
            <a:r>
              <a:rPr lang="de-DE" b="1" dirty="0"/>
              <a:t> Profile</a:t>
            </a:r>
            <a:r>
              <a:rPr lang="de-DE" dirty="0"/>
              <a:t> 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purposes</a:t>
            </a:r>
            <a:r>
              <a:rPr lang="de-DE" dirty="0"/>
              <a:t>: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 err="1"/>
              <a:t>Generic</a:t>
            </a:r>
            <a:r>
              <a:rPr lang="de-DE" dirty="0"/>
              <a:t> </a:t>
            </a:r>
            <a:r>
              <a:rPr lang="de-DE" b="1" dirty="0" err="1"/>
              <a:t>Profiling</a:t>
            </a:r>
            <a:r>
              <a:rPr lang="de-DE" b="1" dirty="0"/>
              <a:t> </a:t>
            </a:r>
            <a:r>
              <a:rPr lang="de-DE" b="1" dirty="0" err="1"/>
              <a:t>Mechanism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describe</a:t>
            </a:r>
            <a:r>
              <a:rPr lang="de-DE" dirty="0"/>
              <a:t> a </a:t>
            </a:r>
            <a:r>
              <a:rPr lang="de-DE" dirty="0" err="1"/>
              <a:t>profile</a:t>
            </a:r>
            <a:r>
              <a:rPr lang="de-DE" dirty="0"/>
              <a:t> in an </a:t>
            </a:r>
            <a:r>
              <a:rPr lang="de-DE" dirty="0" err="1"/>
              <a:t>unambiguous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. This </a:t>
            </a:r>
            <a:r>
              <a:rPr lang="de-DE" dirty="0" err="1"/>
              <a:t>mechanism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define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.</a:t>
            </a:r>
          </a:p>
          <a:p>
            <a:pPr lvl="1"/>
            <a:endParaRPr lang="de-DE" b="1" dirty="0"/>
          </a:p>
          <a:p>
            <a:pPr marL="0" indent="0">
              <a:buNone/>
            </a:pPr>
            <a:r>
              <a:rPr lang="de-DE" b="1" dirty="0"/>
              <a:t>Core Profile</a:t>
            </a:r>
            <a:r>
              <a:rPr lang="de-DE" dirty="0"/>
              <a:t> </a:t>
            </a:r>
          </a:p>
          <a:p>
            <a:pPr lvl="1"/>
            <a:r>
              <a:rPr lang="de-DE" dirty="0" err="1"/>
              <a:t>Define</a:t>
            </a:r>
            <a:r>
              <a:rPr lang="de-DE" dirty="0"/>
              <a:t> a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Thing Description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Formalize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plug</a:t>
            </a:r>
            <a:r>
              <a:rPr lang="de-DE" dirty="0"/>
              <a:t>-fests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Interest Group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conducted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. 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additional </a:t>
            </a:r>
            <a:r>
              <a:rPr lang="de-DE" dirty="0" err="1"/>
              <a:t>profiles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</a:t>
            </a:r>
            <a:r>
              <a:rPr lang="de-DE" dirty="0" err="1"/>
              <a:t>templates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protocols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27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DAC8-E4A5-8448-9E67-076FAE0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WoT</a:t>
            </a:r>
            <a:r>
              <a:rPr lang="de-DE" dirty="0"/>
              <a:t> Core Profile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49DA17-84E3-464D-B5CF-4DF45B34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247" y="2578608"/>
            <a:ext cx="10669951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7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2E74-711C-9745-8F73-611A8023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Profile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6CF3-9DC5-A04A-A2BA-3F12002C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Last </a:t>
            </a:r>
            <a:r>
              <a:rPr lang="de-DE" dirty="0" err="1"/>
              <a:t>year</a:t>
            </a:r>
            <a:r>
              <a:rPr lang="de-DE" dirty="0"/>
              <a:t> a </a:t>
            </a:r>
            <a:r>
              <a:rPr lang="de-DE" dirty="0" err="1"/>
              <a:t>strawman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 was </a:t>
            </a:r>
            <a:r>
              <a:rPr lang="de-DE" dirty="0" err="1"/>
              <a:t>submitted</a:t>
            </a:r>
            <a:endParaRPr lang="de-DE" dirty="0"/>
          </a:p>
          <a:p>
            <a:pPr lvl="1"/>
            <a:r>
              <a:rPr lang="de-DE" dirty="0" err="1"/>
              <a:t>Includes</a:t>
            </a:r>
            <a:r>
              <a:rPr lang="de-DE" dirty="0"/>
              <a:t> a </a:t>
            </a:r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profiling</a:t>
            </a:r>
            <a:r>
              <a:rPr lang="de-DE" dirty="0"/>
              <a:t> </a:t>
            </a:r>
            <a:r>
              <a:rPr lang="de-DE" dirty="0" err="1"/>
              <a:t>mechanism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Architecture</a:t>
            </a:r>
            <a:r>
              <a:rPr lang="de-DE" dirty="0"/>
              <a:t> TF </a:t>
            </a:r>
            <a:r>
              <a:rPr lang="de-DE" dirty="0" err="1"/>
              <a:t>recently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Use</a:t>
            </a:r>
            <a:r>
              <a:rPr lang="de-DE" dirty="0"/>
              <a:t> Cases / </a:t>
            </a:r>
            <a:r>
              <a:rPr lang="de-DE" dirty="0" err="1"/>
              <a:t>Lifecycle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-&gt;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stalled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several</a:t>
            </a:r>
            <a:r>
              <a:rPr lang="de-DE" dirty="0"/>
              <a:t> </a:t>
            </a:r>
            <a:r>
              <a:rPr lang="de-DE" dirty="0" err="1"/>
              <a:t>months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Profile </a:t>
            </a:r>
            <a:r>
              <a:rPr lang="de-DE" dirty="0" err="1"/>
              <a:t>work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resumed</a:t>
            </a:r>
            <a:r>
              <a:rPr lang="de-DE" dirty="0"/>
              <a:t> at </a:t>
            </a:r>
            <a:r>
              <a:rPr lang="de-DE" dirty="0" err="1"/>
              <a:t>upcoming</a:t>
            </a:r>
            <a:r>
              <a:rPr lang="de-DE" dirty="0"/>
              <a:t> (</a:t>
            </a:r>
            <a:r>
              <a:rPr lang="de-DE" dirty="0" err="1"/>
              <a:t>virtual</a:t>
            </a:r>
            <a:r>
              <a:rPr lang="de-DE" dirty="0"/>
              <a:t>) </a:t>
            </a:r>
            <a:r>
              <a:rPr lang="de-DE" dirty="0" err="1"/>
              <a:t>WoT</a:t>
            </a:r>
            <a:r>
              <a:rPr lang="de-DE" dirty="0"/>
              <a:t> F2F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6673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9EB87-67DB-B24E-8B5F-1DF5B29D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8CCA5-B1E5-5E45-AAC9-32F9132A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https://github.com/w3c/wot-architecture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Cases</a:t>
            </a:r>
          </a:p>
          <a:p>
            <a:pPr lvl="1"/>
            <a:r>
              <a:rPr lang="de-DE" dirty="0">
                <a:hlinkClick r:id="rId3"/>
              </a:rPr>
              <a:t>https://github.com/w3c/wot-architecture/tree/master/USE-CASES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Proposals</a:t>
            </a:r>
            <a:endParaRPr lang="de-DE" dirty="0"/>
          </a:p>
          <a:p>
            <a:pPr lvl="1"/>
            <a:r>
              <a:rPr lang="de-DE" dirty="0">
                <a:hlinkClick r:id="rId4"/>
              </a:rPr>
              <a:t>https://github.com/w3c/wot-architecture/tree/master/proposals/lifecycle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/>
              <a:t>Profiles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https://github.com/w3c/wot-profile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15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030D8-5D9D-4D48-9730-F415FA12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TF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items</a:t>
            </a:r>
            <a:br>
              <a:rPr lang="de-DE" dirty="0"/>
            </a:br>
            <a:endParaRPr lang="de-DE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F1B71-5D8C-D143-A8A3-D97F0A88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de-DE" b="1" dirty="0">
                <a:hlinkClick r:id="rId2"/>
              </a:rPr>
              <a:t>Requirements, Use Cases, and Vocabulary</a:t>
            </a:r>
            <a:endParaRPr lang="de-DE" b="1" dirty="0"/>
          </a:p>
          <a:p>
            <a:pPr marL="225425" indent="0">
              <a:buNone/>
            </a:pP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, </a:t>
            </a:r>
            <a:r>
              <a:rPr lang="de-DE" dirty="0" err="1"/>
              <a:t>architectural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concepts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Relation Types</a:t>
            </a:r>
            <a:r>
              <a:rPr lang="de-DE" b="1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Define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link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relation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types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things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de-DE" b="1" dirty="0">
              <a:hlinkClick r:id="rId4"/>
            </a:endParaRPr>
          </a:p>
          <a:p>
            <a:r>
              <a:rPr lang="de-DE" b="1" dirty="0">
                <a:hlinkClick r:id="rId4"/>
              </a:rPr>
              <a:t>Interoperability Profiles:</a:t>
            </a:r>
            <a:r>
              <a:rPr lang="de-DE" dirty="0">
                <a:hlinkClick r:id="rId4"/>
              </a:rPr>
              <a:t> </a:t>
            </a:r>
            <a:r>
              <a:rPr lang="de-DE" dirty="0"/>
              <a:t> Plug-</a:t>
            </a:r>
            <a:r>
              <a:rPr lang="de-DE" dirty="0" err="1"/>
              <a:t>and</a:t>
            </a:r>
            <a:r>
              <a:rPr lang="de-DE" dirty="0"/>
              <a:t>-play </a:t>
            </a:r>
            <a:r>
              <a:rPr lang="de-DE" dirty="0" err="1"/>
              <a:t>interoperabilty</a:t>
            </a:r>
            <a:r>
              <a:rPr lang="de-DE" dirty="0"/>
              <a:t> via a </a:t>
            </a:r>
            <a:r>
              <a:rPr lang="de-DE" dirty="0" err="1"/>
              <a:t>profile</a:t>
            </a:r>
            <a:r>
              <a:rPr lang="de-DE" dirty="0"/>
              <a:t> </a:t>
            </a:r>
            <a:r>
              <a:rPr lang="de-DE" dirty="0" err="1"/>
              <a:t>mechanism</a:t>
            </a:r>
            <a:r>
              <a:rPr lang="de-DE" dirty="0"/>
              <a:t>.</a:t>
            </a:r>
          </a:p>
          <a:p>
            <a:endParaRPr lang="de-DE" b="1" dirty="0"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Thing Description Templates: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classes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things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inheritance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mechanism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modularisation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.</a:t>
            </a:r>
            <a:br>
              <a:rPr lang="de-DE" dirty="0">
                <a:solidFill>
                  <a:schemeClr val="bg1">
                    <a:lumMod val="75000"/>
                  </a:schemeClr>
                </a:solidFill>
              </a:rPr>
            </a:br>
            <a:endParaRPr lang="de-DE" b="1" dirty="0">
              <a:solidFill>
                <a:schemeClr val="bg1">
                  <a:lumMod val="75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Complex Interactions: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Use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hypermedia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controls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describe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complex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interactions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thing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behaviour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de-DE" b="1" dirty="0">
              <a:solidFill>
                <a:schemeClr val="bg1">
                  <a:lumMod val="75000"/>
                </a:schemeClr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de-DE" b="1" dirty="0"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b="1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Lifecycle: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 err="1"/>
              <a:t>Terminology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transitions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products</a:t>
            </a:r>
            <a:r>
              <a:rPr lang="de-DE" dirty="0"/>
              <a:t>, </a:t>
            </a:r>
            <a:r>
              <a:rPr lang="de-DE" dirty="0" err="1"/>
              <a:t>devices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  <a:p>
            <a:endParaRPr lang="de-DE" b="1" dirty="0">
              <a:hlinkClick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Onboarding: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Define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trust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can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be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established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between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Things,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gateways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endParaRPr lang="de-DE" b="1" dirty="0">
              <a:solidFill>
                <a:schemeClr val="bg1">
                  <a:lumMod val="75000"/>
                </a:schemeClr>
              </a:solidFill>
              <a:hlinkClick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de-DE" b="1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Identifier Management: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Mitigate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privacy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risks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defining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how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identifiers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are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managed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and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</a:rPr>
              <a:t>updated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04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14853-8B39-D84B-91D9-D1FE2DD3C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FA6DE-0D6D-734D-884F-96873CFB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Status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steps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650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245E2E-F09F-A448-A57A-975C0C45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2FF317-54F6-784D-834C-5F5994F65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b="1" dirty="0"/>
              <a:t>~20 </a:t>
            </a:r>
            <a:r>
              <a:rPr lang="de-DE" b="1" dirty="0" err="1"/>
              <a:t>new</a:t>
            </a:r>
            <a:r>
              <a:rPr lang="de-DE" b="1" dirty="0"/>
              <a:t> </a:t>
            </a:r>
            <a:r>
              <a:rPr lang="de-DE" b="1" dirty="0" err="1"/>
              <a:t>use</a:t>
            </a:r>
            <a:r>
              <a:rPr lang="de-DE" b="1" dirty="0"/>
              <a:t> </a:t>
            </a:r>
            <a:r>
              <a:rPr lang="de-DE" b="1" dirty="0" err="1"/>
              <a:t>case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pipeline</a:t>
            </a:r>
            <a:r>
              <a:rPr lang="de-DE" b="1" dirty="0"/>
              <a:t>, </a:t>
            </a:r>
            <a:r>
              <a:rPr lang="de-DE" b="1" dirty="0" err="1"/>
              <a:t>more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come</a:t>
            </a:r>
            <a:endParaRPr lang="de-DE" b="1" dirty="0"/>
          </a:p>
          <a:p>
            <a:endParaRPr lang="de-DE" dirty="0"/>
          </a:p>
          <a:p>
            <a:r>
              <a:rPr lang="de-DE" b="1" u="sng" dirty="0" err="1"/>
              <a:t>Active</a:t>
            </a:r>
            <a:r>
              <a:rPr lang="de-DE" b="1" u="sng" dirty="0"/>
              <a:t> </a:t>
            </a:r>
            <a:r>
              <a:rPr lang="de-DE" b="1" u="sng" dirty="0" err="1"/>
              <a:t>Contributors</a:t>
            </a:r>
            <a:r>
              <a:rPr lang="de-DE" b="1" u="sng" dirty="0"/>
              <a:t>:</a:t>
            </a:r>
          </a:p>
          <a:p>
            <a:r>
              <a:rPr lang="de-DE" dirty="0"/>
              <a:t>Intel, Fujitsu, Siemens, NHK, </a:t>
            </a:r>
            <a:r>
              <a:rPr lang="de-DE" dirty="0" err="1"/>
              <a:t>Singapore</a:t>
            </a:r>
            <a:r>
              <a:rPr lang="de-DE" dirty="0"/>
              <a:t> </a:t>
            </a:r>
            <a:r>
              <a:rPr lang="de-DE" dirty="0" err="1"/>
              <a:t>Govtech</a:t>
            </a:r>
            <a:r>
              <a:rPr lang="de-DE" dirty="0"/>
              <a:t>, </a:t>
            </a:r>
            <a:r>
              <a:rPr lang="de-DE" dirty="0" err="1"/>
              <a:t>Conexxus</a:t>
            </a:r>
            <a:r>
              <a:rPr lang="de-DE" dirty="0"/>
              <a:t>, TU </a:t>
            </a:r>
            <a:r>
              <a:rPr lang="de-DE" dirty="0" err="1"/>
              <a:t>Munich</a:t>
            </a:r>
            <a:r>
              <a:rPr lang="de-DE" dirty="0"/>
              <a:t>, Oracle</a:t>
            </a:r>
          </a:p>
          <a:p>
            <a:endParaRPr lang="de-DE" dirty="0"/>
          </a:p>
          <a:p>
            <a:r>
              <a:rPr lang="de-DE" b="1" u="sng" dirty="0"/>
              <a:t>Target </a:t>
            </a:r>
            <a:r>
              <a:rPr lang="de-DE" b="1" u="sng" dirty="0" err="1"/>
              <a:t>domains</a:t>
            </a:r>
            <a:r>
              <a:rPr lang="de-DE" b="1" u="sng" dirty="0"/>
              <a:t> </a:t>
            </a:r>
            <a:r>
              <a:rPr lang="de-DE" b="1" u="sng" dirty="0" err="1"/>
              <a:t>include</a:t>
            </a:r>
            <a:r>
              <a:rPr lang="de-DE" b="1" u="sng" dirty="0"/>
              <a:t>: </a:t>
            </a:r>
          </a:p>
          <a:p>
            <a:r>
              <a:rPr lang="de-DE" dirty="0"/>
              <a:t>Smart Cities, Industrial, Transportation, Manufacturing, </a:t>
            </a:r>
            <a:r>
              <a:rPr lang="de-DE" dirty="0" err="1"/>
              <a:t>Logistics</a:t>
            </a:r>
            <a:r>
              <a:rPr lang="de-DE" dirty="0"/>
              <a:t>, Smart </a:t>
            </a:r>
            <a:r>
              <a:rPr lang="de-DE" dirty="0" err="1"/>
              <a:t>Grids</a:t>
            </a:r>
            <a:r>
              <a:rPr lang="de-DE" dirty="0"/>
              <a:t>, Home Automation, </a:t>
            </a:r>
            <a:r>
              <a:rPr lang="de-DE" dirty="0" err="1"/>
              <a:t>Healthcare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Medical, Retail, Smart Home, </a:t>
            </a:r>
            <a:r>
              <a:rPr lang="de-DE" dirty="0" err="1"/>
              <a:t>several</a:t>
            </a:r>
            <a:r>
              <a:rPr lang="de-DE" dirty="0"/>
              <a:t> „</a:t>
            </a:r>
            <a:r>
              <a:rPr lang="de-DE" dirty="0" err="1"/>
              <a:t>technology</a:t>
            </a:r>
            <a:r>
              <a:rPr lang="de-DE" dirty="0"/>
              <a:t>“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98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63D-E277-1341-97D0-E97434B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err="1">
                <a:latin typeface="+mn-lt"/>
              </a:rPr>
              <a:t>Use</a:t>
            </a:r>
            <a:r>
              <a:rPr lang="de-DE" sz="2400" b="1" dirty="0">
                <a:latin typeface="+mn-lt"/>
              </a:rPr>
              <a:t> Case </a:t>
            </a:r>
            <a:r>
              <a:rPr lang="de-DE" sz="2400" b="1" dirty="0" err="1">
                <a:latin typeface="+mn-lt"/>
              </a:rPr>
              <a:t>Categories</a:t>
            </a:r>
            <a:r>
              <a:rPr lang="de-DE" sz="2400" b="1" dirty="0">
                <a:latin typeface="+mn-lt"/>
              </a:rPr>
              <a:t> </a:t>
            </a:r>
            <a:r>
              <a:rPr lang="de-DE" sz="2400" b="1" dirty="0" err="1">
                <a:latin typeface="+mn-lt"/>
              </a:rPr>
              <a:t>and</a:t>
            </a:r>
            <a:r>
              <a:rPr lang="de-DE" sz="2400" b="1" dirty="0">
                <a:latin typeface="+mn-lt"/>
              </a:rPr>
              <a:t>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24FD-AD5D-4B40-81D1-842475A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/>
              <a:t>Multi-</a:t>
            </a:r>
            <a:r>
              <a:rPr lang="de-DE" sz="1800" b="1" dirty="0" err="1"/>
              <a:t>Vendor</a:t>
            </a:r>
            <a:r>
              <a:rPr lang="de-DE" sz="1800" b="1" dirty="0"/>
              <a:t> System Integration</a:t>
            </a:r>
          </a:p>
          <a:p>
            <a:r>
              <a:rPr lang="de-DE" sz="1800" dirty="0"/>
              <a:t>Out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box </a:t>
            </a:r>
            <a:r>
              <a:rPr lang="de-DE" sz="1800" dirty="0" err="1"/>
              <a:t>interoperability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devices</a:t>
            </a:r>
            <a:r>
              <a:rPr lang="de-DE" sz="1800" dirty="0"/>
              <a:t>. </a:t>
            </a:r>
          </a:p>
          <a:p>
            <a:r>
              <a:rPr lang="de-DE" sz="1800" dirty="0"/>
              <a:t>Digital </a:t>
            </a:r>
            <a:r>
              <a:rPr lang="de-DE" sz="1800" dirty="0" err="1"/>
              <a:t>twin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analyze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troubleshoot</a:t>
            </a:r>
            <a:r>
              <a:rPr lang="de-DE" sz="1800" dirty="0"/>
              <a:t> </a:t>
            </a:r>
            <a:r>
              <a:rPr lang="de-DE" sz="1800" dirty="0" err="1"/>
              <a:t>physical</a:t>
            </a:r>
            <a:r>
              <a:rPr lang="de-DE" sz="1800" dirty="0"/>
              <a:t> </a:t>
            </a:r>
            <a:r>
              <a:rPr lang="de-DE" sz="1800" dirty="0" err="1"/>
              <a:t>assets</a:t>
            </a:r>
            <a:r>
              <a:rPr lang="de-DE" sz="1800" dirty="0"/>
              <a:t> in real time, </a:t>
            </a:r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future</a:t>
            </a:r>
            <a:r>
              <a:rPr lang="de-DE" sz="1800" dirty="0"/>
              <a:t> </a:t>
            </a:r>
            <a:r>
              <a:rPr lang="de-DE" sz="1800" dirty="0" err="1"/>
              <a:t>problems</a:t>
            </a:r>
            <a:r>
              <a:rPr lang="de-DE" sz="1800" dirty="0"/>
              <a:t>, </a:t>
            </a:r>
            <a:r>
              <a:rPr lang="de-DE" sz="1800" dirty="0" err="1"/>
              <a:t>minimize</a:t>
            </a:r>
            <a:r>
              <a:rPr lang="de-DE" sz="1800" dirty="0"/>
              <a:t> </a:t>
            </a:r>
            <a:r>
              <a:rPr lang="de-DE" sz="1800" dirty="0" err="1"/>
              <a:t>downtime</a:t>
            </a:r>
            <a:r>
              <a:rPr lang="de-DE" sz="1800" dirty="0"/>
              <a:t>,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perform</a:t>
            </a:r>
            <a:r>
              <a:rPr lang="de-DE" sz="1800" dirty="0"/>
              <a:t> </a:t>
            </a:r>
            <a:r>
              <a:rPr lang="de-DE" sz="1800" dirty="0" err="1"/>
              <a:t>simulations</a:t>
            </a:r>
            <a:r>
              <a:rPr lang="de-DE" sz="1800" dirty="0"/>
              <a:t>. </a:t>
            </a:r>
          </a:p>
          <a:p>
            <a:r>
              <a:rPr lang="de-DE" sz="1800" dirty="0"/>
              <a:t>Multi </a:t>
            </a:r>
            <a:r>
              <a:rPr lang="de-DE" sz="1800" dirty="0" err="1"/>
              <a:t>vendor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protocol</a:t>
            </a:r>
            <a:r>
              <a:rPr lang="de-DE" sz="1800" dirty="0"/>
              <a:t> </a:t>
            </a:r>
            <a:r>
              <a:rPr lang="de-DE" sz="1800" dirty="0" err="1"/>
              <a:t>interoperability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</a:t>
            </a:r>
            <a:r>
              <a:rPr lang="de-DE" sz="1800" dirty="0" err="1"/>
              <a:t>communicating</a:t>
            </a:r>
            <a:r>
              <a:rPr lang="de-DE" sz="1800" dirty="0"/>
              <a:t> </a:t>
            </a:r>
            <a:r>
              <a:rPr lang="de-DE" sz="1800" dirty="0" err="1"/>
              <a:t>across</a:t>
            </a:r>
            <a:r>
              <a:rPr lang="de-DE" sz="1800" dirty="0"/>
              <a:t> different </a:t>
            </a:r>
            <a:r>
              <a:rPr lang="de-DE" sz="1800" dirty="0" err="1"/>
              <a:t>protocols</a:t>
            </a:r>
            <a:r>
              <a:rPr lang="de-DE" sz="1800" dirty="0"/>
              <a:t>.</a:t>
            </a:r>
            <a:r>
              <a:rPr lang="de-DE" sz="1200" dirty="0"/>
              <a:t>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 err="1"/>
              <a:t>Accessibility</a:t>
            </a:r>
            <a:endParaRPr lang="de-DE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 err="1"/>
              <a:t>Audiovisual</a:t>
            </a:r>
            <a:r>
              <a:rPr lang="de-DE" sz="1800" dirty="0"/>
              <a:t> Devices </a:t>
            </a:r>
            <a:r>
              <a:rPr lang="de-DE" sz="1800" dirty="0" err="1"/>
              <a:t>Acting</a:t>
            </a:r>
            <a:r>
              <a:rPr lang="de-DE" sz="1800" dirty="0"/>
              <a:t> </a:t>
            </a:r>
            <a:r>
              <a:rPr lang="de-DE" sz="1800" dirty="0" err="1"/>
              <a:t>as</a:t>
            </a:r>
            <a:r>
              <a:rPr lang="de-DE" sz="1800" dirty="0"/>
              <a:t> Smartphone </a:t>
            </a:r>
            <a:r>
              <a:rPr lang="de-DE" sz="1800" dirty="0" err="1"/>
              <a:t>Extensions</a:t>
            </a:r>
            <a:r>
              <a:rPr lang="de-DE" sz="1800" dirty="0"/>
              <a:t> 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Unified Smart Home Control </a:t>
            </a:r>
            <a:r>
              <a:rPr lang="de-DE" sz="1800" dirty="0" err="1"/>
              <a:t>and</a:t>
            </a:r>
            <a:r>
              <a:rPr lang="de-DE" sz="1800" dirty="0"/>
              <a:t> Status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/>
              <a:t>Automotive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Smart Car </a:t>
            </a:r>
            <a:r>
              <a:rPr lang="de-DE" sz="1800" dirty="0" err="1"/>
              <a:t>Configuration</a:t>
            </a:r>
            <a:r>
              <a:rPr lang="de-DE" sz="1800" dirty="0"/>
              <a:t> Management </a:t>
            </a:r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 err="1"/>
              <a:t>Energy</a:t>
            </a:r>
            <a:r>
              <a:rPr lang="de-DE" sz="1800" b="1" dirty="0"/>
              <a:t> / Smart </a:t>
            </a:r>
            <a:r>
              <a:rPr lang="de-DE" sz="1800" b="1" dirty="0" err="1"/>
              <a:t>Grids</a:t>
            </a:r>
            <a:endParaRPr lang="de-DE" sz="1800" b="1" dirty="0"/>
          </a:p>
          <a:p>
            <a:r>
              <a:rPr lang="de-DE" sz="1800" dirty="0" err="1"/>
              <a:t>Integrate</a:t>
            </a:r>
            <a:r>
              <a:rPr lang="de-DE" sz="1800" dirty="0"/>
              <a:t> </a:t>
            </a:r>
            <a:r>
              <a:rPr lang="de-DE" sz="1800" dirty="0" err="1"/>
              <a:t>generation</a:t>
            </a:r>
            <a:r>
              <a:rPr lang="de-DE" sz="1800" dirty="0"/>
              <a:t>, </a:t>
            </a:r>
            <a:r>
              <a:rPr lang="de-DE" sz="1800" dirty="0" err="1"/>
              <a:t>storage</a:t>
            </a:r>
            <a:r>
              <a:rPr lang="de-DE" sz="1800" dirty="0"/>
              <a:t>, </a:t>
            </a:r>
            <a:r>
              <a:rPr lang="de-DE" sz="1800" dirty="0" err="1"/>
              <a:t>grid</a:t>
            </a:r>
            <a:r>
              <a:rPr lang="de-DE" sz="1800" dirty="0"/>
              <a:t> </a:t>
            </a:r>
            <a:r>
              <a:rPr lang="de-DE" sz="1800" dirty="0" err="1"/>
              <a:t>management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consumption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energy</a:t>
            </a:r>
            <a:endParaRPr lang="de-DE" sz="1800" dirty="0"/>
          </a:p>
          <a:p>
            <a:r>
              <a:rPr lang="de-DE" sz="1800" b="1" dirty="0"/>
              <a:t>Transportation</a:t>
            </a:r>
          </a:p>
          <a:p>
            <a:r>
              <a:rPr lang="de-DE" sz="1800" dirty="0"/>
              <a:t>Fleet </a:t>
            </a:r>
            <a:r>
              <a:rPr lang="de-DE" sz="1800" dirty="0" err="1"/>
              <a:t>management</a:t>
            </a:r>
            <a:r>
              <a:rPr lang="de-DE" sz="1800" dirty="0"/>
              <a:t>, </a:t>
            </a:r>
            <a:r>
              <a:rPr lang="de-DE" sz="1800" dirty="0" err="1"/>
              <a:t>public</a:t>
            </a:r>
            <a:r>
              <a:rPr lang="de-DE" sz="1800" dirty="0"/>
              <a:t> </a:t>
            </a:r>
            <a:r>
              <a:rPr lang="de-DE" sz="1800" dirty="0" err="1"/>
              <a:t>transport</a:t>
            </a:r>
            <a:r>
              <a:rPr lang="de-DE" sz="1800" dirty="0"/>
              <a:t>, </a:t>
            </a:r>
            <a:r>
              <a:rPr lang="de-DE" sz="1800" dirty="0" err="1"/>
              <a:t>managing</a:t>
            </a:r>
            <a:r>
              <a:rPr lang="de-DE" sz="1800" dirty="0"/>
              <a:t> </a:t>
            </a:r>
            <a:r>
              <a:rPr lang="de-DE" sz="1800" dirty="0" err="1"/>
              <a:t>shipping</a:t>
            </a:r>
            <a:r>
              <a:rPr lang="de-DE" sz="1800" dirty="0"/>
              <a:t>, </a:t>
            </a:r>
            <a:r>
              <a:rPr lang="de-DE" sz="1800" dirty="0" err="1"/>
              <a:t>air</a:t>
            </a:r>
            <a:r>
              <a:rPr lang="de-DE" sz="1800" dirty="0"/>
              <a:t> </a:t>
            </a:r>
            <a:r>
              <a:rPr lang="de-DE" sz="1800" dirty="0" err="1"/>
              <a:t>cargo</a:t>
            </a:r>
            <a:r>
              <a:rPr lang="de-DE" sz="1800" dirty="0"/>
              <a:t>, </a:t>
            </a:r>
            <a:r>
              <a:rPr lang="de-DE" sz="1800" dirty="0" err="1"/>
              <a:t>train</a:t>
            </a:r>
            <a:r>
              <a:rPr lang="de-DE" sz="1800" dirty="0"/>
              <a:t> </a:t>
            </a:r>
            <a:r>
              <a:rPr lang="de-DE" sz="1800" dirty="0" err="1"/>
              <a:t>cargo</a:t>
            </a:r>
            <a:r>
              <a:rPr lang="de-DE" sz="1800" dirty="0"/>
              <a:t>, last </a:t>
            </a:r>
            <a:r>
              <a:rPr lang="de-DE" sz="1800" dirty="0" err="1"/>
              <a:t>mile</a:t>
            </a:r>
            <a:r>
              <a:rPr lang="de-DE" sz="1800" dirty="0"/>
              <a:t> </a:t>
            </a:r>
            <a:r>
              <a:rPr lang="de-DE" sz="1800" dirty="0" err="1"/>
              <a:t>transportation</a:t>
            </a:r>
            <a:r>
              <a:rPr lang="de-DE" sz="1800" dirty="0"/>
              <a:t>. </a:t>
            </a:r>
          </a:p>
          <a:p>
            <a:pPr marL="0" indent="0">
              <a:buNone/>
            </a:pPr>
            <a:r>
              <a:rPr lang="de-DE" sz="1800" b="1" dirty="0"/>
              <a:t>Smart Buildings</a:t>
            </a:r>
          </a:p>
          <a:p>
            <a:r>
              <a:rPr lang="de-DE" sz="1800" dirty="0" err="1"/>
              <a:t>IoT</a:t>
            </a:r>
            <a:r>
              <a:rPr lang="de-DE" sz="1800" dirty="0"/>
              <a:t> in (</a:t>
            </a:r>
            <a:r>
              <a:rPr lang="de-DE" sz="1800" dirty="0" err="1"/>
              <a:t>commercial</a:t>
            </a:r>
            <a:r>
              <a:rPr lang="de-DE" sz="1800" dirty="0"/>
              <a:t>) </a:t>
            </a:r>
            <a:r>
              <a:rPr lang="de-DE" sz="1800" dirty="0" err="1"/>
              <a:t>buildings</a:t>
            </a:r>
            <a:r>
              <a:rPr lang="de-DE" sz="1800" dirty="0"/>
              <a:t> such </a:t>
            </a:r>
            <a:r>
              <a:rPr lang="de-DE" sz="1800" dirty="0" err="1"/>
              <a:t>as</a:t>
            </a:r>
            <a:r>
              <a:rPr lang="de-DE" sz="1800" dirty="0"/>
              <a:t> </a:t>
            </a:r>
            <a:r>
              <a:rPr lang="de-DE" sz="1800" dirty="0" err="1"/>
              <a:t>office</a:t>
            </a:r>
            <a:r>
              <a:rPr lang="de-DE" sz="1800" dirty="0"/>
              <a:t> </a:t>
            </a:r>
            <a:r>
              <a:rPr lang="de-DE" sz="1800" dirty="0" err="1"/>
              <a:t>buildings</a:t>
            </a:r>
            <a:r>
              <a:rPr lang="de-DE" sz="1800" dirty="0"/>
              <a:t>, </a:t>
            </a:r>
            <a:r>
              <a:rPr lang="de-DE" sz="1800" dirty="0" err="1"/>
              <a:t>hotels</a:t>
            </a:r>
            <a:r>
              <a:rPr lang="de-DE" sz="1800" dirty="0"/>
              <a:t>, </a:t>
            </a:r>
            <a:r>
              <a:rPr lang="de-DE" sz="1800" dirty="0" err="1"/>
              <a:t>airports</a:t>
            </a:r>
            <a:r>
              <a:rPr lang="de-DE" sz="1800" dirty="0"/>
              <a:t>, </a:t>
            </a:r>
            <a:r>
              <a:rPr lang="de-DE" sz="1800" dirty="0" err="1"/>
              <a:t>train</a:t>
            </a:r>
            <a:r>
              <a:rPr lang="de-DE" sz="1800" dirty="0"/>
              <a:t> </a:t>
            </a:r>
            <a:r>
              <a:rPr lang="de-DE" sz="1800" dirty="0" err="1"/>
              <a:t>stations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sport</a:t>
            </a:r>
            <a:r>
              <a:rPr lang="de-DE" sz="1800" dirty="0"/>
              <a:t> </a:t>
            </a:r>
            <a:r>
              <a:rPr lang="de-DE" sz="1800" dirty="0" err="1"/>
              <a:t>stadiums</a:t>
            </a:r>
            <a:r>
              <a:rPr lang="de-DE" sz="1800" dirty="0"/>
              <a:t>.</a:t>
            </a:r>
          </a:p>
          <a:p>
            <a:r>
              <a:rPr lang="de-DE" sz="1800" dirty="0"/>
              <a:t>Sensor </a:t>
            </a:r>
            <a:r>
              <a:rPr lang="de-DE" sz="1800" dirty="0" err="1"/>
              <a:t>networks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optimizing</a:t>
            </a:r>
            <a:r>
              <a:rPr lang="de-DE" sz="1800" dirty="0"/>
              <a:t> </a:t>
            </a:r>
            <a:r>
              <a:rPr lang="de-DE" sz="1800" dirty="0" err="1"/>
              <a:t>energy</a:t>
            </a:r>
            <a:r>
              <a:rPr lang="de-DE" sz="1800" dirty="0"/>
              <a:t> </a:t>
            </a:r>
            <a:r>
              <a:rPr lang="de-DE" sz="1800" dirty="0" err="1"/>
              <a:t>consumption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buildings</a:t>
            </a:r>
            <a:r>
              <a:rPr lang="de-DE" sz="1800" dirty="0"/>
              <a:t>. </a:t>
            </a:r>
          </a:p>
          <a:p>
            <a:pPr marL="0" indent="0">
              <a:buNone/>
            </a:pPr>
            <a:r>
              <a:rPr lang="de-DE" sz="1800" b="1" dirty="0" err="1"/>
              <a:t>Shared</a:t>
            </a:r>
            <a:r>
              <a:rPr lang="de-DE" sz="1800" b="1" dirty="0"/>
              <a:t> Devices </a:t>
            </a:r>
            <a:r>
              <a:rPr lang="de-DE" sz="1800" b="1" dirty="0" err="1"/>
              <a:t>and</a:t>
            </a:r>
            <a:r>
              <a:rPr lang="de-DE" sz="1800" b="1" dirty="0"/>
              <a:t> </a:t>
            </a:r>
            <a:r>
              <a:rPr lang="de-DE" sz="1800" b="1" dirty="0" err="1"/>
              <a:t>resources</a:t>
            </a:r>
            <a:endParaRPr lang="de-DE" sz="1800" b="1" dirty="0"/>
          </a:p>
          <a:p>
            <a:r>
              <a:rPr lang="de-DE" sz="1800" dirty="0" err="1"/>
              <a:t>Standardized</a:t>
            </a:r>
            <a:r>
              <a:rPr lang="de-DE" sz="1800" dirty="0"/>
              <a:t> </a:t>
            </a:r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shared</a:t>
            </a:r>
            <a:r>
              <a:rPr lang="de-DE" sz="1800" dirty="0"/>
              <a:t> </a:t>
            </a:r>
            <a:r>
              <a:rPr lang="de-DE" sz="1800" dirty="0" err="1"/>
              <a:t>resources</a:t>
            </a:r>
            <a:r>
              <a:rPr lang="de-DE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20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063D-E277-1341-97D0-E97434B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400" b="1" dirty="0" err="1">
                <a:latin typeface="+mn-lt"/>
              </a:rPr>
              <a:t>Use</a:t>
            </a:r>
            <a:r>
              <a:rPr lang="de-DE" sz="2400" b="1" dirty="0">
                <a:latin typeface="+mn-lt"/>
              </a:rPr>
              <a:t> Case </a:t>
            </a:r>
            <a:r>
              <a:rPr lang="de-DE" sz="2400" b="1" dirty="0" err="1">
                <a:latin typeface="+mn-lt"/>
              </a:rPr>
              <a:t>Categories</a:t>
            </a:r>
            <a:r>
              <a:rPr lang="de-DE" sz="2400" b="1" dirty="0">
                <a:latin typeface="+mn-lt"/>
              </a:rPr>
              <a:t> </a:t>
            </a:r>
            <a:r>
              <a:rPr lang="de-DE" sz="2400" b="1" dirty="0" err="1">
                <a:latin typeface="+mn-lt"/>
              </a:rPr>
              <a:t>and</a:t>
            </a:r>
            <a:r>
              <a:rPr lang="de-DE" sz="2400" b="1" dirty="0">
                <a:latin typeface="+mn-lt"/>
              </a:rPr>
              <a:t>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24FD-AD5D-4B40-81D1-842475A8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/>
              <a:t>Retail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 err="1"/>
              <a:t>Integrating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interconnecting</a:t>
            </a:r>
            <a:r>
              <a:rPr lang="de-DE" sz="1800" dirty="0"/>
              <a:t> multiple </a:t>
            </a:r>
            <a:r>
              <a:rPr lang="de-DE" sz="1800" dirty="0" err="1"/>
              <a:t>devices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common</a:t>
            </a:r>
            <a:r>
              <a:rPr lang="de-DE" sz="1800" dirty="0"/>
              <a:t> </a:t>
            </a:r>
            <a:r>
              <a:rPr lang="de-DE" sz="1800" dirty="0" err="1"/>
              <a:t>retail</a:t>
            </a:r>
            <a:r>
              <a:rPr lang="de-DE" sz="1800" dirty="0"/>
              <a:t> </a:t>
            </a:r>
            <a:r>
              <a:rPr lang="de-DE" sz="1800" dirty="0" err="1"/>
              <a:t>workflows</a:t>
            </a:r>
            <a:r>
              <a:rPr lang="de-DE" sz="1800" dirty="0"/>
              <a:t>.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/>
              <a:t>Audio/Video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 err="1"/>
              <a:t>Synchronise</a:t>
            </a:r>
            <a:r>
              <a:rPr lang="de-DE" sz="1800" dirty="0"/>
              <a:t> Home </a:t>
            </a:r>
            <a:r>
              <a:rPr lang="de-DE" sz="1800" dirty="0" err="1"/>
              <a:t>WoT</a:t>
            </a:r>
            <a:r>
              <a:rPr lang="de-DE" sz="1800" dirty="0"/>
              <a:t> </a:t>
            </a:r>
            <a:r>
              <a:rPr lang="de-DE" sz="1800" dirty="0" err="1"/>
              <a:t>devices</a:t>
            </a:r>
            <a:r>
              <a:rPr lang="de-DE" sz="1800" dirty="0"/>
              <a:t> </a:t>
            </a:r>
            <a:r>
              <a:rPr lang="de-DE" sz="1800" dirty="0" err="1"/>
              <a:t>with</a:t>
            </a:r>
            <a:r>
              <a:rPr lang="de-DE" sz="1800" dirty="0"/>
              <a:t> TV </a:t>
            </a:r>
            <a:r>
              <a:rPr lang="de-DE" sz="1800" dirty="0" err="1"/>
              <a:t>programs</a:t>
            </a:r>
            <a:r>
              <a:rPr lang="de-DE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 err="1"/>
              <a:t>Agriculture</a:t>
            </a:r>
            <a:endParaRPr lang="de-DE" sz="18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Smart </a:t>
            </a:r>
            <a:r>
              <a:rPr lang="de-DE" sz="1800" dirty="0" err="1"/>
              <a:t>Agriculture</a:t>
            </a:r>
            <a:r>
              <a:rPr lang="de-DE" sz="1800" dirty="0"/>
              <a:t> (</a:t>
            </a:r>
            <a:r>
              <a:rPr lang="de-DE" sz="1800" dirty="0" err="1"/>
              <a:t>Greenhouse</a:t>
            </a:r>
            <a:r>
              <a:rPr lang="de-DE" sz="1800" dirty="0"/>
              <a:t> </a:t>
            </a:r>
            <a:r>
              <a:rPr lang="de-DE" sz="1800" dirty="0" err="1"/>
              <a:t>Horticulture</a:t>
            </a:r>
            <a:r>
              <a:rPr lang="de-DE" sz="1800" dirty="0"/>
              <a:t>)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create</a:t>
            </a:r>
            <a:r>
              <a:rPr lang="de-DE" sz="1800" dirty="0"/>
              <a:t> an optimal </a:t>
            </a:r>
            <a:r>
              <a:rPr lang="de-DE" sz="1800" dirty="0" err="1"/>
              <a:t>environment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growing</a:t>
            </a:r>
            <a:r>
              <a:rPr lang="de-DE" sz="1800" dirty="0"/>
              <a:t> </a:t>
            </a:r>
            <a:r>
              <a:rPr lang="de-DE" sz="1800" dirty="0" err="1"/>
              <a:t>plants</a:t>
            </a:r>
            <a:r>
              <a:rPr lang="de-DE" sz="1800" dirty="0"/>
              <a:t>. 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/>
              <a:t>Smart City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Managing mobile </a:t>
            </a:r>
            <a:r>
              <a:rPr lang="de-DE" sz="1800" dirty="0" err="1"/>
              <a:t>devices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sensors</a:t>
            </a:r>
            <a:r>
              <a:rPr lang="de-DE" sz="1800" dirty="0"/>
              <a:t> in a Smart City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de-DE" sz="1800" b="1" dirty="0" err="1"/>
              <a:t>Health</a:t>
            </a:r>
            <a:endParaRPr lang="de-DE" sz="1800" b="1" dirty="0"/>
          </a:p>
          <a:p>
            <a:r>
              <a:rPr lang="de-DE" sz="1800" dirty="0"/>
              <a:t>Monitor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health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people</a:t>
            </a:r>
            <a:r>
              <a:rPr lang="de-DE" sz="1800" dirty="0"/>
              <a:t> in </a:t>
            </a:r>
            <a:r>
              <a:rPr lang="de-DE" sz="1800" dirty="0" err="1"/>
              <a:t>public</a:t>
            </a:r>
            <a:r>
              <a:rPr lang="de-DE" sz="1800" dirty="0"/>
              <a:t> </a:t>
            </a:r>
            <a:r>
              <a:rPr lang="de-DE" sz="1800" dirty="0" err="1"/>
              <a:t>places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control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spread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infectious</a:t>
            </a:r>
            <a:r>
              <a:rPr lang="de-DE" sz="1800" dirty="0"/>
              <a:t> </a:t>
            </a:r>
            <a:r>
              <a:rPr lang="de-DE" sz="1800" dirty="0" err="1"/>
              <a:t>diseases</a:t>
            </a:r>
            <a:r>
              <a:rPr lang="de-DE" sz="1800" dirty="0"/>
              <a:t>. </a:t>
            </a:r>
          </a:p>
          <a:p>
            <a:r>
              <a:rPr lang="de-DE" sz="1800" dirty="0" err="1"/>
              <a:t>Connected</a:t>
            </a:r>
            <a:r>
              <a:rPr lang="de-DE" sz="1800" dirty="0"/>
              <a:t> </a:t>
            </a:r>
            <a:r>
              <a:rPr lang="de-DE" sz="1800" dirty="0" err="1"/>
              <a:t>devices</a:t>
            </a:r>
            <a:r>
              <a:rPr lang="de-DE" sz="1800" dirty="0"/>
              <a:t> in ICU </a:t>
            </a:r>
            <a:r>
              <a:rPr lang="de-DE" sz="1800" dirty="0" err="1"/>
              <a:t>units</a:t>
            </a:r>
            <a:r>
              <a:rPr lang="de-DE" sz="1800" dirty="0"/>
              <a:t>. </a:t>
            </a:r>
          </a:p>
          <a:p>
            <a:r>
              <a:rPr lang="de-DE" sz="1600" dirty="0" err="1"/>
              <a:t>Health</a:t>
            </a:r>
            <a:r>
              <a:rPr lang="de-DE" sz="1600" dirty="0"/>
              <a:t> </a:t>
            </a:r>
            <a:r>
              <a:rPr lang="de-DE" sz="1600" dirty="0" err="1"/>
              <a:t>Notifiers</a:t>
            </a:r>
            <a:r>
              <a:rPr lang="de-DE" sz="1600" dirty="0"/>
              <a:t>. </a:t>
            </a:r>
          </a:p>
          <a:p>
            <a:pPr marL="0" indent="0">
              <a:buNone/>
            </a:pPr>
            <a:r>
              <a:rPr lang="de-DE" sz="1800" b="1" dirty="0"/>
              <a:t>Manufacturing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de-DE" sz="1800" dirty="0"/>
              <a:t>Monitoring </a:t>
            </a:r>
            <a:r>
              <a:rPr lang="de-DE" sz="1800" dirty="0" err="1"/>
              <a:t>production</a:t>
            </a:r>
            <a:r>
              <a:rPr lang="de-DE" sz="1800" dirty="0"/>
              <a:t> </a:t>
            </a:r>
            <a:r>
              <a:rPr lang="de-DE" sz="1800" dirty="0" err="1"/>
              <a:t>lines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plants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predicting</a:t>
            </a:r>
            <a:r>
              <a:rPr lang="de-DE" sz="1800" dirty="0"/>
              <a:t>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preventing</a:t>
            </a:r>
            <a:r>
              <a:rPr lang="de-DE" sz="1800" dirty="0"/>
              <a:t> fault </a:t>
            </a:r>
            <a:r>
              <a:rPr lang="de-DE" sz="1800" dirty="0" err="1"/>
              <a:t>conditions</a:t>
            </a:r>
            <a:r>
              <a:rPr lang="de-DE" sz="1800" dirty="0"/>
              <a:t>.</a:t>
            </a:r>
          </a:p>
          <a:p>
            <a:pPr marL="0" indent="0">
              <a:buNone/>
            </a:pPr>
            <a:r>
              <a:rPr lang="de-DE" sz="1800" b="1" dirty="0"/>
              <a:t>Multimodal System Integration</a:t>
            </a:r>
          </a:p>
          <a:p>
            <a:r>
              <a:rPr lang="de-DE" sz="1800" dirty="0"/>
              <a:t>Multimodal Recognition Support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err="1"/>
              <a:t>synergistic</a:t>
            </a:r>
            <a:r>
              <a:rPr lang="de-DE" sz="1800" dirty="0"/>
              <a:t> Interactions.</a:t>
            </a:r>
          </a:p>
          <a:p>
            <a:pPr marL="0" indent="0">
              <a:buNone/>
            </a:pPr>
            <a:r>
              <a:rPr lang="de-DE" sz="1800" b="1" dirty="0"/>
              <a:t>Device </a:t>
            </a:r>
            <a:r>
              <a:rPr lang="de-DE" sz="1800" b="1" dirty="0" err="1"/>
              <a:t>lifecycle</a:t>
            </a:r>
            <a:endParaRPr lang="de-DE" sz="1800" b="1" dirty="0"/>
          </a:p>
          <a:p>
            <a:r>
              <a:rPr lang="de-DE" sz="1800" dirty="0"/>
              <a:t>Common </a:t>
            </a:r>
            <a:r>
              <a:rPr lang="de-DE" sz="1800" dirty="0" err="1"/>
              <a:t>lifecycle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. </a:t>
            </a:r>
          </a:p>
          <a:p>
            <a:pPr marL="0" indent="0">
              <a:buNone/>
            </a:pPr>
            <a:r>
              <a:rPr lang="de-DE" sz="1800" b="1" dirty="0"/>
              <a:t>Oauth2 </a:t>
            </a:r>
            <a:r>
              <a:rPr lang="de-DE" sz="1800" b="1" dirty="0" err="1"/>
              <a:t>Flows</a:t>
            </a:r>
            <a:endParaRPr lang="de-DE" sz="1800" b="1" dirty="0"/>
          </a:p>
          <a:p>
            <a:r>
              <a:rPr lang="de-DE" sz="1800" dirty="0" err="1"/>
              <a:t>Use</a:t>
            </a:r>
            <a:r>
              <a:rPr lang="de-DE" sz="1800" dirty="0"/>
              <a:t> </a:t>
            </a:r>
            <a:r>
              <a:rPr lang="de-DE" sz="1800" dirty="0" err="1"/>
              <a:t>cases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OAuth2 </a:t>
            </a:r>
            <a:r>
              <a:rPr lang="de-DE" sz="1800" dirty="0" err="1"/>
              <a:t>flow</a:t>
            </a:r>
            <a:r>
              <a:rPr lang="de-DE" sz="1800" dirty="0"/>
              <a:t>.</a:t>
            </a:r>
            <a:endParaRPr lang="de-DE" sz="1800" b="1" dirty="0"/>
          </a:p>
          <a:p>
            <a:pPr marL="0" indent="0">
              <a:buNone/>
            </a:pPr>
            <a:endParaRPr lang="de-DE" sz="1050" b="1" dirty="0"/>
          </a:p>
        </p:txBody>
      </p:sp>
    </p:spTree>
    <p:extLst>
      <p:ext uri="{BB962C8B-B14F-4D97-AF65-F5344CB8AC3E}">
        <p14:creationId xmlns:p14="http://schemas.microsoft.com/office/powerpoint/2010/main" val="279420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5CE-00EE-A74C-8E99-EA59AF2C6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</a:t>
            </a:r>
            <a:r>
              <a:rPr lang="de-DE" dirty="0"/>
              <a:t> Case </a:t>
            </a:r>
            <a:r>
              <a:rPr lang="de-DE" dirty="0" err="1"/>
              <a:t>Shortlisting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CCBA-06C4-1B43-BF3C-6CCC573D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Shortlist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address</a:t>
            </a:r>
            <a:r>
              <a:rPr lang="de-DE" dirty="0"/>
              <a:t> real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limited </a:t>
            </a:r>
            <a:r>
              <a:rPr lang="de-DE" dirty="0" err="1"/>
              <a:t>resources</a:t>
            </a:r>
            <a:endParaRPr lang="de-DE" dirty="0"/>
          </a:p>
          <a:p>
            <a:r>
              <a:rPr lang="de-DE" dirty="0" err="1"/>
              <a:t>Prioritize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grow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IoT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</a:t>
            </a:r>
            <a:r>
              <a:rPr lang="de-DE" dirty="0" err="1"/>
              <a:t>adoption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Primary </a:t>
            </a:r>
            <a:r>
              <a:rPr lang="de-DE" dirty="0" err="1"/>
              <a:t>question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advantage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WoT</a:t>
            </a:r>
            <a:r>
              <a:rPr lang="de-DE" dirty="0"/>
              <a:t> bring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</a:t>
            </a:r>
            <a:r>
              <a:rPr lang="de-DE" dirty="0"/>
              <a:t> </a:t>
            </a:r>
            <a:r>
              <a:rPr lang="de-DE" dirty="0" err="1"/>
              <a:t>adopters</a:t>
            </a:r>
            <a:r>
              <a:rPr lang="de-DE" dirty="0"/>
              <a:t>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1757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E2D8DF-9667-214C-8491-7518C8662EC0}"/>
              </a:ext>
            </a:extLst>
          </p:cNvPr>
          <p:cNvSpPr/>
          <p:nvPr/>
        </p:nvSpPr>
        <p:spPr>
          <a:xfrm>
            <a:off x="170592" y="1768137"/>
            <a:ext cx="4630006" cy="43836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5BD44E-B1C6-2E4C-A090-48DC1867FB7C}"/>
              </a:ext>
            </a:extLst>
          </p:cNvPr>
          <p:cNvSpPr/>
          <p:nvPr/>
        </p:nvSpPr>
        <p:spPr>
          <a:xfrm>
            <a:off x="4800599" y="1773703"/>
            <a:ext cx="4742018" cy="438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1267F-02BD-E84D-8B34-7B053E6A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AE323-17D1-094D-8A2E-DFBB32FC7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42ED12-10F3-154B-ADB3-328886B50E38}"/>
              </a:ext>
            </a:extLst>
          </p:cNvPr>
          <p:cNvSpPr/>
          <p:nvPr/>
        </p:nvSpPr>
        <p:spPr>
          <a:xfrm>
            <a:off x="844829" y="31573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Use</a:t>
            </a:r>
            <a:r>
              <a:rPr lang="de-DE" dirty="0"/>
              <a:t> Case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EB442-CD33-9C4D-B0E5-74288D5C7C34}"/>
              </a:ext>
            </a:extLst>
          </p:cNvPr>
          <p:cNvSpPr/>
          <p:nvPr/>
        </p:nvSpPr>
        <p:spPr>
          <a:xfrm>
            <a:off x="5050736" y="2684192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Gaps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09C490-5FF0-CA46-A692-42C9FB658DB4}"/>
              </a:ext>
            </a:extLst>
          </p:cNvPr>
          <p:cNvSpPr/>
          <p:nvPr/>
        </p:nvSpPr>
        <p:spPr>
          <a:xfrm>
            <a:off x="5050736" y="3768424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New Building 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B43B8-8D78-7F4A-A649-4754182ACEE2}"/>
              </a:ext>
            </a:extLst>
          </p:cNvPr>
          <p:cNvSpPr/>
          <p:nvPr/>
        </p:nvSpPr>
        <p:spPr>
          <a:xfrm>
            <a:off x="7384773" y="28459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D3F5AC-0073-694F-98E2-F098A4FC912D}"/>
              </a:ext>
            </a:extLst>
          </p:cNvPr>
          <p:cNvSpPr/>
          <p:nvPr/>
        </p:nvSpPr>
        <p:spPr>
          <a:xfrm>
            <a:off x="9838079" y="2676230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TD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2F3C2D-804F-C84A-A6C2-70E4DCD79957}"/>
              </a:ext>
            </a:extLst>
          </p:cNvPr>
          <p:cNvSpPr/>
          <p:nvPr/>
        </p:nvSpPr>
        <p:spPr>
          <a:xfrm>
            <a:off x="9828141" y="5451202"/>
            <a:ext cx="1517377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Profile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54CF63-96E3-1B42-9446-359D2387089A}"/>
              </a:ext>
            </a:extLst>
          </p:cNvPr>
          <p:cNvSpPr/>
          <p:nvPr/>
        </p:nvSpPr>
        <p:spPr>
          <a:xfrm>
            <a:off x="3636066" y="2219892"/>
            <a:ext cx="1073425" cy="353187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de-DE" sz="1600" dirty="0"/>
              <a:t>Shortlist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605E6D-11A9-D147-8382-C3EC5D27D3A7}"/>
              </a:ext>
            </a:extLst>
          </p:cNvPr>
          <p:cNvSpPr/>
          <p:nvPr/>
        </p:nvSpPr>
        <p:spPr>
          <a:xfrm>
            <a:off x="997229" y="33097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93E554-7C7F-B448-903E-7E15386E0332}"/>
              </a:ext>
            </a:extLst>
          </p:cNvPr>
          <p:cNvSpPr/>
          <p:nvPr/>
        </p:nvSpPr>
        <p:spPr>
          <a:xfrm>
            <a:off x="1149629" y="34621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7350B7-9057-CD4F-890B-33212EDD7943}"/>
              </a:ext>
            </a:extLst>
          </p:cNvPr>
          <p:cNvSpPr/>
          <p:nvPr/>
        </p:nvSpPr>
        <p:spPr>
          <a:xfrm>
            <a:off x="1302029" y="3614532"/>
            <a:ext cx="175260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Use</a:t>
            </a:r>
            <a:r>
              <a:rPr lang="de-DE" sz="1600" dirty="0"/>
              <a:t> Case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89BF5B-576E-BF49-954B-E51C66115D44}"/>
              </a:ext>
            </a:extLst>
          </p:cNvPr>
          <p:cNvCxnSpPr>
            <a:cxnSpLocks/>
          </p:cNvCxnSpPr>
          <p:nvPr/>
        </p:nvCxnSpPr>
        <p:spPr>
          <a:xfrm>
            <a:off x="3075339" y="397257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2539D1-3772-E64C-A886-1C01819A4B79}"/>
              </a:ext>
            </a:extLst>
          </p:cNvPr>
          <p:cNvCxnSpPr>
            <a:cxnSpLocks/>
          </p:cNvCxnSpPr>
          <p:nvPr/>
        </p:nvCxnSpPr>
        <p:spPr>
          <a:xfrm>
            <a:off x="4474553" y="4126470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D218EF-53A0-F644-8A6D-F7EFC4899ED5}"/>
              </a:ext>
            </a:extLst>
          </p:cNvPr>
          <p:cNvCxnSpPr>
            <a:cxnSpLocks/>
          </p:cNvCxnSpPr>
          <p:nvPr/>
        </p:nvCxnSpPr>
        <p:spPr>
          <a:xfrm>
            <a:off x="4465986" y="3057416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F6A257-B768-8E4D-AED4-AEAA617CBE6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803336" y="3064041"/>
            <a:ext cx="581437" cy="14653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BE6FB0E-F267-904A-A5AE-80511FC7BC65}"/>
              </a:ext>
            </a:extLst>
          </p:cNvPr>
          <p:cNvSpPr/>
          <p:nvPr/>
        </p:nvSpPr>
        <p:spPr>
          <a:xfrm>
            <a:off x="7537173" y="2987209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C95938-3696-F048-B6AA-700DCC76501B}"/>
              </a:ext>
            </a:extLst>
          </p:cNvPr>
          <p:cNvSpPr/>
          <p:nvPr/>
        </p:nvSpPr>
        <p:spPr>
          <a:xfrm>
            <a:off x="7689573" y="31507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38906-D10C-9F4A-8306-653F3F3BCB78}"/>
              </a:ext>
            </a:extLst>
          </p:cNvPr>
          <p:cNvSpPr/>
          <p:nvPr/>
        </p:nvSpPr>
        <p:spPr>
          <a:xfrm>
            <a:off x="7841973" y="33031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F7B7DC-A34A-3A46-A46F-A107B88E1CD6}"/>
              </a:ext>
            </a:extLst>
          </p:cNvPr>
          <p:cNvSpPr/>
          <p:nvPr/>
        </p:nvSpPr>
        <p:spPr>
          <a:xfrm>
            <a:off x="7994373" y="3455505"/>
            <a:ext cx="1414670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Requirement</a:t>
            </a:r>
            <a:endParaRPr lang="de-DE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D57A7E-183B-3848-9381-A2D91916DEB5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803336" y="3512222"/>
            <a:ext cx="940898" cy="62087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F6A0725-31C2-494E-8BA4-E7DACD998C09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9409043" y="3057418"/>
            <a:ext cx="438978" cy="76275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FA57-7987-4748-B147-E6A5FD2EFB69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9409043" y="3820176"/>
            <a:ext cx="419098" cy="145333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3EBA2FF-2379-A149-AD2E-BBAD87F6673F}"/>
              </a:ext>
            </a:extLst>
          </p:cNvPr>
          <p:cNvSpPr/>
          <p:nvPr/>
        </p:nvSpPr>
        <p:spPr>
          <a:xfrm>
            <a:off x="9826484" y="1768137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Security/</a:t>
            </a:r>
            <a:br>
              <a:rPr lang="de-DE" sz="1600" dirty="0"/>
            </a:br>
            <a:r>
              <a:rPr lang="de-DE" sz="1600" dirty="0"/>
              <a:t>Privacy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928EA79-E511-434D-B7B3-A2C79DF42541}"/>
              </a:ext>
            </a:extLst>
          </p:cNvPr>
          <p:cNvSpPr/>
          <p:nvPr/>
        </p:nvSpPr>
        <p:spPr>
          <a:xfrm>
            <a:off x="9848021" y="4554923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Discovery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887718-8E6D-B341-978A-185C3F38A02B}"/>
              </a:ext>
            </a:extLst>
          </p:cNvPr>
          <p:cNvSpPr/>
          <p:nvPr/>
        </p:nvSpPr>
        <p:spPr>
          <a:xfrm>
            <a:off x="9828141" y="3600838"/>
            <a:ext cx="1519034" cy="729342"/>
          </a:xfrm>
          <a:prstGeom prst="rect">
            <a:avLst/>
          </a:prstGeom>
          <a:solidFill>
            <a:srgbClr val="41727E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Scripting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E949123-FDFE-B447-A635-3096C3662F87}"/>
              </a:ext>
            </a:extLst>
          </p:cNvPr>
          <p:cNvCxnSpPr>
            <a:cxnSpLocks/>
            <a:stCxn id="23" idx="3"/>
            <a:endCxn id="32" idx="1"/>
          </p:cNvCxnSpPr>
          <p:nvPr/>
        </p:nvCxnSpPr>
        <p:spPr>
          <a:xfrm flipV="1">
            <a:off x="9409043" y="2132808"/>
            <a:ext cx="417441" cy="1687368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6E2D83-45C5-FC4B-921F-057907E862FA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9405728" y="3858462"/>
            <a:ext cx="442293" cy="1061132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C79AAB-2791-8C44-A255-44E90108755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409043" y="3820176"/>
            <a:ext cx="438978" cy="2177227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272A14-B705-5F42-B5F9-EE21E5711D8E}"/>
              </a:ext>
            </a:extLst>
          </p:cNvPr>
          <p:cNvSpPr/>
          <p:nvPr/>
        </p:nvSpPr>
        <p:spPr>
          <a:xfrm>
            <a:off x="5063993" y="4892487"/>
            <a:ext cx="1752600" cy="72934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System </a:t>
            </a:r>
            <a:r>
              <a:rPr lang="de-DE" sz="1600" dirty="0" err="1"/>
              <a:t>Configuration</a:t>
            </a:r>
            <a:endParaRPr lang="de-DE" sz="16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EF2562-1F05-324B-A58B-05B2AD9344C8}"/>
              </a:ext>
            </a:extLst>
          </p:cNvPr>
          <p:cNvCxnSpPr>
            <a:cxnSpLocks/>
          </p:cNvCxnSpPr>
          <p:nvPr/>
        </p:nvCxnSpPr>
        <p:spPr>
          <a:xfrm>
            <a:off x="4488032" y="5257158"/>
            <a:ext cx="581437" cy="6625"/>
          </a:xfrm>
          <a:prstGeom prst="straightConnector1">
            <a:avLst/>
          </a:prstGeom>
          <a:ln w="38100">
            <a:solidFill>
              <a:schemeClr val="tx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87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606</Words>
  <Application>Microsoft Macintosh PowerPoint</Application>
  <PresentationFormat>Widescreen</PresentationFormat>
  <Paragraphs>216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   W3C WoT – T2TRG Workshop Architecture TF Use Cases Lifecycle Profiles</vt:lpstr>
      <vt:lpstr>Architecture TF work items </vt:lpstr>
      <vt:lpstr>Architecture TF work items </vt:lpstr>
      <vt:lpstr>Use Cases</vt:lpstr>
      <vt:lpstr>Use Cases</vt:lpstr>
      <vt:lpstr>Use Case Categories and Domains</vt:lpstr>
      <vt:lpstr>Use Case Categories and Domains</vt:lpstr>
      <vt:lpstr>Use Case Shortlisting</vt:lpstr>
      <vt:lpstr>Architecture Discussion Process</vt:lpstr>
      <vt:lpstr>How to shortlist use cases?</vt:lpstr>
      <vt:lpstr>Requirements</vt:lpstr>
      <vt:lpstr>W3C WoT IG Use Case TF</vt:lpstr>
      <vt:lpstr>Lifecycle</vt:lpstr>
      <vt:lpstr>Goal</vt:lpstr>
      <vt:lpstr>Status</vt:lpstr>
      <vt:lpstr>Thing lifecycle diagram (draft)</vt:lpstr>
      <vt:lpstr>System lifecycle</vt:lpstr>
      <vt:lpstr>Example directory flows (draft)</vt:lpstr>
      <vt:lpstr>Profiles</vt:lpstr>
      <vt:lpstr>Motivation</vt:lpstr>
      <vt:lpstr>WoT Profile </vt:lpstr>
      <vt:lpstr>WoT Core Profile</vt:lpstr>
      <vt:lpstr>Profile Status</vt:lpstr>
      <vt:lpstr>References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W3C WoT – T2TRG Workshop Use Cases Lifecycle</dc:title>
  <dc:creator>Michael Lagally</dc:creator>
  <cp:lastModifiedBy>Michael Lagally</cp:lastModifiedBy>
  <cp:revision>13</cp:revision>
  <dcterms:created xsi:type="dcterms:W3CDTF">2020-06-08T08:34:19Z</dcterms:created>
  <dcterms:modified xsi:type="dcterms:W3CDTF">2020-06-08T13:05:40Z</dcterms:modified>
</cp:coreProperties>
</file>