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7" r:id="rId5"/>
    <p:sldId id="260" r:id="rId6"/>
    <p:sldId id="263" r:id="rId7"/>
    <p:sldId id="261" r:id="rId8"/>
    <p:sldId id="262" r:id="rId9"/>
    <p:sldId id="268" r:id="rId10"/>
    <p:sldId id="269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1"/>
  </p:normalViewPr>
  <p:slideViewPr>
    <p:cSldViewPr snapToGrid="0" snapToObjects="1">
      <p:cViewPr varScale="1">
        <p:scale>
          <a:sx n="88" d="100"/>
          <a:sy n="88" d="100"/>
        </p:scale>
        <p:origin x="184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0CE56-8B85-9A49-BAE0-45B1EB62A6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5D98A-EDBE-B34A-9D74-420AFADD4D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2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F83F2-EA25-EA46-A958-8EA900160C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5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399"/>
            </a:lvl2pPr>
            <a:lvl3pPr>
              <a:defRPr sz="2399"/>
            </a:lvl3pPr>
            <a:lvl4pPr>
              <a:defRPr sz="2132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6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20D97-5153-9A40-8B22-80B18F1B1B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C861CB-1C1A-7845-919D-2EF05B0FA5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1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61FD32-D68B-7E42-9076-550516460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BF1465-D6E4-B14C-A676-1EF4B93813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1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6D624-4D25-8043-95D8-4A83F5B152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5ACD4-49D2-CC4C-9424-F7F09750E4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9C217-3BF2-7941-BD4B-C1075CA417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3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6B1F6-2ACB-0A4C-93C3-81097316BF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W3C Web of Things (WoT) WG/IG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6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30" TargetMode="External"/><Relationship Id="rId7" Type="http://schemas.openxmlformats.org/officeDocument/2006/relationships/hyperlink" Target="https://github.com/w3c/wot-discovery/issues/29" TargetMode="External"/><Relationship Id="rId2" Type="http://schemas.openxmlformats.org/officeDocument/2006/relationships/hyperlink" Target="https://github.com/w3c/wot-discovery/issues/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discovery/issues/28" TargetMode="External"/><Relationship Id="rId5" Type="http://schemas.openxmlformats.org/officeDocument/2006/relationships/hyperlink" Target="https://github.com/w3c/wot-discovery/issues/18" TargetMode="External"/><Relationship Id="rId4" Type="http://schemas.openxmlformats.org/officeDocument/2006/relationships/hyperlink" Target="https://github.com/w3c/wot-discovery/issues/2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blob/master/prior.md" TargetMode="External"/><Relationship Id="rId7" Type="http://schemas.openxmlformats.org/officeDocument/2006/relationships/hyperlink" Target="https://github.com/w3c/wot-discovery/tree/master/proposals" TargetMode="External"/><Relationship Id="rId2" Type="http://schemas.openxmlformats.org/officeDocument/2006/relationships/hyperlink" Target="https://github.com/w3c/wot-discov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discovery/blob/master/design.md" TargetMode="External"/><Relationship Id="rId5" Type="http://schemas.openxmlformats.org/officeDocument/2006/relationships/hyperlink" Target="https://github.com/w3c/wot-discovery/blob/master/requirements.md" TargetMode="External"/><Relationship Id="rId4" Type="http://schemas.openxmlformats.org/officeDocument/2006/relationships/hyperlink" Target="https://github.com/w3c/wot-discovery/blob/master/background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blob/master/design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blob/master/design.md" TargetMode="External"/><Relationship Id="rId2" Type="http://schemas.openxmlformats.org/officeDocument/2006/relationships/hyperlink" Target="https://github.com/w3c/wot-discovery/issues/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/>
              <a:t>2020 June 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6A7A-4381-B74E-AC0D-23CD71A9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FC5D-4E30-7546-AE36-B91C15F6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Support for Signed TDs</a:t>
            </a:r>
            <a:endParaRPr lang="en-US" dirty="0"/>
          </a:p>
          <a:p>
            <a:pPr lvl="1"/>
            <a:r>
              <a:rPr lang="en-US" dirty="0"/>
              <a:t>Signed TDs prevent modification of the TD</a:t>
            </a:r>
          </a:p>
          <a:p>
            <a:pPr lvl="1"/>
            <a:r>
              <a:rPr lang="en-US" dirty="0"/>
              <a:t>Directories need way to </a:t>
            </a:r>
            <a:r>
              <a:rPr lang="en-US" dirty="0">
                <a:hlinkClick r:id="rId3"/>
              </a:rPr>
              <a:t>support out-of-band information</a:t>
            </a:r>
            <a:endParaRPr lang="en-US" dirty="0"/>
          </a:p>
          <a:p>
            <a:r>
              <a:rPr lang="en-CA" dirty="0">
                <a:hlinkClick r:id="rId4"/>
              </a:rPr>
              <a:t>Returning Partial TDs in Query Results</a:t>
            </a:r>
            <a:endParaRPr lang="en-CA" dirty="0"/>
          </a:p>
          <a:p>
            <a:pPr lvl="1"/>
            <a:r>
              <a:rPr lang="en-CA" dirty="0"/>
              <a:t>Potentially </a:t>
            </a:r>
            <a:r>
              <a:rPr lang="en-US" dirty="0"/>
              <a:t>breaks JSON-LD contexts</a:t>
            </a:r>
          </a:p>
          <a:p>
            <a:r>
              <a:rPr lang="en-US" dirty="0">
                <a:hlinkClick r:id="rId5"/>
              </a:rPr>
              <a:t>Handling TTL</a:t>
            </a:r>
            <a:endParaRPr lang="en-US" dirty="0"/>
          </a:p>
          <a:p>
            <a:pPr lvl="1"/>
            <a:r>
              <a:rPr lang="en-US" dirty="0"/>
              <a:t>What limits should be placed on TTL?  Need to consider use cases.</a:t>
            </a:r>
          </a:p>
          <a:p>
            <a:r>
              <a:rPr lang="en-US" dirty="0">
                <a:hlinkClick r:id="rId6"/>
              </a:rPr>
              <a:t>Mutable TDs and Notifications</a:t>
            </a:r>
            <a:endParaRPr lang="en-US" dirty="0"/>
          </a:p>
          <a:p>
            <a:pPr lvl="1"/>
            <a:r>
              <a:rPr lang="en-US" dirty="0"/>
              <a:t>Should directories notify subscribers if a TD changes?</a:t>
            </a:r>
          </a:p>
          <a:p>
            <a:r>
              <a:rPr lang="en-US" dirty="0">
                <a:hlinkClick r:id="rId7"/>
              </a:rPr>
              <a:t>Profiles for Directories</a:t>
            </a:r>
            <a:endParaRPr lang="en-US" dirty="0"/>
          </a:p>
          <a:p>
            <a:pPr lvl="1"/>
            <a:r>
              <a:rPr lang="en-US" dirty="0"/>
              <a:t>Limiting the maximum length of a TD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33E7A-347D-A54A-AB59-A48B9BEE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4B400-45BF-AF4B-9A42-D8080F20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69B227-72F8-9F40-BB9D-00A3124D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C0BB-641C-9144-94BB-8B404C86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86FD-0FF2-BD44-93C3-9CAF90E5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17484-04E7-DB4D-BA12-07980A53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59D80-B807-474B-9E14-736BF8A2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389C51-05A1-2241-9AC2-CE173BF2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AF1E-805D-0C42-AA0B-D8F84F41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9852-CEA2-9840-8A33-D03402EA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/>
              <a:t>Repository: </a:t>
            </a:r>
            <a:r>
              <a:rPr lang="en-CA" dirty="0">
                <a:hlinkClick r:id="rId2"/>
              </a:rPr>
              <a:t>https://github.com/w3c/wot-discovery</a:t>
            </a:r>
            <a:endParaRPr lang="en-CA" dirty="0"/>
          </a:p>
          <a:p>
            <a:r>
              <a:rPr lang="en-CA" dirty="0"/>
              <a:t>Prior work: </a:t>
            </a:r>
            <a:r>
              <a:rPr lang="en-CA" dirty="0">
                <a:hlinkClick r:id="rId3"/>
              </a:rPr>
              <a:t>https://github.com/w3c/wot-discovery/blob/master/prior.md</a:t>
            </a:r>
            <a:endParaRPr lang="en-CA" dirty="0"/>
          </a:p>
          <a:p>
            <a:r>
              <a:rPr lang="en-CA" dirty="0"/>
              <a:t>Background: </a:t>
            </a:r>
            <a:r>
              <a:rPr lang="en-CA" dirty="0">
                <a:hlinkClick r:id="rId4"/>
              </a:rPr>
              <a:t>https://github.com/w3c/wot-discovery/blob/master/background.md</a:t>
            </a:r>
            <a:endParaRPr lang="en-CA" dirty="0"/>
          </a:p>
          <a:p>
            <a:r>
              <a:rPr lang="en-US" dirty="0"/>
              <a:t>Requirements: </a:t>
            </a:r>
            <a:r>
              <a:rPr lang="en-CA" dirty="0">
                <a:hlinkClick r:id="rId5"/>
              </a:rPr>
              <a:t>https://github.com/w3c/wot-discovery/blob/master/requirements.md</a:t>
            </a:r>
            <a:endParaRPr lang="en-CA" dirty="0"/>
          </a:p>
          <a:p>
            <a:r>
              <a:rPr lang="en-CA" dirty="0"/>
              <a:t>Design: </a:t>
            </a:r>
            <a:r>
              <a:rPr lang="en-CA" dirty="0">
                <a:hlinkClick r:id="rId6"/>
              </a:rPr>
              <a:t>https://github.com/w3c/wot-discovery/blob/master/design.md</a:t>
            </a:r>
            <a:endParaRPr lang="en-CA" dirty="0"/>
          </a:p>
          <a:p>
            <a:r>
              <a:rPr lang="en-CA" dirty="0"/>
              <a:t>Proposals: </a:t>
            </a:r>
            <a:r>
              <a:rPr lang="en-CA" dirty="0">
                <a:hlinkClick r:id="rId7"/>
              </a:rPr>
              <a:t>https://github.com/w3c/wot-discovery/tree/master/proposals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E658-CED1-684A-B1A2-3BB6B4C5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FFD64-E8D7-E042-8A86-EA17408D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5FE99C-A356-3F41-B1DA-C5C52D19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8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487D-51EB-304A-A005-5FEE4A38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Scripting API – </a:t>
            </a:r>
            <a:r>
              <a:rPr lang="en-US"/>
              <a:t>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9F32-6A96-7047-BE64-0D9F4F4B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83" y="1341856"/>
            <a:ext cx="10621618" cy="50379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discovery mechanism to be specified</a:t>
            </a:r>
          </a:p>
          <a:p>
            <a:r>
              <a:rPr lang="en-US" dirty="0"/>
              <a:t>Returns discovered TDs</a:t>
            </a:r>
          </a:p>
          <a:p>
            <a:r>
              <a:rPr lang="en-US" dirty="0"/>
              <a:t>Assumes authentication/authorization is handled out-of-band</a:t>
            </a:r>
          </a:p>
          <a:p>
            <a:pPr marL="0" indent="0">
              <a:buNone/>
            </a:pPr>
            <a:r>
              <a:rPr lang="en-US" dirty="0"/>
              <a:t>Discussion Points:</a:t>
            </a:r>
          </a:p>
          <a:p>
            <a:r>
              <a:rPr lang="en-US" dirty="0"/>
              <a:t>Not incompatible with two-phase approach</a:t>
            </a:r>
          </a:p>
          <a:p>
            <a:pPr lvl="1"/>
            <a:r>
              <a:rPr lang="en-US" dirty="0"/>
              <a:t>Authentication/authorization needs to be set up outside script</a:t>
            </a:r>
          </a:p>
          <a:p>
            <a:r>
              <a:rPr lang="en-US" dirty="0"/>
              <a:t>Query format needs to be better standardized</a:t>
            </a:r>
          </a:p>
          <a:p>
            <a:pPr lvl="1"/>
            <a:r>
              <a:rPr lang="en-US" dirty="0"/>
              <a:t>What query forms are supported?  What are the parameters?</a:t>
            </a:r>
          </a:p>
          <a:p>
            <a:pPr lvl="1"/>
            <a:r>
              <a:rPr lang="en-US" dirty="0"/>
              <a:t>How can I search for Things in a particular physical location (that I am not necessarily at?)</a:t>
            </a:r>
          </a:p>
          <a:p>
            <a:r>
              <a:rPr lang="en-US" dirty="0"/>
              <a:t>Options to select mechanisms may be a privacy risk</a:t>
            </a:r>
          </a:p>
          <a:p>
            <a:pPr lvl="1"/>
            <a:r>
              <a:rPr lang="en-US" dirty="0"/>
              <a:t>If I can discover a thing via Bluetooth, I know it is within a few meters</a:t>
            </a:r>
          </a:p>
          <a:p>
            <a:pPr lvl="1"/>
            <a:r>
              <a:rPr lang="en-US" dirty="0"/>
              <a:t>Perhaps the mechanisms and desired location should also be specified out of band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 “Discovery sub-API” could be factored out and run during setup, like security config</a:t>
            </a:r>
          </a:p>
          <a:p>
            <a:pPr lvl="1"/>
            <a:r>
              <a:rPr lang="en-US" dirty="0"/>
              <a:t> Things to be consumed by a script perhaps managed declaratively using dependences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C4C6-084D-104C-AEC5-B2C14B2F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Key Design Decisions</a:t>
            </a:r>
          </a:p>
          <a:p>
            <a:r>
              <a:rPr lang="en-US" dirty="0"/>
              <a:t>Two-Phase Architecture</a:t>
            </a:r>
          </a:p>
          <a:p>
            <a:pPr lvl="1"/>
            <a:r>
              <a:rPr lang="en-US" dirty="0"/>
              <a:t>Privacy Considerations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Exploration</a:t>
            </a:r>
          </a:p>
          <a:p>
            <a:r>
              <a:rPr lang="en-US" dirty="0"/>
              <a:t>Key Issues for Directory Service</a:t>
            </a:r>
          </a:p>
          <a:p>
            <a:r>
              <a:rPr lang="en-US" dirty="0"/>
              <a:t>Other Open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2AD7-6764-453A-9434-7D5147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9435-624A-46CA-9339-B32D0850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532"/>
            <a:ext cx="10634870" cy="53258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Support both local and global/remote discovery (unconstrained by network domain)</a:t>
            </a:r>
          </a:p>
          <a:p>
            <a:pPr lvl="1"/>
            <a:r>
              <a:rPr lang="en-US" dirty="0"/>
              <a:t>Support “localizable” discovery (constrainable by location)</a:t>
            </a:r>
          </a:p>
          <a:p>
            <a:pPr lvl="1"/>
            <a:r>
              <a:rPr lang="en-US" dirty="0"/>
              <a:t>Support some form of “semantic query”</a:t>
            </a:r>
          </a:p>
          <a:p>
            <a:pPr lvl="1"/>
            <a:r>
              <a:rPr lang="en-US" dirty="0"/>
              <a:t>Be usable by constrained devices</a:t>
            </a:r>
          </a:p>
          <a:p>
            <a:pPr lvl="1"/>
            <a:r>
              <a:rPr lang="en-US" dirty="0"/>
              <a:t>Support both</a:t>
            </a:r>
          </a:p>
          <a:p>
            <a:pPr lvl="2"/>
            <a:r>
              <a:rPr lang="en-US" dirty="0"/>
              <a:t>Directory services for searching large repositories of Things</a:t>
            </a:r>
          </a:p>
          <a:p>
            <a:pPr lvl="2"/>
            <a:r>
              <a:rPr lang="en-US" dirty="0"/>
              <a:t>Peer-to-peer (self-identifying) discovery</a:t>
            </a:r>
          </a:p>
          <a:p>
            <a:r>
              <a:rPr lang="en-US" dirty="0"/>
              <a:t>Privacy-Preserving Architecture</a:t>
            </a:r>
          </a:p>
          <a:p>
            <a:pPr lvl="1"/>
            <a:r>
              <a:rPr lang="en-US" dirty="0"/>
              <a:t>Respect device and information Lifecycle</a:t>
            </a:r>
          </a:p>
          <a:p>
            <a:pPr lvl="1"/>
            <a:r>
              <a:rPr lang="en-US" dirty="0"/>
              <a:t>Distribute TDs only to authenticated and authorized users</a:t>
            </a:r>
          </a:p>
          <a:p>
            <a:pPr lvl="1"/>
            <a:r>
              <a:rPr lang="en-US" dirty="0"/>
              <a:t>Don’t leak private data to unauthorized users</a:t>
            </a:r>
          </a:p>
          <a:p>
            <a:pPr lvl="1"/>
            <a:r>
              <a:rPr lang="en-US" dirty="0"/>
              <a:t>Don’t leak information usable to INFER private information to unauthorized users</a:t>
            </a:r>
          </a:p>
          <a:p>
            <a:r>
              <a:rPr lang="en-US" dirty="0"/>
              <a:t>Alignment with existing standards</a:t>
            </a:r>
          </a:p>
          <a:p>
            <a:pPr lvl="1"/>
            <a:r>
              <a:rPr lang="en-US" dirty="0"/>
              <a:t>E.g. IETF </a:t>
            </a:r>
            <a:r>
              <a:rPr lang="en-US" dirty="0" err="1"/>
              <a:t>CoRE</a:t>
            </a:r>
            <a:r>
              <a:rPr lang="en-US" dirty="0"/>
              <a:t> Resource Directories, </a:t>
            </a:r>
            <a:r>
              <a:rPr lang="en-US" dirty="0" err="1"/>
              <a:t>CoRE</a:t>
            </a:r>
            <a:r>
              <a:rPr lang="en-US" dirty="0"/>
              <a:t> Link Format, DNS-SD, DID, …</a:t>
            </a:r>
          </a:p>
          <a:p>
            <a:pPr lvl="1"/>
            <a:r>
              <a:rPr lang="en-US" dirty="0"/>
              <a:t>Align with </a:t>
            </a:r>
            <a:r>
              <a:rPr lang="en-US" dirty="0" err="1"/>
              <a:t>WoT</a:t>
            </a:r>
            <a:r>
              <a:rPr lang="en-US" dirty="0"/>
              <a:t> Scripting API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ADE4-4BD5-480E-9FAD-FC2A1E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0CCD-78BA-274A-9F86-2FFBC8B6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59D8-08F0-384E-8DE6-A61A07C0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CA" dirty="0">
                <a:hlinkClick r:id="rId2"/>
              </a:rPr>
              <a:t>https://github.com/w3c/wot-discovery/blob/master/design.md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Resolution: </a:t>
            </a:r>
            <a:r>
              <a:rPr lang="en-US" dirty="0"/>
              <a:t>Use Two-Phase Architecture</a:t>
            </a:r>
          </a:p>
          <a:p>
            <a:r>
              <a:rPr lang="en-US" dirty="0"/>
              <a:t>Introduction, Exploration</a:t>
            </a:r>
          </a:p>
          <a:p>
            <a:pPr marL="0" indent="0">
              <a:buNone/>
            </a:pPr>
            <a:r>
              <a:rPr lang="en-US" b="1" dirty="0"/>
              <a:t>Under Discussion:</a:t>
            </a:r>
          </a:p>
          <a:p>
            <a:r>
              <a:rPr lang="en-US" dirty="0"/>
              <a:t>Support as Introductions: </a:t>
            </a:r>
          </a:p>
          <a:p>
            <a:pPr lvl="1"/>
            <a:r>
              <a:rPr lang="en-US" dirty="0"/>
              <a:t>DHCP, DNS-SD, DID Documents, QR Codes, </a:t>
            </a:r>
            <a:r>
              <a:rPr lang="en-US" dirty="0" err="1"/>
              <a:t>EddyStone</a:t>
            </a:r>
            <a:r>
              <a:rPr lang="en-US" dirty="0"/>
              <a:t> Beacons.  </a:t>
            </a:r>
          </a:p>
          <a:p>
            <a:pPr lvl="1"/>
            <a:r>
              <a:rPr lang="en-US" dirty="0"/>
              <a:t>Probably also: RFID, </a:t>
            </a:r>
            <a:r>
              <a:rPr lang="en-US" dirty="0" err="1"/>
              <a:t>CoRE</a:t>
            </a:r>
            <a:r>
              <a:rPr lang="en-US" dirty="0"/>
              <a:t> RD</a:t>
            </a:r>
          </a:p>
          <a:p>
            <a:pPr lvl="1"/>
            <a:r>
              <a:rPr lang="en-US" dirty="0"/>
              <a:t>Need consistent set of "link types" corresponding to each exploration type</a:t>
            </a:r>
          </a:p>
          <a:p>
            <a:r>
              <a:rPr lang="en-US" dirty="0"/>
              <a:t>Support as Explorations:</a:t>
            </a:r>
          </a:p>
          <a:p>
            <a:pPr lvl="1"/>
            <a:r>
              <a:rPr lang="en-US" dirty="0"/>
              <a:t>Well-Known Location on Device</a:t>
            </a:r>
          </a:p>
          <a:p>
            <a:pPr lvl="1"/>
            <a:r>
              <a:rPr lang="en-US" dirty="0"/>
              <a:t>Standardized Directory Service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7CA77-DD3F-5342-9A4F-1D9CDA2E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05E99-A4DF-0947-81EE-640F4F1B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EC211F-A917-3748-A6C4-890A3FB7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29" y="1144190"/>
            <a:ext cx="10634871" cy="5451512"/>
          </a:xfrm>
        </p:spPr>
        <p:txBody>
          <a:bodyPr>
            <a:normAutofit fontScale="92500" lnSpcReduction="10000"/>
          </a:bodyPr>
          <a:lstStyle/>
          <a:p>
            <a:pPr marL="514093" indent="-514093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lvl="1"/>
            <a:r>
              <a:rPr lang="en-US" dirty="0"/>
              <a:t>“First Contact” Protocol</a:t>
            </a:r>
          </a:p>
          <a:p>
            <a:pPr lvl="2"/>
            <a:r>
              <a:rPr lang="en-US" dirty="0"/>
              <a:t>Answers the question: how to start?</a:t>
            </a:r>
          </a:p>
          <a:p>
            <a:pPr lvl="1"/>
            <a:r>
              <a:rPr lang="en-US" dirty="0"/>
              <a:t>Open</a:t>
            </a:r>
          </a:p>
          <a:p>
            <a:pPr lvl="2"/>
            <a:r>
              <a:rPr lang="en-US" dirty="0"/>
              <a:t>Can be accessed with no or limited access controls</a:t>
            </a:r>
          </a:p>
          <a:p>
            <a:pPr lvl="1"/>
            <a:r>
              <a:rPr lang="en-US" dirty="0"/>
              <a:t>Lightweight</a:t>
            </a:r>
          </a:p>
          <a:p>
            <a:pPr lvl="2"/>
            <a:r>
              <a:rPr lang="en-US" dirty="0"/>
              <a:t>Does not use significant resources on responder</a:t>
            </a:r>
          </a:p>
          <a:p>
            <a:pPr lvl="2"/>
            <a:r>
              <a:rPr lang="en-US" dirty="0"/>
              <a:t>Resistant to Denial of Service attacks (limited/finite resources to support)</a:t>
            </a:r>
          </a:p>
          <a:p>
            <a:pPr lvl="1"/>
            <a:r>
              <a:rPr lang="en-US" dirty="0"/>
              <a:t>Provides intentionally limited information</a:t>
            </a:r>
          </a:p>
          <a:p>
            <a:pPr lvl="2"/>
            <a:r>
              <a:rPr lang="en-US" dirty="0"/>
              <a:t>Avoid leaking any metadata that can be used to infer private data</a:t>
            </a:r>
          </a:p>
          <a:p>
            <a:pPr lvl="2"/>
            <a:r>
              <a:rPr lang="en-US" dirty="0"/>
              <a:t>This includes types of devices, device ids, owners, timestamps, etc.</a:t>
            </a:r>
          </a:p>
          <a:p>
            <a:pPr marL="514093" indent="-514093">
              <a:buFont typeface="+mj-lt"/>
              <a:buAutoNum type="arabicPeriod"/>
            </a:pPr>
            <a:r>
              <a:rPr lang="en-US" dirty="0"/>
              <a:t>Exploration</a:t>
            </a:r>
          </a:p>
          <a:p>
            <a:pPr lvl="1"/>
            <a:r>
              <a:rPr lang="en-US" dirty="0"/>
              <a:t>Authentication and authorization required</a:t>
            </a:r>
          </a:p>
          <a:p>
            <a:pPr lvl="1"/>
            <a:r>
              <a:rPr lang="en-US" dirty="0"/>
              <a:t>Supports more complex search capabilities</a:t>
            </a:r>
          </a:p>
          <a:p>
            <a:pPr lvl="1"/>
            <a:r>
              <a:rPr lang="en-US" dirty="0"/>
              <a:t>Provides access to rich metadata</a:t>
            </a:r>
          </a:p>
          <a:p>
            <a:pPr lvl="1"/>
            <a:r>
              <a:rPr lang="en-US" dirty="0"/>
              <a:t>Access controls can limit data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75B-CFAF-1044-9233-8309FBED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9BE-57FD-E94B-A65B-71E3594D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915"/>
            <a:ext cx="10744201" cy="4926846"/>
          </a:xfrm>
        </p:spPr>
        <p:txBody>
          <a:bodyPr>
            <a:normAutofit/>
          </a:bodyPr>
          <a:lstStyle/>
          <a:p>
            <a:r>
              <a:rPr lang="en-US" dirty="0"/>
              <a:t>Two-phase approach </a:t>
            </a:r>
            <a:r>
              <a:rPr lang="en-US" b="1" i="1" dirty="0"/>
              <a:t>not sufficient </a:t>
            </a:r>
            <a:r>
              <a:rPr lang="en-US" dirty="0"/>
              <a:t>to preserve privacy in all contexts</a:t>
            </a:r>
          </a:p>
          <a:p>
            <a:pPr lvl="1"/>
            <a:r>
              <a:rPr lang="en-US" dirty="0"/>
              <a:t>Privacy preservation also depends on the design of API</a:t>
            </a:r>
          </a:p>
          <a:p>
            <a:pPr lvl="1"/>
            <a:r>
              <a:rPr lang="en-US" dirty="0"/>
              <a:t>API needs to hide data that can be used to infer private information, such as location of device doing the discovery</a:t>
            </a:r>
          </a:p>
          <a:p>
            <a:r>
              <a:rPr lang="en-US" dirty="0"/>
              <a:t>Third-party code context (</a:t>
            </a:r>
            <a:r>
              <a:rPr lang="en-US" dirty="0" err="1"/>
              <a:t>eg</a:t>
            </a:r>
            <a:r>
              <a:rPr lang="en-US" dirty="0"/>
              <a:t> browser):</a:t>
            </a:r>
          </a:p>
          <a:p>
            <a:pPr lvl="1"/>
            <a:r>
              <a:rPr lang="en-US" dirty="0"/>
              <a:t>If discovery API follows two-phase structure, where Introduction returns list of directories, then even without authenticating the list of directories visible can possibly be used to infer location via fingerprinting</a:t>
            </a:r>
          </a:p>
          <a:p>
            <a:pPr lvl="1"/>
            <a:r>
              <a:rPr lang="en-US" dirty="0"/>
              <a:t>This is especially true if the discovery mechanism can be constrained to particular Introduction mechanisms.</a:t>
            </a:r>
          </a:p>
          <a:p>
            <a:pPr lvl="1"/>
            <a:r>
              <a:rPr lang="en-US" dirty="0"/>
              <a:t>May also be a problem in proposed non-browser contexts, </a:t>
            </a:r>
            <a:r>
              <a:rPr lang="en-US" dirty="0" err="1"/>
              <a:t>eg.</a:t>
            </a:r>
            <a:r>
              <a:rPr lang="en-US" dirty="0"/>
              <a:t> “Edge Workers”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F4E36-3B13-FB47-AEF6-BE61BD0E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025" y="1144190"/>
            <a:ext cx="10661375" cy="54515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“First Contact” protocol</a:t>
            </a:r>
          </a:p>
          <a:p>
            <a:pPr lvl="1"/>
            <a:r>
              <a:rPr lang="en-US" dirty="0"/>
              <a:t>Output: Address of exploration service, for example, a directory service</a:t>
            </a:r>
          </a:p>
          <a:p>
            <a:pPr lvl="1"/>
            <a:r>
              <a:rPr lang="en-US" dirty="0"/>
              <a:t>Need not be broadcast; could use well-known network services (</a:t>
            </a:r>
            <a:r>
              <a:rPr lang="en-US" dirty="0" err="1"/>
              <a:t>eg</a:t>
            </a:r>
            <a:r>
              <a:rPr lang="en-US" dirty="0"/>
              <a:t> DNS, DHCP,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Address should not leak any other metadata, e.g. type of devices</a:t>
            </a:r>
          </a:p>
          <a:p>
            <a:r>
              <a:rPr lang="en-US" dirty="0"/>
              <a:t>Can have multiple mechanisms for introduction</a:t>
            </a:r>
          </a:p>
          <a:p>
            <a:pPr lvl="1"/>
            <a:r>
              <a:rPr lang="en-US" dirty="0"/>
              <a:t>Local: QR code, </a:t>
            </a:r>
            <a:r>
              <a:rPr lang="en-US" dirty="0" err="1"/>
              <a:t>mDNS</a:t>
            </a:r>
            <a:r>
              <a:rPr lang="en-US" dirty="0"/>
              <a:t>, DNS-SD, DHCP, Bluetooth beacons (</a:t>
            </a:r>
            <a:r>
              <a:rPr lang="en-US" dirty="0" err="1"/>
              <a:t>Eddystone</a:t>
            </a:r>
            <a:r>
              <a:rPr lang="en-US" dirty="0"/>
              <a:t>), etc.</a:t>
            </a:r>
          </a:p>
          <a:p>
            <a:pPr lvl="1"/>
            <a:r>
              <a:rPr lang="en-US" dirty="0"/>
              <a:t>Global: Search engine (incl. spatial queries), well-known global repositories, company repositories, cities, etc.</a:t>
            </a:r>
          </a:p>
          <a:p>
            <a:pPr lvl="1"/>
            <a:r>
              <a:rPr lang="en-US" dirty="0"/>
              <a:t>Self: Well-known addresses, </a:t>
            </a:r>
            <a:r>
              <a:rPr lang="en-US" dirty="0" err="1"/>
              <a:t>eg</a:t>
            </a:r>
            <a:r>
              <a:rPr lang="en-US" dirty="0"/>
              <a:t> “.well-known/wot-td”</a:t>
            </a:r>
          </a:p>
          <a:p>
            <a:r>
              <a:rPr lang="en-US" dirty="0"/>
              <a:t>Existing mechanisms that have lists of typed links can also be used here: </a:t>
            </a:r>
          </a:p>
          <a:p>
            <a:pPr lvl="1"/>
            <a:r>
              <a:rPr lang="en-US" dirty="0" err="1"/>
              <a:t>CoRE</a:t>
            </a:r>
            <a:r>
              <a:rPr lang="en-US" dirty="0"/>
              <a:t> RD, DID Documents, DNS-SD, etc.</a:t>
            </a:r>
          </a:p>
          <a:p>
            <a:pPr lvl="1"/>
            <a:r>
              <a:rPr lang="en-US" dirty="0"/>
              <a:t>Use these to find directories rather than to distribute metadata directly</a:t>
            </a:r>
          </a:p>
          <a:p>
            <a:r>
              <a:rPr lang="en-US" i="1" dirty="0"/>
              <a:t>May</a:t>
            </a:r>
            <a:r>
              <a:rPr lang="en-US" dirty="0"/>
              <a:t> in some cases point directly at a Thing Description</a:t>
            </a:r>
          </a:p>
          <a:p>
            <a:pPr lvl="1"/>
            <a:r>
              <a:rPr lang="en-US" dirty="0"/>
              <a:t>Degenerate case: Well-known address like a “directory” that has only one TD</a:t>
            </a:r>
          </a:p>
          <a:p>
            <a:pPr lvl="1"/>
            <a:r>
              <a:rPr lang="en-US" dirty="0"/>
              <a:t>Still requires authentication in principle to access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3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3" y="1144190"/>
            <a:ext cx="10674627" cy="5451512"/>
          </a:xfrm>
        </p:spPr>
        <p:txBody>
          <a:bodyPr>
            <a:normAutofit/>
          </a:bodyPr>
          <a:lstStyle/>
          <a:p>
            <a:r>
              <a:rPr lang="en-US" dirty="0"/>
              <a:t>Authentication required...</a:t>
            </a:r>
          </a:p>
          <a:p>
            <a:pPr lvl="1"/>
            <a:r>
              <a:rPr lang="en-US" dirty="0"/>
              <a:t>Then provides access to one or more TDs</a:t>
            </a:r>
          </a:p>
          <a:p>
            <a:r>
              <a:rPr lang="en-US" dirty="0"/>
              <a:t>Simple: Self-hosted self-identification</a:t>
            </a:r>
          </a:p>
          <a:p>
            <a:pPr lvl="1"/>
            <a:r>
              <a:rPr lang="en-US" dirty="0"/>
              <a:t>Single TD retrievable by an authenticated GET</a:t>
            </a:r>
          </a:p>
          <a:p>
            <a:pPr lvl="1"/>
            <a:r>
              <a:rPr lang="en-US" dirty="0"/>
              <a:t>From direct target of URL</a:t>
            </a:r>
          </a:p>
          <a:p>
            <a:pPr lvl="1"/>
            <a:r>
              <a:rPr lang="en-US" dirty="0"/>
              <a:t>Perhaps also in well-known location, e.g. {base}/.well-known/wot-td</a:t>
            </a:r>
          </a:p>
          <a:p>
            <a:r>
              <a:rPr lang="en-US" dirty="0"/>
              <a:t>Advanced: </a:t>
            </a:r>
            <a:r>
              <a:rPr lang="en-US" dirty="0" err="1"/>
              <a:t>Queryable</a:t>
            </a:r>
            <a:r>
              <a:rPr lang="en-US" dirty="0"/>
              <a:t> Directory service</a:t>
            </a:r>
          </a:p>
          <a:p>
            <a:pPr lvl="1"/>
            <a:r>
              <a:rPr lang="en-US" dirty="0"/>
              <a:t>Lightweight: specific query parameters, </a:t>
            </a:r>
            <a:r>
              <a:rPr lang="en-US" dirty="0" err="1"/>
              <a:t>eg.</a:t>
            </a:r>
            <a:r>
              <a:rPr lang="en-US" dirty="0"/>
              <a:t> location, keywords</a:t>
            </a:r>
          </a:p>
          <a:p>
            <a:pPr lvl="1"/>
            <a:r>
              <a:rPr lang="en-US" dirty="0"/>
              <a:t>Middle: </a:t>
            </a:r>
            <a:r>
              <a:rPr lang="en-US" dirty="0" err="1"/>
              <a:t>JSONPath</a:t>
            </a:r>
            <a:r>
              <a:rPr lang="en-US" dirty="0"/>
              <a:t> and/or XPath query language</a:t>
            </a:r>
          </a:p>
          <a:p>
            <a:pPr lvl="1"/>
            <a:r>
              <a:rPr lang="en-US" dirty="0"/>
              <a:t>Full: (sub-)SPARQL semantic query, </a:t>
            </a:r>
            <a:r>
              <a:rPr lang="en-US" dirty="0" err="1"/>
              <a:t>GraphQL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7156-67C5-E24C-B585-8F0B3AE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for Directory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BDE7-4127-1243-A6F7-65A74FCA4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079"/>
            <a:ext cx="10515600" cy="4878741"/>
          </a:xfrm>
        </p:spPr>
        <p:txBody>
          <a:bodyPr/>
          <a:lstStyle/>
          <a:p>
            <a:r>
              <a:rPr lang="en-US" dirty="0">
                <a:hlinkClick r:id="rId2"/>
              </a:rPr>
              <a:t>What form of Query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May be multiple levels</a:t>
            </a:r>
          </a:p>
          <a:p>
            <a:pPr lvl="1"/>
            <a:r>
              <a:rPr lang="en-US" dirty="0"/>
              <a:t>SPARQL makes sense for the high end (semantic query), but an intermediate level (syntactic query) would be useful for local gateways, etc.</a:t>
            </a:r>
          </a:p>
          <a:p>
            <a:r>
              <a:rPr lang="en-US" dirty="0"/>
              <a:t>Other </a:t>
            </a:r>
            <a:r>
              <a:rPr lang="en-US" dirty="0">
                <a:hlinkClick r:id="rId3"/>
              </a:rPr>
              <a:t>Design 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Directory service as a Thing with a TD describing its API:</a:t>
            </a:r>
          </a:p>
          <a:p>
            <a:pPr lvl="2"/>
            <a:r>
              <a:rPr lang="en-US" dirty="0"/>
              <a:t>Self-describing using well-known location approach</a:t>
            </a:r>
          </a:p>
          <a:p>
            <a:pPr lvl="2"/>
            <a:r>
              <a:rPr lang="en-US" dirty="0"/>
              <a:t>Directories can then index other directories; how to summarize?</a:t>
            </a:r>
          </a:p>
          <a:p>
            <a:pPr lvl="1"/>
            <a:r>
              <a:rPr lang="en-US" dirty="0"/>
              <a:t>TCP/HTTP baseline protocol</a:t>
            </a:r>
          </a:p>
          <a:p>
            <a:pPr lvl="1"/>
            <a:r>
              <a:rPr lang="en-US" dirty="0"/>
              <a:t>Support for Partial TDs and/or TD Fragments (has implications for JSON-LD)</a:t>
            </a:r>
          </a:p>
          <a:p>
            <a:pPr lvl="1"/>
            <a:r>
              <a:rPr lang="en-US" dirty="0"/>
              <a:t>Pagination (when returning multiple TDs)</a:t>
            </a:r>
          </a:p>
          <a:p>
            <a:pPr lvl="1"/>
            <a:r>
              <a:rPr lang="en-US" dirty="0"/>
              <a:t>Out-of-band metadata</a:t>
            </a:r>
          </a:p>
          <a:p>
            <a:pPr lvl="1"/>
            <a:r>
              <a:rPr lang="en-US" dirty="0"/>
              <a:t>TD modification and update notifications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634A2-00CB-E549-A379-C2102A7A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0F7B2-AD42-8C4E-9E9A-00B2D772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387EA-BC14-824D-AD6D-A181BC4D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4366"/>
      </p:ext>
    </p:extLst>
  </p:cSld>
  <p:clrMapOvr>
    <a:masterClrMapping/>
  </p:clrMapOvr>
</p:sld>
</file>

<file path=ppt/theme/theme1.xml><?xml version="1.0" encoding="utf-8"?>
<a:theme xmlns:a="http://schemas.openxmlformats.org/drawingml/2006/main" name="WoT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" id="{DFEA45A0-4F00-4F4C-AB9C-8C4282A82521}" vid="{D4617603-CE82-F34E-ACFA-CB81BCD316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WoT</Template>
  <TotalTime>51</TotalTime>
  <Words>1214</Words>
  <Application>Microsoft Macintosh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Intel Clear</vt:lpstr>
      <vt:lpstr>WoT</vt:lpstr>
      <vt:lpstr>Discovery</vt:lpstr>
      <vt:lpstr>Outline</vt:lpstr>
      <vt:lpstr>Discovery Requirements</vt:lpstr>
      <vt:lpstr>Key Design Decisions</vt:lpstr>
      <vt:lpstr>Two-Phase Architecture</vt:lpstr>
      <vt:lpstr>Privacy Issues</vt:lpstr>
      <vt:lpstr>Introduction</vt:lpstr>
      <vt:lpstr>Exploration</vt:lpstr>
      <vt:lpstr>Key Issues for Directory Service</vt:lpstr>
      <vt:lpstr>Other Open Issues</vt:lpstr>
      <vt:lpstr>Backup</vt:lpstr>
      <vt:lpstr>Resources</vt:lpstr>
      <vt:lpstr>Current Scripting API – Discussion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9</cp:revision>
  <dcterms:created xsi:type="dcterms:W3CDTF">2020-06-19T19:33:12Z</dcterms:created>
  <dcterms:modified xsi:type="dcterms:W3CDTF">2020-06-22T01:44:45Z</dcterms:modified>
</cp:coreProperties>
</file>