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2" r:id="rId4"/>
    <p:sldId id="257" r:id="rId5"/>
    <p:sldId id="260" r:id="rId6"/>
    <p:sldId id="261" r:id="rId7"/>
    <p:sldId id="262" r:id="rId8"/>
    <p:sldId id="263" r:id="rId9"/>
    <p:sldId id="275" r:id="rId10"/>
    <p:sldId id="267" r:id="rId11"/>
    <p:sldId id="265" r:id="rId12"/>
    <p:sldId id="269" r:id="rId13"/>
    <p:sldId id="266" r:id="rId14"/>
    <p:sldId id="270" r:id="rId15"/>
    <p:sldId id="271" r:id="rId16"/>
    <p:sldId id="273" r:id="rId17"/>
    <p:sldId id="274" r:id="rId18"/>
    <p:sldId id="6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/>
    <p:restoredTop sz="96018"/>
  </p:normalViewPr>
  <p:slideViewPr>
    <p:cSldViewPr snapToGrid="0" snapToObjects="1">
      <p:cViewPr varScale="1">
        <p:scale>
          <a:sx n="101" d="100"/>
          <a:sy n="101" d="100"/>
        </p:scale>
        <p:origin x="21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18" TargetMode="External"/><Relationship Id="rId2" Type="http://schemas.openxmlformats.org/officeDocument/2006/relationships/hyperlink" Target="https://w3c-ccg.github.io/ld-proofs/#proof-chai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security/issues/166" TargetMode="External"/><Relationship Id="rId4" Type="http://schemas.openxmlformats.org/officeDocument/2006/relationships/hyperlink" Target="https://github.com/w3c/wot-discovery/issues/2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ksmart/thing-directory/blob/master/apidoc/directory-td.json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smart.eu/" TargetMode="External"/><Relationship Id="rId2" Type="http://schemas.openxmlformats.org/officeDocument/2006/relationships/hyperlink" Target="https://github.com/linksmart/thing-direct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t.fraunhofer.de/en.html" TargetMode="External"/><Relationship Id="rId4" Type="http://schemas.openxmlformats.org/officeDocument/2006/relationships/hyperlink" Target="https://github.com/linksma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tree/master/proposals/hypermedia-control" TargetMode="External"/><Relationship Id="rId2" Type="http://schemas.openxmlformats.org/officeDocument/2006/relationships/hyperlink" Target="https://www.w3.org/TR/wot-architecture/#dfn-thing-direct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17" TargetMode="External"/><Relationship Id="rId2" Type="http://schemas.openxmlformats.org/officeDocument/2006/relationships/hyperlink" Target="https://github.com/w3c/wot-discovery/issues/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WoT</a:t>
            </a:r>
            <a:r>
              <a:rPr lang="en-US" sz="4400" dirty="0"/>
              <a:t> Thing Directory</a:t>
            </a:r>
            <a:br>
              <a:rPr lang="en-US" sz="4400" dirty="0"/>
            </a:br>
            <a:r>
              <a:rPr lang="en-US" sz="1800" dirty="0"/>
              <a:t>by LinkSmart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Farshid Tavakolizadeh (Fraunhofer)</a:t>
            </a:r>
          </a:p>
          <a:p>
            <a:br>
              <a:rPr lang="en-US" dirty="0"/>
            </a:br>
            <a:r>
              <a:rPr lang="en-US" dirty="0"/>
              <a:t>2020-06-22</a:t>
            </a:r>
          </a:p>
          <a:p>
            <a:r>
              <a:rPr lang="en-US" dirty="0" err="1"/>
              <a:t>WoT</a:t>
            </a:r>
            <a:r>
              <a:rPr lang="en-US" dirty="0"/>
              <a:t> Online F2F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Meta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0" y="1298222"/>
            <a:ext cx="5384800" cy="48787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/td/urn:example:1234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"@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://www.w3.org/2019/wot/td/v1",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"id":"urn:example:1234",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"title":"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ExampleSensor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"created":"2020-06-12T08:35:44.897112128Z",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"modified":"2020-06-12T14:38:57.411137834Z",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"ttl":300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/xxx/urn:example:1234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"@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://www.w3.org/2019/wot/xxx/v1",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"id":"urn:example:1234",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"created":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"2020-06-12T08:35:44.897112128Z",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"modified":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"2020-06-12T08:35:44.897112128Z",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"expiry":"2020-06-12T08:40:44.897112128Z", //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modified+ttl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"lastSeen":"2020-06-23T14:38:57.411137834Z", // health check / poke 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"link":"/td/urn:example:1234” // link to TD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008821-17F7-D440-89AE-15437AE72295}"/>
              </a:ext>
            </a:extLst>
          </p:cNvPr>
          <p:cNvSpPr txBox="1">
            <a:spLocks/>
          </p:cNvSpPr>
          <p:nvPr/>
        </p:nvSpPr>
        <p:spPr>
          <a:xfrm>
            <a:off x="402772" y="1450623"/>
            <a:ext cx="4939696" cy="158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Approach #2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Add "</a:t>
            </a:r>
            <a:r>
              <a:rPr lang="en-US" sz="1800" dirty="0" err="1"/>
              <a:t>ttl</a:t>
            </a:r>
            <a:r>
              <a:rPr lang="en-US" sz="1800" dirty="0"/>
              <a:t>" attribute to TD</a:t>
            </a:r>
          </a:p>
          <a:p>
            <a:endParaRPr lang="en-US" sz="1800" dirty="0"/>
          </a:p>
          <a:p>
            <a:r>
              <a:rPr lang="en-US" sz="1800" dirty="0"/>
              <a:t>Define a second resource type for meta info</a:t>
            </a:r>
          </a:p>
        </p:txBody>
      </p:sp>
    </p:spTree>
    <p:extLst>
      <p:ext uri="{BB962C8B-B14F-4D97-AF65-F5344CB8AC3E}">
        <p14:creationId xmlns:p14="http://schemas.microsoft.com/office/powerpoint/2010/main" val="111657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Meta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1" y="1298222"/>
            <a:ext cx="6908800" cy="48787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/not-just-td/urn:example:1234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://www.w3.org/2019/wot/xxx/v1",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"id":"urn:example:1234",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"td":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://www.w3.org/2019/wot/td/v1",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"id":"urn:example:1234",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"title":"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ExampleSensor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"created":"2020-06-12T08:35:44.897112128Z",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"modified":"2020-06-12T14:38:57.411137834Z",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"ttl":300,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"created":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"2020-06-12T08:35:44.897112128Z",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"modified":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"2020-06-12T08:35:44.897112128Z",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"expiry":"2020-06-12T08:40:44.897112128Z",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modified+ttl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"lastSeen":"2020-06-23T14:38:57.411137834Z",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health check / poke     </a:t>
            </a:r>
          </a:p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008821-17F7-D440-89AE-15437AE72295}"/>
              </a:ext>
            </a:extLst>
          </p:cNvPr>
          <p:cNvSpPr txBox="1">
            <a:spLocks/>
          </p:cNvSpPr>
          <p:nvPr/>
        </p:nvSpPr>
        <p:spPr>
          <a:xfrm>
            <a:off x="364067" y="1450623"/>
            <a:ext cx="3859590" cy="221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Approach #3</a:t>
            </a:r>
          </a:p>
          <a:p>
            <a:endParaRPr lang="en-US" sz="1800" dirty="0"/>
          </a:p>
          <a:p>
            <a:r>
              <a:rPr lang="en-US" sz="1800" dirty="0"/>
              <a:t>New resource type</a:t>
            </a:r>
          </a:p>
          <a:p>
            <a:pPr lvl="1"/>
            <a:r>
              <a:rPr lang="en-US" sz="1800" dirty="0"/>
              <a:t>Out-of-band information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1800" dirty="0"/>
              <a:t>API will accept/respond the new resource type, not just td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070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Meta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029" y="1251858"/>
            <a:ext cx="5181600" cy="4155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/td/urn:example:1234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"@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://www.w3.org/2019/wot/td/v1",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"id":"urn:example:1234",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"title":"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ExampleSensor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"created":"2020-06-12T08:35:44.897112128Z",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"modified":"2020-06-12T14:38:57.411137834Z",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"ttl":300,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proofChain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":[// </a:t>
            </a:r>
            <a:r>
              <a:rPr lang="en-GB" sz="1200" dirty="0">
                <a:hlinkClick r:id="rId2"/>
              </a:rPr>
              <a:t>https://w3c-ccg.github.io/ld-proofs/#proof-chains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{}, // original TD proof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{} // proof added by directory</a:t>
            </a:r>
          </a:p>
          <a:p>
            <a:pPr marL="0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EF3808-F384-E74A-971D-DAF70965D5BF}"/>
              </a:ext>
            </a:extLst>
          </p:cNvPr>
          <p:cNvSpPr txBox="1">
            <a:spLocks/>
          </p:cNvSpPr>
          <p:nvPr/>
        </p:nvSpPr>
        <p:spPr>
          <a:xfrm>
            <a:off x="609599" y="1450622"/>
            <a:ext cx="6291943" cy="453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LinkSmart's</a:t>
            </a:r>
            <a:r>
              <a:rPr lang="en-US" sz="1600" b="1" dirty="0"/>
              <a:t> choice: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 #1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Single resource type</a:t>
            </a:r>
          </a:p>
          <a:p>
            <a:pPr lvl="1"/>
            <a:r>
              <a:rPr lang="en-US" sz="1600" dirty="0"/>
              <a:t>"</a:t>
            </a:r>
            <a:r>
              <a:rPr lang="en-US" sz="1600" dirty="0" err="1"/>
              <a:t>ttl</a:t>
            </a:r>
            <a:r>
              <a:rPr lang="en-US" sz="1600" dirty="0"/>
              <a:t>" inside the TD</a:t>
            </a:r>
          </a:p>
          <a:p>
            <a:pPr lvl="1"/>
            <a:r>
              <a:rPr lang="en-US" sz="1600" dirty="0"/>
              <a:t>If no "</a:t>
            </a:r>
            <a:r>
              <a:rPr lang="en-US" sz="1600" dirty="0" err="1"/>
              <a:t>ttl</a:t>
            </a:r>
            <a:r>
              <a:rPr lang="en-US" sz="1600" dirty="0"/>
              <a:t>", directory may</a:t>
            </a:r>
          </a:p>
          <a:p>
            <a:pPr lvl="2"/>
            <a:r>
              <a:rPr lang="en-US" sz="1600" dirty="0"/>
              <a:t>Keep forever</a:t>
            </a:r>
          </a:p>
          <a:p>
            <a:pPr lvl="2"/>
            <a:r>
              <a:rPr lang="en-US" sz="1600" dirty="0"/>
              <a:t>Reject</a:t>
            </a:r>
          </a:p>
          <a:p>
            <a:pPr lvl="2"/>
            <a:endParaRPr lang="en-US" sz="1600" dirty="0"/>
          </a:p>
          <a:p>
            <a:pPr lvl="1"/>
            <a:r>
              <a:rPr lang="en-US" sz="1600" dirty="0"/>
              <a:t>Proof and Proof Chain* based on LD-Proofs draft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200" dirty="0"/>
              <a:t>Related Issues:</a:t>
            </a:r>
          </a:p>
          <a:p>
            <a:pPr marL="0" indent="0">
              <a:buNone/>
            </a:pPr>
            <a:r>
              <a:rPr lang="en-US" sz="1200" dirty="0"/>
              <a:t>Consider TTL User cases: </a:t>
            </a:r>
            <a:r>
              <a:rPr lang="en-GB" sz="1200" dirty="0">
                <a:hlinkClick r:id="rId3"/>
              </a:rPr>
              <a:t>https://github.com/w3c/wot-discovery/issues/18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Consider how to sign TDs in a directory service: </a:t>
            </a:r>
            <a:r>
              <a:rPr lang="en-GB" sz="1200" dirty="0">
                <a:hlinkClick r:id="rId4"/>
              </a:rPr>
              <a:t>https://github.com/w3c/wot-discovery/issues/24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Add integrity protection to TDs: </a:t>
            </a:r>
            <a:r>
              <a:rPr lang="en-GB" sz="1200" dirty="0">
                <a:hlinkClick r:id="rId5"/>
              </a:rPr>
              <a:t>https://github.com/w3c/wot-security/issues/166</a:t>
            </a:r>
            <a:endParaRPr lang="en-US" sz="1200" dirty="0"/>
          </a:p>
          <a:p>
            <a:pPr lvl="1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11174-4E0B-8746-89B8-DE66264DC1E8}"/>
              </a:ext>
            </a:extLst>
          </p:cNvPr>
          <p:cNvSpPr/>
          <p:nvPr/>
        </p:nvSpPr>
        <p:spPr>
          <a:xfrm>
            <a:off x="8153400" y="5867791"/>
            <a:ext cx="3412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* </a:t>
            </a:r>
            <a:r>
              <a:rPr lang="en-GB" sz="1200" dirty="0">
                <a:hlinkClick r:id="rId2"/>
              </a:rPr>
              <a:t>https://w3c-ccg.github.io/ld-proofs/#proof-chains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8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68C64-031B-4A4B-A3D8-D76A4D162F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170212"/>
            <a:ext cx="10515600" cy="517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td?page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=2&amp;per_page=10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"@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linksmart.eu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/thing-directory/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context.jsonld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"@type":"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Catalog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"items":[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// 10 TDs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],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"page":2,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"perPage":10,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"total":25,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nextLink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":"/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td?page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=3&amp;per_page=10" </a:t>
            </a:r>
            <a:r>
              <a:rPr lang="en-GB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replace page/</a:t>
            </a:r>
            <a:r>
              <a:rPr lang="en-GB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perPage</a:t>
            </a:r>
            <a:r>
              <a:rPr lang="en-GB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with next link?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</a:rPr>
              <a:t>Offset and limit?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td?offset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=10&amp;limit=10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6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DNS-SD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130300"/>
            <a:ext cx="7197271" cy="5362575"/>
          </a:xfrm>
        </p:spPr>
        <p:txBody>
          <a:bodyPr numCol="1">
            <a:normAutofit/>
          </a:bodyPr>
          <a:lstStyle/>
          <a:p>
            <a:r>
              <a:rPr lang="en-US" sz="1800" dirty="0"/>
              <a:t>LinkSmart uses:</a:t>
            </a:r>
          </a:p>
          <a:p>
            <a:pPr lvl="1"/>
            <a:r>
              <a:rPr lang="en-US" sz="1800" dirty="0"/>
              <a:t>Type: _wot._</a:t>
            </a:r>
            <a:r>
              <a:rPr lang="en-US" sz="1800" dirty="0" err="1"/>
              <a:t>tcp</a:t>
            </a:r>
            <a:endParaRPr lang="en-US" sz="1800" dirty="0"/>
          </a:p>
          <a:p>
            <a:pPr lvl="1"/>
            <a:r>
              <a:rPr lang="en-US" sz="1800" dirty="0"/>
              <a:t>Subtype: _directory</a:t>
            </a:r>
          </a:p>
          <a:p>
            <a:pPr lvl="1"/>
            <a:r>
              <a:rPr lang="en-US" sz="1800" dirty="0"/>
              <a:t>TXT Record: "version=&lt;</a:t>
            </a:r>
            <a:r>
              <a:rPr lang="en-US" sz="1800" dirty="0" err="1"/>
              <a:t>api</a:t>
            </a:r>
            <a:r>
              <a:rPr lang="en-US" sz="1800" dirty="0"/>
              <a:t>-version&gt;" "td=/td"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r>
              <a:rPr lang="en-US" sz="1600" dirty="0"/>
              <a:t>Browse for </a:t>
            </a:r>
            <a:r>
              <a:rPr lang="en-US" sz="1600" dirty="0" err="1"/>
              <a:t>WoT</a:t>
            </a:r>
            <a:r>
              <a:rPr lang="en-US" sz="1600" dirty="0"/>
              <a:t> directory services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Browse for all </a:t>
            </a:r>
            <a:r>
              <a:rPr lang="en-US" sz="1600" dirty="0" err="1"/>
              <a:t>WoT</a:t>
            </a:r>
            <a:r>
              <a:rPr lang="en-US" sz="1600" dirty="0"/>
              <a:t> services</a:t>
            </a:r>
          </a:p>
          <a:p>
            <a:pPr lvl="1"/>
            <a:r>
              <a:rPr lang="en-US" sz="1600" dirty="0"/>
              <a:t>How to distinguish results?</a:t>
            </a:r>
          </a:p>
          <a:p>
            <a:pPr lvl="2"/>
            <a:r>
              <a:rPr lang="en-US" sz="1200" dirty="0"/>
              <a:t>TXT records?</a:t>
            </a:r>
          </a:p>
          <a:p>
            <a:pPr lvl="2"/>
            <a:r>
              <a:rPr lang="en-US" sz="1200" dirty="0"/>
              <a:t>Dedicated service type for directory?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AD5EF-B2F9-E741-AB36-65BFF65EB50A}"/>
              </a:ext>
            </a:extLst>
          </p:cNvPr>
          <p:cNvSpPr/>
          <p:nvPr/>
        </p:nvSpPr>
        <p:spPr>
          <a:xfrm>
            <a:off x="4425950" y="2568594"/>
            <a:ext cx="7632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$ avahi-browse _directory._sub._wot._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--resolve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+ vpn_tun0 IPv4 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Plugfest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Local Thing Directory                _wot._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local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 vpn_tun0 IPv4 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Plugfest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Local Thing Directory                _wot._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local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hostname = [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iot-linksmart-white.local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address = [192.168.30.132]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port = [8081]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txt = ["version=v1.0.0-beta.15" "td=/td"]</a:t>
            </a:r>
          </a:p>
          <a:p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$ avahi-browse _wot._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--resolve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+ vpn_tun0 IPv4 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Plugfest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Local Thing Directory                _wot._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local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 vpn_tun0 IPv4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myRasPiLED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_wot._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local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 vpn_tun0 IPv4 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Plugfest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Local Thing Directory                _wot._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local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hostname = [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iot-linksmart-white.local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address = [192.168.30.132]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port = [8081]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txt = ["version=v1.0.0-beta.15" "td=/td"]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= vpn_tun0 IPv4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myRasPiLED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_wot._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local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hostname = [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ktorpi.local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address = [192.168.30.135]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port = [1880]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txt = ["retrieve=/.well-known/wot-td"]</a:t>
            </a:r>
          </a:p>
        </p:txBody>
      </p:sp>
    </p:spTree>
    <p:extLst>
      <p:ext uri="{BB962C8B-B14F-4D97-AF65-F5344CB8AC3E}">
        <p14:creationId xmlns:p14="http://schemas.microsoft.com/office/powerpoint/2010/main" val="396289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TDs without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b="1" dirty="0"/>
              <a:t>TDs with ID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PUT /td/urn:example:1234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"id":"urn:example:1234",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"title":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"My TD",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TDs without ID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POST /td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"title":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"My TD",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Response Location Header: urn:uuid:0ff82c68-a9dd-4342-91a9-a326b8ee2d50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F29A5-E50B-3B4D-8C7D-69B23A993619}"/>
              </a:ext>
            </a:extLst>
          </p:cNvPr>
          <p:cNvSpPr/>
          <p:nvPr/>
        </p:nvSpPr>
        <p:spPr>
          <a:xfrm>
            <a:off x="5105400" y="40824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GET /td/urn:uuid:0ff82c68-a9dd-4342-91a9-a326b8ee2d50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"id":"urn:uuid:0ff82c68-a9dd-4342-91a9-a326b8ee2d50"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"title":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"My TD",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CD76971-BAE5-F242-AD5A-4B058C2A350E}"/>
              </a:ext>
            </a:extLst>
          </p:cNvPr>
          <p:cNvSpPr/>
          <p:nvPr/>
        </p:nvSpPr>
        <p:spPr>
          <a:xfrm>
            <a:off x="3581400" y="4652385"/>
            <a:ext cx="1132114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2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7" y="979715"/>
            <a:ext cx="13367659" cy="5236028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"@context": "https://www.w3.org/2019/wot/td/v1",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"title": "LinkSmart Thing Directory",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securityDefinitions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bearer_sc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 "scheme": "bearer" }, // currently only OpenID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Connect's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ID Token 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basic_sc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 "scheme": "basic" } // internally, OAuth2 Password Grant to get an ID Token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"security": [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bearer_sc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", "basic" ],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"actions":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"td":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uriVariables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"id": { "type": "string", "format":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-reference"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"/td",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htv:methodName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"POST",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"/td/{id}",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htv:methodName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"PUT",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"/td/{id}",</a:t>
            </a:r>
            <a:b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htv:methodName</a:t>
            </a: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"PATCH",</a:t>
            </a:r>
            <a:b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GB" sz="1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"/td/{id}",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htv:methodName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"DELETE"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"td":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uriVariables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"id": { "type": "string", "format":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-reference"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"page": { "type": "number", "minimum": 1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per_page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 "type": "number", "minimum": 1, "maximum": 100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 "type": "string"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jsonpath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{ "type": "string"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"/td/{id}",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htv:methodName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"GET",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"/td{?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page,per_page,xpath,jsonpath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htv:methodName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"GET",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GB" sz="1000" strike="sngStrike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ld+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GB" sz="1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"validation":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"/validation",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htv:methodName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"GET",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D016B-42BD-714C-8817-C204C38B6099}"/>
              </a:ext>
            </a:extLst>
          </p:cNvPr>
          <p:cNvSpPr/>
          <p:nvPr/>
        </p:nvSpPr>
        <p:spPr>
          <a:xfrm>
            <a:off x="8760709" y="5878285"/>
            <a:ext cx="3066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https://github.com/linksmart/thing-directory/</a:t>
            </a:r>
            <a:br>
              <a:rPr lang="en-GB" sz="1200" dirty="0">
                <a:hlinkClick r:id="rId2"/>
              </a:rPr>
            </a:br>
            <a:r>
              <a:rPr lang="en-GB" sz="1200" dirty="0">
                <a:hlinkClick r:id="rId2"/>
              </a:rPr>
              <a:t>blob/master/apidoc/directory-td.jsonld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202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C8B8846-301B-1D4A-B3E9-025B8C05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600" dirty="0"/>
              <a:t>Is TD meant to replace the </a:t>
            </a:r>
            <a:r>
              <a:rPr lang="en-US" sz="1600" dirty="0" err="1"/>
              <a:t>OpenAPI</a:t>
            </a:r>
            <a:r>
              <a:rPr lang="en-US" sz="1600" dirty="0"/>
              <a:t> specs?</a:t>
            </a:r>
          </a:p>
          <a:p>
            <a:pPr marL="285750" indent="-285750">
              <a:lnSpc>
                <a:spcPct val="100000"/>
              </a:lnSpc>
            </a:pPr>
            <a:endParaRPr lang="en-US" sz="1600" dirty="0"/>
          </a:p>
          <a:p>
            <a:pPr marL="742950" lvl="1" indent="-285750">
              <a:lnSpc>
                <a:spcPct val="100000"/>
              </a:lnSpc>
            </a:pPr>
            <a:r>
              <a:rPr lang="en-US" sz="1600" dirty="0"/>
              <a:t>Cannot define different response types based on HTTP status codes</a:t>
            </a:r>
          </a:p>
          <a:p>
            <a:pPr marL="1200150" lvl="2" indent="-285750">
              <a:lnSpc>
                <a:spcPct val="100000"/>
              </a:lnSpc>
            </a:pPr>
            <a:r>
              <a:rPr lang="en-US" sz="1600" dirty="0"/>
              <a:t>E.g. 4xx/5xx error responses</a:t>
            </a:r>
          </a:p>
          <a:p>
            <a:pPr marL="1200150" lvl="2" indent="-285750">
              <a:lnSpc>
                <a:spcPct val="100000"/>
              </a:lnSpc>
            </a:pPr>
            <a:endParaRPr lang="en-US" sz="1600" dirty="0"/>
          </a:p>
          <a:p>
            <a:pPr marL="742950" lvl="1" indent="-285750">
              <a:lnSpc>
                <a:spcPct val="100000"/>
              </a:lnSpc>
            </a:pPr>
            <a:r>
              <a:rPr lang="en-US" sz="1600" dirty="0"/>
              <a:t>Few ways to define the operations:</a:t>
            </a:r>
          </a:p>
          <a:p>
            <a:pPr marL="1200150" lvl="2" indent="-285750"/>
            <a:r>
              <a:rPr lang="en-US" sz="1600" dirty="0"/>
              <a:t>HTTP Methods</a:t>
            </a:r>
          </a:p>
          <a:p>
            <a:pPr marL="1200150" lvl="2" indent="-285750"/>
            <a:r>
              <a:rPr lang="en-US" sz="1600" dirty="0"/>
              <a:t>Interaction Affordance subclasses: properties/actions</a:t>
            </a:r>
          </a:p>
          <a:p>
            <a:pPr marL="1200150" lvl="2" indent="-285750"/>
            <a:r>
              <a:rPr lang="en-US" sz="1600" dirty="0" err="1"/>
              <a:t>ProperyAffordance</a:t>
            </a:r>
            <a:r>
              <a:rPr lang="en-US" sz="1600" dirty="0"/>
              <a:t>: </a:t>
            </a:r>
            <a:r>
              <a:rPr lang="en-US" sz="1600" dirty="0" err="1"/>
              <a:t>readOnly</a:t>
            </a:r>
            <a:r>
              <a:rPr lang="en-US" sz="1600" dirty="0"/>
              <a:t>/</a:t>
            </a:r>
            <a:r>
              <a:rPr lang="en-US" sz="1600" dirty="0" err="1"/>
              <a:t>writeOnly</a:t>
            </a:r>
            <a:endParaRPr lang="en-US" sz="1600" dirty="0"/>
          </a:p>
          <a:p>
            <a:pPr marL="1200150" lvl="2" indent="-285750"/>
            <a:endParaRPr lang="en-US" sz="1600" dirty="0"/>
          </a:p>
          <a:p>
            <a:pPr marL="742950" lvl="1" indent="-285750"/>
            <a:r>
              <a:rPr lang="en-US" sz="1600" dirty="0"/>
              <a:t>No OpenID Connect security definition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Collaborate with the </a:t>
            </a:r>
            <a:r>
              <a:rPr lang="en-GB" sz="1600" dirty="0" err="1"/>
              <a:t>AsyncAPI</a:t>
            </a:r>
            <a:r>
              <a:rPr lang="en-GB" sz="1600" dirty="0"/>
              <a:t> Initiative?</a:t>
            </a:r>
          </a:p>
        </p:txBody>
      </p:sp>
    </p:spTree>
    <p:extLst>
      <p:ext uri="{BB962C8B-B14F-4D97-AF65-F5344CB8AC3E}">
        <p14:creationId xmlns:p14="http://schemas.microsoft.com/office/powerpoint/2010/main" val="114274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5F4CC6-14EF-6D4A-8763-FD72A802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00" y="1052670"/>
            <a:ext cx="8208000" cy="36933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Thank you for listening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E744AD-1E60-0243-8B74-A17688EE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2286000"/>
            <a:ext cx="8208000" cy="351933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GB" b="1" dirty="0"/>
              <a:t>LinkSmart Thing Directory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https://github.com/linksmart/thing-directory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LinkSmart</a:t>
            </a:r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https://linksmart.eu/</a:t>
            </a:r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4"/>
              </a:rPr>
              <a:t>https://github.com/linksmart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Fraunhofer FIT</a:t>
            </a:r>
          </a:p>
          <a:p>
            <a:pPr marL="0" indent="0" algn="ctr">
              <a:buNone/>
            </a:pPr>
            <a:r>
              <a:rPr lang="en-GB" dirty="0">
                <a:hlinkClick r:id="rId5"/>
              </a:rPr>
              <a:t>https://www.fit.fraunhofer.de/en.html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1800" dirty="0"/>
              <a:t>Contact: </a:t>
            </a:r>
            <a:r>
              <a:rPr lang="en-US" sz="1800" dirty="0"/>
              <a:t>Farshid Tavakolizadeh &lt;</a:t>
            </a:r>
            <a:r>
              <a:rPr lang="en-US" sz="1800" dirty="0" err="1"/>
              <a:t>firstname.lastname@fit.fraunhofer.de</a:t>
            </a:r>
            <a:r>
              <a:rPr lang="en-US" sz="1800" dirty="0"/>
              <a:t>&gt;</a:t>
            </a:r>
            <a:endParaRPr lang="en-GB" sz="1800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4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  <a:p>
            <a:r>
              <a:rPr lang="en-US" dirty="0"/>
              <a:t>Naming</a:t>
            </a:r>
          </a:p>
          <a:p>
            <a:r>
              <a:rPr lang="en-US" dirty="0" err="1"/>
              <a:t>JSONPath</a:t>
            </a:r>
            <a:r>
              <a:rPr lang="en-US" dirty="0"/>
              <a:t> / XPath Query Languages</a:t>
            </a:r>
          </a:p>
          <a:p>
            <a:r>
              <a:rPr lang="en-US" dirty="0"/>
              <a:t>Directory Meta Info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DNS-SD Service Type</a:t>
            </a:r>
          </a:p>
          <a:p>
            <a:r>
              <a:rPr lang="en-US" dirty="0"/>
              <a:t>TDs without ID</a:t>
            </a:r>
          </a:p>
          <a:p>
            <a:r>
              <a:rPr lang="en-US" dirty="0"/>
              <a:t>Directory TD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Service Discovery</a:t>
            </a:r>
          </a:p>
          <a:p>
            <a:pPr lvl="1"/>
            <a:r>
              <a:rPr lang="en-GB" sz="1800" dirty="0"/>
              <a:t>DNS-SD registration</a:t>
            </a:r>
          </a:p>
          <a:p>
            <a:r>
              <a:rPr lang="en-GB" sz="1800" dirty="0"/>
              <a:t>RESTful API</a:t>
            </a:r>
          </a:p>
          <a:p>
            <a:pPr lvl="1"/>
            <a:r>
              <a:rPr lang="en-GB" sz="1800" dirty="0"/>
              <a:t>HTTP API</a:t>
            </a:r>
          </a:p>
          <a:p>
            <a:pPr lvl="2"/>
            <a:r>
              <a:rPr lang="en-GB" sz="1800" dirty="0" err="1"/>
              <a:t>OpenAPI</a:t>
            </a:r>
            <a:r>
              <a:rPr lang="en-GB" sz="1800" dirty="0"/>
              <a:t> specs</a:t>
            </a:r>
          </a:p>
          <a:p>
            <a:pPr lvl="2"/>
            <a:r>
              <a:rPr lang="en-GB" sz="1800" dirty="0"/>
              <a:t>Thing Description (TD) CRUD, </a:t>
            </a:r>
            <a:r>
              <a:rPr lang="en-GB" sz="1800" dirty="0" err="1"/>
              <a:t>catalog</a:t>
            </a:r>
            <a:r>
              <a:rPr lang="en-GB" sz="1800" dirty="0"/>
              <a:t>, and validation</a:t>
            </a:r>
          </a:p>
          <a:p>
            <a:pPr lvl="2"/>
            <a:r>
              <a:rPr lang="en-GB" sz="1800" dirty="0"/>
              <a:t>XPath 3.0 and </a:t>
            </a:r>
            <a:r>
              <a:rPr lang="en-GB" sz="1800" dirty="0" err="1"/>
              <a:t>JSONPath</a:t>
            </a:r>
            <a:r>
              <a:rPr lang="en-GB" sz="1800" dirty="0"/>
              <a:t> query languages</a:t>
            </a:r>
          </a:p>
          <a:p>
            <a:pPr lvl="2"/>
            <a:r>
              <a:rPr lang="en-GB" sz="1800" dirty="0"/>
              <a:t>TD validation with JSON Schema</a:t>
            </a:r>
          </a:p>
          <a:p>
            <a:pPr lvl="2"/>
            <a:r>
              <a:rPr lang="en-GB" sz="1800" dirty="0"/>
              <a:t>Request authentication and authorization</a:t>
            </a:r>
          </a:p>
          <a:p>
            <a:pPr lvl="2"/>
            <a:r>
              <a:rPr lang="en-GB" sz="1800" dirty="0"/>
              <a:t>JSON-LD response format (except for JSON fragments)</a:t>
            </a:r>
          </a:p>
          <a:p>
            <a:r>
              <a:rPr lang="en-GB" sz="1800" dirty="0"/>
              <a:t>Persistent Storage</a:t>
            </a:r>
          </a:p>
          <a:p>
            <a:pPr lvl="1"/>
            <a:r>
              <a:rPr lang="en-GB" sz="1800" dirty="0" err="1"/>
              <a:t>LevelDB</a:t>
            </a:r>
            <a:endParaRPr lang="en-GB" sz="1800" dirty="0"/>
          </a:p>
          <a:p>
            <a:r>
              <a:rPr lang="en-GB" sz="1800" dirty="0"/>
              <a:t>CI/CD (</a:t>
            </a:r>
            <a:r>
              <a:rPr lang="en-GB" sz="1800" dirty="0" err="1"/>
              <a:t>Github</a:t>
            </a:r>
            <a:r>
              <a:rPr lang="en-GB" sz="1800" dirty="0"/>
              <a:t> Actions)</a:t>
            </a:r>
          </a:p>
          <a:p>
            <a:pPr lvl="1"/>
            <a:r>
              <a:rPr lang="en-GB" sz="1800" dirty="0"/>
              <a:t>Automated testing</a:t>
            </a:r>
          </a:p>
          <a:p>
            <a:pPr lvl="1"/>
            <a:r>
              <a:rPr lang="en-GB" sz="1800" dirty="0"/>
              <a:t>Automated builds and releases (Docker images, binaries)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0C894-55AB-8549-97F2-7D5EBB3AF6E5}"/>
              </a:ext>
            </a:extLst>
          </p:cNvPr>
          <p:cNvSpPr/>
          <p:nvPr/>
        </p:nvSpPr>
        <p:spPr>
          <a:xfrm>
            <a:off x="8936692" y="647008"/>
            <a:ext cx="153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/>
              <a:t>v1.0.0-beta.16</a:t>
            </a:r>
          </a:p>
        </p:txBody>
      </p:sp>
    </p:spTree>
    <p:extLst>
      <p:ext uri="{BB962C8B-B14F-4D97-AF65-F5344CB8AC3E}">
        <p14:creationId xmlns:p14="http://schemas.microsoft.com/office/powerpoint/2010/main" val="25602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Thing Directory</a:t>
            </a:r>
            <a:r>
              <a:rPr lang="en-US" sz="1800" baseline="30000" dirty="0"/>
              <a:t>1</a:t>
            </a:r>
            <a:r>
              <a:rPr lang="en-US" sz="1800" dirty="0"/>
              <a:t> </a:t>
            </a:r>
            <a:r>
              <a:rPr lang="en-US" sz="1800" strike="sngStrike" dirty="0"/>
              <a:t>(TD) </a:t>
            </a:r>
          </a:p>
          <a:p>
            <a:pPr lvl="1"/>
            <a:r>
              <a:rPr lang="en-US" sz="1800" dirty="0"/>
              <a:t>Nice, but shares the same acronym with Thing Description (TD)</a:t>
            </a:r>
          </a:p>
          <a:p>
            <a:pPr lvl="1"/>
            <a:r>
              <a:rPr lang="en-US" sz="1800" dirty="0"/>
              <a:t>Adds ambiguity in deployments, API, code, documentation</a:t>
            </a:r>
          </a:p>
          <a:p>
            <a:pPr lvl="2"/>
            <a:r>
              <a:rPr lang="en-US" sz="1800" dirty="0"/>
              <a:t>Examples:</a:t>
            </a:r>
          </a:p>
          <a:p>
            <a:pPr lvl="3"/>
            <a:r>
              <a:rPr lang="en-US" dirty="0"/>
              <a:t>"/td": Thing Directory or Thing Description endpoint?</a:t>
            </a:r>
          </a:p>
          <a:p>
            <a:pPr lvl="3"/>
            <a:r>
              <a:rPr lang="en-US" dirty="0"/>
              <a:t>"The context of TD has been changed": both have context</a:t>
            </a:r>
          </a:p>
          <a:p>
            <a:pPr lvl="2"/>
            <a:r>
              <a:rPr lang="en-US" sz="1800" dirty="0"/>
              <a:t>Hypermedia proposal</a:t>
            </a:r>
            <a:r>
              <a:rPr lang="en-US" sz="1800" baseline="30000" dirty="0"/>
              <a:t>2</a:t>
            </a:r>
            <a:r>
              <a:rPr lang="en-US" sz="1800" dirty="0"/>
              <a:t>: Thing Directory (</a:t>
            </a:r>
            <a:r>
              <a:rPr lang="en-GB" sz="1800" dirty="0" err="1"/>
              <a:t>TDir</a:t>
            </a:r>
            <a:r>
              <a:rPr lang="en-GB" sz="1800" dirty="0"/>
              <a:t>)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Change the name?</a:t>
            </a:r>
          </a:p>
          <a:p>
            <a:pPr lvl="1"/>
            <a:r>
              <a:rPr lang="en-US" sz="1800" dirty="0"/>
              <a:t>Thing Description Directory?</a:t>
            </a:r>
          </a:p>
          <a:p>
            <a:pPr lvl="1"/>
            <a:r>
              <a:rPr lang="en-US" sz="1800" dirty="0"/>
              <a:t>Directory Service?</a:t>
            </a:r>
          </a:p>
          <a:p>
            <a:pPr lvl="1"/>
            <a:r>
              <a:rPr lang="en-US" sz="1800" dirty="0"/>
              <a:t>…</a:t>
            </a:r>
          </a:p>
          <a:p>
            <a:r>
              <a:rPr lang="en-US" sz="1800" dirty="0"/>
              <a:t>Introduce a short form?</a:t>
            </a:r>
          </a:p>
          <a:p>
            <a:pPr lvl="1"/>
            <a:r>
              <a:rPr lang="en-US" sz="1800" dirty="0" err="1"/>
              <a:t>tdir</a:t>
            </a:r>
            <a:endParaRPr lang="en-US" sz="1800" dirty="0"/>
          </a:p>
          <a:p>
            <a:pPr lvl="1"/>
            <a:r>
              <a:rPr lang="en-US" sz="1800" dirty="0" err="1"/>
              <a:t>tds</a:t>
            </a: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122DF-C0E0-794B-A369-446FAF0281FE}"/>
              </a:ext>
            </a:extLst>
          </p:cNvPr>
          <p:cNvSpPr/>
          <p:nvPr/>
        </p:nvSpPr>
        <p:spPr>
          <a:xfrm>
            <a:off x="5784129" y="5712659"/>
            <a:ext cx="5948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aseline="30000" dirty="0"/>
              <a:t>1</a:t>
            </a:r>
            <a:r>
              <a:rPr lang="en-GB" sz="1200" dirty="0"/>
              <a:t> </a:t>
            </a:r>
            <a:r>
              <a:rPr lang="en-GB" sz="1200" dirty="0">
                <a:hlinkClick r:id="rId2"/>
              </a:rPr>
              <a:t>https://www.w3.org/TR/wot-architecture/#dfn-thing-directory</a:t>
            </a:r>
            <a:endParaRPr lang="en-GB" sz="1200" dirty="0"/>
          </a:p>
          <a:p>
            <a:r>
              <a:rPr lang="en-GB" sz="1200" baseline="30000" dirty="0"/>
              <a:t>2</a:t>
            </a:r>
            <a:r>
              <a:rPr lang="en-GB" sz="1200" dirty="0"/>
              <a:t> </a:t>
            </a:r>
            <a:r>
              <a:rPr lang="en-GB" sz="1200" dirty="0">
                <a:hlinkClick r:id="rId3"/>
              </a:rPr>
              <a:t>https://github.com/w3c/wot-thing-description/tree/master/proposals/hypermedia-control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JSONPath</a:t>
            </a:r>
            <a:r>
              <a:rPr lang="en-US" dirty="0"/>
              <a:t> / 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Filtering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td?jsonpath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=$[?(@.title=='Temperature Sensor’)]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td?xpath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=*[title='Temperature Sensor’]</a:t>
            </a: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JSON-LD response</a:t>
            </a:r>
          </a:p>
          <a:p>
            <a:pPr lvl="1"/>
            <a:r>
              <a:rPr lang="en-US" sz="2000" dirty="0"/>
              <a:t>Array of TD with original context and schema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D9BF6-47ED-6649-9D53-910C7209054F}"/>
              </a:ext>
            </a:extLst>
          </p:cNvPr>
          <p:cNvSpPr txBox="1"/>
          <p:nvPr/>
        </p:nvSpPr>
        <p:spPr>
          <a:xfrm>
            <a:off x="1513114" y="3283863"/>
            <a:ext cx="96447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"@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linksmart.eu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/thing-directory/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context.jsonld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"@type":"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Catalog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"items":[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"@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://www.w3.org/2019/wot/td/v1",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"id":"urn:example:1234",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],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"page":1,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"perPage":100,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"total":1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JSONPath</a:t>
            </a:r>
            <a:r>
              <a:rPr lang="en-US" dirty="0"/>
              <a:t> / 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Value/object selection:</a:t>
            </a:r>
          </a:p>
          <a:p>
            <a:pPr lvl="1"/>
            <a:r>
              <a:rPr lang="en-US" sz="1800" dirty="0"/>
              <a:t>Select: /</a:t>
            </a:r>
            <a:r>
              <a:rPr lang="en-US" sz="1800" dirty="0" err="1"/>
              <a:t>td?xpath</a:t>
            </a:r>
            <a:r>
              <a:rPr lang="en-US" sz="1800" dirty="0"/>
              <a:t>=*//properties/status//</a:t>
            </a:r>
            <a:r>
              <a:rPr lang="en-US" sz="1800" dirty="0" err="1"/>
              <a:t>href</a:t>
            </a:r>
            <a:endParaRPr lang="en-US" sz="1800" dirty="0"/>
          </a:p>
          <a:p>
            <a:pPr lvl="1"/>
            <a:r>
              <a:rPr lang="en-US" sz="1800" dirty="0"/>
              <a:t>Filter and select:</a:t>
            </a:r>
          </a:p>
          <a:p>
            <a:pPr lvl="2"/>
            <a:r>
              <a:rPr lang="en-GB" sz="1600" dirty="0"/>
              <a:t>/</a:t>
            </a:r>
            <a:r>
              <a:rPr lang="en-GB" sz="1600" dirty="0" err="1"/>
              <a:t>td?xpath</a:t>
            </a:r>
            <a:r>
              <a:rPr lang="en-GB" sz="1600" dirty="0"/>
              <a:t>=*[title=</a:t>
            </a:r>
            <a:r>
              <a:rPr lang="en-US" sz="1600" dirty="0"/>
              <a:t>'Terrace </a:t>
            </a:r>
            <a:r>
              <a:rPr lang="en-GB" sz="1600" dirty="0"/>
              <a:t>Temperature Sensor</a:t>
            </a:r>
            <a:r>
              <a:rPr lang="en-US" sz="1600" dirty="0"/>
              <a:t>'</a:t>
            </a:r>
            <a:r>
              <a:rPr lang="en-GB" sz="1600" dirty="0"/>
              <a:t>]/properties/status//</a:t>
            </a:r>
            <a:r>
              <a:rPr lang="en-GB" sz="1600" dirty="0" err="1"/>
              <a:t>href</a:t>
            </a:r>
            <a:endParaRPr lang="en-GB" sz="1600" dirty="0"/>
          </a:p>
          <a:p>
            <a:pPr marL="914400" lvl="2" indent="0">
              <a:buNone/>
            </a:pPr>
            <a:endParaRPr lang="en-GB" sz="1600" dirty="0"/>
          </a:p>
          <a:p>
            <a:pPr marL="914400" lvl="2" indent="0">
              <a:buNone/>
            </a:pPr>
            <a:endParaRPr lang="en-GB" sz="1600" dirty="0"/>
          </a:p>
          <a:p>
            <a:r>
              <a:rPr lang="en-US" sz="2400" dirty="0"/>
              <a:t>JSON fragment responses</a:t>
            </a:r>
          </a:p>
          <a:p>
            <a:pPr lvl="1"/>
            <a:r>
              <a:rPr lang="en-US" sz="1800" dirty="0"/>
              <a:t>Array of “</a:t>
            </a:r>
            <a:r>
              <a:rPr lang="en-US" sz="1800" dirty="0" err="1"/>
              <a:t>href”s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1367F-699E-AB46-B09A-08860744DAE1}"/>
              </a:ext>
            </a:extLst>
          </p:cNvPr>
          <p:cNvSpPr txBox="1"/>
          <p:nvPr/>
        </p:nvSpPr>
        <p:spPr>
          <a:xfrm>
            <a:off x="1545772" y="4020257"/>
            <a:ext cx="9644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"@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context":"https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linksmart.eu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/thing-directory/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context.jsonld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"@type":"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Catalog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"items":[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"https://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example.com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/status"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],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"page":1,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"perPage":100,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"total":1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0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JSONPath</a:t>
            </a:r>
            <a:r>
              <a:rPr lang="en-US" dirty="0"/>
              <a:t> / 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Pros</a:t>
            </a:r>
          </a:p>
          <a:p>
            <a:pPr lvl="1"/>
            <a:r>
              <a:rPr lang="en-US" sz="1800" dirty="0"/>
              <a:t>Short and expressive</a:t>
            </a:r>
          </a:p>
          <a:p>
            <a:pPr lvl="1"/>
            <a:r>
              <a:rPr lang="en-US" sz="1800" dirty="0"/>
              <a:t>Passed as URL query parameters</a:t>
            </a:r>
          </a:p>
          <a:p>
            <a:pPr lvl="1"/>
            <a:r>
              <a:rPr lang="en-US" sz="1800" dirty="0"/>
              <a:t>Value/object selection saves both client and server resources</a:t>
            </a:r>
          </a:p>
          <a:p>
            <a:pPr lvl="1"/>
            <a:endParaRPr lang="en-US" sz="1800" dirty="0"/>
          </a:p>
          <a:p>
            <a:r>
              <a:rPr lang="en-US" sz="2000" dirty="0"/>
              <a:t>Cons</a:t>
            </a:r>
          </a:p>
          <a:p>
            <a:pPr lvl="1"/>
            <a:r>
              <a:rPr lang="en-US" sz="1800" dirty="0"/>
              <a:t>Fragmented responses (selection queries) are not JSON-LD compliant</a:t>
            </a:r>
          </a:p>
          <a:p>
            <a:pPr lvl="1"/>
            <a:r>
              <a:rPr lang="en-US" sz="1800" dirty="0"/>
              <a:t>Schema can get messy </a:t>
            </a:r>
            <a:r>
              <a:rPr lang="en-US" sz="1600" dirty="0"/>
              <a:t>(e.g. when querying multiple values with different types)</a:t>
            </a:r>
            <a:endParaRPr lang="en-US" sz="1800" dirty="0"/>
          </a:p>
          <a:p>
            <a:pPr lvl="1"/>
            <a:r>
              <a:rPr lang="en-US" sz="1800" dirty="0"/>
              <a:t>Most implementations perform queries on the serialized data only</a:t>
            </a:r>
          </a:p>
          <a:p>
            <a:pPr lvl="1"/>
            <a:r>
              <a:rPr lang="en-US" sz="1800" dirty="0"/>
              <a:t>Injection software attack?</a:t>
            </a:r>
          </a:p>
          <a:p>
            <a:pPr lvl="1"/>
            <a:r>
              <a:rPr lang="en-US" sz="1800" dirty="0" err="1"/>
              <a:t>JSONPath</a:t>
            </a:r>
            <a:r>
              <a:rPr lang="en-US" sz="1800" dirty="0"/>
              <a:t>: no formal specification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GB" sz="1200" dirty="0"/>
              <a:t>Related Issues:</a:t>
            </a:r>
          </a:p>
          <a:p>
            <a:pPr marL="0" indent="0">
              <a:buNone/>
            </a:pPr>
            <a:r>
              <a:rPr lang="en-GB" sz="1200" dirty="0"/>
              <a:t>Consider Role "Part of" TDs in Query Results</a:t>
            </a:r>
            <a:r>
              <a:rPr lang="en-US" sz="1200" dirty="0"/>
              <a:t>: </a:t>
            </a:r>
            <a:r>
              <a:rPr lang="en-GB" sz="1200" dirty="0">
                <a:hlinkClick r:id="rId2"/>
              </a:rPr>
              <a:t>https://github.com/w3c/wot-discovery/issues/21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Compare Query and Filter approaches: </a:t>
            </a:r>
            <a:r>
              <a:rPr lang="en-GB" sz="1200" dirty="0">
                <a:hlinkClick r:id="rId3"/>
              </a:rPr>
              <a:t>https://github.com/w3c/wot-discovery/issues/17</a:t>
            </a:r>
            <a:endParaRPr lang="en-GB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Meta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TTL</a:t>
            </a:r>
          </a:p>
          <a:p>
            <a:pPr lvl="1"/>
            <a:r>
              <a:rPr lang="en-US" sz="1800" dirty="0"/>
              <a:t>The validity of TD</a:t>
            </a:r>
          </a:p>
          <a:p>
            <a:pPr lvl="2"/>
            <a:r>
              <a:rPr lang="en-US" sz="1800" dirty="0"/>
              <a:t>The maximum duration for client caching</a:t>
            </a:r>
          </a:p>
          <a:p>
            <a:pPr lvl="2"/>
            <a:r>
              <a:rPr lang="en-US" sz="1800" dirty="0"/>
              <a:t>Similar to TTL of DNS records</a:t>
            </a:r>
          </a:p>
          <a:p>
            <a:pPr lvl="1"/>
            <a:r>
              <a:rPr lang="en-US" sz="1800" dirty="0"/>
              <a:t>The lifetime of TD inside the directory after registration/update/observation</a:t>
            </a:r>
          </a:p>
          <a:p>
            <a:pPr lvl="2"/>
            <a:endParaRPr lang="en-US" sz="1800" dirty="0"/>
          </a:p>
          <a:p>
            <a:r>
              <a:rPr lang="en-US" sz="1800" dirty="0"/>
              <a:t>Update time (inside directory)</a:t>
            </a:r>
          </a:p>
          <a:p>
            <a:pPr lvl="1"/>
            <a:r>
              <a:rPr lang="en-US" sz="1800" dirty="0"/>
              <a:t>Registration or update time of TD</a:t>
            </a:r>
          </a:p>
          <a:p>
            <a:pPr lvl="1"/>
            <a:r>
              <a:rPr lang="en-US" sz="1800" dirty="0"/>
              <a:t>Required </a:t>
            </a:r>
            <a:r>
              <a:rPr lang="en-US" sz="1800" u="sng" dirty="0"/>
              <a:t>internally</a:t>
            </a:r>
            <a:r>
              <a:rPr lang="en-US" sz="1800" dirty="0"/>
              <a:t> to calculate expiry (=</a:t>
            </a:r>
            <a:r>
              <a:rPr lang="en-US" sz="1800" dirty="0" err="1"/>
              <a:t>update+ttl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May be useful for other applications (e.g. list all TDs updated today)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Meta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600" y="1527300"/>
            <a:ext cx="6745514" cy="48290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/td/urn:example:1234?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include_directory=true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"@context":[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"https://www.w3.org/2019/wot/td/v1",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{”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": "https://www.w3.org/2019/wot/xxx/v1"},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],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"id":"urn:example:1234",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"title":"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ExampleSensor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"created":"2020-06-12T08:35:44.897112128Z",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"modified":"2020-06-12T14:38:57.411137834Z",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"ttl":300,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dir:meta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":{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present because of the query parameter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"created":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"2020-06-12T08:35:44.897112128Z",</a:t>
            </a:r>
            <a:endParaRPr lang="en-GB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"modified":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"2020-06-12T08:35:44.897112128Z",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"expiry":"2020-06-12T08:40:44.897112128Z",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modified+ttl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lastSeen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/lastActive":"2020-06-23T14:38:57.411137834Z",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health check / poke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EF3808-F384-E74A-971D-DAF70965D5BF}"/>
              </a:ext>
            </a:extLst>
          </p:cNvPr>
          <p:cNvSpPr txBox="1">
            <a:spLocks/>
          </p:cNvSpPr>
          <p:nvPr/>
        </p:nvSpPr>
        <p:spPr>
          <a:xfrm>
            <a:off x="391886" y="1450622"/>
            <a:ext cx="4484914" cy="342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Approach #1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dirty="0"/>
              <a:t>Add "</a:t>
            </a:r>
            <a:r>
              <a:rPr lang="en-US" sz="1800" dirty="0" err="1"/>
              <a:t>ttl</a:t>
            </a:r>
            <a:r>
              <a:rPr lang="en-US" sz="1800" dirty="0"/>
              <a:t>" attribute to TD specs</a:t>
            </a:r>
          </a:p>
          <a:p>
            <a:pPr marL="0" indent="0">
              <a:buNone/>
            </a:pPr>
            <a:r>
              <a:rPr lang="en-US" sz="1800" dirty="0"/>
              <a:t>Or extend the context for directory only</a:t>
            </a:r>
          </a:p>
          <a:p>
            <a:pPr lvl="1"/>
            <a:endParaRPr lang="en-US" sz="1800" dirty="0"/>
          </a:p>
          <a:p>
            <a:r>
              <a:rPr lang="en-US" sz="1800" dirty="0"/>
              <a:t>Read-only "meta" in responses, only when requested (nice to have)</a:t>
            </a:r>
          </a:p>
          <a:p>
            <a:endParaRPr lang="en-US" sz="1800" dirty="0"/>
          </a:p>
          <a:p>
            <a:r>
              <a:rPr lang="en-US" sz="1800" dirty="0"/>
              <a:t>Digital proof inside TD based on LD-Proofs* draft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AF87-8ACF-FD4E-811B-4C89A79E0347}"/>
              </a:ext>
            </a:extLst>
          </p:cNvPr>
          <p:cNvSpPr/>
          <p:nvPr/>
        </p:nvSpPr>
        <p:spPr>
          <a:xfrm>
            <a:off x="391886" y="5962296"/>
            <a:ext cx="2496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* https://w3c-ccg.github.io/</a:t>
            </a:r>
            <a:r>
              <a:rPr lang="en-GB" sz="1200" dirty="0" err="1"/>
              <a:t>ld</a:t>
            </a:r>
            <a:r>
              <a:rPr lang="en-GB" sz="1200" dirty="0"/>
              <a:t>-proofs</a:t>
            </a:r>
          </a:p>
        </p:txBody>
      </p:sp>
    </p:spTree>
    <p:extLst>
      <p:ext uri="{BB962C8B-B14F-4D97-AF65-F5344CB8AC3E}">
        <p14:creationId xmlns:p14="http://schemas.microsoft.com/office/powerpoint/2010/main" val="341350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4286</TotalTime>
  <Words>2761</Words>
  <Application>Microsoft Macintosh PowerPoint</Application>
  <PresentationFormat>Widescreen</PresentationFormat>
  <Paragraphs>382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WoT Thing Directory by LinkSmart</vt:lpstr>
      <vt:lpstr>Outline</vt:lpstr>
      <vt:lpstr>Current Status</vt:lpstr>
      <vt:lpstr>Naming</vt:lpstr>
      <vt:lpstr>JSONPath / XPath</vt:lpstr>
      <vt:lpstr>JSONPath / XPath</vt:lpstr>
      <vt:lpstr>JSONPath / XPath</vt:lpstr>
      <vt:lpstr>Directory Meta Attributes</vt:lpstr>
      <vt:lpstr>Directory Meta Attributes</vt:lpstr>
      <vt:lpstr>Directory Meta Attributes</vt:lpstr>
      <vt:lpstr>Directory Meta Attributes</vt:lpstr>
      <vt:lpstr>Directory Meta Attributes</vt:lpstr>
      <vt:lpstr>Pagination</vt:lpstr>
      <vt:lpstr>DNS-SD Type</vt:lpstr>
      <vt:lpstr>TDs without ID</vt:lpstr>
      <vt:lpstr>Directory TD</vt:lpstr>
      <vt:lpstr>Directory TD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Tavakolizadeh, Farshid</dc:creator>
  <cp:lastModifiedBy>Tavakolizadeh, Farshid</cp:lastModifiedBy>
  <cp:revision>61</cp:revision>
  <dcterms:created xsi:type="dcterms:W3CDTF">2020-06-17T15:29:01Z</dcterms:created>
  <dcterms:modified xsi:type="dcterms:W3CDTF">2020-06-22T10:59:19Z</dcterms:modified>
</cp:coreProperties>
</file>