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c-ccg.github.io/ld-proofs/" TargetMode="External"/><Relationship Id="rId2" Type="http://schemas.openxmlformats.org/officeDocument/2006/relationships/hyperlink" Target="https://github.com/w3c/wot-security/issues/1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did-core/" TargetMode="External"/><Relationship Id="rId2" Type="http://schemas.openxmlformats.org/officeDocument/2006/relationships/hyperlink" Target="https://github.com/w3c/wot-discovery/blob/master/presentations/2020-02-WoT-DI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w3c/wot-security/working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ecurity/issues/169" TargetMode="External"/><Relationship Id="rId2" Type="http://schemas.openxmlformats.org/officeDocument/2006/relationships/hyperlink" Target="https://github.com/w3c/wot-security/issues/1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security/issues/1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2020 June 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related work</a:t>
            </a:r>
          </a:p>
          <a:p>
            <a:pPr lvl="1"/>
            <a:r>
              <a:rPr lang="en-US" dirty="0"/>
              <a:t>Lifecycle </a:t>
            </a:r>
          </a:p>
          <a:p>
            <a:pPr lvl="1"/>
            <a:r>
              <a:rPr lang="en-US" dirty="0"/>
              <a:t>Use cases </a:t>
            </a:r>
          </a:p>
          <a:p>
            <a:r>
              <a:rPr lang="en-US" dirty="0"/>
              <a:t>Signing TDs</a:t>
            </a:r>
          </a:p>
          <a:p>
            <a:pPr lvl="1"/>
            <a:r>
              <a:rPr lang="en-US" dirty="0"/>
              <a:t>Avoiding man-in-the-middle attacks</a:t>
            </a:r>
          </a:p>
          <a:p>
            <a:pPr lvl="1"/>
            <a:r>
              <a:rPr lang="en-US" dirty="0"/>
              <a:t>Implications for TD updates</a:t>
            </a:r>
          </a:p>
          <a:p>
            <a:r>
              <a:rPr lang="en-US" dirty="0"/>
              <a:t>DIDs</a:t>
            </a:r>
          </a:p>
          <a:p>
            <a:pPr lvl="1"/>
            <a:r>
              <a:rPr lang="en-US" dirty="0"/>
              <a:t>See also discussion of DIDs in Discovery session</a:t>
            </a:r>
          </a:p>
          <a:p>
            <a:r>
              <a:rPr lang="en-US" dirty="0"/>
              <a:t>OAuth2</a:t>
            </a:r>
          </a:p>
          <a:p>
            <a:pPr lvl="1"/>
            <a:r>
              <a:rPr lang="en-US" dirty="0"/>
              <a:t>Use cases and flows</a:t>
            </a:r>
          </a:p>
          <a:p>
            <a:r>
              <a:rPr lang="en-US" dirty="0"/>
              <a:t>E2E Security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413-05F3-444D-9EFA-E4C96FEE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B792-35E1-CB41-BFF3-42F18746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  <a:p>
            <a:pPr lvl="1"/>
            <a:r>
              <a:rPr lang="en-US" dirty="0"/>
              <a:t>Definition of states and credential management requirements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Alignment of stakeholder and terminology definitions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Description of security and privacy considerations for select use cases, e.g. retail</a:t>
            </a:r>
          </a:p>
          <a:p>
            <a:pPr lvl="1"/>
            <a:r>
              <a:rPr lang="en-US" dirty="0"/>
              <a:t>To do: </a:t>
            </a:r>
            <a:r>
              <a:rPr lang="en-US" i="1" dirty="0"/>
              <a:t>All</a:t>
            </a:r>
            <a:r>
              <a:rPr lang="en-US" dirty="0"/>
              <a:t> use cases have security and privacy considerations...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161B-97EA-EF43-91C5-5F25045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2C5FE-30B4-FE41-8425-2B29AC48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1D61C9-0853-A549-98FE-71F21EA2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DC97-93F0-D74B-A3AD-6CA25B35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71B7-7B99-8E42-8123-4666C7B5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Modification/spoofing of TDs is a potential security risk</a:t>
            </a:r>
          </a:p>
          <a:p>
            <a:pPr lvl="1"/>
            <a:r>
              <a:rPr lang="en-US" dirty="0"/>
              <a:t>Might enable man-in-the-middle attacks; need </a:t>
            </a:r>
            <a:r>
              <a:rPr lang="en-US" dirty="0">
                <a:hlinkClick r:id="rId2"/>
              </a:rPr>
              <a:t>integrity protection</a:t>
            </a:r>
            <a:endParaRPr lang="en-US" dirty="0"/>
          </a:p>
          <a:p>
            <a:pPr lvl="1"/>
            <a:r>
              <a:rPr lang="en-US" dirty="0"/>
              <a:t>For example, a malicious directory service might modify URLs in the TDs it returns to redirect a Consumer to a fake Thing (acting as a proxy on the actual Thing) in order to harvest credentials</a:t>
            </a:r>
            <a:r>
              <a:rPr lang="ja-JP" altLang="en-US"/>
              <a:t> </a:t>
            </a:r>
            <a:r>
              <a:rPr lang="en-US" altLang="ja-JP" dirty="0"/>
              <a:t>(e.g. passwords)</a:t>
            </a:r>
            <a:endParaRPr lang="en-US" dirty="0"/>
          </a:p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Self-signing IDs (</a:t>
            </a:r>
            <a:r>
              <a:rPr lang="en-US" dirty="0" err="1"/>
              <a:t>eg.</a:t>
            </a:r>
            <a:r>
              <a:rPr lang="en-US" dirty="0"/>
              <a:t> DIDs including hash of TD contents)</a:t>
            </a:r>
          </a:p>
          <a:p>
            <a:pPr lvl="1"/>
            <a:r>
              <a:rPr lang="en-US" dirty="0"/>
              <a:t>Proof sections (e.g. using </a:t>
            </a:r>
            <a:r>
              <a:rPr lang="en-US" dirty="0">
                <a:hlinkClick r:id="rId3"/>
              </a:rPr>
              <a:t>Linked Data Proofs</a:t>
            </a:r>
            <a:r>
              <a:rPr lang="en-US" dirty="0"/>
              <a:t>) 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Updating TDs is more expensive</a:t>
            </a:r>
          </a:p>
          <a:p>
            <a:pPr lvl="1"/>
            <a:r>
              <a:rPr lang="en-US" dirty="0"/>
              <a:t>IDs might change if TDs are updated</a:t>
            </a:r>
          </a:p>
          <a:p>
            <a:pPr lvl="1"/>
            <a:r>
              <a:rPr lang="en-US" dirty="0"/>
              <a:t>A lot easier to manage if TDs are "mostly static"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BEB3B-97FE-AD43-8214-BE9B3888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56C9-F729-8749-9AD6-24D9940A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2CA3DF-0E05-8047-A0D9-551F486A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ACB1-08C9-DA4D-9C8C-F2BF196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E73A-2258-2040-890B-BBFFF6F0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Previously reviewed</a:t>
            </a:r>
            <a:r>
              <a:rPr lang="en-US" dirty="0"/>
              <a:t>; see </a:t>
            </a:r>
            <a:r>
              <a:rPr lang="en-US" dirty="0">
                <a:hlinkClick r:id="rId3"/>
              </a:rPr>
              <a:t>DID Working Draft</a:t>
            </a:r>
            <a:endParaRPr lang="en-US" dirty="0"/>
          </a:p>
          <a:p>
            <a:pPr lvl="1"/>
            <a:r>
              <a:rPr lang="en-US" dirty="0"/>
              <a:t>WoT seems to fall under  the "service endpoint" DID use case</a:t>
            </a:r>
          </a:p>
          <a:p>
            <a:pPr marL="0" indent="0">
              <a:buNone/>
            </a:pPr>
            <a:r>
              <a:rPr lang="en-US" dirty="0"/>
              <a:t>Key applications: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DIDs as IDs for TDS</a:t>
            </a:r>
          </a:p>
          <a:p>
            <a:pPr lvl="1"/>
            <a:r>
              <a:rPr lang="en-US" dirty="0"/>
              <a:t>Can include hash to confirm associated content of TDs</a:t>
            </a:r>
          </a:p>
          <a:p>
            <a:pPr lvl="1"/>
            <a:r>
              <a:rPr lang="en-US" dirty="0"/>
              <a:t>Provides stable URL for TD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be resolved to DID Document</a:t>
            </a:r>
          </a:p>
          <a:p>
            <a:pPr lvl="1"/>
            <a:r>
              <a:rPr lang="en-US" dirty="0"/>
              <a:t>Can include typed links which can be used for discovery (Introduction phase)</a:t>
            </a:r>
          </a:p>
          <a:p>
            <a:pPr lvl="1"/>
            <a:r>
              <a:rPr lang="en-US" dirty="0"/>
              <a:t>Might point directly at TDs or at directories (various Exploration services)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Distribution</a:t>
            </a:r>
          </a:p>
          <a:p>
            <a:pPr lvl="1"/>
            <a:r>
              <a:rPr lang="en-US" dirty="0"/>
              <a:t>Possible use to distribute public keys w/ referenceable URLs</a:t>
            </a:r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1E16D-BA2F-4C41-B40B-337C4404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204E-1453-3E47-9029-FA0C2100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FC4795-7848-B347-8455-F61FEA7C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00C5-9E2A-4B4B-9D67-B5B79BE7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9589-57F5-1F41-A295-B9A50D27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to re-introduce additional OAuth2 flows to TDs</a:t>
            </a:r>
          </a:p>
          <a:p>
            <a:pPr lvl="1"/>
            <a:r>
              <a:rPr lang="en-US" dirty="0"/>
              <a:t>Delegating to an external service to obtain and validate credentials makes sense in IoT context</a:t>
            </a:r>
          </a:p>
          <a:p>
            <a:pPr lvl="1"/>
            <a:r>
              <a:rPr lang="en-US" dirty="0"/>
              <a:t>Use of scopes for roles is useful – user set can change without having to update devices</a:t>
            </a:r>
          </a:p>
          <a:p>
            <a:pPr lvl="1"/>
            <a:r>
              <a:rPr lang="en-US" dirty="0"/>
              <a:t>OAuth2 depends on the use of (bearer) tokens</a:t>
            </a:r>
          </a:p>
          <a:p>
            <a:pPr lvl="1"/>
            <a:r>
              <a:rPr lang="en-US" dirty="0"/>
              <a:t>However, bearer tokens alone do not provide information on how to obtain authorization (token servers)</a:t>
            </a:r>
          </a:p>
          <a:p>
            <a:r>
              <a:rPr lang="en-US" dirty="0"/>
              <a:t>Concern raised that some flows may not make sense for IoT devices</a:t>
            </a:r>
          </a:p>
          <a:p>
            <a:pPr lvl="1"/>
            <a:r>
              <a:rPr lang="en-US" dirty="0"/>
              <a:t>Issue about interpretation of some flows as requiring a "user agent"</a:t>
            </a:r>
          </a:p>
          <a:p>
            <a:pPr lvl="1"/>
            <a:r>
              <a:rPr lang="en-US" dirty="0"/>
              <a:t>Need to define use cases for all flows</a:t>
            </a:r>
          </a:p>
          <a:p>
            <a:pPr lvl="1"/>
            <a:r>
              <a:rPr lang="en-US" dirty="0"/>
              <a:t>May need to consider additional experimental flows, e.g. "device"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2CEB4-8721-5C41-965C-AD84C028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8C63B-44E7-CF46-A89F-32D25839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119CCE-B676-A54B-8B32-12ACDD69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D8C1-B7F1-6F45-A72D-24B62BD4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F338-57E4-C649-B6C6-DD7A8FDC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text in </a:t>
            </a:r>
            <a:r>
              <a:rPr lang="en-US" dirty="0">
                <a:hlinkClick r:id="rId2"/>
              </a:rPr>
              <a:t>WoT Security and Privacy Guidelines</a:t>
            </a:r>
            <a:r>
              <a:rPr lang="en-US" dirty="0"/>
              <a:t> around E2E Security</a:t>
            </a:r>
          </a:p>
          <a:p>
            <a:r>
              <a:rPr lang="en-US" dirty="0"/>
              <a:t>Summary: this concept depends on the definition of "ends"</a:t>
            </a:r>
          </a:p>
          <a:p>
            <a:r>
              <a:rPr lang="en-US" dirty="0"/>
              <a:t>Different "ends" lead to different 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54B83-AFBD-F141-BE74-DB27C711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59270-1CC4-C14F-A163-1A1EDFB2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ACAAC9-B22B-D145-BE8F-AEC9D5DB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B6C8-CD48-D34D-B0BA-2EF1A8B8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B2AF-5CF7-1A4A-B644-A628D37E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Review Conexxus Security and Privacy Model</a:t>
            </a:r>
            <a:endParaRPr lang="en-US" dirty="0"/>
          </a:p>
          <a:p>
            <a:pPr lvl="1"/>
            <a:r>
              <a:rPr lang="en-US" dirty="0"/>
              <a:t>Ensure we are aligned</a:t>
            </a:r>
          </a:p>
          <a:p>
            <a:r>
              <a:rPr lang="en-US" dirty="0">
                <a:hlinkClick r:id="rId3"/>
              </a:rPr>
              <a:t>Review Lifecycle model and diagram</a:t>
            </a:r>
            <a:endParaRPr lang="en-US" dirty="0"/>
          </a:p>
          <a:p>
            <a:r>
              <a:rPr lang="en-US" dirty="0">
                <a:hlinkClick r:id="rId4"/>
              </a:rPr>
              <a:t>Add Security and Privacy Consideration to all Use Cases</a:t>
            </a:r>
            <a:endParaRPr lang="en-US" dirty="0"/>
          </a:p>
          <a:p>
            <a:pPr lvl="1"/>
            <a:r>
              <a:rPr lang="en-US" dirty="0"/>
              <a:t>And ultimately, to derived Requirements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253F6-F4AF-6F46-97AA-3DB1F0D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7C61D-C78C-A64C-AAAD-F97039AC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046048-4695-0540-8126-2561A67C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571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Security</vt:lpstr>
      <vt:lpstr>Outline</vt:lpstr>
      <vt:lpstr>Related Work</vt:lpstr>
      <vt:lpstr>Signing TDs</vt:lpstr>
      <vt:lpstr>Decentralized IDs</vt:lpstr>
      <vt:lpstr>OAuth2</vt:lpstr>
      <vt:lpstr>End-to-End Security</vt:lpstr>
      <vt:lpstr>Other Key 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8</cp:revision>
  <dcterms:created xsi:type="dcterms:W3CDTF">2020-06-19T19:33:12Z</dcterms:created>
  <dcterms:modified xsi:type="dcterms:W3CDTF">2020-06-22T02:31:19Z</dcterms:modified>
</cp:coreProperties>
</file>