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347" r:id="rId4"/>
    <p:sldId id="348" r:id="rId5"/>
    <p:sldId id="349" r:id="rId6"/>
    <p:sldId id="355" r:id="rId7"/>
    <p:sldId id="351" r:id="rId8"/>
    <p:sldId id="352" r:id="rId9"/>
    <p:sldId id="350" r:id="rId10"/>
    <p:sldId id="353" r:id="rId11"/>
    <p:sldId id="354" r:id="rId12"/>
    <p:sldId id="369" r:id="rId13"/>
    <p:sldId id="370" r:id="rId14"/>
    <p:sldId id="371" r:id="rId15"/>
    <p:sldId id="372" r:id="rId16"/>
    <p:sldId id="373" r:id="rId17"/>
    <p:sldId id="374" r:id="rId18"/>
    <p:sldId id="365" r:id="rId19"/>
    <p:sldId id="358" r:id="rId20"/>
    <p:sldId id="359" r:id="rId21"/>
    <p:sldId id="360" r:id="rId22"/>
    <p:sldId id="368" r:id="rId23"/>
    <p:sldId id="367" r:id="rId24"/>
    <p:sldId id="377" r:id="rId25"/>
    <p:sldId id="3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8"/>
    <p:restoredTop sz="96857"/>
  </p:normalViewPr>
  <p:slideViewPr>
    <p:cSldViewPr snapToGrid="0" snapToObjects="1">
      <p:cViewPr varScale="1">
        <p:scale>
          <a:sx n="156" d="100"/>
          <a:sy n="156" d="100"/>
        </p:scale>
        <p:origin x="192" y="1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2020-06-23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blob/master/USE-CASES/digital-twin.md" TargetMode="External"/><Relationship Id="rId2" Type="http://schemas.openxmlformats.org/officeDocument/2006/relationships/hyperlink" Target="https://github.com/w3c/wot-usecases/blob/master/USE-CASES/wot-profil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usecases/blob/master/USE-CASES/X-Protocol-Interworking.m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profile/blob/master/REQUIREMENTS/requirements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thing-description/" TargetMode="External"/><Relationship Id="rId2" Type="http://schemas.openxmlformats.org/officeDocument/2006/relationships/hyperlink" Target="https://www.w3.org/TR/wot-architectur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-profile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profile" TargetMode="External"/><Relationship Id="rId2" Type="http://schemas.openxmlformats.org/officeDocument/2006/relationships/hyperlink" Target="https://github.com/w3c/wot-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c.github.io/wot-profi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si.org/deliver/etsi_ts/102700_102799/102728/01.02.01_60/ts_102728v010201p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tsi.org/deliver/etsi_ts/102700_102799/102728/01.02.01_60/ts_102728v010201p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Michael.Lagally@oracle.com</a:t>
            </a:r>
            <a:endParaRPr lang="en-US" dirty="0"/>
          </a:p>
          <a:p>
            <a:r>
              <a:rPr lang="en-US" dirty="0"/>
              <a:t>24.6.2020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564-7889-C24B-852E-E18AE761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specs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24001-716E-F84C-B4FB-B2E4C83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F671-3524-AB40-938E-2ADC5E7F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5F91-8833-0440-812D-5DE857D5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1603DB-57F0-244C-A8BD-03903AF15D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 DVB-GEM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Selecting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target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specific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specification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features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  <a:p>
            <a:r>
              <a:rPr lang="de-DE" dirty="0"/>
              <a:t>Additional normative </a:t>
            </a:r>
            <a:r>
              <a:rPr lang="de-DE" dirty="0" err="1"/>
              <a:t>requirements</a:t>
            </a:r>
            <a:r>
              <a:rPr lang="de-DE" dirty="0"/>
              <a:t> /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Additional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clarifications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ambiguities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7238910-C645-FA4F-B7FB-00991DDFCA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881" y="1185333"/>
            <a:ext cx="5229902" cy="517101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48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564-7889-C24B-852E-E18AE761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specs</a:t>
            </a:r>
            <a:r>
              <a:rPr lang="de-DE" dirty="0"/>
              <a:t> </a:t>
            </a:r>
            <a:r>
              <a:rPr lang="de-DE"/>
              <a:t>solve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24001-716E-F84C-B4FB-B2E4C83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F671-3524-AB40-938E-2ADC5E7F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5F91-8833-0440-812D-5DE857D5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1603DB-57F0-244C-A8BD-03903AF15D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 DVB-GEM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Selecting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target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specific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subset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specification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features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Additional normative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requirements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constraints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  <a:p>
            <a:r>
              <a:rPr lang="de-DE" dirty="0"/>
              <a:t>Additional </a:t>
            </a:r>
            <a:r>
              <a:rPr lang="de-DE" dirty="0" err="1"/>
              <a:t>clarifications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corner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/ </a:t>
            </a:r>
            <a:r>
              <a:rPr lang="de-DE" dirty="0" err="1"/>
              <a:t>ambiguities</a:t>
            </a:r>
            <a:endParaRPr lang="de-DE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7238910-C645-FA4F-B7FB-00991DDFCA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185332"/>
            <a:ext cx="5259165" cy="456829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188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Scenarios, Use Cases and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10E3-F6E7-E14E-8D39-AB2280562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91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179-4F7F-2C41-BC37-D8D30DEE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61C3-0EC1-CE49-A2A6-2BD8A7D6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As an end </a:t>
            </a:r>
            <a:r>
              <a:rPr lang="de-DE" dirty="0" err="1"/>
              <a:t>user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I </a:t>
            </a:r>
            <a:r>
              <a:rPr lang="de-DE" dirty="0" err="1"/>
              <a:t>purchase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wasting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Installers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affordances</a:t>
            </a:r>
            <a:r>
              <a:rPr lang="de-DE" dirty="0"/>
              <a:t>.</a:t>
            </a:r>
          </a:p>
          <a:p>
            <a:r>
              <a:rPr lang="de-DE" dirty="0"/>
              <a:t>As a </a:t>
            </a:r>
            <a:r>
              <a:rPr lang="de-DE" dirty="0" err="1"/>
              <a:t>developer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TDs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simple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Here</a:t>
            </a:r>
            <a:r>
              <a:rPr lang="de-DE" dirty="0"/>
              <a:t> "simple"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relate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goal</a:t>
            </a:r>
            <a:r>
              <a:rPr lang="de-DE" dirty="0"/>
              <a:t>, "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";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TDs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straightforward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.</a:t>
            </a:r>
          </a:p>
          <a:p>
            <a:r>
              <a:rPr lang="de-DE" dirty="0"/>
              <a:t>As a </a:t>
            </a:r>
            <a:r>
              <a:rPr lang="de-DE" dirty="0" err="1"/>
              <a:t>developer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Thing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Consumer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E691-2420-8F42-BBBF-BC8592A6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9FDB-EB5D-9647-AAF6-240A481C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C6D92F-EAF5-4842-A450-E6C6A5F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7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21B9-5705-C74B-8D65-B1E2CCF4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9F48-D8E6-1C4A-9F17-CD1543A5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Multi-</a:t>
            </a:r>
            <a:r>
              <a:rPr lang="de-DE" b="1" dirty="0" err="1"/>
              <a:t>Vendor</a:t>
            </a:r>
            <a:r>
              <a:rPr lang="de-DE" b="1" dirty="0"/>
              <a:t> System Integration</a:t>
            </a:r>
          </a:p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 </a:t>
            </a:r>
            <a:r>
              <a:rPr lang="de-DE" dirty="0">
                <a:hlinkClick r:id="rId2"/>
              </a:rPr>
              <a:t>wot-profile.md</a:t>
            </a:r>
            <a:endParaRPr lang="de-DE" dirty="0"/>
          </a:p>
          <a:p>
            <a:r>
              <a:rPr lang="de-DE" dirty="0"/>
              <a:t>Digital </a:t>
            </a:r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troubleshoot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assets</a:t>
            </a:r>
            <a:r>
              <a:rPr lang="de-DE" dirty="0"/>
              <a:t> in real time,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,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downtime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simulations</a:t>
            </a:r>
            <a:r>
              <a:rPr lang="de-DE" dirty="0"/>
              <a:t>. </a:t>
            </a:r>
            <a:r>
              <a:rPr lang="de-DE" dirty="0">
                <a:hlinkClick r:id="rId3"/>
              </a:rPr>
              <a:t>digital-twin.md</a:t>
            </a:r>
            <a:endParaRPr lang="de-DE" dirty="0"/>
          </a:p>
          <a:p>
            <a:r>
              <a:rPr lang="de-DE" dirty="0"/>
              <a:t>Multi </a:t>
            </a:r>
            <a:r>
              <a:rPr lang="de-DE" dirty="0" err="1"/>
              <a:t>vendor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communicating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different </a:t>
            </a:r>
            <a:r>
              <a:rPr lang="de-DE" dirty="0" err="1"/>
              <a:t>protocols</a:t>
            </a:r>
            <a:r>
              <a:rPr lang="de-DE" dirty="0"/>
              <a:t>. </a:t>
            </a:r>
            <a:r>
              <a:rPr lang="de-DE" dirty="0">
                <a:hlinkClick r:id="rId4"/>
              </a:rPr>
              <a:t>X-Protocol-Interworking.md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Other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profiles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D0F45-6B11-8744-865B-DAFD28F0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06A56-2C60-9C46-9778-816298BB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5D073F-24AE-3247-A938-C40C5A44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21B9-5705-C74B-8D65-B1E2CCF4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(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9F48-D8E6-1C4A-9F17-CD1543A5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Interoperability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Limit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Ambiguities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Human </a:t>
            </a:r>
            <a:r>
              <a:rPr lang="de-DE" dirty="0" err="1"/>
              <a:t>readability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Developer </a:t>
            </a:r>
            <a:r>
              <a:rPr lang="de-DE" dirty="0" err="1"/>
              <a:t>guidance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Multiple </a:t>
            </a:r>
            <a:r>
              <a:rPr lang="de-DE" dirty="0" err="1"/>
              <a:t>profiles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Composable</a:t>
            </a:r>
            <a:r>
              <a:rPr lang="de-DE" dirty="0"/>
              <a:t> </a:t>
            </a:r>
            <a:r>
              <a:rPr lang="de-DE" dirty="0" err="1"/>
              <a:t>profiles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Validatible</a:t>
            </a:r>
            <a:r>
              <a:rPr lang="de-DE" dirty="0"/>
              <a:t> TDs</a:t>
            </a:r>
          </a:p>
          <a:p>
            <a:pPr marL="0" indent="0">
              <a:buNone/>
            </a:pP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profiles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Profile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finite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Limit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Follow Security </a:t>
            </a:r>
            <a:r>
              <a:rPr lang="de-DE" dirty="0" err="1"/>
              <a:t>and</a:t>
            </a:r>
            <a:r>
              <a:rPr lang="de-DE" dirty="0"/>
              <a:t> Privacy Best Practices</a:t>
            </a:r>
          </a:p>
          <a:p>
            <a:pPr marL="0" indent="0">
              <a:buNone/>
            </a:pPr>
            <a:r>
              <a:rPr lang="de-DE" dirty="0"/>
              <a:t>Developer Mode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See: </a:t>
            </a:r>
            <a:r>
              <a:rPr lang="de-DE" dirty="0">
                <a:hlinkClick r:id="rId2"/>
              </a:rPr>
              <a:t>https://github.com/w3c/wot-profile/blob/master/REQUIREMENTS/requirements.md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D0F45-6B11-8744-865B-DAFD28F0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06A56-2C60-9C46-9778-816298BB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5D073F-24AE-3247-A938-C40C5A44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Strawman Proposal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10E3-F6E7-E14E-8D39-AB2280562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43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934E72-BF7F-9F40-9C0B-092D8AFE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0AFAF-BDA2-BC42-B4DE-D5B6D088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profile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TD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Drive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adoption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publishing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invent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constrain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clarify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30DD-D560-F243-AFCE-399832D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A058-427D-1740-8DCF-E0737813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2B8-1290-F542-91FE-0D0BB49E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07D00C-8F50-1042-87B8-09C8B06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Profile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A18E6-C396-114D-9203-3FB5257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The </a:t>
            </a:r>
            <a:r>
              <a:rPr lang="de-DE" b="1" dirty="0" err="1"/>
              <a:t>WoT</a:t>
            </a:r>
            <a:r>
              <a:rPr lang="de-DE" b="1" dirty="0"/>
              <a:t> Profile</a:t>
            </a:r>
            <a:r>
              <a:rPr lang="de-DE" dirty="0"/>
              <a:t> 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: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 err="1"/>
              <a:t>Generic</a:t>
            </a:r>
            <a:r>
              <a:rPr lang="de-DE" dirty="0"/>
              <a:t> </a:t>
            </a:r>
            <a:r>
              <a:rPr lang="de-DE" b="1" dirty="0" err="1"/>
              <a:t>Profiling</a:t>
            </a:r>
            <a:r>
              <a:rPr lang="de-DE" b="1" dirty="0"/>
              <a:t> </a:t>
            </a:r>
            <a:r>
              <a:rPr lang="de-DE" b="1" dirty="0" err="1"/>
              <a:t>Mechanism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profile</a:t>
            </a:r>
            <a:r>
              <a:rPr lang="de-DE" dirty="0"/>
              <a:t> in an </a:t>
            </a:r>
            <a:r>
              <a:rPr lang="de-DE" dirty="0" err="1"/>
              <a:t>unambiguous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 This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additional </a:t>
            </a:r>
            <a:r>
              <a:rPr lang="de-DE" dirty="0" err="1"/>
              <a:t>profiles</a:t>
            </a:r>
            <a:r>
              <a:rPr lang="de-DE" dirty="0"/>
              <a:t>.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/>
              <a:t>Core Profile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Thing Description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plug</a:t>
            </a:r>
            <a:r>
              <a:rPr lang="de-DE" dirty="0"/>
              <a:t>-fests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Interest Group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additional </a:t>
            </a:r>
            <a:r>
              <a:rPr lang="de-DE" dirty="0" err="1"/>
              <a:t>profiles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33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096E-C2AB-8242-9957-89F2854E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Profiling</a:t>
            </a:r>
            <a:r>
              <a:rPr lang="de-DE" dirty="0"/>
              <a:t> </a:t>
            </a:r>
            <a:r>
              <a:rPr lang="de-DE" dirty="0" err="1"/>
              <a:t>mechanism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630-9CA5-4C47-915A-AEFD7B4F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Constraints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TD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mandatory</a:t>
            </a:r>
            <a:endParaRPr lang="de-DE" dirty="0"/>
          </a:p>
          <a:p>
            <a:r>
              <a:rPr lang="de-DE" dirty="0" err="1"/>
              <a:t>Constraints</a:t>
            </a:r>
            <a:r>
              <a:rPr lang="de-DE" dirty="0"/>
              <a:t> on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endParaRPr lang="de-DE" dirty="0"/>
          </a:p>
          <a:p>
            <a:pPr lvl="1"/>
            <a:r>
              <a:rPr lang="de-DE" dirty="0"/>
              <a:t>limited </a:t>
            </a:r>
            <a:r>
              <a:rPr lang="de-DE" dirty="0" err="1"/>
              <a:t>cardinality</a:t>
            </a:r>
            <a:r>
              <a:rPr lang="de-DE" dirty="0"/>
              <a:t>, e.g.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form per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affordance</a:t>
            </a:r>
            <a:endParaRPr lang="de-DE" dirty="0"/>
          </a:p>
          <a:p>
            <a:r>
              <a:rPr lang="de-DE" dirty="0" err="1"/>
              <a:t>Constraints</a:t>
            </a:r>
            <a:r>
              <a:rPr lang="de-DE" dirty="0"/>
              <a:t> on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terms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permitted</a:t>
            </a:r>
            <a:endParaRPr lang="de-DE" dirty="0"/>
          </a:p>
          <a:p>
            <a:r>
              <a:rPr lang="de-DE" dirty="0" err="1"/>
              <a:t>Constraints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schemas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  <a:p>
            <a:r>
              <a:rPr lang="de-DE" dirty="0" err="1"/>
              <a:t>Constraints</a:t>
            </a:r>
            <a:r>
              <a:rPr lang="de-DE" dirty="0"/>
              <a:t> on </a:t>
            </a:r>
            <a:r>
              <a:rPr lang="de-DE" dirty="0" err="1"/>
              <a:t>security</a:t>
            </a:r>
            <a:endParaRPr lang="de-DE" dirty="0"/>
          </a:p>
          <a:p>
            <a:pPr lvl="1"/>
            <a:r>
              <a:rPr lang="de-DE" dirty="0"/>
              <a:t>Security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at top </a:t>
            </a:r>
            <a:r>
              <a:rPr lang="de-DE" dirty="0" err="1"/>
              <a:t>level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999E7-B93F-9046-9151-5043BFF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07D00C-8F50-1042-87B8-09C8B06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A18E6-C396-114D-9203-3FB5257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 </a:t>
            </a:r>
            <a:r>
              <a:rPr lang="de-DE" dirty="0">
                <a:hlinkClick r:id="rId2"/>
              </a:rPr>
              <a:t>W3C Web of Things Architecture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3"/>
              </a:rPr>
              <a:t>Web of Things Thing Description</a:t>
            </a:r>
            <a:r>
              <a:rPr lang="de-DE" dirty="0"/>
              <a:t> </a:t>
            </a:r>
            <a:r>
              <a:rPr lang="de-DE" dirty="0" err="1"/>
              <a:t>define</a:t>
            </a:r>
            <a:r>
              <a:rPr lang="de-DE" dirty="0"/>
              <a:t> a powerful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myriads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flexible </a:t>
            </a:r>
            <a:r>
              <a:rPr lang="de-DE" dirty="0" err="1"/>
              <a:t>and</a:t>
            </a:r>
            <a:r>
              <a:rPr lang="de-DE" dirty="0"/>
              <a:t> open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normative </a:t>
            </a:r>
            <a:r>
              <a:rPr lang="de-DE" dirty="0" err="1"/>
              <a:t>requirements</a:t>
            </a:r>
            <a:r>
              <a:rPr lang="de-DE" dirty="0"/>
              <a:t> on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it.</a:t>
            </a:r>
          </a:p>
          <a:p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require</a:t>
            </a:r>
            <a:r>
              <a:rPr lang="de-DE" dirty="0"/>
              <a:t> „out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interoperability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15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288-1A94-2E47-BFFA-A94A366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6DC0-131D-8A4F-8643-2D78028C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Guarantees</a:t>
            </a:r>
            <a:r>
              <a:rPr lang="de-DE" dirty="0"/>
              <a:t> a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endParaRPr lang="de-DE" dirty="0"/>
          </a:p>
          <a:p>
            <a:pPr lvl="1"/>
            <a:r>
              <a:rPr lang="de-DE" dirty="0"/>
              <a:t>Reading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1"/>
            <a:r>
              <a:rPr lang="de-DE" dirty="0" err="1"/>
              <a:t>Invoking</a:t>
            </a:r>
            <a:r>
              <a:rPr lang="de-DE" dirty="0"/>
              <a:t> </a:t>
            </a:r>
            <a:r>
              <a:rPr lang="de-DE" dirty="0" err="1"/>
              <a:t>actions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Formalize</a:t>
            </a:r>
            <a:r>
              <a:rPr lang="de-DE" dirty="0"/>
              <a:t> </a:t>
            </a:r>
            <a:r>
              <a:rPr lang="de-DE" dirty="0" err="1"/>
              <a:t>proven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plug</a:t>
            </a:r>
            <a:r>
              <a:rPr lang="de-DE" dirty="0"/>
              <a:t>-fests</a:t>
            </a:r>
          </a:p>
          <a:p>
            <a:pPr lvl="1"/>
            <a:r>
              <a:rPr lang="de-DE" dirty="0" err="1"/>
              <a:t>Define</a:t>
            </a:r>
            <a:r>
              <a:rPr lang="de-DE" dirty="0"/>
              <a:t> additional </a:t>
            </a:r>
            <a:r>
              <a:rPr lang="de-DE" dirty="0" err="1"/>
              <a:t>constraints</a:t>
            </a:r>
            <a:r>
              <a:rPr lang="de-DE" dirty="0"/>
              <a:t>, e.g. </a:t>
            </a:r>
            <a:r>
              <a:rPr lang="de-DE" dirty="0" err="1"/>
              <a:t>no</a:t>
            </a:r>
            <a:r>
              <a:rPr lang="de-DE" dirty="0"/>
              <a:t> „at </a:t>
            </a:r>
            <a:r>
              <a:rPr lang="de-DE" dirty="0" err="1"/>
              <a:t>risk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Focus on „easy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“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B4A5E-65ED-8D4C-A375-159446A8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Profile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Constraints on the protocol binding - Default Binding Profile for HTTP(S).</a:t>
            </a:r>
          </a:p>
          <a:p>
            <a:r>
              <a:rPr lang="en-US" dirty="0"/>
              <a:t>Pre-defined mapping of http verbs to operations, e.g. PUT to </a:t>
            </a:r>
            <a:r>
              <a:rPr lang="en-US" dirty="0" err="1"/>
              <a:t>writeproperty</a:t>
            </a:r>
            <a:r>
              <a:rPr lang="en-US" dirty="0"/>
              <a:t>, POST with return payload for </a:t>
            </a:r>
            <a:r>
              <a:rPr lang="en-US" dirty="0" err="1"/>
              <a:t>invokeaction</a:t>
            </a:r>
            <a:r>
              <a:rPr lang="en-US" dirty="0"/>
              <a:t>, etc.</a:t>
            </a:r>
          </a:p>
          <a:p>
            <a:r>
              <a:rPr lang="en-US" dirty="0"/>
              <a:t>Only a single “Forms” endpoint per interaction affordance.</a:t>
            </a:r>
          </a:p>
          <a:p>
            <a:r>
              <a:rPr lang="en-US" dirty="0"/>
              <a:t>Constrained set of data types (e.g. no arrays of arrays) in addition to constrained payload structure.</a:t>
            </a:r>
          </a:p>
          <a:p>
            <a:r>
              <a:rPr lang="en-US" dirty="0"/>
              <a:t>Limited </a:t>
            </a:r>
            <a:r>
              <a:rPr lang="en-US" dirty="0" err="1"/>
              <a:t>subprotocol</a:t>
            </a:r>
            <a:r>
              <a:rPr lang="en-US" dirty="0"/>
              <a:t>(s) to handle observe and </a:t>
            </a:r>
            <a:r>
              <a:rPr lang="en-US" dirty="0" err="1"/>
              <a:t>async</a:t>
            </a:r>
            <a:r>
              <a:rPr lang="en-US" dirty="0"/>
              <a:t> events.</a:t>
            </a:r>
          </a:p>
          <a:p>
            <a:r>
              <a:rPr lang="en-US" dirty="0"/>
              <a:t>Only a single security profile at top level for a TD.</a:t>
            </a:r>
          </a:p>
          <a:p>
            <a:endParaRPr lang="en-US" dirty="0"/>
          </a:p>
          <a:p>
            <a:r>
              <a:rPr lang="en-US" dirty="0"/>
              <a:t>Additional profiles may be developed that allow (require) protocol, payload, and data type adaptation.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AC8-E4A5-8448-9E67-076FAE0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Core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9DA17-84E3-464D-B5CF-4DF45B34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7" y="2578608"/>
            <a:ext cx="1066995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6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2E74-711C-9745-8F73-611A802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6CF3-9DC5-A04A-A2BA-3F12002C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year</a:t>
            </a:r>
            <a:r>
              <a:rPr lang="de-DE" dirty="0"/>
              <a:t> a </a:t>
            </a:r>
            <a:r>
              <a:rPr lang="de-DE" dirty="0" err="1"/>
              <a:t>strawman</a:t>
            </a:r>
            <a:r>
              <a:rPr lang="de-DE" dirty="0"/>
              <a:t> </a:t>
            </a:r>
            <a:r>
              <a:rPr lang="de-DE" dirty="0" err="1"/>
              <a:t>proposal</a:t>
            </a:r>
            <a:r>
              <a:rPr lang="de-DE" dirty="0"/>
              <a:t> was </a:t>
            </a:r>
            <a:r>
              <a:rPr lang="de-DE" dirty="0" err="1"/>
              <a:t>submitted</a:t>
            </a:r>
            <a:endParaRPr lang="de-DE" dirty="0"/>
          </a:p>
          <a:p>
            <a:pPr lvl="1"/>
            <a:r>
              <a:rPr lang="de-DE" dirty="0" err="1"/>
              <a:t>Includes</a:t>
            </a:r>
            <a:r>
              <a:rPr lang="de-DE" dirty="0"/>
              <a:t> a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profiling</a:t>
            </a:r>
            <a:r>
              <a:rPr lang="de-DE" dirty="0"/>
              <a:t> </a:t>
            </a:r>
            <a:r>
              <a:rPr lang="de-DE" dirty="0" err="1"/>
              <a:t>mechanism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Architecture</a:t>
            </a:r>
            <a:r>
              <a:rPr lang="de-DE" dirty="0"/>
              <a:t> TF </a:t>
            </a:r>
            <a:r>
              <a:rPr lang="de-DE" dirty="0" err="1"/>
              <a:t>recently</a:t>
            </a:r>
            <a:r>
              <a:rPr lang="de-DE" dirty="0"/>
              <a:t> </a:t>
            </a:r>
            <a:r>
              <a:rPr lang="de-DE" dirty="0" err="1"/>
              <a:t>focused</a:t>
            </a:r>
            <a:r>
              <a:rPr lang="de-DE" dirty="0"/>
              <a:t> on </a:t>
            </a:r>
            <a:r>
              <a:rPr lang="de-DE" dirty="0" err="1"/>
              <a:t>Use</a:t>
            </a:r>
            <a:r>
              <a:rPr lang="de-DE" dirty="0"/>
              <a:t> Cases / </a:t>
            </a:r>
            <a:r>
              <a:rPr lang="de-DE" dirty="0" err="1"/>
              <a:t>Lifecycle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-&gt;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stalled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months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Profile </a:t>
            </a:r>
            <a:r>
              <a:rPr lang="de-DE" dirty="0" err="1"/>
              <a:t>work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resumed</a:t>
            </a:r>
            <a:r>
              <a:rPr lang="de-DE" dirty="0"/>
              <a:t> at </a:t>
            </a:r>
            <a:r>
              <a:rPr lang="de-DE" dirty="0" err="1"/>
              <a:t>upcoming</a:t>
            </a:r>
            <a:r>
              <a:rPr lang="de-DE" dirty="0"/>
              <a:t> (</a:t>
            </a:r>
            <a:r>
              <a:rPr lang="de-DE" dirty="0" err="1"/>
              <a:t>virtual</a:t>
            </a:r>
            <a:r>
              <a:rPr lang="de-DE" dirty="0"/>
              <a:t>) </a:t>
            </a:r>
            <a:r>
              <a:rPr lang="de-DE" dirty="0" err="1"/>
              <a:t>WoT</a:t>
            </a:r>
            <a:r>
              <a:rPr lang="de-DE" dirty="0"/>
              <a:t> F2F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7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587F-2545-3846-821F-F54CCEFB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Strawman</a:t>
            </a:r>
            <a:r>
              <a:rPr lang="de-DE" dirty="0"/>
              <a:t> </a:t>
            </a:r>
            <a:r>
              <a:rPr lang="de-DE" dirty="0" err="1"/>
              <a:t>Walkthrough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E39C7-2D10-584B-9F7D-C3F62859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Strawman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proposal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>
                <a:hlinkClick r:id="rId2"/>
              </a:rPr>
              <a:t>http://w3c.github.io/wot-profile/</a:t>
            </a:r>
            <a:endParaRPr lang="de-DE" dirty="0"/>
          </a:p>
          <a:p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3DCACD-3381-5D48-9766-F4A0ED79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4042C-A8F6-524B-B6CB-975D58B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78263-1F4B-9B48-A095-E3DE224A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EB87-67DB-B24E-8B5F-1DF5B29D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8CCA5-B1E5-5E45-AAC9-32F9132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https://github.com/w3c/wot-architecture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Profile </a:t>
            </a:r>
            <a:r>
              <a:rPr lang="de-DE" dirty="0" err="1"/>
              <a:t>Repo</a:t>
            </a:r>
            <a:r>
              <a:rPr lang="de-DE" dirty="0"/>
              <a:t> @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https://github.com/w3c/wot-profile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Strawman</a:t>
            </a:r>
            <a:r>
              <a:rPr lang="de-DE" dirty="0"/>
              <a:t> </a:t>
            </a:r>
            <a:r>
              <a:rPr lang="de-DE" dirty="0" err="1"/>
              <a:t>proposal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4"/>
              </a:rPr>
              <a:t>http://w3c.github.io/wot-profile/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3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C5AD-54B0-6B46-8395-4EE4F55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A90C-2813-CE40-ABCA-68A60B30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a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Implementers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pick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like,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No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-box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different </a:t>
            </a:r>
            <a:r>
              <a:rPr lang="de-DE" dirty="0" err="1"/>
              <a:t>stakeholders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stakeholders</a:t>
            </a:r>
            <a:r>
              <a:rPr lang="de-DE" dirty="0"/>
              <a:t> </a:t>
            </a:r>
            <a:r>
              <a:rPr lang="de-DE" dirty="0" err="1"/>
              <a:t>raised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 (e.g. TAG)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341C6-F426-D046-9BAB-86D81FC9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C5AD-54B0-6B46-8395-4EE4F55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A90C-2813-CE40-ABCA-68A60B30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A </a:t>
            </a:r>
            <a:r>
              <a:rPr lang="de-DE" b="1" dirty="0" err="1">
                <a:solidFill>
                  <a:srgbClr val="FF0000"/>
                </a:solidFill>
              </a:rPr>
              <a:t>generic</a:t>
            </a:r>
            <a:r>
              <a:rPr lang="de-DE" b="1" dirty="0">
                <a:solidFill>
                  <a:srgbClr val="FF0000"/>
                </a:solidFill>
              </a:rPr>
              <a:t> TD </a:t>
            </a:r>
            <a:r>
              <a:rPr lang="de-DE" b="1" dirty="0" err="1">
                <a:solidFill>
                  <a:srgbClr val="FF0000"/>
                </a:solidFill>
              </a:rPr>
              <a:t>consumer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unimplementable</a:t>
            </a:r>
            <a:r>
              <a:rPr lang="de-DE" b="1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:</a:t>
            </a:r>
          </a:p>
          <a:p>
            <a:r>
              <a:rPr lang="de-DE" dirty="0"/>
              <a:t>Device </a:t>
            </a:r>
            <a:r>
              <a:rPr lang="de-DE" dirty="0" err="1"/>
              <a:t>implementers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pick TD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like,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TD </a:t>
            </a:r>
            <a:r>
              <a:rPr lang="de-DE" dirty="0" err="1"/>
              <a:t>spec</a:t>
            </a:r>
            <a:r>
              <a:rPr lang="de-DE" dirty="0"/>
              <a:t>.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TD, e.g.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permitted</a:t>
            </a:r>
            <a:r>
              <a:rPr lang="de-DE" dirty="0"/>
              <a:t> (e.g. PUT vs. POST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 </a:t>
            </a:r>
            <a:r>
              <a:rPr lang="de-DE" dirty="0" err="1"/>
              <a:t>property</a:t>
            </a:r>
            <a:r>
              <a:rPr lang="de-DE" dirty="0"/>
              <a:t>).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Implications</a:t>
            </a:r>
            <a:r>
              <a:rPr lang="de-DE" dirty="0"/>
              <a:t>:</a:t>
            </a:r>
          </a:p>
          <a:p>
            <a:r>
              <a:rPr lang="de-DE" dirty="0" err="1"/>
              <a:t>No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-box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different </a:t>
            </a:r>
            <a:r>
              <a:rPr lang="de-DE" dirty="0" err="1"/>
              <a:t>stakeholders</a:t>
            </a:r>
            <a:r>
              <a:rPr lang="de-DE" dirty="0"/>
              <a:t>.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(</a:t>
            </a:r>
            <a:r>
              <a:rPr lang="de-DE" dirty="0" err="1"/>
              <a:t>potentially</a:t>
            </a:r>
            <a:r>
              <a:rPr lang="de-DE" dirty="0"/>
              <a:t>)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additional </a:t>
            </a:r>
            <a:r>
              <a:rPr lang="de-DE" dirty="0" err="1"/>
              <a:t>features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341C6-F426-D046-9BAB-86D81FC9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0D2F-1F84-0744-86FE-3C18BA21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0916-BB09-024D-8D2F-939FE175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 err="1"/>
              <a:t>Specification</a:t>
            </a:r>
            <a:endParaRPr lang="de-DE" b="1" dirty="0"/>
          </a:p>
          <a:p>
            <a:r>
              <a:rPr lang="de-DE" dirty="0" err="1"/>
              <a:t>Unambiguous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i.e. normative </a:t>
            </a:r>
            <a:r>
              <a:rPr lang="de-DE" dirty="0" err="1"/>
              <a:t>guarantees</a:t>
            </a:r>
            <a:r>
              <a:rPr lang="de-DE" dirty="0"/>
              <a:t> (RFC2119) </a:t>
            </a:r>
          </a:p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all </a:t>
            </a:r>
            <a:r>
              <a:rPr lang="de-DE" dirty="0" err="1"/>
              <a:t>corner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Domain / Target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Profiles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Reference Implementation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Compliance Framework</a:t>
            </a:r>
          </a:p>
          <a:p>
            <a:r>
              <a:rPr lang="de-DE" dirty="0"/>
              <a:t>Test </a:t>
            </a:r>
            <a:r>
              <a:rPr lang="de-DE" dirty="0" err="1"/>
              <a:t>Suites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r>
              <a:rPr lang="de-DE" dirty="0" err="1"/>
              <a:t>Certification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E4014-D309-3343-829C-77987C61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7D94-9989-624B-88ED-B3E57D8B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713369-7170-0144-B9D7-A4E7A0E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0D2F-1F84-0744-86FE-3C18BA21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0916-BB09-024D-8D2F-939FE175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err="1"/>
              <a:t>Specification</a:t>
            </a:r>
            <a:endParaRPr lang="de-DE" b="1" dirty="0"/>
          </a:p>
          <a:p>
            <a:r>
              <a:rPr lang="de-DE" dirty="0" err="1"/>
              <a:t>Unambiguous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i.e. normative </a:t>
            </a:r>
            <a:r>
              <a:rPr lang="de-DE" dirty="0" err="1"/>
              <a:t>guarantees</a:t>
            </a:r>
            <a:r>
              <a:rPr lang="de-DE" dirty="0"/>
              <a:t> (RFC2119) </a:t>
            </a:r>
          </a:p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all </a:t>
            </a:r>
            <a:r>
              <a:rPr lang="de-DE" dirty="0" err="1"/>
              <a:t>corner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Domain / Target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Profiles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Reference Implementation</a:t>
            </a:r>
          </a:p>
          <a:p>
            <a:pPr marL="0" indent="0">
              <a:buNone/>
            </a:pP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Compliance Framework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Test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Suites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guaranteed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specification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coverage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Certification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validation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program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E4014-D309-3343-829C-77987C61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7D94-9989-624B-88ED-B3E57D8B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713369-7170-0144-B9D7-A4E7A0E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564-7889-C24B-852E-E18AE761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specs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1603DB-57F0-244C-A8BD-03903AF1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 DVB-GEM 1.3.1 / ETSI TS 102 728 V1.2.1</a:t>
            </a:r>
          </a:p>
          <a:p>
            <a:pPr marL="0" indent="0">
              <a:buNone/>
            </a:pPr>
            <a:r>
              <a:rPr lang="de-DE" sz="1800" dirty="0">
                <a:hlinkClick r:id="rId2"/>
              </a:rPr>
              <a:t>http://www.etsi.org/deliver/etsi_ts/102700_102799/102728/01.02.01_60/ts_102728v010201p.pdf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Selecting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r>
              <a:rPr lang="de-DE" dirty="0"/>
              <a:t>Additional normative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Additional </a:t>
            </a:r>
            <a:r>
              <a:rPr lang="de-DE" dirty="0" err="1"/>
              <a:t>clarifications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ambiguities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F671-3524-AB40-938E-2ADC5E7F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5F91-8833-0440-812D-5DE857D5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24001-716E-F84C-B4FB-B2E4C83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564-7889-C24B-852E-E18AE761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specs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1603DB-57F0-244C-A8BD-03903AF1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 DVB-GEM</a:t>
            </a:r>
          </a:p>
          <a:p>
            <a:pPr marL="0" indent="0">
              <a:buNone/>
            </a:pPr>
            <a:r>
              <a:rPr lang="de-DE" sz="1800" dirty="0">
                <a:hlinkClick r:id="rId2"/>
              </a:rPr>
              <a:t>http://www.etsi.org/deliver/etsi_ts/102700_102799/102728/01.02.01_60/ts_102728v010201p.pdf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2400" dirty="0"/>
              <a:t>Common </a:t>
            </a:r>
            <a:r>
              <a:rPr lang="de-DE" sz="2400" dirty="0" err="1"/>
              <a:t>core</a:t>
            </a:r>
            <a:r>
              <a:rPr lang="de-DE" sz="2400" dirty="0"/>
              <a:t> </a:t>
            </a:r>
            <a:r>
              <a:rPr lang="de-DE" sz="2400" dirty="0" err="1"/>
              <a:t>profile</a:t>
            </a:r>
            <a:r>
              <a:rPr lang="de-DE" sz="2400" dirty="0"/>
              <a:t> </a:t>
            </a:r>
            <a:r>
              <a:rPr lang="de-DE" sz="2400" dirty="0" err="1"/>
              <a:t>ensures</a:t>
            </a:r>
            <a:br>
              <a:rPr lang="de-DE" sz="2400" dirty="0"/>
            </a:br>
            <a:r>
              <a:rPr lang="de-DE" sz="2400" dirty="0" err="1"/>
              <a:t>cross</a:t>
            </a:r>
            <a:r>
              <a:rPr lang="de-DE" sz="2400" dirty="0"/>
              <a:t> </a:t>
            </a:r>
            <a:r>
              <a:rPr lang="de-DE" sz="2400" dirty="0" err="1"/>
              <a:t>target</a:t>
            </a:r>
            <a:r>
              <a:rPr lang="de-DE" sz="2400" dirty="0"/>
              <a:t> </a:t>
            </a:r>
            <a:r>
              <a:rPr lang="de-DE" sz="2400" dirty="0" err="1"/>
              <a:t>interoperability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Combined</a:t>
            </a:r>
            <a:r>
              <a:rPr lang="de-DE" sz="2400" dirty="0"/>
              <a:t> </a:t>
            </a:r>
            <a:r>
              <a:rPr lang="de-DE" sz="2400" dirty="0" err="1"/>
              <a:t>profiles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Conformance</a:t>
            </a:r>
            <a:r>
              <a:rPr lang="de-DE" sz="2400" dirty="0"/>
              <a:t> </a:t>
            </a:r>
            <a:r>
              <a:rPr lang="de-DE" sz="2400" dirty="0" err="1"/>
              <a:t>testing</a:t>
            </a:r>
            <a:r>
              <a:rPr lang="de-DE" sz="2400" dirty="0"/>
              <a:t> </a:t>
            </a:r>
            <a:r>
              <a:rPr lang="de-DE" sz="2400" dirty="0" err="1"/>
              <a:t>regime</a:t>
            </a:r>
            <a:br>
              <a:rPr lang="de-DE" sz="2400" dirty="0"/>
            </a:br>
            <a:r>
              <a:rPr lang="de-DE" sz="2400" dirty="0" err="1"/>
              <a:t>enables</a:t>
            </a:r>
            <a:r>
              <a:rPr lang="de-DE" sz="2400" dirty="0"/>
              <a:t> </a:t>
            </a:r>
            <a:r>
              <a:rPr lang="de-DE" sz="2400" dirty="0" err="1"/>
              <a:t>interoperability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 err="1"/>
              <a:t>guarantees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F671-3524-AB40-938E-2ADC5E7F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5F91-8833-0440-812D-5DE857D5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24001-716E-F84C-B4FB-B2E4C83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4D1AD-4099-D441-9898-9DAD1B24F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6" y="2414170"/>
            <a:ext cx="6347247" cy="394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67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564-7889-C24B-852E-E18AE761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specs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24001-716E-F84C-B4FB-B2E4C83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F671-3524-AB40-938E-2ADC5E7F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5F91-8833-0440-812D-5DE857D5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1603DB-57F0-244C-A8BD-03903AF15D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 DVB-GEM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Selecting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Additional normative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requirements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constraints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Additional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clarifications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ambiguities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7238910-C645-FA4F-B7FB-00991DDFCA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0647" y="1185863"/>
            <a:ext cx="4054203" cy="5263063"/>
          </a:xfrm>
        </p:spPr>
      </p:pic>
    </p:spTree>
    <p:extLst>
      <p:ext uri="{BB962C8B-B14F-4D97-AF65-F5344CB8AC3E}">
        <p14:creationId xmlns:p14="http://schemas.microsoft.com/office/powerpoint/2010/main" val="372905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1198</Words>
  <Application>Microsoft Macintosh PowerPoint</Application>
  <PresentationFormat>Widescreen</PresentationFormat>
  <Paragraphs>237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WoT Profiles</vt:lpstr>
      <vt:lpstr>Motivation</vt:lpstr>
      <vt:lpstr>Is there a problem?</vt:lpstr>
      <vt:lpstr>Is there a problem?</vt:lpstr>
      <vt:lpstr>How to ensure Interoperability?</vt:lpstr>
      <vt:lpstr>How to ensure Interoperability?</vt:lpstr>
      <vt:lpstr>How do other specs solve this?</vt:lpstr>
      <vt:lpstr>How do other specs solve this?</vt:lpstr>
      <vt:lpstr>How do other specs solve this?</vt:lpstr>
      <vt:lpstr>How do other specs solve this?</vt:lpstr>
      <vt:lpstr>How do other specs solve this?</vt:lpstr>
      <vt:lpstr>Scenarios, Use Cases and Requirements</vt:lpstr>
      <vt:lpstr>Key Scenarios</vt:lpstr>
      <vt:lpstr>Use Cases</vt:lpstr>
      <vt:lpstr>Proposed Requirements (under discussion)</vt:lpstr>
      <vt:lpstr>Strawman Proposal</vt:lpstr>
      <vt:lpstr>Objective</vt:lpstr>
      <vt:lpstr>WoT Profile </vt:lpstr>
      <vt:lpstr>Profiling mechanism</vt:lpstr>
      <vt:lpstr>Core device profile</vt:lpstr>
      <vt:lpstr>Core Profile Proposal</vt:lpstr>
      <vt:lpstr>WoT Core Profile</vt:lpstr>
      <vt:lpstr>Profile Status</vt:lpstr>
      <vt:lpstr>Strawman Walkthrough</vt:lpstr>
      <vt:lpstr>References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Michael Lagally</dc:creator>
  <cp:keywords/>
  <dc:description/>
  <cp:lastModifiedBy>Michael Lagally</cp:lastModifiedBy>
  <cp:revision>23</cp:revision>
  <dcterms:created xsi:type="dcterms:W3CDTF">2020-06-23T12:33:54Z</dcterms:created>
  <dcterms:modified xsi:type="dcterms:W3CDTF">2020-06-24T16:31:26Z</dcterms:modified>
  <cp:category/>
</cp:coreProperties>
</file>